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sldIdLst>
    <p:sldId id="278" r:id="rId5"/>
    <p:sldId id="279" r:id="rId6"/>
    <p:sldId id="280" r:id="rId7"/>
    <p:sldId id="290" r:id="rId8"/>
    <p:sldId id="281" r:id="rId9"/>
    <p:sldId id="294" r:id="rId10"/>
    <p:sldId id="295" r:id="rId11"/>
    <p:sldId id="284" r:id="rId12"/>
    <p:sldId id="296" r:id="rId13"/>
    <p:sldId id="298" r:id="rId14"/>
    <p:sldId id="299" r:id="rId15"/>
    <p:sldId id="300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AAC3E8"/>
    <a:srgbClr val="F5CDCE"/>
    <a:srgbClr val="202C8F"/>
    <a:srgbClr val="FDFBF6"/>
    <a:srgbClr val="AAC4E9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09" autoAdjust="0"/>
  </p:normalViewPr>
  <p:slideViewPr>
    <p:cSldViewPr snapToGrid="0" snapToObjects="1">
      <p:cViewPr varScale="1">
        <p:scale>
          <a:sx n="79" d="100"/>
          <a:sy n="79" d="100"/>
        </p:scale>
        <p:origin x="72" y="23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QChat</a:t>
            </a:r>
            <a:r>
              <a:rPr lang="en-US" cap="none" dirty="0"/>
              <a:t>: Quantum Safe Chat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 Ronith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113EC3-1020-5960-BD3E-DF758E93513F}"/>
              </a:ext>
            </a:extLst>
          </p:cNvPr>
          <p:cNvSpPr txBox="1">
            <a:spLocks/>
          </p:cNvSpPr>
          <p:nvPr/>
        </p:nvSpPr>
        <p:spPr>
          <a:xfrm>
            <a:off x="4501896" y="1270474"/>
            <a:ext cx="3493008" cy="878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Applied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C25A3-F41E-29B8-4D55-AC53E4A9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229" y="254899"/>
            <a:ext cx="8165592" cy="768096"/>
          </a:xfrm>
        </p:spPr>
        <p:txBody>
          <a:bodyPr/>
          <a:lstStyle/>
          <a:p>
            <a:r>
              <a:rPr lang="en-US" sz="3200" cap="none" dirty="0" err="1"/>
              <a:t>QChat</a:t>
            </a:r>
            <a:r>
              <a:rPr lang="en-US" sz="3200" cap="none" dirty="0"/>
              <a:t> App</a:t>
            </a:r>
          </a:p>
        </p:txBody>
      </p:sp>
      <p:pic>
        <p:nvPicPr>
          <p:cNvPr id="3" name="Picture 2" descr="A diagram of a message flow&#10;&#10;Description automatically generated">
            <a:extLst>
              <a:ext uri="{FF2B5EF4-FFF2-40B4-BE49-F238E27FC236}">
                <a16:creationId xmlns:a16="http://schemas.microsoft.com/office/drawing/2014/main" id="{0CF3AB02-CAD8-5CE5-6CF3-684A7DA4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70" y="1093655"/>
            <a:ext cx="9144309" cy="5509446"/>
          </a:xfrm>
          <a:prstGeom prst="rect">
            <a:avLst/>
          </a:prstGeom>
        </p:spPr>
      </p:pic>
      <p:sp>
        <p:nvSpPr>
          <p:cNvPr id="4" name="Slide Number Placeholder 24">
            <a:extLst>
              <a:ext uri="{FF2B5EF4-FFF2-40B4-BE49-F238E27FC236}">
                <a16:creationId xmlns:a16="http://schemas.microsoft.com/office/drawing/2014/main" id="{8278EB00-56B4-6AC9-0BD7-FA726F74D989}"/>
              </a:ext>
            </a:extLst>
          </p:cNvPr>
          <p:cNvSpPr txBox="1">
            <a:spLocks/>
          </p:cNvSpPr>
          <p:nvPr/>
        </p:nvSpPr>
        <p:spPr>
          <a:xfrm>
            <a:off x="11097768" y="6096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8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C25A3-F41E-29B8-4D55-AC53E4A9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88" y="254899"/>
            <a:ext cx="8165592" cy="768096"/>
          </a:xfrm>
        </p:spPr>
        <p:txBody>
          <a:bodyPr/>
          <a:lstStyle/>
          <a:p>
            <a:r>
              <a:rPr lang="en-US" sz="3200" cap="none" dirty="0"/>
              <a:t>Demo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569FD4EB-78CD-EA18-3617-570395D8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31" y="1837374"/>
            <a:ext cx="1807963" cy="4017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F48DF-237D-1230-8213-8D3AC997259C}"/>
              </a:ext>
            </a:extLst>
          </p:cNvPr>
          <p:cNvSpPr txBox="1"/>
          <p:nvPr/>
        </p:nvSpPr>
        <p:spPr>
          <a:xfrm>
            <a:off x="356285" y="1346666"/>
            <a:ext cx="212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Encrypted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107D5-B293-DB38-DB35-FF8402A21925}"/>
              </a:ext>
            </a:extLst>
          </p:cNvPr>
          <p:cNvSpPr txBox="1"/>
          <p:nvPr/>
        </p:nvSpPr>
        <p:spPr>
          <a:xfrm>
            <a:off x="2712787" y="1346666"/>
            <a:ext cx="212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Decrypted Message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37045CA-28ED-7A0A-E593-15CE9649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60" y="1837374"/>
            <a:ext cx="1807964" cy="401769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B2ED6DD-4F09-BBEA-040C-2F1B736F1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900" y="1799408"/>
            <a:ext cx="6899067" cy="1629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06FB76-1EDD-ABCF-04B1-43F962E26F8D}"/>
              </a:ext>
            </a:extLst>
          </p:cNvPr>
          <p:cNvSpPr txBox="1"/>
          <p:nvPr/>
        </p:nvSpPr>
        <p:spPr>
          <a:xfrm>
            <a:off x="7425791" y="1326108"/>
            <a:ext cx="212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Firebase Data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8D78190-3A5B-CB03-A0F0-21F6074D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900" y="3682210"/>
            <a:ext cx="6906069" cy="2059167"/>
          </a:xfrm>
          <a:prstGeom prst="rect">
            <a:avLst/>
          </a:prstGeom>
        </p:spPr>
      </p:pic>
      <p:sp>
        <p:nvSpPr>
          <p:cNvPr id="16" name="Slide Number Placeholder 24">
            <a:extLst>
              <a:ext uri="{FF2B5EF4-FFF2-40B4-BE49-F238E27FC236}">
                <a16:creationId xmlns:a16="http://schemas.microsoft.com/office/drawing/2014/main" id="{280E294F-42BF-E7BD-BD63-CAF0AC64CC64}"/>
              </a:ext>
            </a:extLst>
          </p:cNvPr>
          <p:cNvSpPr txBox="1">
            <a:spLocks/>
          </p:cNvSpPr>
          <p:nvPr/>
        </p:nvSpPr>
        <p:spPr>
          <a:xfrm>
            <a:off x="11097768" y="6096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8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1160659"/>
            <a:ext cx="8165592" cy="768096"/>
          </a:xfrm>
        </p:spPr>
        <p:txBody>
          <a:bodyPr/>
          <a:lstStyle/>
          <a:p>
            <a:r>
              <a:rPr lang="en-US" sz="3200" cap="none" dirty="0"/>
              <a:t>Future Work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9397-3641-E5D9-DFA7-2916AAD8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8808" y="2330704"/>
            <a:ext cx="8362632" cy="4070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cap="none" dirty="0">
                <a:solidFill>
                  <a:srgbClr val="1F2C8F"/>
                </a:solidFill>
              </a:rPr>
              <a:t>Public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cap="none" dirty="0">
                <a:solidFill>
                  <a:srgbClr val="1F2C8F"/>
                </a:solidFill>
              </a:rPr>
              <a:t>Publish on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cap="none" dirty="0">
                <a:solidFill>
                  <a:srgbClr val="1F2C8F"/>
                </a:solidFill>
              </a:rPr>
              <a:t>Add in-app purchase for server credits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5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5656577" cy="2176272"/>
          </a:xfrm>
        </p:spPr>
        <p:txBody>
          <a:bodyPr/>
          <a:lstStyle/>
          <a:p>
            <a:r>
              <a:rPr lang="en-US" dirty="0"/>
              <a:t>Ronith S : [CB.EN</a:t>
            </a:r>
            <a:r>
              <a:rPr lang="en-US"/>
              <a:t>.U4AIE21051]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Issues with current tech</a:t>
            </a:r>
          </a:p>
          <a:p>
            <a:r>
              <a:rPr lang="en-US" dirty="0"/>
              <a:t>​Proposed Solution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​Future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an age of digitized information, secure communication is pivotal. </a:t>
            </a:r>
          </a:p>
          <a:p>
            <a:endParaRPr lang="en-GB" dirty="0"/>
          </a:p>
          <a:p>
            <a:r>
              <a:rPr lang="en-GB" dirty="0"/>
              <a:t>As Quantum Computers start getting traction, the existing Crypto Systems which kept our data secure fails to do so.</a:t>
            </a:r>
          </a:p>
          <a:p>
            <a:endParaRPr lang="en-GB" dirty="0"/>
          </a:p>
          <a:p>
            <a:r>
              <a:rPr lang="en-GB" dirty="0"/>
              <a:t>The Quantum Safe Chat App, </a:t>
            </a:r>
            <a:r>
              <a:rPr lang="en-GB" dirty="0" err="1"/>
              <a:t>QChat</a:t>
            </a:r>
            <a:r>
              <a:rPr lang="en-GB" dirty="0"/>
              <a:t>, addresses the looming threat of quantum computing to encryption. Combining GGH and AES, it offers dual-layer </a:t>
            </a:r>
            <a:r>
              <a:rPr lang="en-GB" dirty="0" err="1"/>
              <a:t>defense</a:t>
            </a:r>
            <a:r>
              <a:rPr lang="en-GB" dirty="0"/>
              <a:t> for resilient messaging security in a post-quantum world.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1160659"/>
            <a:ext cx="8165592" cy="768096"/>
          </a:xfrm>
        </p:spPr>
        <p:txBody>
          <a:bodyPr/>
          <a:lstStyle/>
          <a:p>
            <a:r>
              <a:rPr lang="en-US" sz="3200" cap="none" dirty="0"/>
              <a:t>Issues with current Crypto System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9397-3641-E5D9-DFA7-2916AAD8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8808" y="2330704"/>
            <a:ext cx="8362632" cy="4070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cap="none" dirty="0">
                <a:solidFill>
                  <a:srgbClr val="1F2C8F"/>
                </a:solidFill>
              </a:rPr>
              <a:t>The cryptographic foundations of current systems, relying on RSA and ECC, face imminent threats from quantum advancements. </a:t>
            </a:r>
          </a:p>
          <a:p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cap="none" dirty="0">
                <a:solidFill>
                  <a:srgbClr val="1F2C8F"/>
                </a:solidFill>
              </a:rPr>
              <a:t>Shor's algorithm, a quantum breakthrough, endangers RSA by efficiently factoring large integers and compromises ECC by solving discrete logarithms.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cap="none" dirty="0">
                <a:solidFill>
                  <a:srgbClr val="1F2C8F"/>
                </a:solidFill>
              </a:rPr>
              <a:t>Period Finding: Identifies the smallest positive integer r for which f(x + r) = f(x) holds for all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cap="none" dirty="0">
                <a:solidFill>
                  <a:srgbClr val="1F2C8F"/>
                </a:solidFill>
              </a:rPr>
              <a:t>Quantum Fourier Transform (QFT): Utilizes QFT, a quantum analogue of the classical Fourier transform, to find the period efficiently.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07133"/>
            <a:ext cx="6701554" cy="768096"/>
          </a:xfrm>
        </p:spPr>
        <p:txBody>
          <a:bodyPr/>
          <a:lstStyle/>
          <a:p>
            <a:r>
              <a:rPr lang="en-US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Proposed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231163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Lattice-Based Cryptography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28" y="1160659"/>
            <a:ext cx="8165592" cy="768096"/>
          </a:xfrm>
        </p:spPr>
        <p:txBody>
          <a:bodyPr/>
          <a:lstStyle/>
          <a:p>
            <a:r>
              <a:rPr lang="en-US" sz="3200" cap="none" dirty="0"/>
              <a:t>Lattice Cryptography: GGH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9397-3641-E5D9-DFA7-2916AAD8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8808" y="2330704"/>
            <a:ext cx="8362632" cy="4070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cap="none" dirty="0">
                <a:solidFill>
                  <a:srgbClr val="1F2C8F"/>
                </a:solidFill>
              </a:rPr>
              <a:t>Derives strength from the hardness of certain mathematical problems related to lattices thus being Quantum Resistant.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cap="none" dirty="0">
                <a:solidFill>
                  <a:srgbClr val="1F2C8F"/>
                </a:solidFill>
              </a:rPr>
              <a:t>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1F2C8F"/>
                </a:solidFill>
              </a:rPr>
              <a:t>Key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cap="none" dirty="0">
                <a:solidFill>
                  <a:srgbClr val="1F2C8F"/>
                </a:solidFill>
              </a:rPr>
              <a:t>Encrypt using Public Basis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1F2C8F"/>
                </a:solidFill>
              </a:rPr>
              <a:t>Decrypt using Private Basis</a:t>
            </a:r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cap="none" dirty="0">
              <a:solidFill>
                <a:srgbClr val="1F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8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07133"/>
            <a:ext cx="6701554" cy="768096"/>
          </a:xfrm>
        </p:spPr>
        <p:txBody>
          <a:bodyPr/>
          <a:lstStyle/>
          <a:p>
            <a:r>
              <a:rPr lang="en-US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231163"/>
            <a:ext cx="6400800" cy="512064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Python (Server-Client Model) &amp; 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QChat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1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iagram of a server&#10;&#10;Description automatically generated">
            <a:extLst>
              <a:ext uri="{FF2B5EF4-FFF2-40B4-BE49-F238E27FC236}">
                <a16:creationId xmlns:a16="http://schemas.microsoft.com/office/drawing/2014/main" id="{C92E0D64-7C3E-BF7D-7AEC-DF23947290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1717188" y="68263"/>
            <a:ext cx="8757623" cy="6721475"/>
          </a:xfrm>
          <a:noFill/>
        </p:spPr>
      </p:pic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Slide Number Placeholder 24">
            <a:extLst>
              <a:ext uri="{FF2B5EF4-FFF2-40B4-BE49-F238E27FC236}">
                <a16:creationId xmlns:a16="http://schemas.microsoft.com/office/drawing/2014/main" id="{0DE146A8-4035-43A5-EBEE-6A528557A6A3}"/>
              </a:ext>
            </a:extLst>
          </p:cNvPr>
          <p:cNvSpPr txBox="1">
            <a:spLocks/>
          </p:cNvSpPr>
          <p:nvPr/>
        </p:nvSpPr>
        <p:spPr>
          <a:xfrm>
            <a:off x="11097768" y="6096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C25A3-F41E-29B8-4D55-AC53E4A9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229" y="254899"/>
            <a:ext cx="8165592" cy="768096"/>
          </a:xfrm>
        </p:spPr>
        <p:txBody>
          <a:bodyPr/>
          <a:lstStyle/>
          <a:p>
            <a:r>
              <a:rPr lang="en-US" sz="3200" cap="none" dirty="0" err="1"/>
              <a:t>QChat</a:t>
            </a:r>
            <a:r>
              <a:rPr lang="en-US" sz="3200" cap="none" dirty="0"/>
              <a:t> App</a:t>
            </a:r>
          </a:p>
        </p:txBody>
      </p:sp>
      <p:pic>
        <p:nvPicPr>
          <p:cNvPr id="10" name="Picture 9" descr="A diagram of a process flow&#10;&#10;Description automatically generated">
            <a:extLst>
              <a:ext uri="{FF2B5EF4-FFF2-40B4-BE49-F238E27FC236}">
                <a16:creationId xmlns:a16="http://schemas.microsoft.com/office/drawing/2014/main" id="{BCC53E43-A45A-68B2-1699-14452586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65" y="938676"/>
            <a:ext cx="10941877" cy="5744486"/>
          </a:xfrm>
          <a:prstGeom prst="rect">
            <a:avLst/>
          </a:prstGeom>
        </p:spPr>
      </p:pic>
      <p:sp>
        <p:nvSpPr>
          <p:cNvPr id="11" name="Slide Number Placeholder 24">
            <a:extLst>
              <a:ext uri="{FF2B5EF4-FFF2-40B4-BE49-F238E27FC236}">
                <a16:creationId xmlns:a16="http://schemas.microsoft.com/office/drawing/2014/main" id="{694CC1FB-6BEE-F7A1-AF44-D77E98F0B201}"/>
              </a:ext>
            </a:extLst>
          </p:cNvPr>
          <p:cNvSpPr txBox="1">
            <a:spLocks/>
          </p:cNvSpPr>
          <p:nvPr/>
        </p:nvSpPr>
        <p:spPr>
          <a:xfrm>
            <a:off x="11097768" y="6096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7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{28BA403A-9948-4997-AAE8-5A0B007AC250}tf78438558_win32</Template>
  <TotalTime>39</TotalTime>
  <Words>286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QChat: Quantum Safe Chat App</vt:lpstr>
      <vt:lpstr>AGENDA</vt:lpstr>
      <vt:lpstr>Introduction</vt:lpstr>
      <vt:lpstr>Issues with current Crypto System</vt:lpstr>
      <vt:lpstr>Proposed solution</vt:lpstr>
      <vt:lpstr>Lattice Cryptography: GGH</vt:lpstr>
      <vt:lpstr>Implementation</vt:lpstr>
      <vt:lpstr>PowerPoint Presentation</vt:lpstr>
      <vt:lpstr>QChat App</vt:lpstr>
      <vt:lpstr>QChat App</vt:lpstr>
      <vt:lpstr>Demo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QChat: Quantum Safe Chat App</dc:title>
  <dc:subject/>
  <dc:creator>Ronith S</dc:creator>
  <cp:lastModifiedBy>Ronith S</cp:lastModifiedBy>
  <cp:revision>5</cp:revision>
  <dcterms:created xsi:type="dcterms:W3CDTF">2023-12-25T18:01:02Z</dcterms:created>
  <dcterms:modified xsi:type="dcterms:W3CDTF">2024-01-15T12:39:31Z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