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61" r:id="rId6"/>
  </p:sldIdLst>
  <p:sldSz cx="10542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D"/>
    <a:srgbClr val="EE1C23"/>
    <a:srgbClr val="7C83AC"/>
    <a:srgbClr val="4C1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4"/>
    <p:restoredTop sz="94660"/>
  </p:normalViewPr>
  <p:slideViewPr>
    <p:cSldViewPr snapToGrid="0">
      <p:cViewPr>
        <p:scale>
          <a:sx n="400" d="100"/>
          <a:sy n="400" d="100"/>
        </p:scale>
        <p:origin x="-816" y="-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8DF4E-5FBC-094A-B147-82D5220511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143000"/>
            <a:ext cx="474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36E6-91F4-1540-93AB-29B2704C3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4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36E6-91F4-1540-93AB-29B2704C31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3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18CCB-D911-B1FB-193F-72DE53D3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520107-65F5-FD92-9375-95974E025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72CD6D-0673-4A26-95DB-29D1DF14F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8068D-B7DF-ED8F-2849-2C433C479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36E6-91F4-1540-93AB-29B2704C31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57A32-448F-156D-5854-AB9B39E2A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7EF21-2EA3-48DB-31B3-0128E5868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4E8A6-EA3E-4066-DCC6-55A85575A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6FB2-1516-7E90-0E83-04BAB24A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36E6-91F4-1540-93AB-29B2704C31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DE78C-77C3-9728-B519-64A7C8F3B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2054F-5E7A-CBC0-1A82-DD9497408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DF7FA-23FF-57C3-7EFD-87CF80351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78725-8AED-DCC1-BA82-C730C757E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C36E6-91F4-1540-93AB-29B2704C31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694" y="1122363"/>
            <a:ext cx="8961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824" y="3602038"/>
            <a:ext cx="790694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4540" y="365125"/>
            <a:ext cx="22732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4804" y="365125"/>
            <a:ext cx="668795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1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13" y="1709740"/>
            <a:ext cx="909298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313" y="4589465"/>
            <a:ext cx="90929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4803" y="1825625"/>
            <a:ext cx="4480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185" y="1825625"/>
            <a:ext cx="4480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76" y="365126"/>
            <a:ext cx="90929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77" y="1681163"/>
            <a:ext cx="44600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177" y="2505075"/>
            <a:ext cx="4460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7186" y="1681163"/>
            <a:ext cx="44819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7186" y="2505075"/>
            <a:ext cx="44819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76" y="457200"/>
            <a:ext cx="34002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973" y="987426"/>
            <a:ext cx="533718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176" y="2057400"/>
            <a:ext cx="340025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1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76" y="457200"/>
            <a:ext cx="340025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1973" y="987426"/>
            <a:ext cx="533718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176" y="2057400"/>
            <a:ext cx="340025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4803" y="365126"/>
            <a:ext cx="90929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803" y="1825625"/>
            <a:ext cx="9092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03" y="6356352"/>
            <a:ext cx="237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27ED5-E698-A34F-83BB-C9BBD459E7A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233" y="6356352"/>
            <a:ext cx="3558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5703" y="6356352"/>
            <a:ext cx="237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24F78E-0EB8-ED4F-90EE-09ABEE4BF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139E31-BAA5-6498-4D96-1417C00B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43032" cy="68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1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1CC4EF0-4893-7E49-C9CF-8ADA3274D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C1F237-98CE-1B7C-210D-0F265B57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023"/>
          <a:stretch/>
        </p:blipFill>
        <p:spPr>
          <a:xfrm>
            <a:off x="0" y="0"/>
            <a:ext cx="10543032" cy="88978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B301CD-FB08-B1FC-1F33-79D1BB9D5ECE}"/>
              </a:ext>
            </a:extLst>
          </p:cNvPr>
          <p:cNvCxnSpPr>
            <a:cxnSpLocks/>
          </p:cNvCxnSpPr>
          <p:nvPr/>
        </p:nvCxnSpPr>
        <p:spPr>
          <a:xfrm>
            <a:off x="542442" y="3018126"/>
            <a:ext cx="0" cy="93609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86ABA0-2694-C4F3-71A3-A3E893DA00D5}"/>
              </a:ext>
            </a:extLst>
          </p:cNvPr>
          <p:cNvCxnSpPr>
            <a:cxnSpLocks/>
          </p:cNvCxnSpPr>
          <p:nvPr/>
        </p:nvCxnSpPr>
        <p:spPr>
          <a:xfrm>
            <a:off x="10000146" y="3018126"/>
            <a:ext cx="0" cy="93609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A23A2-11EA-C827-1AFD-5B4D04E64807}"/>
              </a:ext>
            </a:extLst>
          </p:cNvPr>
          <p:cNvSpPr/>
          <p:nvPr/>
        </p:nvSpPr>
        <p:spPr>
          <a:xfrm>
            <a:off x="0" y="889782"/>
            <a:ext cx="10542588" cy="402956"/>
          </a:xfrm>
          <a:prstGeom prst="rect">
            <a:avLst/>
          </a:prstGeom>
          <a:gradFill flip="none" rotWithShape="1">
            <a:gsLst>
              <a:gs pos="0">
                <a:srgbClr val="004F9D">
                  <a:alpha val="60000"/>
                </a:srgbClr>
              </a:gs>
              <a:gs pos="100000">
                <a:srgbClr val="4C104A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08615-494A-77E7-E96B-C67674246B48}"/>
              </a:ext>
            </a:extLst>
          </p:cNvPr>
          <p:cNvSpPr/>
          <p:nvPr/>
        </p:nvSpPr>
        <p:spPr>
          <a:xfrm>
            <a:off x="0" y="2530147"/>
            <a:ext cx="10542588" cy="130940"/>
          </a:xfrm>
          <a:prstGeom prst="rect">
            <a:avLst/>
          </a:prstGeom>
          <a:gradFill flip="none" rotWithShape="1">
            <a:gsLst>
              <a:gs pos="25000">
                <a:srgbClr val="004F9D">
                  <a:alpha val="60000"/>
                </a:srgbClr>
              </a:gs>
              <a:gs pos="0">
                <a:srgbClr val="39205F">
                  <a:alpha val="0"/>
                </a:srgbClr>
              </a:gs>
              <a:gs pos="100000">
                <a:srgbClr val="263074">
                  <a:alpha val="0"/>
                </a:srgbClr>
              </a:gs>
              <a:gs pos="75000">
                <a:srgbClr val="4C104A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83E60-13B7-AE39-44C5-9DEBBF3700C5}"/>
              </a:ext>
            </a:extLst>
          </p:cNvPr>
          <p:cNvSpPr txBox="1"/>
          <p:nvPr/>
        </p:nvSpPr>
        <p:spPr>
          <a:xfrm>
            <a:off x="5422076" y="983538"/>
            <a:ext cx="124425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"/>
              </a:rPr>
              <a:t>University of Pittsburgh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01BD2-3D66-9B7B-83B8-58E9540CA142}"/>
              </a:ext>
            </a:extLst>
          </p:cNvPr>
          <p:cNvSpPr txBox="1"/>
          <p:nvPr/>
        </p:nvSpPr>
        <p:spPr>
          <a:xfrm>
            <a:off x="6666548" y="983538"/>
            <a:ext cx="122822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"/>
              </a:rPr>
              <a:t>Department of Surgery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432552-018F-5F15-406C-FC4BC9A5F2F6}"/>
              </a:ext>
            </a:extLst>
          </p:cNvPr>
          <p:cNvSpPr txBox="1"/>
          <p:nvPr/>
        </p:nvSpPr>
        <p:spPr>
          <a:xfrm>
            <a:off x="7895214" y="983538"/>
            <a:ext cx="255711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"/>
              </a:rPr>
              <a:t>Trauma and Transfusion Medicine Research Center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E3BD6A-DE41-1D42-BECF-1844F8B0C9CB}"/>
              </a:ext>
            </a:extLst>
          </p:cNvPr>
          <p:cNvGrpSpPr/>
          <p:nvPr/>
        </p:nvGrpSpPr>
        <p:grpSpPr>
          <a:xfrm>
            <a:off x="686450" y="1444832"/>
            <a:ext cx="5042265" cy="933220"/>
            <a:chOff x="686450" y="1396238"/>
            <a:chExt cx="5042265" cy="9332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EFCC9C-0E8E-0EAD-1392-5E7BDED55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8095"/>
            <a:stretch/>
          </p:blipFill>
          <p:spPr>
            <a:xfrm>
              <a:off x="686450" y="1396238"/>
              <a:ext cx="382496" cy="65493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4F6BB2-FA61-0993-892D-9F6328B6AF0F}"/>
                </a:ext>
              </a:extLst>
            </p:cNvPr>
            <p:cNvSpPr txBox="1"/>
            <p:nvPr/>
          </p:nvSpPr>
          <p:spPr>
            <a:xfrm>
              <a:off x="1066522" y="1462096"/>
              <a:ext cx="262123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dirty="0">
                  <a:latin typeface=""/>
                </a:rPr>
                <a:t>Trauma and Transfusion</a:t>
              </a:r>
            </a:p>
            <a:p>
              <a:r>
                <a:rPr lang="en-US" sz="1400" dirty="0">
                  <a:latin typeface=""/>
                </a:rPr>
                <a:t>Medicine Research Laboratory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C8B219-E71D-0C14-A1BE-1AEE33570B65}"/>
                </a:ext>
              </a:extLst>
            </p:cNvPr>
            <p:cNvSpPr txBox="1"/>
            <p:nvPr/>
          </p:nvSpPr>
          <p:spPr>
            <a:xfrm>
              <a:off x="686450" y="2083237"/>
              <a:ext cx="76014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"/>
                </a:rPr>
                <a:t>Our Team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E2B0DF-EC10-8A0E-658F-11D903517E03}"/>
                </a:ext>
              </a:extLst>
            </p:cNvPr>
            <p:cNvSpPr txBox="1"/>
            <p:nvPr/>
          </p:nvSpPr>
          <p:spPr>
            <a:xfrm>
              <a:off x="1660399" y="2078649"/>
              <a:ext cx="123303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"/>
                </a:rPr>
                <a:t>Research Projects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60A666-F878-4338-4048-87E76F6EE487}"/>
                </a:ext>
              </a:extLst>
            </p:cNvPr>
            <p:cNvSpPr txBox="1"/>
            <p:nvPr/>
          </p:nvSpPr>
          <p:spPr>
            <a:xfrm>
              <a:off x="3107234" y="2080381"/>
              <a:ext cx="50526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"/>
                </a:rPr>
                <a:t>News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0CDAE9-CE41-653A-B97A-2D609BDA9DB1}"/>
                </a:ext>
              </a:extLst>
            </p:cNvPr>
            <p:cNvSpPr txBox="1"/>
            <p:nvPr/>
          </p:nvSpPr>
          <p:spPr>
            <a:xfrm>
              <a:off x="3826306" y="2078649"/>
              <a:ext cx="87235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"/>
                </a:rPr>
                <a:t>Publications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E349D5-44A1-9A70-C73E-ABC8F02E0687}"/>
                </a:ext>
              </a:extLst>
            </p:cNvPr>
            <p:cNvSpPr txBox="1"/>
            <p:nvPr/>
          </p:nvSpPr>
          <p:spPr>
            <a:xfrm>
              <a:off x="4912466" y="2077285"/>
              <a:ext cx="816249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"/>
                </a:rPr>
                <a:t>Contact Us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253328-E392-1047-BD09-2C2CC021F50C}"/>
              </a:ext>
            </a:extLst>
          </p:cNvPr>
          <p:cNvCxnSpPr>
            <a:cxnSpLocks/>
          </p:cNvCxnSpPr>
          <p:nvPr/>
        </p:nvCxnSpPr>
        <p:spPr>
          <a:xfrm>
            <a:off x="1425845" y="6547138"/>
            <a:ext cx="0" cy="93609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0A8051-DB14-4F52-174C-FC8782BCA653}"/>
              </a:ext>
            </a:extLst>
          </p:cNvPr>
          <p:cNvCxnSpPr>
            <a:cxnSpLocks/>
          </p:cNvCxnSpPr>
          <p:nvPr/>
        </p:nvCxnSpPr>
        <p:spPr>
          <a:xfrm>
            <a:off x="9098663" y="6547138"/>
            <a:ext cx="0" cy="93609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C155D7-F615-66A8-476C-ACD44964B220}"/>
              </a:ext>
            </a:extLst>
          </p:cNvPr>
          <p:cNvSpPr txBox="1"/>
          <p:nvPr/>
        </p:nvSpPr>
        <p:spPr>
          <a:xfrm>
            <a:off x="3011963" y="2955498"/>
            <a:ext cx="24793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 #1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EC45B5-3CD5-F7B7-CFF5-5419CDE8138A}"/>
              </a:ext>
            </a:extLst>
          </p:cNvPr>
          <p:cNvCxnSpPr>
            <a:cxnSpLocks/>
          </p:cNvCxnSpPr>
          <p:nvPr/>
        </p:nvCxnSpPr>
        <p:spPr>
          <a:xfrm>
            <a:off x="2893429" y="2955498"/>
            <a:ext cx="0" cy="936097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62E5D2F-FA48-F033-6EF3-B25226EE429F}"/>
              </a:ext>
            </a:extLst>
          </p:cNvPr>
          <p:cNvSpPr/>
          <p:nvPr/>
        </p:nvSpPr>
        <p:spPr>
          <a:xfrm>
            <a:off x="686450" y="2955498"/>
            <a:ext cx="2079461" cy="1982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E11DDF-E161-47B9-D48B-6D85338FB363}"/>
              </a:ext>
            </a:extLst>
          </p:cNvPr>
          <p:cNvSpPr/>
          <p:nvPr/>
        </p:nvSpPr>
        <p:spPr>
          <a:xfrm>
            <a:off x="686450" y="2955499"/>
            <a:ext cx="2079461" cy="400110"/>
          </a:xfrm>
          <a:prstGeom prst="rect">
            <a:avLst/>
          </a:prstGeom>
          <a:solidFill>
            <a:srgbClr val="EE1C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FCE8AD-59EF-EDFC-5EF4-D2B99694A8BE}"/>
              </a:ext>
            </a:extLst>
          </p:cNvPr>
          <p:cNvSpPr txBox="1"/>
          <p:nvPr/>
        </p:nvSpPr>
        <p:spPr>
          <a:xfrm>
            <a:off x="751207" y="3032442"/>
            <a:ext cx="11929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2D2D06-5FE7-8665-E65F-F7E9E820AAE1}"/>
              </a:ext>
            </a:extLst>
          </p:cNvPr>
          <p:cNvSpPr txBox="1"/>
          <p:nvPr/>
        </p:nvSpPr>
        <p:spPr>
          <a:xfrm>
            <a:off x="751207" y="3428081"/>
            <a:ext cx="133882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 #1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AB646E-6369-FF15-034A-7A8AC73282CF}"/>
              </a:ext>
            </a:extLst>
          </p:cNvPr>
          <p:cNvSpPr txBox="1"/>
          <p:nvPr/>
        </p:nvSpPr>
        <p:spPr>
          <a:xfrm>
            <a:off x="751207" y="3823720"/>
            <a:ext cx="133882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 #2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D5ADDF-A01B-583F-9CBE-0389D9BC92BE}"/>
              </a:ext>
            </a:extLst>
          </p:cNvPr>
          <p:cNvSpPr txBox="1"/>
          <p:nvPr/>
        </p:nvSpPr>
        <p:spPr>
          <a:xfrm>
            <a:off x="751207" y="4219359"/>
            <a:ext cx="133882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 #3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AA1755-47CF-F96B-4528-30BCE0EB5D86}"/>
              </a:ext>
            </a:extLst>
          </p:cNvPr>
          <p:cNvSpPr txBox="1"/>
          <p:nvPr/>
        </p:nvSpPr>
        <p:spPr>
          <a:xfrm>
            <a:off x="751207" y="4614998"/>
            <a:ext cx="133882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 #4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0615E1-02CC-0026-CA27-E9D97E179B89}"/>
              </a:ext>
            </a:extLst>
          </p:cNvPr>
          <p:cNvSpPr txBox="1"/>
          <p:nvPr/>
        </p:nvSpPr>
        <p:spPr>
          <a:xfrm>
            <a:off x="3011963" y="3351135"/>
            <a:ext cx="6844165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0" i="0" dirty="0">
                <a:solidFill>
                  <a:srgbClr val="4D4D4D"/>
                </a:solidFill>
                <a:effectLst/>
                <a:latin typeface="Helvetica" pitchFamily="2" charset="0"/>
              </a:rPr>
              <a:t>We conduct actionable, evidence-based research to improve understanding of sustainability challenges. Our research enables decision-makers to devise effective strategies to address global change and enhance well-being for current and future generations. We take an integrated approach to sustainability science that considers the Earth's interconnected, co-evolving natural and societal systems in their full complexity.</a:t>
            </a:r>
          </a:p>
          <a:p>
            <a:endParaRPr lang="en-US" sz="1000" dirty="0">
              <a:solidFill>
                <a:srgbClr val="4D4D4D"/>
              </a:solidFill>
              <a:latin typeface="Helvetica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000" b="0" i="0" dirty="0">
                <a:solidFill>
                  <a:srgbClr val="4D4D4D"/>
                </a:solidFill>
                <a:effectLst/>
                <a:latin typeface="Helvetica" pitchFamily="2" charset="0"/>
              </a:rPr>
              <a:t>We conduct actionable, evidence-based research to improve understanding of sustainability challenges. Our research enables decision-makers to devise effective strategies to address global change and enhance well-being for current and future generations. We take an integrated approach to sustainability science that considers the Earth's interconnected, co-evolving natural and societal systems in their full complexity. We conduct actionable, evidence-based research to improve understanding of sustainability challenges. Our research enables decision-makers to devise effective strategies to address global change and enhance well-being for current and future generations. We take an integrated approach to sustainability science that considers the Earth's interconnected, co-evolving natural and societal systems in their full complexity.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EE5A6E1-175D-4902-8DC3-C26E74EA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234" y="5497547"/>
            <a:ext cx="6748887" cy="24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2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16A45-CE50-04E2-123F-961C48633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22B86-804C-4B81-6D5C-8D254F12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023"/>
          <a:stretch/>
        </p:blipFill>
        <p:spPr>
          <a:xfrm>
            <a:off x="0" y="0"/>
            <a:ext cx="10543032" cy="8897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BAF9B2-66F1-2C10-089D-A1A889AC6C8C}"/>
              </a:ext>
            </a:extLst>
          </p:cNvPr>
          <p:cNvSpPr/>
          <p:nvPr/>
        </p:nvSpPr>
        <p:spPr>
          <a:xfrm>
            <a:off x="25400" y="893995"/>
            <a:ext cx="10542588" cy="402956"/>
          </a:xfrm>
          <a:prstGeom prst="rect">
            <a:avLst/>
          </a:prstGeom>
          <a:gradFill flip="none" rotWithShape="1">
            <a:gsLst>
              <a:gs pos="0">
                <a:srgbClr val="004F9D">
                  <a:alpha val="60000"/>
                </a:srgbClr>
              </a:gs>
              <a:gs pos="100000">
                <a:srgbClr val="4C104A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347E5-3D45-8C0F-A425-4A6C466A54E9}"/>
              </a:ext>
            </a:extLst>
          </p:cNvPr>
          <p:cNvSpPr/>
          <p:nvPr/>
        </p:nvSpPr>
        <p:spPr>
          <a:xfrm>
            <a:off x="0" y="2530147"/>
            <a:ext cx="10542588" cy="130940"/>
          </a:xfrm>
          <a:prstGeom prst="rect">
            <a:avLst/>
          </a:prstGeom>
          <a:gradFill flip="none" rotWithShape="1">
            <a:gsLst>
              <a:gs pos="25000">
                <a:srgbClr val="004F9D">
                  <a:alpha val="60000"/>
                </a:srgbClr>
              </a:gs>
              <a:gs pos="0">
                <a:srgbClr val="39205F">
                  <a:alpha val="0"/>
                </a:srgbClr>
              </a:gs>
              <a:gs pos="100000">
                <a:srgbClr val="263074">
                  <a:alpha val="0"/>
                </a:srgbClr>
              </a:gs>
              <a:gs pos="75000">
                <a:srgbClr val="4C104A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A2961-34B1-B4D9-9CB2-8FE020D235B7}"/>
              </a:ext>
            </a:extLst>
          </p:cNvPr>
          <p:cNvSpPr txBox="1"/>
          <p:nvPr/>
        </p:nvSpPr>
        <p:spPr>
          <a:xfrm>
            <a:off x="5422076" y="983538"/>
            <a:ext cx="124425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"/>
              </a:rPr>
              <a:t>University of Pittsburgh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559411-4146-0068-116C-B34227D8DDD8}"/>
              </a:ext>
            </a:extLst>
          </p:cNvPr>
          <p:cNvSpPr txBox="1"/>
          <p:nvPr/>
        </p:nvSpPr>
        <p:spPr>
          <a:xfrm>
            <a:off x="6666548" y="983538"/>
            <a:ext cx="122822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"/>
              </a:rPr>
              <a:t>Department of Surgery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C75BD-FB12-9778-9DC4-B2C1100A2F2A}"/>
              </a:ext>
            </a:extLst>
          </p:cNvPr>
          <p:cNvSpPr txBox="1"/>
          <p:nvPr/>
        </p:nvSpPr>
        <p:spPr>
          <a:xfrm>
            <a:off x="7895214" y="983538"/>
            <a:ext cx="255711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"/>
              </a:rPr>
              <a:t>Trauma and Transfusion Medicine Research Center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4EA434-98E2-02C1-4E64-C17A7D7CF10C}"/>
              </a:ext>
            </a:extLst>
          </p:cNvPr>
          <p:cNvGrpSpPr/>
          <p:nvPr/>
        </p:nvGrpSpPr>
        <p:grpSpPr>
          <a:xfrm>
            <a:off x="613713" y="1420103"/>
            <a:ext cx="5042265" cy="957949"/>
            <a:chOff x="613713" y="1371509"/>
            <a:chExt cx="5042265" cy="95794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BA6958-41E5-9B5F-C83C-F9112DF02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8095"/>
            <a:stretch/>
          </p:blipFill>
          <p:spPr>
            <a:xfrm>
              <a:off x="686450" y="1396238"/>
              <a:ext cx="382496" cy="65493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23DA90-5694-244A-1D49-6C6B4BC495ED}"/>
                </a:ext>
              </a:extLst>
            </p:cNvPr>
            <p:cNvSpPr txBox="1"/>
            <p:nvPr/>
          </p:nvSpPr>
          <p:spPr>
            <a:xfrm>
              <a:off x="1102635" y="1371509"/>
              <a:ext cx="3326552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latin typeface="Helvetica" pitchFamily="2" charset="0"/>
                  <a:cs typeface="Arial" panose="020B0604020202020204" pitchFamily="34" charset="0"/>
                </a:rPr>
                <a:t>Trauma and Transfusion</a:t>
              </a:r>
            </a:p>
            <a:p>
              <a:r>
                <a:rPr lang="en-US" dirty="0">
                  <a:latin typeface="Helvetica" pitchFamily="2" charset="0"/>
                  <a:cs typeface="Arial" panose="020B0604020202020204" pitchFamily="34" charset="0"/>
                </a:rPr>
                <a:t>Medicine Research Laboratory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79FE16-A036-3990-C414-620F42E49758}"/>
                </a:ext>
              </a:extLst>
            </p:cNvPr>
            <p:cNvSpPr txBox="1"/>
            <p:nvPr/>
          </p:nvSpPr>
          <p:spPr>
            <a:xfrm>
              <a:off x="613713" y="2083237"/>
              <a:ext cx="76014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"/>
                </a:rPr>
                <a:t>Our Team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55FCE9-0D91-C294-0680-1144A2937098}"/>
                </a:ext>
              </a:extLst>
            </p:cNvPr>
            <p:cNvSpPr txBox="1"/>
            <p:nvPr/>
          </p:nvSpPr>
          <p:spPr>
            <a:xfrm>
              <a:off x="1587662" y="2078649"/>
              <a:ext cx="123303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"/>
                </a:rPr>
                <a:t>Research Projects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654B0E-FA3C-CE26-1E3B-AB6CFC9F51A0}"/>
                </a:ext>
              </a:extLst>
            </p:cNvPr>
            <p:cNvSpPr txBox="1"/>
            <p:nvPr/>
          </p:nvSpPr>
          <p:spPr>
            <a:xfrm>
              <a:off x="3034497" y="2080381"/>
              <a:ext cx="50526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"/>
                </a:rPr>
                <a:t>News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F42CC9-15DD-984C-FB66-16A0B8B405F9}"/>
                </a:ext>
              </a:extLst>
            </p:cNvPr>
            <p:cNvSpPr txBox="1"/>
            <p:nvPr/>
          </p:nvSpPr>
          <p:spPr>
            <a:xfrm>
              <a:off x="3753569" y="2078649"/>
              <a:ext cx="872355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"/>
                </a:rPr>
                <a:t>Publications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BA6025-07B0-AEC5-1DA7-7926289A9016}"/>
                </a:ext>
              </a:extLst>
            </p:cNvPr>
            <p:cNvSpPr txBox="1"/>
            <p:nvPr/>
          </p:nvSpPr>
          <p:spPr>
            <a:xfrm>
              <a:off x="4839729" y="2077285"/>
              <a:ext cx="816249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"/>
                </a:rPr>
                <a:t>Contact Us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E0ACC6-D8DC-59FD-8780-07EF9DD0A290}"/>
              </a:ext>
            </a:extLst>
          </p:cNvPr>
          <p:cNvSpPr txBox="1"/>
          <p:nvPr/>
        </p:nvSpPr>
        <p:spPr>
          <a:xfrm>
            <a:off x="3011963" y="2955498"/>
            <a:ext cx="24793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 #1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D19591-4E9C-9F08-114A-825B12BC4BCB}"/>
              </a:ext>
            </a:extLst>
          </p:cNvPr>
          <p:cNvSpPr/>
          <p:nvPr/>
        </p:nvSpPr>
        <p:spPr>
          <a:xfrm>
            <a:off x="686450" y="2955498"/>
            <a:ext cx="2079461" cy="1982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733896-DA0B-7C98-F81A-F1A9899B0AA2}"/>
              </a:ext>
            </a:extLst>
          </p:cNvPr>
          <p:cNvSpPr/>
          <p:nvPr/>
        </p:nvSpPr>
        <p:spPr>
          <a:xfrm>
            <a:off x="686450" y="2955499"/>
            <a:ext cx="2079461" cy="400110"/>
          </a:xfrm>
          <a:prstGeom prst="rect">
            <a:avLst/>
          </a:prstGeom>
          <a:solidFill>
            <a:srgbClr val="EE1C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2A15A0-678A-A488-B3AC-E98947E21362}"/>
              </a:ext>
            </a:extLst>
          </p:cNvPr>
          <p:cNvSpPr txBox="1"/>
          <p:nvPr/>
        </p:nvSpPr>
        <p:spPr>
          <a:xfrm>
            <a:off x="751207" y="3032442"/>
            <a:ext cx="11929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06CD2A-41BA-2B02-5ABC-4F690A1B64F7}"/>
              </a:ext>
            </a:extLst>
          </p:cNvPr>
          <p:cNvSpPr txBox="1"/>
          <p:nvPr/>
        </p:nvSpPr>
        <p:spPr>
          <a:xfrm>
            <a:off x="751207" y="3428081"/>
            <a:ext cx="133882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 #1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7884CE-EB10-94F1-E6F7-E9EC68C796BA}"/>
              </a:ext>
            </a:extLst>
          </p:cNvPr>
          <p:cNvSpPr txBox="1"/>
          <p:nvPr/>
        </p:nvSpPr>
        <p:spPr>
          <a:xfrm>
            <a:off x="751207" y="3823720"/>
            <a:ext cx="133882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 #2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C6525C-1F01-30B0-4B9D-301AD6F7C6F0}"/>
              </a:ext>
            </a:extLst>
          </p:cNvPr>
          <p:cNvSpPr txBox="1"/>
          <p:nvPr/>
        </p:nvSpPr>
        <p:spPr>
          <a:xfrm>
            <a:off x="751207" y="4219359"/>
            <a:ext cx="133882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 #3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802024-CEEF-CC17-29A4-5A14C8176155}"/>
              </a:ext>
            </a:extLst>
          </p:cNvPr>
          <p:cNvSpPr txBox="1"/>
          <p:nvPr/>
        </p:nvSpPr>
        <p:spPr>
          <a:xfrm>
            <a:off x="751207" y="4614998"/>
            <a:ext cx="133882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Project #4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B53F6A-A30E-1BFF-4E1E-98B53CC93099}"/>
              </a:ext>
            </a:extLst>
          </p:cNvPr>
          <p:cNvSpPr txBox="1"/>
          <p:nvPr/>
        </p:nvSpPr>
        <p:spPr>
          <a:xfrm>
            <a:off x="3011963" y="3351135"/>
            <a:ext cx="6844165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0" i="0" dirty="0">
                <a:solidFill>
                  <a:srgbClr val="4D4D4D"/>
                </a:solidFill>
                <a:effectLst/>
                <a:latin typeface="Helvetica" pitchFamily="2" charset="0"/>
              </a:rPr>
              <a:t>We conduct actionable, evidence-based research to improve understanding of sustainability challenges. Our research enables decision-makers to devise effective strategies to address global change and enhance well-being for current and future generations. We take an integrated approach to sustainability science that considers the Earth's interconnected, co-evolving natural and societal systems in their full complexity.</a:t>
            </a:r>
          </a:p>
          <a:p>
            <a:endParaRPr lang="en-US" sz="1000" dirty="0">
              <a:solidFill>
                <a:srgbClr val="4D4D4D"/>
              </a:solidFill>
              <a:latin typeface="Helvetica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000" b="0" i="0" dirty="0">
                <a:solidFill>
                  <a:srgbClr val="4D4D4D"/>
                </a:solidFill>
                <a:effectLst/>
                <a:latin typeface="Helvetica" pitchFamily="2" charset="0"/>
              </a:rPr>
              <a:t>We conduct actionable, evidence-based research to improve understanding of sustainability challenges. Our research enables decision-makers to devise effective strategies to address global change and enhance well-being for current and future generations. We take an integrated approach to sustainability science that considers the Earth's interconnected, co-evolving natural and societal systems in their full complexity. We conduct actionable, evidence-based research to improve understanding of sustainability challenges. Our research enables decision-makers to devise effective strategies to address global change and enhance well-being for current and future generations. We take an integrated approach to sustainability science that considers the Earth's interconnected, co-evolving natural and societal systems in their full complexity.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395F1A1-2EC7-AFC5-4120-B7E7AADBFF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4160"/>
          <a:stretch/>
        </p:blipFill>
        <p:spPr>
          <a:xfrm>
            <a:off x="3107234" y="5497547"/>
            <a:ext cx="6748887" cy="1360453"/>
          </a:xfrm>
          <a:prstGeom prst="rect">
            <a:avLst/>
          </a:prstGeom>
        </p:spPr>
      </p:pic>
      <p:pic>
        <p:nvPicPr>
          <p:cNvPr id="38" name="Picture 3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980E1B-685D-DF1E-B869-F85FC2FD5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660" y="1733"/>
            <a:ext cx="10542588" cy="68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6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8A7D3-BF05-D7D0-5EC8-ABAE7104F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3CC90-6C97-5754-6820-4277A3FB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023"/>
          <a:stretch/>
        </p:blipFill>
        <p:spPr>
          <a:xfrm>
            <a:off x="0" y="0"/>
            <a:ext cx="10543032" cy="8897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3D83A29-A551-BDDE-F3E7-AF34F66787C3}"/>
              </a:ext>
            </a:extLst>
          </p:cNvPr>
          <p:cNvSpPr txBox="1"/>
          <p:nvPr/>
        </p:nvSpPr>
        <p:spPr>
          <a:xfrm>
            <a:off x="3011963" y="881379"/>
            <a:ext cx="684416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b="0" i="0" dirty="0">
                <a:solidFill>
                  <a:srgbClr val="4D4D4D"/>
                </a:solidFill>
                <a:effectLst/>
                <a:latin typeface="Helvetica" pitchFamily="2" charset="0"/>
              </a:rPr>
              <a:t>interconnected, co-evolving natural and societal systems in their full complexity. We conduct actionable, evidence-based research to improve understanding of sustainability challenges. Our research enables decision-makers to devise effective strategies to address global change and enhance well-being for current and future generations. We take an integrated approach to sustainability science that considers the Earth's interconnected, co-evolving natural and societal systems in their full complexity.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308610-05BB-E988-990F-6CAAD5232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234" y="1796685"/>
            <a:ext cx="6748887" cy="24363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D81EAA-275B-AFD7-2833-1C135A4995A6}"/>
              </a:ext>
            </a:extLst>
          </p:cNvPr>
          <p:cNvSpPr/>
          <p:nvPr/>
        </p:nvSpPr>
        <p:spPr>
          <a:xfrm>
            <a:off x="0" y="5351842"/>
            <a:ext cx="10542588" cy="1506157"/>
          </a:xfrm>
          <a:prstGeom prst="rect">
            <a:avLst/>
          </a:prstGeom>
          <a:gradFill flip="none" rotWithShape="1">
            <a:gsLst>
              <a:gs pos="0">
                <a:srgbClr val="004F9D">
                  <a:alpha val="60000"/>
                </a:srgbClr>
              </a:gs>
              <a:gs pos="100000">
                <a:srgbClr val="4C104A">
                  <a:alpha val="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8D415-52A5-9DEE-AD99-45DB915238C6}"/>
              </a:ext>
            </a:extLst>
          </p:cNvPr>
          <p:cNvSpPr txBox="1"/>
          <p:nvPr/>
        </p:nvSpPr>
        <p:spPr>
          <a:xfrm>
            <a:off x="3011956" y="4344583"/>
            <a:ext cx="6844165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0" i="0" dirty="0">
                <a:solidFill>
                  <a:srgbClr val="4D4D4D"/>
                </a:solidFill>
                <a:effectLst/>
                <a:latin typeface="Helvetica" pitchFamily="2" charset="0"/>
              </a:rPr>
              <a:t>Page was last updated May 17, 2025.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534754E-AA61-4C13-CA56-F4FE0D1F5DBF}"/>
              </a:ext>
            </a:extLst>
          </p:cNvPr>
          <p:cNvGrpSpPr/>
          <p:nvPr/>
        </p:nvGrpSpPr>
        <p:grpSpPr>
          <a:xfrm>
            <a:off x="686450" y="5670879"/>
            <a:ext cx="3001302" cy="539722"/>
            <a:chOff x="686450" y="5436899"/>
            <a:chExt cx="3001302" cy="5397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6B76A1-6465-A4DA-B2CD-E9947C2ABC51}"/>
                </a:ext>
              </a:extLst>
            </p:cNvPr>
            <p:cNvSpPr txBox="1"/>
            <p:nvPr/>
          </p:nvSpPr>
          <p:spPr>
            <a:xfrm>
              <a:off x="1066522" y="5453401"/>
              <a:ext cx="262123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"/>
                </a:rPr>
                <a:t>Trauma and Transfusion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"/>
                </a:rPr>
                <a:t>Medicine Research Laboratory</a:t>
              </a:r>
            </a:p>
          </p:txBody>
        </p:sp>
        <p:pic>
          <p:nvPicPr>
            <p:cNvPr id="27" name="Picture 26" descr="A white logo with lines and dots&#10;&#10;Description automatically generated">
              <a:extLst>
                <a:ext uri="{FF2B5EF4-FFF2-40B4-BE49-F238E27FC236}">
                  <a16:creationId xmlns:a16="http://schemas.microsoft.com/office/drawing/2014/main" id="{DDEFD1E5-9365-4E7D-61EA-0D3A52245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450" y="5436899"/>
              <a:ext cx="374086" cy="523220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77AAC99-0566-B43D-629D-28D8309729FF}"/>
              </a:ext>
            </a:extLst>
          </p:cNvPr>
          <p:cNvSpPr txBox="1"/>
          <p:nvPr/>
        </p:nvSpPr>
        <p:spPr>
          <a:xfrm>
            <a:off x="8062040" y="5687381"/>
            <a:ext cx="1794081" cy="8617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b="1" dirty="0">
                <a:solidFill>
                  <a:schemeClr val="bg1"/>
                </a:solidFill>
                <a:latin typeface=""/>
              </a:rPr>
              <a:t>Biomedical Science Tower</a:t>
            </a:r>
          </a:p>
          <a:p>
            <a:pPr algn="r"/>
            <a:endParaRPr lang="en-US" sz="1000" dirty="0">
              <a:solidFill>
                <a:schemeClr val="bg1"/>
              </a:solidFill>
              <a:latin typeface=""/>
            </a:endParaRPr>
          </a:p>
          <a:p>
            <a:pPr algn="r"/>
            <a:r>
              <a:rPr lang="en-US" sz="1000" dirty="0">
                <a:solidFill>
                  <a:schemeClr val="bg1"/>
                </a:solidFill>
                <a:latin typeface=""/>
              </a:rPr>
              <a:t>200 Lothrop Street.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"/>
              </a:rPr>
              <a:t>W900</a:t>
            </a:r>
          </a:p>
          <a:p>
            <a:pPr algn="r"/>
            <a:r>
              <a:rPr lang="en-US" sz="1000" dirty="0">
                <a:solidFill>
                  <a:schemeClr val="bg1"/>
                </a:solidFill>
                <a:latin typeface=""/>
              </a:rPr>
              <a:t>Pittsburgh, PA 15261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ECA47E-AEA3-602E-ECE3-F6FAB0628D6C}"/>
              </a:ext>
            </a:extLst>
          </p:cNvPr>
          <p:cNvSpPr txBox="1"/>
          <p:nvPr/>
        </p:nvSpPr>
        <p:spPr>
          <a:xfrm>
            <a:off x="644886" y="6292740"/>
            <a:ext cx="124425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"/>
              </a:rPr>
              <a:t>University of Pittsburgh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959E70-425C-5131-48AC-89A20F0D68DF}"/>
              </a:ext>
            </a:extLst>
          </p:cNvPr>
          <p:cNvSpPr txBox="1"/>
          <p:nvPr/>
        </p:nvSpPr>
        <p:spPr>
          <a:xfrm>
            <a:off x="1889358" y="6292740"/>
            <a:ext cx="122822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"/>
              </a:rPr>
              <a:t>Department of Surgery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7A182D-9AE7-D66E-7D30-FB05E6DEA3E5}"/>
              </a:ext>
            </a:extLst>
          </p:cNvPr>
          <p:cNvSpPr txBox="1"/>
          <p:nvPr/>
        </p:nvSpPr>
        <p:spPr>
          <a:xfrm>
            <a:off x="3118024" y="6292740"/>
            <a:ext cx="255711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"/>
              </a:rPr>
              <a:t>Trauma and Transfusion Medicine Research Center</a:t>
            </a:r>
          </a:p>
        </p:txBody>
      </p:sp>
    </p:spTree>
    <p:extLst>
      <p:ext uri="{BB962C8B-B14F-4D97-AF65-F5344CB8AC3E}">
        <p14:creationId xmlns:p14="http://schemas.microsoft.com/office/powerpoint/2010/main" val="16031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BDD38-9E6C-4B08-1B94-1498A2A2F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7D8F0F1-9664-9779-FB6D-216F6636C284}"/>
              </a:ext>
            </a:extLst>
          </p:cNvPr>
          <p:cNvSpPr txBox="1"/>
          <p:nvPr/>
        </p:nvSpPr>
        <p:spPr>
          <a:xfrm>
            <a:off x="5422076" y="983538"/>
            <a:ext cx="124425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"/>
              </a:rPr>
              <a:t>University of Pittsburgh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D8D7BD-2AFE-4CE5-A361-10E06FD9D2FA}"/>
              </a:ext>
            </a:extLst>
          </p:cNvPr>
          <p:cNvGrpSpPr/>
          <p:nvPr/>
        </p:nvGrpSpPr>
        <p:grpSpPr>
          <a:xfrm>
            <a:off x="3699805" y="0"/>
            <a:ext cx="3444541" cy="6897044"/>
            <a:chOff x="0" y="0"/>
            <a:chExt cx="3444541" cy="68970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C2B2F9-73DA-05E2-FDE4-4ADAD160B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87023"/>
            <a:stretch/>
          </p:blipFill>
          <p:spPr>
            <a:xfrm>
              <a:off x="0" y="0"/>
              <a:ext cx="3444541" cy="88978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7C75C0-9C7F-588E-48AA-0C0D43B98DC9}"/>
                </a:ext>
              </a:extLst>
            </p:cNvPr>
            <p:cNvSpPr/>
            <p:nvPr/>
          </p:nvSpPr>
          <p:spPr>
            <a:xfrm>
              <a:off x="0" y="889782"/>
              <a:ext cx="3444541" cy="690048"/>
            </a:xfrm>
            <a:prstGeom prst="rect">
              <a:avLst/>
            </a:prstGeom>
            <a:gradFill flip="none" rotWithShape="1">
              <a:gsLst>
                <a:gs pos="0">
                  <a:srgbClr val="004F9D">
                    <a:alpha val="60000"/>
                  </a:srgbClr>
                </a:gs>
                <a:gs pos="100000">
                  <a:srgbClr val="4C104A">
                    <a:alpha val="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DD1D8D-8C19-B284-27AF-2B43C7CFE72B}"/>
                </a:ext>
              </a:extLst>
            </p:cNvPr>
            <p:cNvSpPr txBox="1"/>
            <p:nvPr/>
          </p:nvSpPr>
          <p:spPr>
            <a:xfrm>
              <a:off x="482571" y="3854572"/>
              <a:ext cx="247939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Research Project #1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D20F818-2808-6A1A-05F0-C3F0E5D9A011}"/>
                </a:ext>
              </a:extLst>
            </p:cNvPr>
            <p:cNvSpPr/>
            <p:nvPr/>
          </p:nvSpPr>
          <p:spPr>
            <a:xfrm>
              <a:off x="169099" y="1725924"/>
              <a:ext cx="3109453" cy="1982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C530C4-04FE-F55B-AC23-2929A2474683}"/>
                </a:ext>
              </a:extLst>
            </p:cNvPr>
            <p:cNvSpPr/>
            <p:nvPr/>
          </p:nvSpPr>
          <p:spPr>
            <a:xfrm>
              <a:off x="169099" y="1725925"/>
              <a:ext cx="3109453" cy="400110"/>
            </a:xfrm>
            <a:prstGeom prst="rect">
              <a:avLst/>
            </a:prstGeom>
            <a:solidFill>
              <a:srgbClr val="EE1C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7E5E63-E706-012B-FEA5-BE94F066D35A}"/>
                </a:ext>
              </a:extLst>
            </p:cNvPr>
            <p:cNvSpPr txBox="1"/>
            <p:nvPr/>
          </p:nvSpPr>
          <p:spPr>
            <a:xfrm>
              <a:off x="831903" y="1802868"/>
              <a:ext cx="1783844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Research Projects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6D0226-6BA9-98C3-0D2B-C82D722876B0}"/>
                </a:ext>
              </a:extLst>
            </p:cNvPr>
            <p:cNvSpPr txBox="1"/>
            <p:nvPr/>
          </p:nvSpPr>
          <p:spPr>
            <a:xfrm>
              <a:off x="722839" y="2198507"/>
              <a:ext cx="2001972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Research Project #1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F54508-DAE1-B251-1FB6-905EF35C8AAA}"/>
                </a:ext>
              </a:extLst>
            </p:cNvPr>
            <p:cNvSpPr txBox="1"/>
            <p:nvPr/>
          </p:nvSpPr>
          <p:spPr>
            <a:xfrm>
              <a:off x="722839" y="2594146"/>
              <a:ext cx="2001972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Research Project #2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E72E71-3A71-CAEE-9150-F66286B5F161}"/>
                </a:ext>
              </a:extLst>
            </p:cNvPr>
            <p:cNvSpPr txBox="1"/>
            <p:nvPr/>
          </p:nvSpPr>
          <p:spPr>
            <a:xfrm>
              <a:off x="722839" y="2989785"/>
              <a:ext cx="2001972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Research Project #3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9BE39D7-694B-8156-8A63-9FFB09AB4149}"/>
                </a:ext>
              </a:extLst>
            </p:cNvPr>
            <p:cNvSpPr txBox="1"/>
            <p:nvPr/>
          </p:nvSpPr>
          <p:spPr>
            <a:xfrm>
              <a:off x="722839" y="3385424"/>
              <a:ext cx="2001972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Research Project #4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C6BE32-C646-3EB2-2533-CB226C4EDA99}"/>
                </a:ext>
              </a:extLst>
            </p:cNvPr>
            <p:cNvSpPr txBox="1"/>
            <p:nvPr/>
          </p:nvSpPr>
          <p:spPr>
            <a:xfrm>
              <a:off x="169099" y="4297216"/>
              <a:ext cx="3109453" cy="14773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000" b="0" i="0" dirty="0">
                  <a:solidFill>
                    <a:srgbClr val="4D4D4D"/>
                  </a:solidFill>
                  <a:effectLst/>
                  <a:latin typeface="Helvetica" pitchFamily="2" charset="0"/>
                </a:rPr>
                <a:t>We conduct actionable, evidence-based research to improve understanding of sustainability challenges. Our research enables decision-makers to devise effective strategies to address global change and enhance well-being for current and future generations. We take an integrated approach to sustainability science that considers the Earth's interconnected, co-evolving natural and societal systems in their full complexity.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7EBC23D-0D2B-44E8-2660-13C4208B3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099" y="5774544"/>
              <a:ext cx="3109453" cy="11225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493449-450B-38B4-0B0D-63D6A5AE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099" y="1035876"/>
              <a:ext cx="2040092" cy="41356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A3A2CC-F6B5-39EC-FD59-AC281F683823}"/>
                </a:ext>
              </a:extLst>
            </p:cNvPr>
            <p:cNvGrpSpPr/>
            <p:nvPr/>
          </p:nvGrpSpPr>
          <p:grpSpPr>
            <a:xfrm>
              <a:off x="2935915" y="1144865"/>
              <a:ext cx="342637" cy="179881"/>
              <a:chOff x="2935915" y="1015172"/>
              <a:chExt cx="342637" cy="258533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EE36AD7-95E4-A2A0-F5F5-D44132E7C870}"/>
                  </a:ext>
                </a:extLst>
              </p:cNvPr>
              <p:cNvSpPr/>
              <p:nvPr/>
            </p:nvSpPr>
            <p:spPr>
              <a:xfrm>
                <a:off x="2935915" y="1015172"/>
                <a:ext cx="342637" cy="5534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1F76D5C-8930-3AC2-37A1-8992309BB2EE}"/>
                  </a:ext>
                </a:extLst>
              </p:cNvPr>
              <p:cNvSpPr/>
              <p:nvPr/>
            </p:nvSpPr>
            <p:spPr>
              <a:xfrm>
                <a:off x="2935915" y="1116766"/>
                <a:ext cx="342637" cy="5534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E587971-C3B5-9CDE-44D5-2241980058D9}"/>
                  </a:ext>
                </a:extLst>
              </p:cNvPr>
              <p:cNvSpPr/>
              <p:nvPr/>
            </p:nvSpPr>
            <p:spPr>
              <a:xfrm>
                <a:off x="2935915" y="1218360"/>
                <a:ext cx="342637" cy="5534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68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640</Words>
  <Application>Microsoft Macintosh PowerPoint</Application>
  <PresentationFormat>Custom</PresentationFormat>
  <Paragraphs>62</Paragraphs>
  <Slides>5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Kar, Ronit</dc:creator>
  <cp:lastModifiedBy>Kar, Ronit</cp:lastModifiedBy>
  <cp:revision>1</cp:revision>
  <dcterms:created xsi:type="dcterms:W3CDTF">2025-05-18T00:08:34Z</dcterms:created>
  <dcterms:modified xsi:type="dcterms:W3CDTF">2025-05-18T03:22:11Z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e4b1be8-281e-475d-98b0-21c3457e5a46_Enabled">
    <vt:lpwstr>true</vt:lpwstr>
  </property>
  <property fmtid="{D5CDD505-2E9C-101B-9397-08002B2CF9AE}" pid="3" name="MSIP_Label_5e4b1be8-281e-475d-98b0-21c3457e5a46_SetDate">
    <vt:lpwstr>2025-05-18T03:22:10Z</vt:lpwstr>
  </property>
  <property fmtid="{D5CDD505-2E9C-101B-9397-08002B2CF9AE}" pid="4" name="MSIP_Label_5e4b1be8-281e-475d-98b0-21c3457e5a46_Method">
    <vt:lpwstr>Standard</vt:lpwstr>
  </property>
  <property fmtid="{D5CDD505-2E9C-101B-9397-08002B2CF9AE}" pid="5" name="MSIP_Label_5e4b1be8-281e-475d-98b0-21c3457e5a46_Name">
    <vt:lpwstr>Public</vt:lpwstr>
  </property>
  <property fmtid="{D5CDD505-2E9C-101B-9397-08002B2CF9AE}" pid="6" name="MSIP_Label_5e4b1be8-281e-475d-98b0-21c3457e5a46_SiteId">
    <vt:lpwstr>8b3dd73e-4e72-4679-b191-56da1588712b</vt:lpwstr>
  </property>
  <property fmtid="{D5CDD505-2E9C-101B-9397-08002B2CF9AE}" pid="7" name="MSIP_Label_5e4b1be8-281e-475d-98b0-21c3457e5a46_ActionId">
    <vt:lpwstr>1979d081-04af-4436-877c-da4181025047</vt:lpwstr>
  </property>
  <property fmtid="{D5CDD505-2E9C-101B-9397-08002B2CF9AE}" pid="8" name="MSIP_Label_5e4b1be8-281e-475d-98b0-21c3457e5a46_ContentBits">
    <vt:lpwstr>0</vt:lpwstr>
  </property>
  <property fmtid="{D5CDD505-2E9C-101B-9397-08002B2CF9AE}" pid="9" name="MSIP_Label_5e4b1be8-281e-475d-98b0-21c3457e5a46_Tag">
    <vt:lpwstr>50, 3, 0, 1</vt:lpwstr>
  </property>
</Properties>
</file>