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27" r:id="rId6"/>
    <p:sldId id="335" r:id="rId7"/>
    <p:sldId id="329" r:id="rId8"/>
    <p:sldId id="348" r:id="rId9"/>
    <p:sldId id="336" r:id="rId10"/>
    <p:sldId id="326" r:id="rId11"/>
    <p:sldId id="340" r:id="rId12"/>
    <p:sldId id="330" r:id="rId13"/>
    <p:sldId id="337" r:id="rId14"/>
    <p:sldId id="338" r:id="rId15"/>
    <p:sldId id="347" r:id="rId16"/>
    <p:sldId id="345" r:id="rId17"/>
    <p:sldId id="346" r:id="rId18"/>
    <p:sldId id="349" r:id="rId19"/>
    <p:sldId id="33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8D9F2-D647-46C2-A8EE-9088CF96755C}" v="127" dt="2024-03-31T15:39:19.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7" autoAdjust="0"/>
    <p:restoredTop sz="94205" autoAdjust="0"/>
  </p:normalViewPr>
  <p:slideViewPr>
    <p:cSldViewPr snapToGrid="0">
      <p:cViewPr varScale="1">
        <p:scale>
          <a:sx n="79" d="100"/>
          <a:sy n="79" d="100"/>
        </p:scale>
        <p:origin x="91" y="221"/>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Egyptian from Thebes</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B5-4E0D-A27E-1B15D1EDF5B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B5-4E0D-A27E-1B15D1EDF5B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B5-4E0D-A27E-1B15D1EDF5B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8B5-4E0D-A27E-1B15D1EDF5B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8B5-4E0D-A27E-1B15D1EDF5B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8B5-4E0D-A27E-1B15D1EDF5B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8B5-4E0D-A27E-1B15D1EDF5B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8B5-4E0D-A27E-1B15D1EDF5B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8B5-4E0D-A27E-1B15D1EDF5B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8B5-4E0D-A27E-1B15D1EDF5B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8B5-4E0D-A27E-1B15D1EDF5BD}"/>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67.8</c:v>
                </c:pt>
                <c:pt idx="1">
                  <c:v>0</c:v>
                </c:pt>
                <c:pt idx="2">
                  <c:v>4.4000000000000004</c:v>
                </c:pt>
                <c:pt idx="3">
                  <c:v>0</c:v>
                </c:pt>
                <c:pt idx="4">
                  <c:v>0</c:v>
                </c:pt>
                <c:pt idx="5">
                  <c:v>4</c:v>
                </c:pt>
                <c:pt idx="6">
                  <c:v>2.2999999999999998</c:v>
                </c:pt>
                <c:pt idx="7">
                  <c:v>13.7</c:v>
                </c:pt>
                <c:pt idx="8">
                  <c:v>2.2999999999999998</c:v>
                </c:pt>
                <c:pt idx="9">
                  <c:v>0</c:v>
                </c:pt>
                <c:pt idx="10">
                  <c:v>1</c:v>
                </c:pt>
              </c:numCache>
            </c:numRef>
          </c:val>
          <c:extLst>
            <c:ext xmlns:c16="http://schemas.microsoft.com/office/drawing/2014/chart" uri="{C3380CC4-5D6E-409C-BE32-E72D297353CC}">
              <c16:uniqueId val="{00000000-8643-4442-B0DD-CB6D52939C3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Pompeian window</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A6-49C1-8313-A7CC9F13E90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A6-49C1-8313-A7CC9F13E90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2A6-49C1-8313-A7CC9F13E90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2A6-49C1-8313-A7CC9F13E90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2A6-49C1-8313-A7CC9F13E90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2A6-49C1-8313-A7CC9F13E90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2A6-49C1-8313-A7CC9F13E90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2A6-49C1-8313-A7CC9F13E90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2A6-49C1-8313-A7CC9F13E90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2A6-49C1-8313-A7CC9F13E90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2A6-49C1-8313-A7CC9F13E90D}"/>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69.400000000000006</c:v>
                </c:pt>
                <c:pt idx="1">
                  <c:v>0</c:v>
                </c:pt>
                <c:pt idx="2">
                  <c:v>3.5</c:v>
                </c:pt>
                <c:pt idx="3">
                  <c:v>1.1000000000000001</c:v>
                </c:pt>
                <c:pt idx="4">
                  <c:v>0</c:v>
                </c:pt>
                <c:pt idx="5">
                  <c:v>7.2</c:v>
                </c:pt>
                <c:pt idx="6">
                  <c:v>0</c:v>
                </c:pt>
                <c:pt idx="7">
                  <c:v>17.3</c:v>
                </c:pt>
                <c:pt idx="8">
                  <c:v>0</c:v>
                </c:pt>
                <c:pt idx="9">
                  <c:v>0</c:v>
                </c:pt>
                <c:pt idx="10">
                  <c:v>0</c:v>
                </c:pt>
              </c:numCache>
            </c:numRef>
          </c:val>
          <c:extLst>
            <c:ext xmlns:c16="http://schemas.microsoft.com/office/drawing/2014/chart" uri="{C3380CC4-5D6E-409C-BE32-E72D297353CC}">
              <c16:uniqueId val="{00000016-E2A6-49C1-8313-A7CC9F13E90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t>German window (1849)</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8A-484D-B4CE-85414F5F44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8A-484D-B4CE-85414F5F44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8A-484D-B4CE-85414F5F44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8A-484D-B4CE-85414F5F441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C8A-484D-B4CE-85414F5F441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C8A-484D-B4CE-85414F5F441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C8A-484D-B4CE-85414F5F441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C8A-484D-B4CE-85414F5F441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C8A-484D-B4CE-85414F5F441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C8A-484D-B4CE-85414F5F441E}"/>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C8A-484D-B4CE-85414F5F441E}"/>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70.5</c:v>
                </c:pt>
                <c:pt idx="1">
                  <c:v>0</c:v>
                </c:pt>
                <c:pt idx="2">
                  <c:v>1.9</c:v>
                </c:pt>
                <c:pt idx="3">
                  <c:v>0.4</c:v>
                </c:pt>
                <c:pt idx="4">
                  <c:v>0</c:v>
                </c:pt>
                <c:pt idx="5">
                  <c:v>13</c:v>
                </c:pt>
                <c:pt idx="6">
                  <c:v>0</c:v>
                </c:pt>
                <c:pt idx="7">
                  <c:v>12</c:v>
                </c:pt>
                <c:pt idx="8">
                  <c:v>1.9</c:v>
                </c:pt>
                <c:pt idx="9">
                  <c:v>0</c:v>
                </c:pt>
                <c:pt idx="10">
                  <c:v>0</c:v>
                </c:pt>
              </c:numCache>
            </c:numRef>
          </c:val>
          <c:extLst>
            <c:ext xmlns:c16="http://schemas.microsoft.com/office/drawing/2014/chart" uri="{C3380CC4-5D6E-409C-BE32-E72D297353CC}">
              <c16:uniqueId val="{00000016-BC8A-484D-B4CE-85414F5F441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Machine cylinder glass (Sharp)</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FA-4013-946C-4D79C6EA1E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FA-4013-946C-4D79C6EA1E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FA-4013-946C-4D79C6EA1E4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FA-4013-946C-4D79C6EA1E4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FA-4013-946C-4D79C6EA1E4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0FA-4013-946C-4D79C6EA1E4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0FA-4013-946C-4D79C6EA1E4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0FA-4013-946C-4D79C6EA1E4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0FA-4013-946C-4D79C6EA1E4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0FA-4013-946C-4D79C6EA1E4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0FA-4013-946C-4D79C6EA1E49}"/>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72.88</c:v>
                </c:pt>
                <c:pt idx="1">
                  <c:v>0</c:v>
                </c:pt>
                <c:pt idx="2">
                  <c:v>0.39</c:v>
                </c:pt>
                <c:pt idx="3">
                  <c:v>0.39</c:v>
                </c:pt>
                <c:pt idx="4">
                  <c:v>0</c:v>
                </c:pt>
                <c:pt idx="5">
                  <c:v>12.68</c:v>
                </c:pt>
                <c:pt idx="6">
                  <c:v>0.22</c:v>
                </c:pt>
                <c:pt idx="7">
                  <c:v>12.69</c:v>
                </c:pt>
                <c:pt idx="8">
                  <c:v>0</c:v>
                </c:pt>
                <c:pt idx="9">
                  <c:v>0</c:v>
                </c:pt>
                <c:pt idx="10">
                  <c:v>0</c:v>
                </c:pt>
              </c:numCache>
            </c:numRef>
          </c:val>
          <c:extLst>
            <c:ext xmlns:c16="http://schemas.microsoft.com/office/drawing/2014/chart" uri="{C3380CC4-5D6E-409C-BE32-E72D297353CC}">
              <c16:uniqueId val="{00000016-10FA-4013-946C-4D79C6EA1E4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Owens ,machine bottle (Sharp).</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CB-4D51-83C2-21B87E0E2C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CB-4D51-83C2-21B87E0E2C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CB-4D51-83C2-21B87E0E2C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CB-4D51-83C2-21B87E0E2C3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CB-4D51-83C2-21B87E0E2C3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0CB-4D51-83C2-21B87E0E2C3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0CB-4D51-83C2-21B87E0E2C3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0CB-4D51-83C2-21B87E0E2C3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0CB-4D51-83C2-21B87E0E2C3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0CB-4D51-83C2-21B87E0E2C3D}"/>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0CB-4D51-83C2-21B87E0E2C3D}"/>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74.5</c:v>
                </c:pt>
                <c:pt idx="1">
                  <c:v>0</c:v>
                </c:pt>
                <c:pt idx="2">
                  <c:v>0.81</c:v>
                </c:pt>
                <c:pt idx="3">
                  <c:v>0.09</c:v>
                </c:pt>
                <c:pt idx="4">
                  <c:v>0</c:v>
                </c:pt>
                <c:pt idx="5">
                  <c:v>5.5</c:v>
                </c:pt>
                <c:pt idx="6">
                  <c:v>4.0999999999999996</c:v>
                </c:pt>
                <c:pt idx="7">
                  <c:v>15</c:v>
                </c:pt>
                <c:pt idx="8">
                  <c:v>0</c:v>
                </c:pt>
                <c:pt idx="9">
                  <c:v>0</c:v>
                </c:pt>
                <c:pt idx="10">
                  <c:v>0</c:v>
                </c:pt>
              </c:numCache>
            </c:numRef>
          </c:val>
          <c:extLst>
            <c:ext xmlns:c16="http://schemas.microsoft.com/office/drawing/2014/chart" uri="{C3380CC4-5D6E-409C-BE32-E72D297353CC}">
              <c16:uniqueId val="{00000016-10CB-4D51-83C2-21B87E0E2C3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Tableware, </a:t>
            </a:r>
            <a:r>
              <a:rPr lang="en-IN" sz="1862" b="1" i="1" u="none" strike="noStrike" baseline="0" dirty="0"/>
              <a:t>lime </a:t>
            </a:r>
            <a:r>
              <a:rPr lang="en-IN" sz="1862" b="1" i="0" u="none" strike="noStrike" baseline="0" dirty="0"/>
              <a:t>crystal (Sharp).</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AB-454D-8938-5E18CADC76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AB-454D-8938-5E18CADC76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AB-454D-8938-5E18CADC76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AB-454D-8938-5E18CADC76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AB-454D-8938-5E18CADC764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AB-454D-8938-5E18CADC764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AB-454D-8938-5E18CADC764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1AB-454D-8938-5E18CADC764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1AB-454D-8938-5E18CADC764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1AB-454D-8938-5E18CADC764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D1AB-454D-8938-5E18CADC7645}"/>
              </c:ext>
            </c:extLst>
          </c:dPt>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74.2</c:v>
                </c:pt>
                <c:pt idx="1">
                  <c:v>0.4</c:v>
                </c:pt>
                <c:pt idx="2">
                  <c:v>0</c:v>
                </c:pt>
                <c:pt idx="3">
                  <c:v>0</c:v>
                </c:pt>
                <c:pt idx="4">
                  <c:v>0.2</c:v>
                </c:pt>
                <c:pt idx="5">
                  <c:v>4.3</c:v>
                </c:pt>
                <c:pt idx="6">
                  <c:v>0.2</c:v>
                </c:pt>
                <c:pt idx="7">
                  <c:v>7.4</c:v>
                </c:pt>
                <c:pt idx="8">
                  <c:v>0</c:v>
                </c:pt>
                <c:pt idx="9">
                  <c:v>0</c:v>
                </c:pt>
                <c:pt idx="10">
                  <c:v>0</c:v>
                </c:pt>
              </c:numCache>
            </c:numRef>
          </c:val>
          <c:extLst>
            <c:ext xmlns:c16="http://schemas.microsoft.com/office/drawing/2014/chart" uri="{C3380CC4-5D6E-409C-BE32-E72D297353CC}">
              <c16:uniqueId val="{00000016-D1AB-454D-8938-5E18CADC764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1" i="0" u="none" strike="noStrike" baseline="0" dirty="0"/>
              <a:t>Spectacle with 0.9 per cent </a:t>
            </a:r>
            <a:r>
              <a:rPr lang="en-US" sz="1862" b="1" i="0" u="none" strike="noStrike" baseline="0" dirty="0" err="1"/>
              <a:t>Sb.O</a:t>
            </a:r>
            <a:r>
              <a:rPr lang="en-US" sz="1862" b="1" i="0" u="none" strike="noStrike" baseline="0" dirty="0"/>
              <a:t>. (Sharp).</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BF-41AD-9D7F-E5E1664DD1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BF-41AD-9D7F-E5E1664DD1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BF-41AD-9D7F-E5E1664DD1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BF-41AD-9D7F-E5E1664DD15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BF-41AD-9D7F-E5E1664DD15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3BF-41AD-9D7F-E5E1664DD15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3BF-41AD-9D7F-E5E1664DD15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3BF-41AD-9D7F-E5E1664DD15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3BF-41AD-9D7F-E5E1664DD15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3BF-41AD-9D7F-E5E1664DD15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3BF-41AD-9D7F-E5E1664DD151}"/>
              </c:ext>
            </c:extLst>
          </c:dPt>
          <c:dLbls>
            <c:delete val="1"/>
          </c:dLbls>
          <c:cat>
            <c:strRef>
              <c:f>Sheet1!$A$2:$A$12</c:f>
              <c:strCache>
                <c:ptCount val="11"/>
                <c:pt idx="0">
                  <c:v>SiO2</c:v>
                </c:pt>
                <c:pt idx="1">
                  <c:v>B2O3</c:v>
                </c:pt>
                <c:pt idx="2">
                  <c:v>Al2O3</c:v>
                </c:pt>
                <c:pt idx="3">
                  <c:v>Fe2O3</c:v>
                </c:pt>
                <c:pt idx="4">
                  <c:v>As2O3</c:v>
                </c:pt>
                <c:pt idx="5">
                  <c:v>CaO</c:v>
                </c:pt>
                <c:pt idx="6">
                  <c:v>MgO</c:v>
                </c:pt>
                <c:pt idx="7">
                  <c:v>Na2O</c:v>
                </c:pt>
                <c:pt idx="8">
                  <c:v>K2O</c:v>
                </c:pt>
                <c:pt idx="9">
                  <c:v>PbO</c:v>
                </c:pt>
                <c:pt idx="10">
                  <c:v>SO2</c:v>
                </c:pt>
              </c:strCache>
            </c:strRef>
          </c:cat>
          <c:val>
            <c:numRef>
              <c:f>Sheet1!$B$2:$B$12</c:f>
              <c:numCache>
                <c:formatCode>General</c:formatCode>
                <c:ptCount val="11"/>
                <c:pt idx="0">
                  <c:v>69.040000000000006</c:v>
                </c:pt>
                <c:pt idx="1">
                  <c:v>0.25</c:v>
                </c:pt>
                <c:pt idx="2">
                  <c:v>0</c:v>
                </c:pt>
                <c:pt idx="3">
                  <c:v>0</c:v>
                </c:pt>
                <c:pt idx="4">
                  <c:v>0</c:v>
                </c:pt>
                <c:pt idx="5">
                  <c:v>12.07</c:v>
                </c:pt>
                <c:pt idx="6">
                  <c:v>0</c:v>
                </c:pt>
                <c:pt idx="7">
                  <c:v>5.95</c:v>
                </c:pt>
                <c:pt idx="8">
                  <c:v>11.75</c:v>
                </c:pt>
                <c:pt idx="9">
                  <c:v>0</c:v>
                </c:pt>
                <c:pt idx="10">
                  <c:v>0</c:v>
                </c:pt>
              </c:numCache>
            </c:numRef>
          </c:val>
          <c:extLst>
            <c:ext xmlns:c16="http://schemas.microsoft.com/office/drawing/2014/chart" uri="{C3380CC4-5D6E-409C-BE32-E72D297353CC}">
              <c16:uniqueId val="{00000016-03BF-41AD-9D7F-E5E1664DD151}"/>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4.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5.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drawings/drawing7.xml><?xml version="1.0" encoding="utf-8"?>
<c:userShapes xmlns:c="http://schemas.openxmlformats.org/drawingml/2006/chart">
  <cdr:relSizeAnchor xmlns:cdr="http://schemas.openxmlformats.org/drawingml/2006/chartDrawing">
    <cdr:from>
      <cdr:x>0.06968</cdr:x>
      <cdr:y>0.0611</cdr:y>
    </cdr:from>
    <cdr:to>
      <cdr:x>0.1628</cdr:x>
      <cdr:y>0.27117</cdr:y>
    </cdr:to>
    <cdr:sp macro="" textlink="">
      <cdr:nvSpPr>
        <cdr:cNvPr id="2" name="TextBox 1">
          <a:extLst xmlns:a="http://schemas.openxmlformats.org/drawingml/2006/main">
            <a:ext uri="{FF2B5EF4-FFF2-40B4-BE49-F238E27FC236}">
              <a16:creationId xmlns:a16="http://schemas.microsoft.com/office/drawing/2014/main" id="{50FE6477-6A45-BF7A-301B-48D3C235BDF4}"/>
            </a:ext>
          </a:extLst>
        </cdr:cNvPr>
        <cdr:cNvSpPr txBox="1"/>
      </cdr:nvSpPr>
      <cdr:spPr>
        <a:xfrm xmlns:a="http://schemas.openxmlformats.org/drawingml/2006/main">
          <a:off x="684320" y="26597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0.04166</cdr:x>
      <cdr:y>0.07538</cdr:y>
    </cdr:from>
    <cdr:to>
      <cdr:x>0.13477</cdr:x>
      <cdr:y>0.28544</cdr:y>
    </cdr:to>
    <cdr:sp macro="" textlink="">
      <cdr:nvSpPr>
        <cdr:cNvPr id="3" name="TextBox 2">
          <a:extLst xmlns:a="http://schemas.openxmlformats.org/drawingml/2006/main">
            <a:ext uri="{FF2B5EF4-FFF2-40B4-BE49-F238E27FC236}">
              <a16:creationId xmlns:a16="http://schemas.microsoft.com/office/drawing/2014/main" id="{854A2EB7-1994-E472-8BFA-0A5E50FD575E}"/>
            </a:ext>
          </a:extLst>
        </cdr:cNvPr>
        <cdr:cNvSpPr txBox="1"/>
      </cdr:nvSpPr>
      <cdr:spPr>
        <a:xfrm xmlns:a="http://schemas.openxmlformats.org/drawingml/2006/main">
          <a:off x="409113" y="3281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cdr:x>
      <cdr:y>0</cdr:y>
    </cdr:from>
    <cdr:to>
      <cdr:x>0.09311</cdr:x>
      <cdr:y>0.21007</cdr:y>
    </cdr:to>
    <cdr:sp macro="" textlink="">
      <cdr:nvSpPr>
        <cdr:cNvPr id="4" name="TextBox 3">
          <a:extLst xmlns:a="http://schemas.openxmlformats.org/drawingml/2006/main">
            <a:ext uri="{FF2B5EF4-FFF2-40B4-BE49-F238E27FC236}">
              <a16:creationId xmlns:a16="http://schemas.microsoft.com/office/drawing/2014/main" id="{53772C50-28D8-5403-E80E-6E884E37A7EE}"/>
            </a:ext>
          </a:extLst>
        </cdr:cNvPr>
        <cdr:cNvSpPr txBox="1"/>
      </cdr:nvSpPr>
      <cdr:spPr>
        <a:xfrm xmlns:a="http://schemas.openxmlformats.org/drawingml/2006/main">
          <a:off x="-1295400" y="-18557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close-up of a glass bottle">
            <a:extLst>
              <a:ext uri="{FF2B5EF4-FFF2-40B4-BE49-F238E27FC236}">
                <a16:creationId xmlns:a16="http://schemas.microsoft.com/office/drawing/2014/main" id="{155857A0-F0D3-24E4-88B6-963681C906F7}"/>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40000"/>
                    </a14:imgEffect>
                  </a14:imgLayer>
                </a14:imgProps>
              </a:ext>
            </a:extLst>
          </a:blip>
          <a:srcRect l="7775" r="7775"/>
          <a:stretch>
            <a:fillRect/>
          </a:stretch>
        </p:blipFill>
        <p:spPr>
          <a:xfrm>
            <a:off x="4027662" y="1097717"/>
            <a:ext cx="4136676" cy="4022485"/>
          </a:xfrm>
          <a:prstGeom prst="ellipse">
            <a:avLst/>
          </a:prstGeom>
          <a:ln>
            <a:noFill/>
          </a:ln>
          <a:effectLst>
            <a:softEdge rad="112500"/>
          </a:effec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017571"/>
            <a:ext cx="10515600" cy="640080"/>
          </a:xfrm>
        </p:spPr>
        <p:txBody>
          <a:bodyPr/>
          <a:lstStyle/>
          <a:p>
            <a:r>
              <a:rPr lang="en-US" dirty="0"/>
              <a:t>Glass materials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843217"/>
            <a:ext cx="9144000" cy="356616"/>
          </a:xfrm>
        </p:spPr>
        <p:txBody>
          <a:bodyPr/>
          <a:lstStyle/>
          <a:p>
            <a:r>
              <a:rPr lang="en-US" dirty="0"/>
              <a:t>Rohit </a:t>
            </a:r>
            <a:r>
              <a:rPr lang="en-US" dirty="0" err="1"/>
              <a:t>chalak</a:t>
            </a:r>
            <a:r>
              <a:rPr lang="en-US" dirty="0"/>
              <a:t>		</a:t>
            </a:r>
            <a:r>
              <a:rPr lang="en-US" dirty="0" err="1"/>
              <a:t>ronit</a:t>
            </a:r>
            <a:r>
              <a:rPr lang="en-US" dirty="0"/>
              <a:t> </a:t>
            </a:r>
            <a:r>
              <a:rPr lang="en-US" dirty="0" err="1"/>
              <a:t>malvi</a:t>
            </a:r>
            <a:r>
              <a:rPr lang="en-US" dirty="0"/>
              <a:t>		</a:t>
            </a:r>
            <a:r>
              <a:rPr lang="en-US" dirty="0" err="1"/>
              <a:t>sabir</a:t>
            </a:r>
            <a:r>
              <a:rPr lang="en-US" dirty="0"/>
              <a:t> </a:t>
            </a:r>
            <a:r>
              <a:rPr lang="en-US" dirty="0" err="1"/>
              <a:t>singh</a:t>
            </a:r>
            <a:r>
              <a:rPr lang="en-US" dirty="0"/>
              <a:t>​</a:t>
            </a:r>
          </a:p>
        </p:txBody>
      </p:sp>
      <p:sp>
        <p:nvSpPr>
          <p:cNvPr id="17" name="TextBox 16">
            <a:extLst>
              <a:ext uri="{FF2B5EF4-FFF2-40B4-BE49-F238E27FC236}">
                <a16:creationId xmlns:a16="http://schemas.microsoft.com/office/drawing/2014/main" id="{19132D94-DFA6-0483-DB48-FF43A3811782}"/>
              </a:ext>
            </a:extLst>
          </p:cNvPr>
          <p:cNvSpPr txBox="1"/>
          <p:nvPr/>
        </p:nvSpPr>
        <p:spPr>
          <a:xfrm>
            <a:off x="4640471" y="3840429"/>
            <a:ext cx="3051733" cy="369332"/>
          </a:xfrm>
          <a:prstGeom prst="rect">
            <a:avLst/>
          </a:prstGeom>
          <a:noFill/>
        </p:spPr>
        <p:txBody>
          <a:bodyPr wrap="none" rtlCol="0">
            <a:spAutoFit/>
          </a:bodyPr>
          <a:lstStyle/>
          <a:p>
            <a:r>
              <a:rPr lang="en-US" b="1" dirty="0"/>
              <a:t>PRODUCTION AND APPLICATIONS</a:t>
            </a:r>
            <a:endParaRPr lang="en-IN" b="1" dirty="0"/>
          </a:p>
        </p:txBody>
      </p:sp>
      <p:sp>
        <p:nvSpPr>
          <p:cNvPr id="18" name="Subtitle 1">
            <a:extLst>
              <a:ext uri="{FF2B5EF4-FFF2-40B4-BE49-F238E27FC236}">
                <a16:creationId xmlns:a16="http://schemas.microsoft.com/office/drawing/2014/main" id="{8EBC2543-EF3A-2B1E-B1FA-33D8DCF8B9C5}"/>
              </a:ext>
            </a:extLst>
          </p:cNvPr>
          <p:cNvSpPr txBox="1">
            <a:spLocks/>
          </p:cNvSpPr>
          <p:nvPr/>
        </p:nvSpPr>
        <p:spPr>
          <a:xfrm>
            <a:off x="1524000" y="6217019"/>
            <a:ext cx="9144000" cy="356616"/>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baseline="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210107073		210107074		210107075</a:t>
            </a:r>
            <a:r>
              <a:rPr lang="en-US" dirty="0"/>
              <a:t>​</a:t>
            </a:r>
          </a:p>
        </p:txBody>
      </p:sp>
      <p:sp>
        <p:nvSpPr>
          <p:cNvPr id="19" name="TextBox 18">
            <a:extLst>
              <a:ext uri="{FF2B5EF4-FFF2-40B4-BE49-F238E27FC236}">
                <a16:creationId xmlns:a16="http://schemas.microsoft.com/office/drawing/2014/main" id="{CD27CCDF-BB12-0F41-57E0-2E454204BCC8}"/>
              </a:ext>
            </a:extLst>
          </p:cNvPr>
          <p:cNvSpPr txBox="1"/>
          <p:nvPr/>
        </p:nvSpPr>
        <p:spPr>
          <a:xfrm>
            <a:off x="5616541" y="4519601"/>
            <a:ext cx="958917" cy="461665"/>
          </a:xfrm>
          <a:prstGeom prst="rect">
            <a:avLst/>
          </a:prstGeom>
          <a:noFill/>
        </p:spPr>
        <p:txBody>
          <a:bodyPr wrap="none" rtlCol="0">
            <a:spAutoFit/>
          </a:bodyPr>
          <a:lstStyle/>
          <a:p>
            <a:r>
              <a:rPr lang="en-US" sz="2400" b="1" dirty="0"/>
              <a:t>CL-304</a:t>
            </a:r>
            <a:endParaRPr lang="en-IN" sz="2400" b="1"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267961" y="4289429"/>
            <a:ext cx="4467013" cy="1828800"/>
          </a:xfrm>
        </p:spPr>
        <p:txBody>
          <a:bodyPr/>
          <a:lstStyle/>
          <a:p>
            <a:r>
              <a:rPr lang="en-US" dirty="0"/>
              <a:t>Unit process and operations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Unit process </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28" name="Content Placeholder 27">
            <a:extLst>
              <a:ext uri="{FF2B5EF4-FFF2-40B4-BE49-F238E27FC236}">
                <a16:creationId xmlns:a16="http://schemas.microsoft.com/office/drawing/2014/main" id="{35995D0B-296C-97E3-81EB-B596A0D248AF}"/>
              </a:ext>
            </a:extLst>
          </p:cNvPr>
          <p:cNvSpPr>
            <a:spLocks noGrp="1"/>
          </p:cNvSpPr>
          <p:nvPr>
            <p:ph sz="half" idx="2"/>
          </p:nvPr>
        </p:nvSpPr>
        <p:spPr>
          <a:xfrm>
            <a:off x="6223247" y="927804"/>
            <a:ext cx="5414258" cy="4548436"/>
          </a:xfrm>
        </p:spPr>
        <p:txBody>
          <a:bodyPr/>
          <a:lstStyle/>
          <a:p>
            <a:pPr marL="342900" indent="-342900">
              <a:buFont typeface="+mj-lt"/>
              <a:buAutoNum type="arabicPeriod"/>
            </a:pPr>
            <a:r>
              <a:rPr lang="en-US" sz="1800" dirty="0"/>
              <a:t>Transportation of raw materials to plant (Op.)</a:t>
            </a:r>
          </a:p>
          <a:p>
            <a:pPr marL="342900" indent="-342900">
              <a:buFont typeface="+mj-lt"/>
              <a:buAutoNum type="arabicPeriod"/>
            </a:pPr>
            <a:r>
              <a:rPr lang="en-US" sz="1800" dirty="0"/>
              <a:t>Sizing of some raw materials (Op.)</a:t>
            </a:r>
          </a:p>
          <a:p>
            <a:pPr marL="342900" indent="-342900">
              <a:buFont typeface="+mj-lt"/>
              <a:buAutoNum type="arabicPeriod"/>
            </a:pPr>
            <a:r>
              <a:rPr lang="en-US" sz="1800" dirty="0"/>
              <a:t>Storage of raw materials (Op.)</a:t>
            </a:r>
          </a:p>
          <a:p>
            <a:pPr marL="342900" indent="-342900">
              <a:buFont typeface="+mj-lt"/>
              <a:buAutoNum type="arabicPeriod"/>
            </a:pPr>
            <a:r>
              <a:rPr lang="en-US" sz="1800" dirty="0"/>
              <a:t>Conveying to, weighing and feeding raw materials into glass furnace (Op.)</a:t>
            </a:r>
          </a:p>
          <a:p>
            <a:pPr marL="342900" indent="-342900">
              <a:buFont typeface="+mj-lt"/>
              <a:buAutoNum type="arabicPeriod"/>
            </a:pPr>
            <a:r>
              <a:rPr lang="en-US" sz="1800" dirty="0"/>
              <a:t>Reacting in furnace to form the glass (Pr.)</a:t>
            </a:r>
          </a:p>
          <a:p>
            <a:pPr marL="342900" indent="-342900">
              <a:buFont typeface="+mj-lt"/>
              <a:buAutoNum type="arabicPeriod"/>
            </a:pPr>
            <a:r>
              <a:rPr lang="en-US" sz="1800" dirty="0"/>
              <a:t>Burning of fuel to secure temperature needed for glass formation (Pr.)</a:t>
            </a:r>
          </a:p>
          <a:p>
            <a:pPr marL="342900" indent="-342900">
              <a:buFont typeface="+mj-lt"/>
              <a:buAutoNum type="arabicPeriod"/>
            </a:pPr>
            <a:r>
              <a:rPr lang="en-US" sz="1800" dirty="0"/>
              <a:t>Heat saving by regeneration or recuperation (Op.)</a:t>
            </a:r>
          </a:p>
          <a:p>
            <a:pPr marL="342900" indent="-342900">
              <a:buFont typeface="+mj-lt"/>
              <a:buAutoNum type="arabicPeriod"/>
            </a:pPr>
            <a:r>
              <a:rPr lang="en-US" sz="1800" dirty="0"/>
              <a:t>Shaping of glass products (Op.)</a:t>
            </a:r>
          </a:p>
          <a:p>
            <a:pPr marL="342900" indent="-342900">
              <a:buFont typeface="+mj-lt"/>
              <a:buAutoNum type="arabicPeriod"/>
            </a:pPr>
            <a:r>
              <a:rPr lang="en-US" sz="1800" dirty="0"/>
              <a:t>Annealing of glass products (Op.)</a:t>
            </a:r>
          </a:p>
          <a:p>
            <a:pPr marL="342900" indent="-342900">
              <a:buFont typeface="+mj-lt"/>
              <a:buAutoNum type="arabicPeriod"/>
            </a:pPr>
            <a:r>
              <a:rPr lang="en-US" sz="1800" dirty="0"/>
              <a:t>Finishing of glass products (Op.)</a:t>
            </a:r>
            <a:endParaRPr lang="en-IN" sz="1800" dirty="0"/>
          </a:p>
        </p:txBody>
      </p:sp>
      <p:sp>
        <p:nvSpPr>
          <p:cNvPr id="33" name="TextBox 32">
            <a:extLst>
              <a:ext uri="{FF2B5EF4-FFF2-40B4-BE49-F238E27FC236}">
                <a16:creationId xmlns:a16="http://schemas.microsoft.com/office/drawing/2014/main" id="{D7F8D2C8-89AB-C246-443F-B2C81EE92EAB}"/>
              </a:ext>
            </a:extLst>
          </p:cNvPr>
          <p:cNvSpPr txBox="1"/>
          <p:nvPr/>
        </p:nvSpPr>
        <p:spPr>
          <a:xfrm>
            <a:off x="10143045" y="5696635"/>
            <a:ext cx="1628331" cy="646331"/>
          </a:xfrm>
          <a:prstGeom prst="rect">
            <a:avLst/>
          </a:prstGeom>
          <a:noFill/>
        </p:spPr>
        <p:txBody>
          <a:bodyPr wrap="none" rtlCol="0">
            <a:spAutoFit/>
          </a:bodyPr>
          <a:lstStyle/>
          <a:p>
            <a:r>
              <a:rPr lang="en-US" dirty="0"/>
              <a:t>Pr. </a:t>
            </a:r>
            <a:r>
              <a:rPr lang="en-US" dirty="0">
                <a:sym typeface="Wingdings" panose="05000000000000000000" pitchFamily="2" charset="2"/>
              </a:rPr>
              <a:t> Process</a:t>
            </a:r>
          </a:p>
          <a:p>
            <a:r>
              <a:rPr lang="en-US" dirty="0">
                <a:sym typeface="Wingdings" panose="05000000000000000000" pitchFamily="2" charset="2"/>
              </a:rPr>
              <a:t>Op.  Operation</a:t>
            </a:r>
            <a:endParaRPr lang="en-IN" dirty="0"/>
          </a:p>
        </p:txBody>
      </p:sp>
      <p:sp>
        <p:nvSpPr>
          <p:cNvPr id="38" name="Left Brace 37">
            <a:extLst>
              <a:ext uri="{FF2B5EF4-FFF2-40B4-BE49-F238E27FC236}">
                <a16:creationId xmlns:a16="http://schemas.microsoft.com/office/drawing/2014/main" id="{33DF93A3-F90A-C825-CDAF-CFF1CDFDA508}"/>
              </a:ext>
            </a:extLst>
          </p:cNvPr>
          <p:cNvSpPr/>
          <p:nvPr/>
        </p:nvSpPr>
        <p:spPr>
          <a:xfrm rot="10800000">
            <a:off x="11267440" y="2824480"/>
            <a:ext cx="370065" cy="25704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9" name="TextBox 38">
            <a:extLst>
              <a:ext uri="{FF2B5EF4-FFF2-40B4-BE49-F238E27FC236}">
                <a16:creationId xmlns:a16="http://schemas.microsoft.com/office/drawing/2014/main" id="{C6EA6F04-2F27-007C-F7DB-B084C89EBDBC}"/>
              </a:ext>
            </a:extLst>
          </p:cNvPr>
          <p:cNvSpPr txBox="1"/>
          <p:nvPr/>
        </p:nvSpPr>
        <p:spPr>
          <a:xfrm>
            <a:off x="11625501" y="3246858"/>
            <a:ext cx="430887" cy="1814471"/>
          </a:xfrm>
          <a:prstGeom prst="rect">
            <a:avLst/>
          </a:prstGeom>
          <a:noFill/>
        </p:spPr>
        <p:txBody>
          <a:bodyPr vert="vert" wrap="none" rtlCol="0">
            <a:spAutoFit/>
          </a:bodyPr>
          <a:lstStyle/>
          <a:p>
            <a:r>
              <a:rPr lang="en-US" sz="1600" dirty="0"/>
              <a:t>Manufacturing Process</a:t>
            </a:r>
            <a:endParaRPr lang="en-IN" sz="1600" dirty="0"/>
          </a:p>
        </p:txBody>
      </p:sp>
      <p:pic>
        <p:nvPicPr>
          <p:cNvPr id="43" name="Picture Placeholder 42" descr="A group of glass bottles on fire&#10;&#10;Description automatically generated">
            <a:extLst>
              <a:ext uri="{FF2B5EF4-FFF2-40B4-BE49-F238E27FC236}">
                <a16:creationId xmlns:a16="http://schemas.microsoft.com/office/drawing/2014/main" id="{C72B4B33-9514-F905-3486-C7D6DB6759A7}"/>
              </a:ext>
            </a:extLst>
          </p:cNvPr>
          <p:cNvPicPr>
            <a:picLocks noGrp="1" noChangeAspect="1"/>
          </p:cNvPicPr>
          <p:nvPr>
            <p:ph type="pic" sz="quarter" idx="14"/>
          </p:nvPr>
        </p:nvPicPr>
        <p:blipFill>
          <a:blip r:embed="rId2"/>
          <a:srcRect l="31750" r="31750"/>
          <a:stretch>
            <a:fillRect/>
          </a:stretch>
        </p:blipFill>
        <p:spPr>
          <a:xfrm>
            <a:off x="923129" y="231284"/>
            <a:ext cx="2778021" cy="2778021"/>
          </a:xfrm>
        </p:spPr>
      </p:pic>
    </p:spTree>
    <p:extLst>
      <p:ext uri="{BB962C8B-B14F-4D97-AF65-F5344CB8AC3E}">
        <p14:creationId xmlns:p14="http://schemas.microsoft.com/office/powerpoint/2010/main" val="39437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4" y="388872"/>
            <a:ext cx="3959352" cy="530352"/>
          </a:xfrm>
        </p:spPr>
        <p:txBody>
          <a:bodyPr/>
          <a:lstStyle/>
          <a:p>
            <a:r>
              <a:rPr lang="en-US" dirty="0"/>
              <a:t>melting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manufacturing</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3444654" y="1647297"/>
            <a:ext cx="8747346" cy="4925567"/>
          </a:xfrm>
        </p:spPr>
        <p:txBody>
          <a:bodyPr/>
          <a:lstStyle/>
          <a:p>
            <a:pPr marL="285750" indent="-285750" algn="l">
              <a:buFont typeface="Wingdings" panose="05000000000000000000" pitchFamily="2" charset="2"/>
              <a:buChar char="q"/>
            </a:pPr>
            <a:r>
              <a:rPr lang="en-US" sz="1600" spc="100" dirty="0">
                <a:ea typeface="+mn-lt"/>
                <a:cs typeface="Posterama" panose="020B0504020200020000" pitchFamily="34" charset="0"/>
              </a:rPr>
              <a:t>Glass furnaces are classified as </a:t>
            </a:r>
            <a:r>
              <a:rPr lang="en-US" sz="1600" b="1" spc="100" dirty="0">
                <a:ea typeface="+mn-lt"/>
                <a:cs typeface="Posterama" panose="020B0504020200020000" pitchFamily="34" charset="0"/>
              </a:rPr>
              <a:t>pot</a:t>
            </a:r>
            <a:r>
              <a:rPr lang="en-US" sz="1600" spc="100" dirty="0">
                <a:ea typeface="+mn-lt"/>
                <a:cs typeface="Posterama" panose="020B0504020200020000" pitchFamily="34" charset="0"/>
              </a:rPr>
              <a:t> or </a:t>
            </a:r>
            <a:r>
              <a:rPr lang="en-US" sz="1600" b="1" spc="100" dirty="0">
                <a:ea typeface="+mn-lt"/>
                <a:cs typeface="Posterama" panose="020B0504020200020000" pitchFamily="34" charset="0"/>
              </a:rPr>
              <a:t>tank</a:t>
            </a:r>
            <a:r>
              <a:rPr lang="en-US" sz="1600" spc="100" dirty="0">
                <a:ea typeface="+mn-lt"/>
                <a:cs typeface="Posterama" panose="020B0504020200020000" pitchFamily="34" charset="0"/>
              </a:rPr>
              <a:t>, with subclasses of regenerative or recuperative. </a:t>
            </a:r>
          </a:p>
          <a:p>
            <a:pPr marL="342900" indent="-342900" algn="l">
              <a:buFont typeface="Wingdings" panose="05000000000000000000" pitchFamily="2" charset="2"/>
              <a:buChar char="q"/>
            </a:pPr>
            <a:r>
              <a:rPr lang="en-US" sz="1600" b="1" spc="100" dirty="0">
                <a:ea typeface="+mn-lt"/>
                <a:cs typeface="Posterama" panose="020B0504020200020000" pitchFamily="34" charset="0"/>
              </a:rPr>
              <a:t>Pot furnaces</a:t>
            </a:r>
            <a:r>
              <a:rPr lang="en-US" sz="1600" spc="100" dirty="0">
                <a:ea typeface="+mn-lt"/>
                <a:cs typeface="Posterama" panose="020B0504020200020000" pitchFamily="34" charset="0"/>
              </a:rPr>
              <a:t>, with capacities up to 2 tons, are used for specialty glasses, protected by clay or platinum crucibles. </a:t>
            </a:r>
          </a:p>
          <a:p>
            <a:pPr marL="342900" indent="-342900" algn="l">
              <a:buFont typeface="Wingdings" panose="05000000000000000000" pitchFamily="2" charset="2"/>
              <a:buChar char="q"/>
            </a:pPr>
            <a:r>
              <a:rPr lang="en-US" sz="1600" b="1" spc="100" dirty="0">
                <a:ea typeface="+mn-lt"/>
                <a:cs typeface="Posterama" panose="020B0504020200020000" pitchFamily="34" charset="0"/>
              </a:rPr>
              <a:t>Tank furnaces</a:t>
            </a:r>
            <a:r>
              <a:rPr lang="en-US" sz="1600" spc="100" dirty="0">
                <a:ea typeface="+mn-lt"/>
                <a:cs typeface="Posterama" panose="020B0504020200020000" pitchFamily="34" charset="0"/>
              </a:rPr>
              <a:t>, holding up to 1,400 tons, operate continuously, with glass forming a pool in a refractory hearth. </a:t>
            </a:r>
          </a:p>
          <a:p>
            <a:pPr marL="342900" indent="-342900" algn="l">
              <a:buFont typeface="Wingdings" panose="05000000000000000000" pitchFamily="2" charset="2"/>
              <a:buChar char="q"/>
            </a:pPr>
            <a:r>
              <a:rPr lang="en-US" sz="1600" b="1" spc="100" dirty="0">
                <a:ea typeface="+mn-lt"/>
                <a:cs typeface="Posterama" panose="020B0504020200020000" pitchFamily="34" charset="0"/>
              </a:rPr>
              <a:t>Regenerative furnaces </a:t>
            </a:r>
            <a:r>
              <a:rPr lang="en-US" sz="1600" spc="100" dirty="0">
                <a:ea typeface="+mn-lt"/>
                <a:cs typeface="Posterama" panose="020B0504020200020000" pitchFamily="34" charset="0"/>
              </a:rPr>
              <a:t>use cycles to preheat air and fuel, while recuperative furnaces preheat air continuously. </a:t>
            </a:r>
          </a:p>
          <a:p>
            <a:pPr marL="342900" indent="-342900" algn="l">
              <a:buFont typeface="Wingdings" panose="05000000000000000000" pitchFamily="2" charset="2"/>
              <a:buChar char="q"/>
            </a:pPr>
            <a:r>
              <a:rPr lang="en-US" sz="1600" spc="100" dirty="0">
                <a:ea typeface="+mn-lt"/>
                <a:cs typeface="Posterama" panose="020B0504020200020000" pitchFamily="34" charset="0"/>
              </a:rPr>
              <a:t>Regenerative furnaces save heat </a:t>
            </a:r>
            <a:r>
              <a:rPr lang="en-US" sz="1600" b="1" spc="100" dirty="0">
                <a:ea typeface="+mn-lt"/>
                <a:cs typeface="Posterama" panose="020B0504020200020000" pitchFamily="34" charset="0"/>
              </a:rPr>
              <a:t>efficiently</a:t>
            </a:r>
            <a:r>
              <a:rPr lang="en-US" sz="1600" spc="100" dirty="0">
                <a:ea typeface="+mn-lt"/>
                <a:cs typeface="Posterama" panose="020B0504020200020000" pitchFamily="34" charset="0"/>
              </a:rPr>
              <a:t>, maintaining temperatures over 2200°F. </a:t>
            </a:r>
          </a:p>
          <a:p>
            <a:pPr marL="342900" indent="-342900" algn="l">
              <a:buFont typeface="Wingdings" panose="05000000000000000000" pitchFamily="2" charset="2"/>
              <a:buChar char="q"/>
            </a:pPr>
            <a:r>
              <a:rPr lang="en-US" sz="1600" spc="100" dirty="0">
                <a:ea typeface="+mn-lt"/>
                <a:cs typeface="Posterama" panose="020B0504020200020000" pitchFamily="34" charset="0"/>
              </a:rPr>
              <a:t>Melting costs around $2 per ton, with most heat lost through radiation.</a:t>
            </a:r>
          </a:p>
          <a:p>
            <a:pPr marL="342900" indent="-342900" algn="l">
              <a:buFont typeface="Wingdings" panose="05000000000000000000" pitchFamily="2" charset="2"/>
              <a:buChar char="q"/>
            </a:pPr>
            <a:r>
              <a:rPr lang="en-US" sz="1600" spc="100" dirty="0">
                <a:ea typeface="+mn-lt"/>
                <a:cs typeface="Posterama" panose="020B0504020200020000" pitchFamily="34" charset="0"/>
              </a:rPr>
              <a:t> Water cooling pipes in furnace walls reduce glass-furnace interaction.</a:t>
            </a:r>
            <a:endParaRPr lang="en-US" sz="16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3444654" y="6067025"/>
            <a:ext cx="9167970" cy="214733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pic>
        <p:nvPicPr>
          <p:cNvPr id="8" name="Picture 7">
            <a:extLst>
              <a:ext uri="{FF2B5EF4-FFF2-40B4-BE49-F238E27FC236}">
                <a16:creationId xmlns:a16="http://schemas.microsoft.com/office/drawing/2014/main" id="{190A6153-6D8D-1616-6DC9-FF31042828EC}"/>
              </a:ext>
            </a:extLst>
          </p:cNvPr>
          <p:cNvPicPr>
            <a:picLocks noChangeAspect="1"/>
          </p:cNvPicPr>
          <p:nvPr/>
        </p:nvPicPr>
        <p:blipFill>
          <a:blip r:embed="rId4"/>
          <a:stretch>
            <a:fillRect/>
          </a:stretch>
        </p:blipFill>
        <p:spPr>
          <a:xfrm>
            <a:off x="1027897" y="1141458"/>
            <a:ext cx="2282885" cy="4774501"/>
          </a:xfrm>
          <a:prstGeom prst="rect">
            <a:avLst/>
          </a:prstGeom>
        </p:spPr>
      </p:pic>
      <p:pic>
        <p:nvPicPr>
          <p:cNvPr id="12" name="Picture 11" descr="A diagram of a flame and a flame">
            <a:extLst>
              <a:ext uri="{FF2B5EF4-FFF2-40B4-BE49-F238E27FC236}">
                <a16:creationId xmlns:a16="http://schemas.microsoft.com/office/drawing/2014/main" id="{94D9AB9B-2278-D0EB-E87E-0701D43F0252}"/>
              </a:ext>
            </a:extLst>
          </p:cNvPr>
          <p:cNvPicPr>
            <a:picLocks noChangeAspect="1"/>
          </p:cNvPicPr>
          <p:nvPr/>
        </p:nvPicPr>
        <p:blipFill>
          <a:blip r:embed="rId5"/>
          <a:stretch>
            <a:fillRect/>
          </a:stretch>
        </p:blipFill>
        <p:spPr>
          <a:xfrm>
            <a:off x="5201158" y="3792728"/>
            <a:ext cx="4806594" cy="1923814"/>
          </a:xfrm>
          <a:prstGeom prst="rect">
            <a:avLst/>
          </a:prstGeom>
        </p:spPr>
      </p:pic>
    </p:spTree>
    <p:extLst>
      <p:ext uri="{BB962C8B-B14F-4D97-AF65-F5344CB8AC3E}">
        <p14:creationId xmlns:p14="http://schemas.microsoft.com/office/powerpoint/2010/main" val="4094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00"/>
                                        <p:tgtEl>
                                          <p:spTgt spid="4">
                                            <p:txEl>
                                              <p:pRg st="2" end="2"/>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xit" presetSubtype="32" fill="hold" nodeType="clickEffect">
                                  <p:stCondLst>
                                    <p:cond delay="0"/>
                                  </p:stCondLst>
                                  <p:childTnLst>
                                    <p:animEffect transition="out" filter="circle(out)">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wipe(down)">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wipe(down)">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wipe(down)">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wipe(down)">
                                      <p:cBhvr>
                                        <p:cTn id="5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shaping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manufacturing</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512015" y="1627764"/>
            <a:ext cx="9167970" cy="4844375"/>
          </a:xfrm>
        </p:spPr>
        <p:txBody>
          <a:bodyPr/>
          <a:lstStyle/>
          <a:p>
            <a:pPr marL="285750" indent="-285750" algn="l">
              <a:buFont typeface="Wingdings" panose="05000000000000000000" pitchFamily="2" charset="2"/>
              <a:buChar char="q"/>
            </a:pPr>
            <a:endParaRPr lang="en-US" sz="1600" spc="100" dirty="0">
              <a:ea typeface="+mn-lt"/>
              <a:cs typeface="Posterama" panose="020B0504020200020000" pitchFamily="34" charset="0"/>
            </a:endParaRPr>
          </a:p>
          <a:p>
            <a:pPr marL="285750" indent="-285750" algn="l">
              <a:buFont typeface="Wingdings" panose="05000000000000000000" pitchFamily="2" charset="2"/>
              <a:buChar char="q"/>
            </a:pPr>
            <a:r>
              <a:rPr lang="en-US" sz="1600" spc="100" dirty="0">
                <a:ea typeface="+mn-lt"/>
                <a:cs typeface="Posterama" panose="020B0504020200020000" pitchFamily="34" charset="0"/>
              </a:rPr>
              <a:t>Glass may be shaped by either </a:t>
            </a:r>
            <a:r>
              <a:rPr lang="en-US" sz="1600" b="1" spc="100" dirty="0">
                <a:ea typeface="+mn-lt"/>
                <a:cs typeface="Posterama" panose="020B0504020200020000" pitchFamily="34" charset="0"/>
              </a:rPr>
              <a:t>machine</a:t>
            </a:r>
            <a:r>
              <a:rPr lang="en-US" sz="1600" spc="100" dirty="0">
                <a:ea typeface="+mn-lt"/>
                <a:cs typeface="Posterama" panose="020B0504020200020000" pitchFamily="34" charset="0"/>
              </a:rPr>
              <a:t> or </a:t>
            </a:r>
            <a:r>
              <a:rPr lang="en-US" sz="1600" b="1" spc="100" dirty="0">
                <a:ea typeface="+mn-lt"/>
                <a:cs typeface="Posterama" panose="020B0504020200020000" pitchFamily="34" charset="0"/>
              </a:rPr>
              <a:t>hand molding</a:t>
            </a:r>
            <a:r>
              <a:rPr lang="en-US" sz="1600" spc="100" dirty="0">
                <a:ea typeface="+mn-lt"/>
                <a:cs typeface="Posterama" panose="020B0504020200020000" pitchFamily="34" charset="0"/>
              </a:rPr>
              <a:t>. The outstanding factor to be considered in machine molding is that the design of the glass machine should be such that the article is completed in a very few seconds.</a:t>
            </a:r>
          </a:p>
          <a:p>
            <a:pPr marL="285750" indent="-285750" algn="l">
              <a:buFont typeface="Wingdings" panose="05000000000000000000" pitchFamily="2" charset="2"/>
              <a:buChar char="q"/>
            </a:pPr>
            <a:r>
              <a:rPr lang="en-US" sz="1600" spc="100" dirty="0">
                <a:ea typeface="+mn-lt"/>
                <a:cs typeface="Posterama" panose="020B0504020200020000" pitchFamily="34" charset="0"/>
              </a:rPr>
              <a:t>Before World War 1, </a:t>
            </a:r>
            <a:r>
              <a:rPr lang="en-US" sz="1600" b="1" spc="100" dirty="0">
                <a:ea typeface="+mn-lt"/>
                <a:cs typeface="Posterama" panose="020B0504020200020000" pitchFamily="34" charset="0"/>
              </a:rPr>
              <a:t>plate glass </a:t>
            </a:r>
            <a:r>
              <a:rPr lang="en-US" sz="1600" spc="100" dirty="0">
                <a:ea typeface="+mn-lt"/>
                <a:cs typeface="Posterama" panose="020B0504020200020000" pitchFamily="34" charset="0"/>
              </a:rPr>
              <a:t>was made by pouring molten glass onto a giant cast iron table and rolling it flat with a water-cooled roller. This required a lot of skill to get the right thickness and avoid imperfections. Today, this method has been completely replaced by more advanced processes.</a:t>
            </a:r>
          </a:p>
          <a:p>
            <a:pPr marL="285750" indent="-285750" algn="l">
              <a:buFont typeface="Wingdings" panose="05000000000000000000" pitchFamily="2" charset="2"/>
              <a:buChar char="q"/>
            </a:pPr>
            <a:r>
              <a:rPr lang="en-US" sz="1600" b="1" spc="100" dirty="0">
                <a:ea typeface="+mn-lt"/>
                <a:cs typeface="Posterama" panose="020B0504020200020000" pitchFamily="34" charset="0"/>
              </a:rPr>
              <a:t>Flat window glass</a:t>
            </a:r>
            <a:r>
              <a:rPr lang="en-US" sz="1600" spc="100" dirty="0">
                <a:ea typeface="+mn-lt"/>
                <a:cs typeface="Posterama" panose="020B0504020200020000" pitchFamily="34" charset="0"/>
              </a:rPr>
              <a:t> used to be made by blowing and flattening. Today, it's continuously produced in sheets by either drawing molten glass down (</a:t>
            </a:r>
            <a:r>
              <a:rPr lang="en-US" sz="1600" spc="100" dirty="0" err="1">
                <a:ea typeface="+mn-lt"/>
                <a:cs typeface="Posterama" panose="020B0504020200020000" pitchFamily="34" charset="0"/>
              </a:rPr>
              <a:t>Fourcault</a:t>
            </a:r>
            <a:r>
              <a:rPr lang="en-US" sz="1600" spc="100" dirty="0">
                <a:ea typeface="+mn-lt"/>
                <a:cs typeface="Posterama" panose="020B0504020200020000" pitchFamily="34" charset="0"/>
              </a:rPr>
              <a:t>) or drawing and shaping it over a roller (Colburn).</a:t>
            </a:r>
          </a:p>
          <a:p>
            <a:pPr marL="285750" indent="-285750" algn="l">
              <a:buFont typeface="Wingdings" panose="05000000000000000000" pitchFamily="2" charset="2"/>
              <a:buChar char="q"/>
            </a:pPr>
            <a:r>
              <a:rPr lang="en-US" sz="1600" b="1" spc="100" dirty="0">
                <a:ea typeface="+mn-lt"/>
                <a:cs typeface="Posterama" panose="020B0504020200020000" pitchFamily="34" charset="0"/>
              </a:rPr>
              <a:t>Modern light bulb</a:t>
            </a:r>
            <a:r>
              <a:rPr lang="en-US" sz="1600" spc="100" dirty="0">
                <a:ea typeface="+mn-lt"/>
                <a:cs typeface="Posterama" panose="020B0504020200020000" pitchFamily="34" charset="0"/>
              </a:rPr>
              <a:t> factories use machines with air pressure. Melted glass forms a ribbon, air shapes it into blobs, and spinning molds turn them into bulbs. These machines can make hundreds of bulbs per minute.</a:t>
            </a:r>
          </a:p>
          <a:p>
            <a:pPr marL="285750" indent="-285750" algn="l">
              <a:buFont typeface="Wingdings" panose="05000000000000000000" pitchFamily="2" charset="2"/>
              <a:buChar char="q"/>
            </a:pPr>
            <a:endParaRPr lang="en-US" sz="1600" spc="100" dirty="0">
              <a:ea typeface="+mn-lt"/>
              <a:cs typeface="Posterama" panose="020B0504020200020000" pitchFamily="34" charset="0"/>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1512015" y="6472139"/>
            <a:ext cx="9167970" cy="214733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397717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annealing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manufacturing</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662787" y="1660125"/>
            <a:ext cx="9167970" cy="4588276"/>
          </a:xfrm>
        </p:spPr>
        <p:txBody>
          <a:bodyPr/>
          <a:lstStyle/>
          <a:p>
            <a:pPr marL="285750" indent="-285750" algn="l">
              <a:buFont typeface="Wingdings" panose="05000000000000000000" pitchFamily="2" charset="2"/>
              <a:buChar char="q"/>
            </a:pPr>
            <a:r>
              <a:rPr lang="en-US" sz="1600" b="1" spc="100" dirty="0">
                <a:ea typeface="+mn-lt"/>
                <a:cs typeface="Posterama" panose="020B0504020200020000" pitchFamily="34" charset="0"/>
              </a:rPr>
              <a:t>Annealing</a:t>
            </a:r>
            <a:r>
              <a:rPr lang="en-US" sz="1600" spc="100" dirty="0">
                <a:ea typeface="+mn-lt"/>
                <a:cs typeface="Posterama" panose="020B0504020200020000" pitchFamily="34" charset="0"/>
              </a:rPr>
              <a:t> glass involves:</a:t>
            </a:r>
          </a:p>
          <a:p>
            <a:pPr algn="l"/>
            <a:r>
              <a:rPr lang="en-US" sz="1600" spc="100" dirty="0">
                <a:ea typeface="+mn-lt"/>
                <a:cs typeface="Posterama" panose="020B0504020200020000" pitchFamily="34" charset="0"/>
              </a:rPr>
              <a:t>	(1) holding a mass of glass above a certain critical temperature long enough to 	reduce internal strain by plastic flow to less than a predetermined maximum </a:t>
            </a:r>
          </a:p>
          <a:p>
            <a:pPr algn="l"/>
            <a:r>
              <a:rPr lang="en-US" sz="1600" spc="100" dirty="0">
                <a:ea typeface="+mn-lt"/>
                <a:cs typeface="Posterama" panose="020B0504020200020000" pitchFamily="34" charset="0"/>
              </a:rPr>
              <a:t>	(2) cooling the mass to room temperature slowly enough to hold the strains 	below this same maximum.</a:t>
            </a:r>
          </a:p>
          <a:p>
            <a:pPr marL="285750" indent="-285750" algn="l">
              <a:buFont typeface="Wingdings" panose="05000000000000000000" pitchFamily="2" charset="2"/>
              <a:buChar char="q"/>
            </a:pPr>
            <a:r>
              <a:rPr lang="en-US" sz="1600" spc="100" dirty="0">
                <a:ea typeface="+mn-lt"/>
                <a:cs typeface="Posterama" panose="020B0504020200020000" pitchFamily="34" charset="0"/>
              </a:rPr>
              <a:t>This process occurs in a </a:t>
            </a:r>
            <a:r>
              <a:rPr lang="en-US" sz="1600" b="1" spc="100" dirty="0">
                <a:ea typeface="+mn-lt"/>
                <a:cs typeface="Posterama" panose="020B0504020200020000" pitchFamily="34" charset="0"/>
              </a:rPr>
              <a:t>lehr</a:t>
            </a:r>
            <a:r>
              <a:rPr lang="en-US" sz="1600" spc="100" dirty="0">
                <a:ea typeface="+mn-lt"/>
                <a:cs typeface="Posterama" panose="020B0504020200020000" pitchFamily="34" charset="0"/>
              </a:rPr>
              <a:t>, a heated chamber with controlled cooling rates. Quantifying </a:t>
            </a:r>
            <a:r>
              <a:rPr lang="en-US" sz="1600" b="1" spc="100" dirty="0">
                <a:ea typeface="+mn-lt"/>
                <a:cs typeface="Posterama" panose="020B0504020200020000" pitchFamily="34" charset="0"/>
              </a:rPr>
              <a:t>stress</a:t>
            </a:r>
            <a:r>
              <a:rPr lang="en-US" sz="1600" spc="100" dirty="0">
                <a:ea typeface="+mn-lt"/>
                <a:cs typeface="Posterama" panose="020B0504020200020000" pitchFamily="34" charset="0"/>
              </a:rPr>
              <a:t> and birefringence aids in designing glass for specific mechanical and thermal conditions. </a:t>
            </a:r>
          </a:p>
          <a:p>
            <a:pPr marL="285750" indent="-285750" algn="l">
              <a:buFont typeface="Wingdings" panose="05000000000000000000" pitchFamily="2" charset="2"/>
              <a:buChar char="q"/>
            </a:pPr>
            <a:r>
              <a:rPr lang="en-US" sz="1600" spc="100" dirty="0">
                <a:ea typeface="+mn-lt"/>
                <a:cs typeface="Posterama" panose="020B0504020200020000" pitchFamily="34" charset="0"/>
              </a:rPr>
              <a:t>Engineers have developed continuous annealing equipment with automatic temperature regulation and circulation </a:t>
            </a:r>
            <a:r>
              <a:rPr lang="en-US" sz="1600" b="1" spc="100" dirty="0">
                <a:ea typeface="+mn-lt"/>
                <a:cs typeface="Posterama" panose="020B0504020200020000" pitchFamily="34" charset="0"/>
              </a:rPr>
              <a:t>control</a:t>
            </a:r>
            <a:r>
              <a:rPr lang="en-US" sz="1600" spc="100" dirty="0">
                <a:ea typeface="+mn-lt"/>
                <a:cs typeface="Posterama" panose="020B0504020200020000" pitchFamily="34" charset="0"/>
              </a:rPr>
              <a:t>, improving annealing </a:t>
            </a:r>
            <a:r>
              <a:rPr lang="en-US" sz="1600" b="1" spc="100" dirty="0">
                <a:ea typeface="+mn-lt"/>
                <a:cs typeface="Posterama" panose="020B0504020200020000" pitchFamily="34" charset="0"/>
              </a:rPr>
              <a:t>efficiency</a:t>
            </a:r>
            <a:r>
              <a:rPr lang="en-US" sz="1600" spc="100" dirty="0">
                <a:ea typeface="+mn-lt"/>
                <a:cs typeface="Posterama" panose="020B0504020200020000" pitchFamily="34" charset="0"/>
              </a:rPr>
              <a:t>, reducing fuel </a:t>
            </a:r>
            <a:r>
              <a:rPr lang="en-US" sz="1600" b="1" spc="100" dirty="0">
                <a:ea typeface="+mn-lt"/>
                <a:cs typeface="Posterama" panose="020B0504020200020000" pitchFamily="34" charset="0"/>
              </a:rPr>
              <a:t>costs</a:t>
            </a:r>
            <a:r>
              <a:rPr lang="en-US" sz="1600" spc="100" dirty="0">
                <a:ea typeface="+mn-lt"/>
                <a:cs typeface="Posterama" panose="020B0504020200020000" pitchFamily="34" charset="0"/>
              </a:rPr>
              <a:t>, and minimizing </a:t>
            </a:r>
            <a:r>
              <a:rPr lang="en-US" sz="1600" b="1" spc="100" dirty="0">
                <a:ea typeface="+mn-lt"/>
                <a:cs typeface="Posterama" panose="020B0504020200020000" pitchFamily="34" charset="0"/>
              </a:rPr>
              <a:t>product loss</a:t>
            </a:r>
            <a:r>
              <a:rPr lang="en-US" sz="1600" spc="100" dirty="0">
                <a:ea typeface="+mn-lt"/>
                <a:cs typeface="Posterama" panose="020B0504020200020000" pitchFamily="34" charset="0"/>
              </a:rPr>
              <a:t>.</a:t>
            </a:r>
            <a:endParaRPr lang="en-US" sz="16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1662787" y="6248399"/>
            <a:ext cx="9167970" cy="214733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173233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FINISHING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manufacturing</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14</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662787" y="1660125"/>
            <a:ext cx="9167970" cy="4588276"/>
          </a:xfrm>
        </p:spPr>
        <p:txBody>
          <a:bodyPr/>
          <a:lstStyle/>
          <a:p>
            <a:r>
              <a:rPr lang="en-US" sz="1800" spc="100" dirty="0">
                <a:ea typeface="+mn-lt"/>
                <a:cs typeface="Posterama" panose="020B0504020200020000" pitchFamily="34" charset="0"/>
              </a:rPr>
              <a:t>All types of annealed glass must undergo certain finishing operations, which, though relatively simple, are very important. These include </a:t>
            </a:r>
            <a:r>
              <a:rPr lang="en-US" sz="1800" b="1" spc="100" dirty="0">
                <a:ea typeface="+mn-lt"/>
                <a:cs typeface="Posterama" panose="020B0504020200020000" pitchFamily="34" charset="0"/>
              </a:rPr>
              <a:t>cleaning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grinding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polishing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cutting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sandblasting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enameling</a:t>
            </a:r>
            <a:r>
              <a:rPr lang="en-US" sz="1800" spc="100" dirty="0">
                <a:ea typeface="+mn-lt"/>
                <a:cs typeface="Posterama" panose="020B0504020200020000" pitchFamily="34" charset="0"/>
              </a:rPr>
              <a:t>, </a:t>
            </a:r>
            <a:r>
              <a:rPr lang="en-US" sz="1800" b="1" spc="100" dirty="0">
                <a:ea typeface="+mn-lt"/>
                <a:cs typeface="Posterama" panose="020B0504020200020000" pitchFamily="34" charset="0"/>
              </a:rPr>
              <a:t>grading</a:t>
            </a:r>
            <a:r>
              <a:rPr lang="en-US" sz="1800" spc="100" dirty="0">
                <a:ea typeface="+mn-lt"/>
                <a:cs typeface="Posterama" panose="020B0504020200020000" pitchFamily="34" charset="0"/>
              </a:rPr>
              <a:t>, and </a:t>
            </a:r>
            <a:r>
              <a:rPr lang="en-US" sz="1800" b="1" spc="100" dirty="0">
                <a:ea typeface="+mn-lt"/>
                <a:cs typeface="Posterama" panose="020B0504020200020000" pitchFamily="34" charset="0"/>
              </a:rPr>
              <a:t>gaging</a:t>
            </a:r>
            <a:r>
              <a:rPr lang="en-US" sz="1800" spc="100" dirty="0">
                <a:ea typeface="+mn-lt"/>
                <a:cs typeface="Posterama" panose="020B0504020200020000" pitchFamily="34" charset="0"/>
              </a:rPr>
              <a:t>. Although all of these are not required for every glass object, one or more is almost always necessary.</a:t>
            </a:r>
            <a:endParaRPr lang="en-US" sz="18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1662787" y="6248399"/>
            <a:ext cx="9167970" cy="2147337"/>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57371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1267961" y="4289429"/>
            <a:ext cx="4467013" cy="1828800"/>
          </a:xfrm>
        </p:spPr>
        <p:txBody>
          <a:bodyPr/>
          <a:lstStyle/>
          <a:p>
            <a:r>
              <a:rPr lang="en-US" dirty="0"/>
              <a:t>Application</a:t>
            </a:r>
            <a:br>
              <a:rPr lang="en-US" dirty="0"/>
            </a:br>
            <a:r>
              <a:rPr lang="en-US" dirty="0"/>
              <a:t>of glass</a:t>
            </a:r>
            <a:br>
              <a:rPr lang="en-US" dirty="0"/>
            </a:br>
            <a:r>
              <a:rPr lang="en-US" dirty="0"/>
              <a:t>materials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Applications</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28" name="Content Placeholder 27">
            <a:extLst>
              <a:ext uri="{FF2B5EF4-FFF2-40B4-BE49-F238E27FC236}">
                <a16:creationId xmlns:a16="http://schemas.microsoft.com/office/drawing/2014/main" id="{35995D0B-296C-97E3-81EB-B596A0D248AF}"/>
              </a:ext>
            </a:extLst>
          </p:cNvPr>
          <p:cNvSpPr>
            <a:spLocks noGrp="1"/>
          </p:cNvSpPr>
          <p:nvPr>
            <p:ph sz="half" idx="2"/>
          </p:nvPr>
        </p:nvSpPr>
        <p:spPr>
          <a:xfrm>
            <a:off x="6223247" y="733249"/>
            <a:ext cx="5414258" cy="4548436"/>
          </a:xfrm>
        </p:spPr>
        <p:txBody>
          <a:bodyPr/>
          <a:lstStyle/>
          <a:p>
            <a:pPr marL="342900" indent="-342900">
              <a:lnSpc>
                <a:spcPct val="150000"/>
              </a:lnSpc>
              <a:buFont typeface="Wingdings" panose="05000000000000000000" pitchFamily="2" charset="2"/>
              <a:buChar char="q"/>
            </a:pPr>
            <a:r>
              <a:rPr lang="en-US" sz="2000" dirty="0"/>
              <a:t>Glass is valuable in chemical engineering because it's affordable, hard, smooth, doesn't expand much with heat, and resists chemicals.</a:t>
            </a:r>
          </a:p>
          <a:p>
            <a:pPr marL="342900" indent="-342900">
              <a:lnSpc>
                <a:spcPct val="150000"/>
              </a:lnSpc>
              <a:buFont typeface="Wingdings" panose="05000000000000000000" pitchFamily="2" charset="2"/>
              <a:buChar char="q"/>
            </a:pPr>
            <a:r>
              <a:rPr lang="en-US" sz="2000" dirty="0"/>
              <a:t> It's used in 3 main ways:                                                1) Large equipment like pipes and towers,                        2) As a protective coating on metal tanks and reactors, and                                                         3) As fibers for insulation and other applications. </a:t>
            </a:r>
          </a:p>
          <a:p>
            <a:pPr marL="342900" indent="-342900">
              <a:lnSpc>
                <a:spcPct val="150000"/>
              </a:lnSpc>
              <a:buFont typeface="Wingdings" panose="05000000000000000000" pitchFamily="2" charset="2"/>
              <a:buChar char="q"/>
            </a:pPr>
            <a:r>
              <a:rPr lang="en-US" sz="2000" dirty="0"/>
              <a:t>But for chemical plants, only special glass like borosilicate glass or pure fused silica are typically used due to their superior properties.</a:t>
            </a:r>
            <a:endParaRPr lang="en-IN" sz="2000" dirty="0"/>
          </a:p>
        </p:txBody>
      </p:sp>
      <p:pic>
        <p:nvPicPr>
          <p:cNvPr id="6" name="Picture Placeholder 5" descr="A row of glass bottles on a conveyor belt&#10;&#10;Description automatically generated">
            <a:extLst>
              <a:ext uri="{FF2B5EF4-FFF2-40B4-BE49-F238E27FC236}">
                <a16:creationId xmlns:a16="http://schemas.microsoft.com/office/drawing/2014/main" id="{65B60F3A-9F10-67D3-C512-070AE977A3DB}"/>
              </a:ext>
            </a:extLst>
          </p:cNvPr>
          <p:cNvPicPr>
            <a:picLocks noGrp="1" noChangeAspect="1"/>
          </p:cNvPicPr>
          <p:nvPr>
            <p:ph type="pic" sz="quarter" idx="14"/>
          </p:nvPr>
        </p:nvPicPr>
        <p:blipFill>
          <a:blip r:embed="rId2"/>
          <a:srcRect l="16650" r="16650"/>
          <a:stretch>
            <a:fillRect/>
          </a:stretch>
        </p:blipFill>
        <p:spPr/>
      </p:pic>
    </p:spTree>
    <p:extLst>
      <p:ext uri="{BB962C8B-B14F-4D97-AF65-F5344CB8AC3E}">
        <p14:creationId xmlns:p14="http://schemas.microsoft.com/office/powerpoint/2010/main" val="317886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8877"/>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05434" y="1124712"/>
            <a:ext cx="5760720" cy="548640"/>
          </a:xfrm>
        </p:spPr>
        <p:txBody>
          <a:bodyPr/>
          <a:lstStyle/>
          <a:p>
            <a:r>
              <a:rPr lang="en-US" sz="4400" dirty="0"/>
              <a:t>GLASS</a:t>
            </a:r>
            <a:r>
              <a:rPr lang="en-US" dirty="0"/>
              <a:t> </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definition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237825" y="2349621"/>
            <a:ext cx="6711519" cy="3770375"/>
          </a:xfrm>
        </p:spPr>
        <p:txBody>
          <a:bodyPr/>
          <a:lstStyle/>
          <a:p>
            <a:pPr marL="0" indent="0">
              <a:lnSpc>
                <a:spcPts val="2400"/>
              </a:lnSpc>
              <a:buNone/>
            </a:pPr>
            <a:r>
              <a:rPr lang="en-US" sz="1800" b="1" u="sng" spc="0" dirty="0">
                <a:ea typeface="+mn-lt"/>
                <a:cs typeface="+mn-lt"/>
              </a:rPr>
              <a:t>Glass</a:t>
            </a:r>
            <a:r>
              <a:rPr lang="en-US" sz="1800" spc="0" dirty="0">
                <a:ea typeface="+mn-lt"/>
                <a:cs typeface="+mn-lt"/>
              </a:rPr>
              <a:t> is a hard brittle transparent or translucent non-crystalline solid, consisting of metal silicates or similar compounds.</a:t>
            </a:r>
          </a:p>
          <a:p>
            <a:pPr marL="0" indent="0">
              <a:lnSpc>
                <a:spcPts val="2400"/>
              </a:lnSpc>
              <a:buNone/>
            </a:pPr>
            <a:r>
              <a:rPr lang="en-US" sz="1800" spc="0" dirty="0">
                <a:ea typeface="+mn-lt"/>
                <a:cs typeface="+mn-lt"/>
              </a:rPr>
              <a:t>Glass has three important </a:t>
            </a:r>
            <a:r>
              <a:rPr lang="en-US" sz="1800" b="1" spc="0" dirty="0">
                <a:ea typeface="+mn-lt"/>
                <a:cs typeface="+mn-lt"/>
              </a:rPr>
              <a:t>properties</a:t>
            </a:r>
            <a:r>
              <a:rPr lang="en-US" sz="1800" spc="0" dirty="0">
                <a:ea typeface="+mn-lt"/>
                <a:cs typeface="+mn-lt"/>
              </a:rPr>
              <a:t> that have made it </a:t>
            </a:r>
            <a:r>
              <a:rPr lang="en-US" sz="1800" b="1" spc="0" dirty="0">
                <a:ea typeface="+mn-lt"/>
                <a:cs typeface="+mn-lt"/>
              </a:rPr>
              <a:t>indispensable</a:t>
            </a:r>
            <a:r>
              <a:rPr lang="en-US" sz="1800" spc="0" dirty="0">
                <a:ea typeface="+mn-lt"/>
                <a:cs typeface="+mn-lt"/>
              </a:rPr>
              <a:t> as a building material in modern civilization: its </a:t>
            </a:r>
            <a:r>
              <a:rPr lang="en-US" sz="1800" b="1" i="1" spc="0" dirty="0">
                <a:ea typeface="+mn-lt"/>
                <a:cs typeface="+mn-lt"/>
              </a:rPr>
              <a:t>hardness</a:t>
            </a:r>
            <a:r>
              <a:rPr lang="en-US" sz="1800" spc="0" dirty="0">
                <a:ea typeface="+mn-lt"/>
                <a:cs typeface="+mn-lt"/>
              </a:rPr>
              <a:t>, its </a:t>
            </a:r>
            <a:r>
              <a:rPr lang="en-US" sz="1800" b="1" i="1" spc="0" dirty="0">
                <a:ea typeface="+mn-lt"/>
                <a:cs typeface="+mn-lt"/>
              </a:rPr>
              <a:t>transparency</a:t>
            </a:r>
            <a:r>
              <a:rPr lang="en-US" sz="1800" spc="0" dirty="0">
                <a:ea typeface="+mn-lt"/>
                <a:cs typeface="+mn-lt"/>
              </a:rPr>
              <a:t>, and</a:t>
            </a:r>
            <a:r>
              <a:rPr lang="en-US" sz="1800" dirty="0">
                <a:ea typeface="+mn-lt"/>
                <a:cs typeface="+mn-lt"/>
              </a:rPr>
              <a:t> i</a:t>
            </a:r>
            <a:r>
              <a:rPr lang="en-US" sz="1800" spc="0" dirty="0">
                <a:ea typeface="+mn-lt"/>
                <a:cs typeface="+mn-lt"/>
              </a:rPr>
              <a:t>ts </a:t>
            </a:r>
            <a:r>
              <a:rPr lang="en-US" sz="1800" b="1" i="1" spc="0" dirty="0">
                <a:ea typeface="+mn-lt"/>
                <a:cs typeface="+mn-lt"/>
              </a:rPr>
              <a:t>chemical resistance</a:t>
            </a:r>
            <a:r>
              <a:rPr lang="en-US" sz="1800" spc="0" dirty="0">
                <a:ea typeface="+mn-lt"/>
                <a:cs typeface="+mn-lt"/>
              </a:rPr>
              <a:t>.</a:t>
            </a:r>
          </a:p>
          <a:p>
            <a:pPr marL="0" indent="0">
              <a:lnSpc>
                <a:spcPct val="200000"/>
              </a:lnSpc>
              <a:buNone/>
            </a:pPr>
            <a:r>
              <a:rPr lang="en-US" sz="1800" b="1" u="sng" dirty="0">
                <a:ea typeface="+mn-lt"/>
                <a:cs typeface="+mn-lt"/>
              </a:rPr>
              <a:t>SCIENTIFIC DEFINITION</a:t>
            </a:r>
            <a:r>
              <a:rPr lang="en-US" sz="1800" dirty="0">
                <a:ea typeface="+mn-lt"/>
                <a:cs typeface="+mn-lt"/>
              </a:rPr>
              <a:t>:</a:t>
            </a:r>
          </a:p>
          <a:p>
            <a:pPr marL="0" indent="0">
              <a:lnSpc>
                <a:spcPct val="100000"/>
              </a:lnSpc>
              <a:buNone/>
            </a:pPr>
            <a:r>
              <a:rPr lang="en-US" sz="1800" spc="0" dirty="0"/>
              <a:t>Glass my be defined: physically as a rigid, undercooled liquid having no definite melting point and a sufficiently high viscosity (greater than 10</a:t>
            </a:r>
            <a:r>
              <a:rPr lang="en-US" sz="1800" spc="0" baseline="30000" dirty="0"/>
              <a:t>13</a:t>
            </a:r>
            <a:r>
              <a:rPr lang="en-US" sz="1800" spc="0" dirty="0"/>
              <a:t> poises) to prevent crystallization; chemically as the union of the nonvolatile inorganic oxides resulting from the decomposition and fusing of the alkali and alkaline earth compounds, sand, and other glass constituents.</a:t>
            </a: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p:txBody>
          <a:bodyPr/>
          <a:lstStyle/>
          <a:p>
            <a:r>
              <a:rPr lang="en-US" dirty="0"/>
              <a:t>Timeline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alphaModFix amt="50000"/>
            <a:extLst>
              <a:ext uri="{28A0092B-C50C-407E-A947-70E740481C1C}">
                <a14:useLocalDpi xmlns:a14="http://schemas.microsoft.com/office/drawing/2010/main" val="0"/>
              </a:ext>
            </a:extLst>
          </a:blip>
          <a:srcRect/>
          <a:stretch/>
        </p:blipFill>
        <p:spPr>
          <a:xfrm>
            <a:off x="0" y="-1"/>
            <a:ext cx="12188952" cy="2077375"/>
          </a:xfrm>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History of glass</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3</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a:xfrm>
            <a:off x="1254058" y="3351784"/>
            <a:ext cx="1702204" cy="411476"/>
          </a:xfrm>
        </p:spPr>
        <p:txBody>
          <a:bodyPr/>
          <a:lstStyle/>
          <a:p>
            <a:r>
              <a:rPr lang="en-US" sz="1600" dirty="0"/>
              <a:t>6,000-5,000 BC</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a:xfrm>
            <a:off x="1289304" y="4003414"/>
            <a:ext cx="1620520" cy="1143000"/>
          </a:xfrm>
        </p:spPr>
        <p:txBody>
          <a:bodyPr/>
          <a:lstStyle/>
          <a:p>
            <a:pPr lvl="0"/>
            <a:r>
              <a:rPr lang="en-US" dirty="0"/>
              <a:t>Egyptians make glass jewelry</a:t>
            </a:r>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sz="1600" dirty="0"/>
              <a:t>290 AD</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Window glass</a:t>
            </a:r>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a:xfrm>
            <a:off x="5277152" y="3351784"/>
            <a:ext cx="1620520" cy="411476"/>
          </a:xfrm>
        </p:spPr>
        <p:txBody>
          <a:bodyPr/>
          <a:lstStyle/>
          <a:p>
            <a:r>
              <a:rPr lang="en-US" sz="1600" dirty="0"/>
              <a:t>12th century</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a:xfrm>
            <a:off x="5303520" y="3937069"/>
            <a:ext cx="1620520" cy="1143000"/>
          </a:xfrm>
        </p:spPr>
        <p:txBody>
          <a:bodyPr/>
          <a:lstStyle/>
          <a:p>
            <a:pPr lvl="0"/>
            <a:r>
              <a:rPr lang="en-US" dirty="0"/>
              <a:t>Hand-blown window-glass cylinder is invented</a:t>
            </a:r>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a:xfrm>
            <a:off x="7288566" y="3351784"/>
            <a:ext cx="1620520" cy="411476"/>
          </a:xfrm>
        </p:spPr>
        <p:txBody>
          <a:bodyPr/>
          <a:lstStyle/>
          <a:p>
            <a:r>
              <a:rPr lang="en-US" sz="1600" dirty="0"/>
              <a:t>1688</a:t>
            </a:r>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Plate glass is first made in France</a:t>
            </a:r>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sz="1600" dirty="0"/>
              <a:t>Late 19th century</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a:xfrm>
            <a:off x="9317736" y="3937069"/>
            <a:ext cx="1620520" cy="1143000"/>
          </a:xfrm>
        </p:spPr>
        <p:txBody>
          <a:bodyPr/>
          <a:lstStyle/>
          <a:p>
            <a:pPr lvl="0"/>
            <a:r>
              <a:rPr lang="en-US" dirty="0"/>
              <a:t>Lubbers invents a mechanical adaptation for window-glass production</a:t>
            </a:r>
          </a:p>
        </p:txBody>
      </p:sp>
      <p:sp>
        <p:nvSpPr>
          <p:cNvPr id="17" name="TextBox 16">
            <a:extLst>
              <a:ext uri="{FF2B5EF4-FFF2-40B4-BE49-F238E27FC236}">
                <a16:creationId xmlns:a16="http://schemas.microsoft.com/office/drawing/2014/main" id="{08BB55F9-99BC-83E4-A202-C8FD085B0819}"/>
              </a:ext>
            </a:extLst>
          </p:cNvPr>
          <p:cNvSpPr txBox="1"/>
          <p:nvPr/>
        </p:nvSpPr>
        <p:spPr>
          <a:xfrm>
            <a:off x="1025716" y="622069"/>
            <a:ext cx="984943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legend says </a:t>
            </a:r>
            <a:r>
              <a:rPr lang="en-US" b="1" dirty="0"/>
              <a:t>Phoenician merchants </a:t>
            </a:r>
            <a:r>
              <a:rPr lang="en-US" dirty="0"/>
              <a:t>accidentally made glass while cooking.</a:t>
            </a:r>
          </a:p>
          <a:p>
            <a:pPr marL="285750" indent="-285750">
              <a:buFont typeface="Arial" panose="020B0604020202020204" pitchFamily="34" charset="0"/>
              <a:buChar char="•"/>
            </a:pPr>
            <a:r>
              <a:rPr lang="en-US" b="1" dirty="0"/>
              <a:t>Venice</a:t>
            </a:r>
            <a:r>
              <a:rPr lang="en-US" dirty="0"/>
              <a:t> dominated glass production during medieval times.</a:t>
            </a:r>
          </a:p>
          <a:p>
            <a:pPr marL="285750" indent="-285750">
              <a:buFont typeface="Arial" panose="020B0604020202020204" pitchFamily="34" charset="0"/>
              <a:buChar char="•"/>
            </a:pPr>
            <a:r>
              <a:rPr lang="en-US" dirty="0"/>
              <a:t>The American glass industry started in the 17th century but remained stagnant for a long time.</a:t>
            </a:r>
          </a:p>
          <a:p>
            <a:pPr marL="285750" indent="-285750">
              <a:buFont typeface="Arial" panose="020B0604020202020204" pitchFamily="34" charset="0"/>
              <a:buChar char="•"/>
            </a:pPr>
            <a:r>
              <a:rPr lang="en-US" dirty="0"/>
              <a:t>Today, the glass industry is a modern field that uses science for production, quality control, and development.</a:t>
            </a:r>
            <a:endParaRPr lang="en-IN" dirty="0"/>
          </a:p>
        </p:txBody>
      </p:sp>
    </p:spTree>
    <p:extLst>
      <p:ext uri="{BB962C8B-B14F-4D97-AF65-F5344CB8AC3E}">
        <p14:creationId xmlns:p14="http://schemas.microsoft.com/office/powerpoint/2010/main" val="75888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68E5138B-C741-FB51-CA9A-CABBE74A108E}"/>
              </a:ext>
            </a:extLst>
          </p:cNvPr>
          <p:cNvGraphicFramePr>
            <a:graphicFrameLocks noGrp="1"/>
          </p:cNvGraphicFramePr>
          <p:nvPr>
            <p:ph idx="1"/>
            <p:extLst>
              <p:ext uri="{D42A27DB-BD31-4B8C-83A1-F6EECF244321}">
                <p14:modId xmlns:p14="http://schemas.microsoft.com/office/powerpoint/2010/main" val="2413291155"/>
              </p:ext>
            </p:extLst>
          </p:nvPr>
        </p:nvGraphicFramePr>
        <p:xfrm>
          <a:off x="1295400" y="1855788"/>
          <a:ext cx="9820275" cy="435292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sz="4000" dirty="0"/>
              <a:t>Chemical composition of typical glasses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composition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graphicFrame>
        <p:nvGraphicFramePr>
          <p:cNvPr id="12" name="Content Placeholder 9">
            <a:extLst>
              <a:ext uri="{FF2B5EF4-FFF2-40B4-BE49-F238E27FC236}">
                <a16:creationId xmlns:a16="http://schemas.microsoft.com/office/drawing/2014/main" id="{18021D9D-DCCB-1A42-39B4-1855F981BC8B}"/>
              </a:ext>
            </a:extLst>
          </p:cNvPr>
          <p:cNvGraphicFramePr>
            <a:graphicFrameLocks/>
          </p:cNvGraphicFramePr>
          <p:nvPr>
            <p:extLst>
              <p:ext uri="{D42A27DB-BD31-4B8C-83A1-F6EECF244321}">
                <p14:modId xmlns:p14="http://schemas.microsoft.com/office/powerpoint/2010/main" val="1558920263"/>
              </p:ext>
            </p:extLst>
          </p:nvPr>
        </p:nvGraphicFramePr>
        <p:xfrm>
          <a:off x="1295399" y="1851026"/>
          <a:ext cx="9820275" cy="4352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9">
            <a:extLst>
              <a:ext uri="{FF2B5EF4-FFF2-40B4-BE49-F238E27FC236}">
                <a16:creationId xmlns:a16="http://schemas.microsoft.com/office/drawing/2014/main" id="{2C09A98A-2BF2-B541-1A5A-E4AC7DF66253}"/>
              </a:ext>
            </a:extLst>
          </p:cNvPr>
          <p:cNvGraphicFramePr>
            <a:graphicFrameLocks/>
          </p:cNvGraphicFramePr>
          <p:nvPr>
            <p:extLst>
              <p:ext uri="{D42A27DB-BD31-4B8C-83A1-F6EECF244321}">
                <p14:modId xmlns:p14="http://schemas.microsoft.com/office/powerpoint/2010/main" val="590177955"/>
              </p:ext>
            </p:extLst>
          </p:nvPr>
        </p:nvGraphicFramePr>
        <p:xfrm>
          <a:off x="1295398" y="1846264"/>
          <a:ext cx="9820275" cy="43529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9">
            <a:extLst>
              <a:ext uri="{FF2B5EF4-FFF2-40B4-BE49-F238E27FC236}">
                <a16:creationId xmlns:a16="http://schemas.microsoft.com/office/drawing/2014/main" id="{02CA58BB-B88C-6A43-66F2-89191D96E320}"/>
              </a:ext>
            </a:extLst>
          </p:cNvPr>
          <p:cNvGraphicFramePr>
            <a:graphicFrameLocks/>
          </p:cNvGraphicFramePr>
          <p:nvPr>
            <p:extLst>
              <p:ext uri="{D42A27DB-BD31-4B8C-83A1-F6EECF244321}">
                <p14:modId xmlns:p14="http://schemas.microsoft.com/office/powerpoint/2010/main" val="174469623"/>
              </p:ext>
            </p:extLst>
          </p:nvPr>
        </p:nvGraphicFramePr>
        <p:xfrm>
          <a:off x="1295396" y="1845856"/>
          <a:ext cx="9820275" cy="43529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ontent Placeholder 9">
            <a:extLst>
              <a:ext uri="{FF2B5EF4-FFF2-40B4-BE49-F238E27FC236}">
                <a16:creationId xmlns:a16="http://schemas.microsoft.com/office/drawing/2014/main" id="{D0F53012-61F5-F7BE-C2E8-C897E5FA9DAC}"/>
              </a:ext>
            </a:extLst>
          </p:cNvPr>
          <p:cNvGraphicFramePr>
            <a:graphicFrameLocks/>
          </p:cNvGraphicFramePr>
          <p:nvPr>
            <p:extLst>
              <p:ext uri="{D42A27DB-BD31-4B8C-83A1-F6EECF244321}">
                <p14:modId xmlns:p14="http://schemas.microsoft.com/office/powerpoint/2010/main" val="149820666"/>
              </p:ext>
            </p:extLst>
          </p:nvPr>
        </p:nvGraphicFramePr>
        <p:xfrm>
          <a:off x="1295395" y="1853407"/>
          <a:ext cx="9820275" cy="43529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ontent Placeholder 9">
            <a:extLst>
              <a:ext uri="{FF2B5EF4-FFF2-40B4-BE49-F238E27FC236}">
                <a16:creationId xmlns:a16="http://schemas.microsoft.com/office/drawing/2014/main" id="{2BDB4E9E-AC4E-7369-2716-5E85E66EFC99}"/>
              </a:ext>
            </a:extLst>
          </p:cNvPr>
          <p:cNvGraphicFramePr>
            <a:graphicFrameLocks/>
          </p:cNvGraphicFramePr>
          <p:nvPr>
            <p:extLst>
              <p:ext uri="{D42A27DB-BD31-4B8C-83A1-F6EECF244321}">
                <p14:modId xmlns:p14="http://schemas.microsoft.com/office/powerpoint/2010/main" val="3985618076"/>
              </p:ext>
            </p:extLst>
          </p:nvPr>
        </p:nvGraphicFramePr>
        <p:xfrm>
          <a:off x="1295390" y="1860550"/>
          <a:ext cx="9820275" cy="435292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Content Placeholder 9">
            <a:extLst>
              <a:ext uri="{FF2B5EF4-FFF2-40B4-BE49-F238E27FC236}">
                <a16:creationId xmlns:a16="http://schemas.microsoft.com/office/drawing/2014/main" id="{5D906B76-03A7-8AB3-3067-23D08A3F400C}"/>
              </a:ext>
            </a:extLst>
          </p:cNvPr>
          <p:cNvGraphicFramePr>
            <a:graphicFrameLocks/>
          </p:cNvGraphicFramePr>
          <p:nvPr>
            <p:extLst>
              <p:ext uri="{D42A27DB-BD31-4B8C-83A1-F6EECF244321}">
                <p14:modId xmlns:p14="http://schemas.microsoft.com/office/powerpoint/2010/main" val="603017876"/>
              </p:ext>
            </p:extLst>
          </p:nvPr>
        </p:nvGraphicFramePr>
        <p:xfrm>
          <a:off x="1295390" y="1845856"/>
          <a:ext cx="9820275" cy="435292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2638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1" nodeType="clickEffect">
                                  <p:stCondLst>
                                    <p:cond delay="0"/>
                                  </p:stCondLst>
                                  <p:childTnLst>
                                    <p:animEffect transition="out" filter="wheel(1)">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21"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1" nodeType="clickEffect">
                                  <p:stCondLst>
                                    <p:cond delay="0"/>
                                  </p:stCondLst>
                                  <p:childTnLst>
                                    <p:animEffect transition="out" filter="wheel(1)">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21" presetClass="entr" presetSubtype="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xit" presetSubtype="1" fill="hold" grpId="1" nodeType="clickEffect">
                                  <p:stCondLst>
                                    <p:cond delay="0"/>
                                  </p:stCondLst>
                                  <p:childTnLst>
                                    <p:animEffect transition="out" filter="wheel(1)">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21"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heel(1)">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1" nodeType="clickEffect">
                                  <p:stCondLst>
                                    <p:cond delay="0"/>
                                  </p:stCondLst>
                                  <p:childTnLst>
                                    <p:animEffect transition="out" filter="wheel(1)">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21" presetClass="entr" presetSubtype="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heel(1)">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xit" presetSubtype="1" fill="hold" grpId="1" nodeType="clickEffect">
                                  <p:stCondLst>
                                    <p:cond delay="0"/>
                                  </p:stCondLst>
                                  <p:childTnLst>
                                    <p:animEffect transition="out" filter="wheel(1)">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par>
                                <p:cTn id="45" presetID="21" presetClass="entr" presetSubtype="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heel(1)">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xit" presetSubtype="1" fill="hold" grpId="1" nodeType="clickEffect">
                                  <p:stCondLst>
                                    <p:cond delay="0"/>
                                  </p:stCondLst>
                                  <p:childTnLst>
                                    <p:animEffect transition="out" filter="wheel(1)">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21" presetClass="entr" presetSubtype="1"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heel(1)">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Graphic spid="15" grpId="0">
        <p:bldAsOne/>
      </p:bldGraphic>
      <p:bldGraphic spid="15" grpId="1">
        <p:bldAsOne/>
      </p:bldGraphic>
      <p:bldGraphic spid="17" grpId="0">
        <p:bldAsOne/>
      </p:bldGraphic>
      <p:bldGraphic spid="17" grpId="1">
        <p:bldAsOne/>
      </p:bldGraphic>
      <p:bldGraphic spid="1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6815742" cy="530352"/>
          </a:xfrm>
        </p:spPr>
        <p:txBody>
          <a:bodyPr/>
          <a:lstStyle/>
          <a:p>
            <a:r>
              <a:rPr lang="en-US" dirty="0"/>
              <a:t>Commercial glass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Types of glass</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98447" y="2278293"/>
            <a:ext cx="4543053" cy="4579707"/>
          </a:xfrm>
        </p:spPr>
        <p:txBody>
          <a:bodyPr/>
          <a:lstStyle/>
          <a:p>
            <a:endParaRPr lang="en-US" dirty="0"/>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618488" y="2788746"/>
            <a:ext cx="3886200" cy="2514600"/>
          </a:xfrm>
        </p:spPr>
        <p:txBody>
          <a:bodyPr/>
          <a:lstStyle/>
          <a:p>
            <a:pPr>
              <a:lnSpc>
                <a:spcPct val="150000"/>
              </a:lnSpc>
            </a:pPr>
            <a:r>
              <a:rPr lang="en-US" sz="1600" b="1" u="sng" dirty="0"/>
              <a:t>Vitreous silica </a:t>
            </a:r>
            <a:r>
              <a:rPr lang="en-US" sz="1600" dirty="0"/>
              <a:t>is a special type of glass made almost entirely from silica. It's different from regular glass </a:t>
            </a:r>
            <a:r>
              <a:rPr lang="en-US" sz="1600" dirty="0" err="1"/>
              <a:t>because:It</a:t>
            </a:r>
            <a:r>
              <a:rPr lang="en-US" sz="1600" dirty="0"/>
              <a:t> can withstand very high temperatures without melting or breaking easily. It allows light, especially ultraviolet light, to pass through very well.</a:t>
            </a:r>
          </a:p>
          <a:p>
            <a:pPr>
              <a:lnSpc>
                <a:spcPct val="150000"/>
              </a:lnSpc>
            </a:pPr>
            <a:r>
              <a:rPr lang="en-US" sz="1600" dirty="0"/>
              <a:t>This makes it useful for things like high-temperature crucibles, lenses for telescopes, and windows in spacecraft.</a:t>
            </a:r>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705600" y="2278293"/>
            <a:ext cx="4495744" cy="4579707"/>
          </a:xfrm>
        </p:spPr>
        <p:txBody>
          <a:bodyPr/>
          <a:lstStyle/>
          <a:p>
            <a:endParaRPr lang="en-US" dirty="0"/>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7013448" y="1993813"/>
            <a:ext cx="3886200" cy="2514600"/>
          </a:xfrm>
        </p:spPr>
        <p:txBody>
          <a:bodyPr/>
          <a:lstStyle/>
          <a:p>
            <a:endParaRPr lang="en-US" dirty="0"/>
          </a:p>
          <a:p>
            <a:pPr>
              <a:lnSpc>
                <a:spcPct val="150000"/>
              </a:lnSpc>
            </a:pPr>
            <a:r>
              <a:rPr lang="en-US" sz="1600" b="1" u="sng" dirty="0"/>
              <a:t>Regular glass </a:t>
            </a:r>
            <a:r>
              <a:rPr lang="en-US" sz="1600" dirty="0"/>
              <a:t>is made by melting sand (silicon dioxide) and soda ash (sodium carbonate). This type of glass dissolves in water and is commonly used as a glue (water glass) in cardboard boxes, fireproofing, and egg preservation. Stronger versions are used in detergents and soaps.</a:t>
            </a:r>
          </a:p>
          <a:p>
            <a:pPr>
              <a:lnSpc>
                <a:spcPct val="150000"/>
              </a:lnSpc>
            </a:pPr>
            <a:r>
              <a:rPr lang="en-US" sz="1600" b="1" u="sng" dirty="0"/>
              <a:t>Lead glass </a:t>
            </a:r>
            <a:r>
              <a:rPr lang="en-US" sz="1600" dirty="0"/>
              <a:t>is special because it bends light more than regular glass (high refraction) and separates different colors of light well (high dispersion). This makes it good for lenses and prisms. It's also used in light bulbs and electronics because it doesn't conduct electricity.</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5A9BCA0-0C00-0A50-E89F-5058A6B8E5F7}"/>
              </a:ext>
            </a:extLst>
          </p:cNvPr>
          <p:cNvSpPr txBox="1"/>
          <p:nvPr/>
        </p:nvSpPr>
        <p:spPr>
          <a:xfrm>
            <a:off x="1947673" y="1500326"/>
            <a:ext cx="9380234" cy="923330"/>
          </a:xfrm>
          <a:prstGeom prst="rect">
            <a:avLst/>
          </a:prstGeom>
          <a:noFill/>
        </p:spPr>
        <p:txBody>
          <a:bodyPr wrap="square" rtlCol="0">
            <a:spAutoFit/>
          </a:bodyPr>
          <a:lstStyle/>
          <a:p>
            <a:r>
              <a:rPr lang="en-US" dirty="0"/>
              <a:t>Lime, silica, and soda still form over 90 per :cent of all the glass of the world, just as they did 2,000 years ago.</a:t>
            </a:r>
          </a:p>
          <a:p>
            <a:endParaRPr lang="en-IN" dirty="0"/>
          </a:p>
        </p:txBody>
      </p:sp>
    </p:spTree>
    <p:extLst>
      <p:ext uri="{BB962C8B-B14F-4D97-AF65-F5344CB8AC3E}">
        <p14:creationId xmlns:p14="http://schemas.microsoft.com/office/powerpoint/2010/main" val="89350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6815742" cy="530352"/>
          </a:xfrm>
        </p:spPr>
        <p:txBody>
          <a:bodyPr/>
          <a:lstStyle/>
          <a:p>
            <a:r>
              <a:rPr lang="en-US" dirty="0"/>
              <a:t>Commercial glass</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Types of glass</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298448" y="2436012"/>
            <a:ext cx="4495744" cy="4421987"/>
          </a:xfrm>
        </p:spPr>
        <p:txBody>
          <a:bodyPr/>
          <a:lstStyle/>
          <a:p>
            <a:endParaRPr lang="en-US" dirty="0"/>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618488" y="2795173"/>
            <a:ext cx="4096456" cy="2514600"/>
          </a:xfrm>
        </p:spPr>
        <p:txBody>
          <a:bodyPr/>
          <a:lstStyle/>
          <a:p>
            <a:pPr>
              <a:lnSpc>
                <a:spcPct val="150000"/>
              </a:lnSpc>
            </a:pPr>
            <a:r>
              <a:rPr lang="en-US" sz="1600" b="1" u="sng" dirty="0"/>
              <a:t>Borosilicate glass </a:t>
            </a:r>
            <a:r>
              <a:rPr lang="en-US" sz="1600" dirty="0"/>
              <a:t>is a special type of glass with around 10-13% boron oxide added. This makes it:</a:t>
            </a:r>
          </a:p>
          <a:p>
            <a:pPr marL="285750" indent="-285750">
              <a:lnSpc>
                <a:spcPct val="150000"/>
              </a:lnSpc>
              <a:buFont typeface="Arial" panose="020B0604020202020204" pitchFamily="34" charset="0"/>
              <a:buChar char="•"/>
            </a:pPr>
            <a:r>
              <a:rPr lang="en-US" sz="1600" dirty="0"/>
              <a:t>More resistant to sudden temperature changes (shockproof).</a:t>
            </a:r>
          </a:p>
          <a:p>
            <a:pPr marL="285750" indent="-285750">
              <a:lnSpc>
                <a:spcPct val="150000"/>
              </a:lnSpc>
              <a:buFont typeface="Arial" panose="020B0604020202020204" pitchFamily="34" charset="0"/>
              <a:buChar char="•"/>
            </a:pPr>
            <a:r>
              <a:rPr lang="en-US" sz="1600" dirty="0"/>
              <a:t>Less likely to react with chemicals</a:t>
            </a:r>
          </a:p>
          <a:p>
            <a:pPr marL="285750" indent="-285750">
              <a:lnSpc>
                <a:spcPct val="150000"/>
              </a:lnSpc>
              <a:buFont typeface="Arial" panose="020B0604020202020204" pitchFamily="34" charset="0"/>
              <a:buChar char="•"/>
            </a:pPr>
            <a:r>
              <a:rPr lang="en-US" sz="1600" dirty="0"/>
              <a:t>A good insulator for electricity</a:t>
            </a:r>
          </a:p>
          <a:p>
            <a:pPr>
              <a:lnSpc>
                <a:spcPct val="150000"/>
              </a:lnSpc>
            </a:pPr>
            <a:r>
              <a:rPr lang="en-US" sz="1600" dirty="0"/>
              <a:t>This has led to its use in many everyday items like cookware, lab equipment, and even electrical components.</a:t>
            </a:r>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705600" y="2436012"/>
            <a:ext cx="4495744" cy="4421988"/>
          </a:xfrm>
        </p:spPr>
        <p:txBody>
          <a:bodyPr/>
          <a:lstStyle/>
          <a:p>
            <a:endParaRPr lang="en-US" dirty="0"/>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7013448" y="2826933"/>
            <a:ext cx="3886200" cy="2514600"/>
          </a:xfrm>
        </p:spPr>
        <p:txBody>
          <a:bodyPr/>
          <a:lstStyle/>
          <a:p>
            <a:pPr>
              <a:lnSpc>
                <a:spcPct val="200000"/>
              </a:lnSpc>
            </a:pPr>
            <a:r>
              <a:rPr lang="en-US" sz="1600" b="1" u="sng" dirty="0"/>
              <a:t>Lime glass </a:t>
            </a:r>
            <a:r>
              <a:rPr lang="en-US" sz="1600" dirty="0"/>
              <a:t>is the most common type of glass, used in windows, bottles, dishes, and more. It's made from a specific mix of silicon dioxide (sand), calcium oxide (lime), and sodium oxide (soda ash). This mix makes the glass affordable, easy to work with, and melts at a good temperature.</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5A9BCA0-0C00-0A50-E89F-5058A6B8E5F7}"/>
              </a:ext>
            </a:extLst>
          </p:cNvPr>
          <p:cNvSpPr txBox="1"/>
          <p:nvPr/>
        </p:nvSpPr>
        <p:spPr>
          <a:xfrm>
            <a:off x="1947673" y="1500326"/>
            <a:ext cx="9380234" cy="923330"/>
          </a:xfrm>
          <a:prstGeom prst="rect">
            <a:avLst/>
          </a:prstGeom>
          <a:noFill/>
        </p:spPr>
        <p:txBody>
          <a:bodyPr wrap="square" rtlCol="0">
            <a:spAutoFit/>
          </a:bodyPr>
          <a:lstStyle/>
          <a:p>
            <a:r>
              <a:rPr lang="en-US" dirty="0"/>
              <a:t>Lime, silica, and soda still form over 90 per :cent of all the glass of the world, just as they did 2,000 years ago.</a:t>
            </a:r>
          </a:p>
          <a:p>
            <a:endParaRPr lang="en-IN" dirty="0"/>
          </a:p>
        </p:txBody>
      </p:sp>
    </p:spTree>
    <p:extLst>
      <p:ext uri="{BB962C8B-B14F-4D97-AF65-F5344CB8AC3E}">
        <p14:creationId xmlns:p14="http://schemas.microsoft.com/office/powerpoint/2010/main" val="249995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51010" y="716339"/>
            <a:ext cx="3886200" cy="548640"/>
          </a:xfrm>
        </p:spPr>
        <p:txBody>
          <a:bodyPr/>
          <a:lstStyle/>
          <a:p>
            <a:r>
              <a:rPr lang="en-US" dirty="0"/>
              <a:t>Raw Materials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Raw materials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
        <p:nvSpPr>
          <p:cNvPr id="9" name="Content Placeholder 6">
            <a:extLst>
              <a:ext uri="{FF2B5EF4-FFF2-40B4-BE49-F238E27FC236}">
                <a16:creationId xmlns:a16="http://schemas.microsoft.com/office/drawing/2014/main" id="{26BD0B5C-41DF-53B1-F965-296B945523EA}"/>
              </a:ext>
            </a:extLst>
          </p:cNvPr>
          <p:cNvSpPr txBox="1">
            <a:spLocks/>
          </p:cNvSpPr>
          <p:nvPr/>
        </p:nvSpPr>
        <p:spPr>
          <a:xfrm>
            <a:off x="1155857" y="2618200"/>
            <a:ext cx="3886200" cy="2514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Glass Sand (pure quartz)</a:t>
            </a:r>
          </a:p>
          <a:p>
            <a:r>
              <a:rPr lang="en-US" sz="2000" dirty="0"/>
              <a:t>Soda , Na</a:t>
            </a:r>
            <a:r>
              <a:rPr lang="en-US" sz="2000" baseline="-25000" dirty="0"/>
              <a:t>2</a:t>
            </a:r>
            <a:r>
              <a:rPr lang="en-US" sz="2000" dirty="0"/>
              <a:t>O</a:t>
            </a:r>
          </a:p>
          <a:p>
            <a:r>
              <a:rPr lang="en-US" sz="2000" dirty="0"/>
              <a:t>Feldspars , R</a:t>
            </a:r>
            <a:r>
              <a:rPr lang="en-US" sz="2000" baseline="-25000" dirty="0"/>
              <a:t>2</a:t>
            </a:r>
            <a:r>
              <a:rPr lang="en-US" sz="2000" dirty="0"/>
              <a:t>0.Al</a:t>
            </a:r>
            <a:r>
              <a:rPr lang="en-US" sz="2000" baseline="-25000" dirty="0"/>
              <a:t>2</a:t>
            </a:r>
            <a:r>
              <a:rPr lang="en-US" sz="2000" dirty="0"/>
              <a:t>0</a:t>
            </a:r>
            <a:r>
              <a:rPr lang="en-US" sz="2000" baseline="-25000" dirty="0"/>
              <a:t>3</a:t>
            </a:r>
            <a:r>
              <a:rPr lang="en-US" sz="2000" dirty="0"/>
              <a:t>.6SiO</a:t>
            </a:r>
            <a:r>
              <a:rPr lang="en-US" sz="2000" baseline="-25000" dirty="0"/>
              <a:t>2</a:t>
            </a:r>
            <a:endParaRPr lang="en-US" sz="2000" dirty="0"/>
          </a:p>
          <a:p>
            <a:r>
              <a:rPr lang="en-US" sz="2000" dirty="0"/>
              <a:t>Borax , Na</a:t>
            </a:r>
            <a:r>
              <a:rPr lang="en-US" sz="2000" baseline="-25000" dirty="0"/>
              <a:t>2</a:t>
            </a:r>
            <a:r>
              <a:rPr lang="en-US" sz="2000" dirty="0"/>
              <a:t>B</a:t>
            </a:r>
            <a:r>
              <a:rPr lang="en-US" sz="2000" baseline="-25000" dirty="0"/>
              <a:t>4</a:t>
            </a:r>
            <a:r>
              <a:rPr lang="en-US" sz="2000" dirty="0"/>
              <a:t>O</a:t>
            </a:r>
            <a:r>
              <a:rPr lang="en-US" sz="2000" baseline="-25000" dirty="0"/>
              <a:t>7</a:t>
            </a:r>
            <a:r>
              <a:rPr lang="en-US" sz="2000" dirty="0"/>
              <a:t>. 10H</a:t>
            </a:r>
            <a:r>
              <a:rPr lang="en-US" sz="2000" baseline="-25000" dirty="0"/>
              <a:t>2</a:t>
            </a:r>
            <a:r>
              <a:rPr lang="en-US" sz="2000" dirty="0"/>
              <a:t>O</a:t>
            </a:r>
          </a:p>
          <a:p>
            <a:r>
              <a:rPr lang="en-US" sz="2000" dirty="0"/>
              <a:t>Salt Cake , impure Na</a:t>
            </a:r>
            <a:r>
              <a:rPr lang="en-US" sz="2000" baseline="-25000" dirty="0"/>
              <a:t>2</a:t>
            </a:r>
            <a:r>
              <a:rPr lang="en-US" sz="2000" dirty="0"/>
              <a:t>SO</a:t>
            </a:r>
            <a:r>
              <a:rPr lang="en-US" sz="2000" baseline="-25000" dirty="0"/>
              <a:t>4</a:t>
            </a:r>
          </a:p>
          <a:p>
            <a:r>
              <a:rPr lang="en-US" sz="2000" dirty="0"/>
              <a:t>Cullet / waste glass</a:t>
            </a:r>
          </a:p>
        </p:txBody>
      </p:sp>
    </p:spTree>
    <p:extLst>
      <p:ext uri="{BB962C8B-B14F-4D97-AF65-F5344CB8AC3E}">
        <p14:creationId xmlns:p14="http://schemas.microsoft.com/office/powerpoint/2010/main" val="29108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405434" y="796234"/>
            <a:ext cx="5760720" cy="548640"/>
          </a:xfrm>
        </p:spPr>
        <p:txBody>
          <a:bodyPr/>
          <a:lstStyle/>
          <a:p>
            <a:r>
              <a:rPr lang="en-US" sz="4400" dirty="0"/>
              <a:t>Chemical reactions</a:t>
            </a:r>
            <a:r>
              <a:rPr lang="en-US" dirty="0"/>
              <a:t> </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Chemical reaction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05434" y="2555127"/>
            <a:ext cx="5760720" cy="3319272"/>
          </a:xfrm>
        </p:spPr>
        <p:txBody>
          <a:bodyPr/>
          <a:lstStyle/>
          <a:p>
            <a:pPr marL="0" indent="0">
              <a:lnSpc>
                <a:spcPts val="2400"/>
              </a:lnSpc>
              <a:buNone/>
            </a:pPr>
            <a:r>
              <a:rPr lang="pl-PL" sz="2000" b="1" spc="0" dirty="0">
                <a:ea typeface="+mn-lt"/>
                <a:cs typeface="+mn-lt"/>
              </a:rPr>
              <a:t>Na</a:t>
            </a:r>
            <a:r>
              <a:rPr lang="en-US" sz="2000" b="1" spc="0" baseline="-25000" dirty="0">
                <a:ea typeface="+mn-lt"/>
                <a:cs typeface="+mn-lt"/>
              </a:rPr>
              <a:t>2</a:t>
            </a:r>
            <a:r>
              <a:rPr lang="pl-PL" sz="2000" b="1" spc="0" dirty="0">
                <a:ea typeface="+mn-lt"/>
                <a:cs typeface="+mn-lt"/>
              </a:rPr>
              <a:t>CO</a:t>
            </a:r>
            <a:r>
              <a:rPr lang="en-US" sz="2000" b="1" spc="0" baseline="-25000" dirty="0">
                <a:ea typeface="+mn-lt"/>
                <a:cs typeface="+mn-lt"/>
              </a:rPr>
              <a:t>3 </a:t>
            </a:r>
            <a:r>
              <a:rPr lang="pl-PL" sz="2000" spc="0" dirty="0">
                <a:ea typeface="+mn-lt"/>
                <a:cs typeface="+mn-lt"/>
              </a:rPr>
              <a:t> + </a:t>
            </a:r>
            <a:r>
              <a:rPr lang="en-US" sz="2000" spc="0" dirty="0">
                <a:ea typeface="+mn-lt"/>
                <a:cs typeface="+mn-lt"/>
              </a:rPr>
              <a:t> </a:t>
            </a:r>
            <a:r>
              <a:rPr lang="pl-PL" sz="2000" spc="0" dirty="0">
                <a:ea typeface="+mn-lt"/>
                <a:cs typeface="+mn-lt"/>
              </a:rPr>
              <a:t>a</a:t>
            </a:r>
            <a:r>
              <a:rPr lang="en-US" sz="2000" spc="0" dirty="0">
                <a:ea typeface="+mn-lt"/>
                <a:cs typeface="+mn-lt"/>
              </a:rPr>
              <a:t>.</a:t>
            </a:r>
            <a:r>
              <a:rPr lang="pl-PL" sz="2000" b="1" spc="0" dirty="0">
                <a:ea typeface="+mn-lt"/>
                <a:cs typeface="+mn-lt"/>
              </a:rPr>
              <a:t>Si0</a:t>
            </a:r>
            <a:r>
              <a:rPr lang="en-US" sz="2000" b="1" spc="0" baseline="-25000" dirty="0">
                <a:ea typeface="+mn-lt"/>
                <a:cs typeface="+mn-lt"/>
              </a:rPr>
              <a:t>2</a:t>
            </a:r>
            <a:r>
              <a:rPr lang="pl-PL" sz="2000" spc="0" dirty="0">
                <a:ea typeface="+mn-lt"/>
                <a:cs typeface="+mn-lt"/>
              </a:rPr>
              <a:t> </a:t>
            </a:r>
            <a:r>
              <a:rPr lang="en-US" sz="2000" spc="0" dirty="0">
                <a:ea typeface="+mn-lt"/>
                <a:cs typeface="+mn-lt"/>
              </a:rPr>
              <a:t> </a:t>
            </a:r>
            <a:r>
              <a:rPr lang="en-US" dirty="0">
                <a:ea typeface="+mn-lt"/>
                <a:cs typeface="+mn-lt"/>
                <a:sym typeface="Wingdings" panose="05000000000000000000" pitchFamily="2" charset="2"/>
              </a:rPr>
              <a:t> </a:t>
            </a:r>
            <a:r>
              <a:rPr lang="pl-PL" sz="2000" spc="0" dirty="0">
                <a:ea typeface="+mn-lt"/>
                <a:cs typeface="+mn-lt"/>
              </a:rPr>
              <a:t> </a:t>
            </a:r>
            <a:r>
              <a:rPr lang="pl-PL" sz="2000" b="1" spc="0" dirty="0">
                <a:ea typeface="+mn-lt"/>
                <a:cs typeface="+mn-lt"/>
              </a:rPr>
              <a:t>Na</a:t>
            </a:r>
            <a:r>
              <a:rPr lang="pl-PL" sz="2000" b="1" spc="0" baseline="-25000" dirty="0">
                <a:ea typeface="+mn-lt"/>
                <a:cs typeface="+mn-lt"/>
              </a:rPr>
              <a:t>2</a:t>
            </a:r>
            <a:r>
              <a:rPr lang="pl-PL" sz="2000" b="1" spc="0" dirty="0">
                <a:ea typeface="+mn-lt"/>
                <a:cs typeface="+mn-lt"/>
              </a:rPr>
              <a:t>0</a:t>
            </a:r>
            <a:r>
              <a:rPr lang="en-US" sz="2000" spc="0" dirty="0">
                <a:ea typeface="+mn-lt"/>
                <a:cs typeface="+mn-lt"/>
              </a:rPr>
              <a:t>.</a:t>
            </a:r>
            <a:r>
              <a:rPr lang="pl-PL" sz="2000" spc="0" dirty="0">
                <a:ea typeface="+mn-lt"/>
                <a:cs typeface="+mn-lt"/>
              </a:rPr>
              <a:t>a</a:t>
            </a:r>
            <a:r>
              <a:rPr lang="pl-PL" sz="2000" b="1" spc="0" dirty="0">
                <a:ea typeface="+mn-lt"/>
                <a:cs typeface="+mn-lt"/>
              </a:rPr>
              <a:t>Si0</a:t>
            </a:r>
            <a:r>
              <a:rPr lang="pl-PL" sz="2000" b="1" spc="0" baseline="-25000" dirty="0">
                <a:ea typeface="+mn-lt"/>
                <a:cs typeface="+mn-lt"/>
              </a:rPr>
              <a:t>2</a:t>
            </a:r>
            <a:r>
              <a:rPr lang="en-US" sz="2000" b="1" spc="0" baseline="-25000" dirty="0">
                <a:ea typeface="+mn-lt"/>
                <a:cs typeface="+mn-lt"/>
              </a:rPr>
              <a:t> </a:t>
            </a:r>
            <a:r>
              <a:rPr lang="pl-PL" sz="2000" spc="0" dirty="0">
                <a:ea typeface="+mn-lt"/>
                <a:cs typeface="+mn-lt"/>
              </a:rPr>
              <a:t> +</a:t>
            </a:r>
            <a:r>
              <a:rPr lang="en-US" sz="2000" spc="0" dirty="0">
                <a:ea typeface="+mn-lt"/>
                <a:cs typeface="+mn-lt"/>
              </a:rPr>
              <a:t> </a:t>
            </a:r>
            <a:r>
              <a:rPr lang="pl-PL" sz="2000" spc="0" dirty="0">
                <a:ea typeface="+mn-lt"/>
                <a:cs typeface="+mn-lt"/>
              </a:rPr>
              <a:t> </a:t>
            </a:r>
            <a:r>
              <a:rPr lang="pl-PL" sz="2000" b="1" spc="0" dirty="0">
                <a:ea typeface="+mn-lt"/>
                <a:cs typeface="+mn-lt"/>
              </a:rPr>
              <a:t>CO</a:t>
            </a:r>
            <a:r>
              <a:rPr lang="pl-PL" sz="2000" b="1" spc="0" baseline="-25000" dirty="0">
                <a:ea typeface="+mn-lt"/>
                <a:cs typeface="+mn-lt"/>
              </a:rPr>
              <a:t>2</a:t>
            </a:r>
            <a:r>
              <a:rPr lang="pl-PL" sz="2000" spc="0" dirty="0">
                <a:ea typeface="+mn-lt"/>
                <a:cs typeface="+mn-lt"/>
              </a:rPr>
              <a:t> </a:t>
            </a:r>
            <a:endParaRPr lang="en-US" sz="2000" spc="0" dirty="0">
              <a:ea typeface="+mn-lt"/>
              <a:cs typeface="+mn-lt"/>
            </a:endParaRPr>
          </a:p>
          <a:p>
            <a:pPr marL="0" indent="0">
              <a:lnSpc>
                <a:spcPts val="2400"/>
              </a:lnSpc>
              <a:buNone/>
            </a:pPr>
            <a:endParaRPr lang="en-US" sz="2000" spc="0" dirty="0">
              <a:ea typeface="+mn-lt"/>
              <a:cs typeface="+mn-lt"/>
            </a:endParaRPr>
          </a:p>
          <a:p>
            <a:pPr marL="0" indent="0">
              <a:lnSpc>
                <a:spcPts val="2400"/>
              </a:lnSpc>
              <a:buNone/>
            </a:pPr>
            <a:endParaRPr lang="en-US" sz="2000" spc="0" dirty="0">
              <a:ea typeface="+mn-lt"/>
              <a:cs typeface="+mn-lt"/>
            </a:endParaRPr>
          </a:p>
          <a:p>
            <a:pPr marL="0" indent="0">
              <a:lnSpc>
                <a:spcPts val="2400"/>
              </a:lnSpc>
              <a:buNone/>
            </a:pPr>
            <a:r>
              <a:rPr lang="pl-PL" sz="2000" b="1" spc="0" dirty="0">
                <a:ea typeface="+mn-lt"/>
                <a:cs typeface="+mn-lt"/>
              </a:rPr>
              <a:t>CaC0</a:t>
            </a:r>
            <a:r>
              <a:rPr lang="pl-PL" sz="2000" b="1" spc="0" baseline="-25000" dirty="0">
                <a:ea typeface="+mn-lt"/>
                <a:cs typeface="+mn-lt"/>
              </a:rPr>
              <a:t>3</a:t>
            </a:r>
            <a:r>
              <a:rPr lang="pl-PL" sz="2000" spc="0" dirty="0">
                <a:ea typeface="+mn-lt"/>
                <a:cs typeface="+mn-lt"/>
              </a:rPr>
              <a:t> </a:t>
            </a:r>
            <a:r>
              <a:rPr lang="en-US" sz="2000" spc="0" dirty="0">
                <a:ea typeface="+mn-lt"/>
                <a:cs typeface="+mn-lt"/>
              </a:rPr>
              <a:t> </a:t>
            </a:r>
            <a:r>
              <a:rPr lang="pl-PL" sz="2000" spc="0" dirty="0">
                <a:ea typeface="+mn-lt"/>
                <a:cs typeface="+mn-lt"/>
              </a:rPr>
              <a:t>+ </a:t>
            </a:r>
            <a:r>
              <a:rPr lang="en-US" sz="2000" spc="0" dirty="0">
                <a:ea typeface="+mn-lt"/>
                <a:cs typeface="+mn-lt"/>
              </a:rPr>
              <a:t> </a:t>
            </a:r>
            <a:r>
              <a:rPr lang="pl-PL" sz="2000" spc="0" dirty="0">
                <a:ea typeface="+mn-lt"/>
                <a:cs typeface="+mn-lt"/>
              </a:rPr>
              <a:t>b</a:t>
            </a:r>
            <a:r>
              <a:rPr lang="en-US" sz="2000" spc="0" dirty="0">
                <a:ea typeface="+mn-lt"/>
                <a:cs typeface="+mn-lt"/>
              </a:rPr>
              <a:t>.</a:t>
            </a:r>
            <a:r>
              <a:rPr lang="pl-PL" sz="2000" b="1" spc="0" dirty="0">
                <a:ea typeface="+mn-lt"/>
                <a:cs typeface="+mn-lt"/>
              </a:rPr>
              <a:t>Si0</a:t>
            </a:r>
            <a:r>
              <a:rPr lang="pl-PL" sz="2000" b="1" spc="0" baseline="-25000" dirty="0">
                <a:ea typeface="+mn-lt"/>
                <a:cs typeface="+mn-lt"/>
              </a:rPr>
              <a:t>2</a:t>
            </a:r>
            <a:r>
              <a:rPr lang="pl-PL" sz="2000" spc="0" dirty="0">
                <a:ea typeface="+mn-lt"/>
                <a:cs typeface="+mn-lt"/>
              </a:rPr>
              <a:t> </a:t>
            </a:r>
            <a:r>
              <a:rPr lang="en-US" sz="2000" spc="0" dirty="0">
                <a:ea typeface="+mn-lt"/>
                <a:cs typeface="+mn-lt"/>
              </a:rPr>
              <a:t> </a:t>
            </a:r>
            <a:r>
              <a:rPr lang="en-US" sz="2000" spc="0" dirty="0">
                <a:ea typeface="+mn-lt"/>
                <a:cs typeface="+mn-lt"/>
                <a:sym typeface="Wingdings" panose="05000000000000000000" pitchFamily="2" charset="2"/>
              </a:rPr>
              <a:t></a:t>
            </a:r>
            <a:r>
              <a:rPr lang="pl-PL" sz="2000" spc="0" dirty="0">
                <a:ea typeface="+mn-lt"/>
                <a:cs typeface="+mn-lt"/>
              </a:rPr>
              <a:t> </a:t>
            </a:r>
            <a:r>
              <a:rPr lang="en-US" sz="2000" spc="0" dirty="0">
                <a:ea typeface="+mn-lt"/>
                <a:cs typeface="+mn-lt"/>
              </a:rPr>
              <a:t>  </a:t>
            </a:r>
            <a:r>
              <a:rPr lang="pl-PL" sz="2000" b="1" spc="0" dirty="0">
                <a:ea typeface="+mn-lt"/>
                <a:cs typeface="+mn-lt"/>
              </a:rPr>
              <a:t>CaO</a:t>
            </a:r>
            <a:r>
              <a:rPr lang="en-US" sz="2000" b="1" spc="0" dirty="0">
                <a:ea typeface="+mn-lt"/>
                <a:cs typeface="+mn-lt"/>
              </a:rPr>
              <a:t>.</a:t>
            </a:r>
            <a:r>
              <a:rPr lang="pl-PL" sz="2000" b="1" spc="0" dirty="0">
                <a:ea typeface="+mn-lt"/>
                <a:cs typeface="+mn-lt"/>
              </a:rPr>
              <a:t>bSi0</a:t>
            </a:r>
            <a:r>
              <a:rPr lang="pl-PL" sz="2000" b="1" spc="0" baseline="-25000" dirty="0">
                <a:ea typeface="+mn-lt"/>
                <a:cs typeface="+mn-lt"/>
              </a:rPr>
              <a:t>2</a:t>
            </a:r>
            <a:r>
              <a:rPr lang="pl-PL" sz="2000" spc="0" dirty="0">
                <a:ea typeface="+mn-lt"/>
                <a:cs typeface="+mn-lt"/>
              </a:rPr>
              <a:t> </a:t>
            </a:r>
            <a:r>
              <a:rPr lang="en-US" sz="2000" spc="0" dirty="0">
                <a:ea typeface="+mn-lt"/>
                <a:cs typeface="+mn-lt"/>
              </a:rPr>
              <a:t> </a:t>
            </a:r>
            <a:r>
              <a:rPr lang="pl-PL" sz="2000" spc="0" dirty="0">
                <a:ea typeface="+mn-lt"/>
                <a:cs typeface="+mn-lt"/>
              </a:rPr>
              <a:t>+</a:t>
            </a:r>
            <a:r>
              <a:rPr lang="en-US" sz="2000" spc="0" dirty="0">
                <a:ea typeface="+mn-lt"/>
                <a:cs typeface="+mn-lt"/>
              </a:rPr>
              <a:t> </a:t>
            </a:r>
            <a:r>
              <a:rPr lang="pl-PL" sz="2000" spc="0" dirty="0">
                <a:ea typeface="+mn-lt"/>
                <a:cs typeface="+mn-lt"/>
              </a:rPr>
              <a:t> </a:t>
            </a:r>
            <a:r>
              <a:rPr lang="pl-PL" sz="2000" b="1" spc="0" dirty="0">
                <a:ea typeface="+mn-lt"/>
                <a:cs typeface="+mn-lt"/>
              </a:rPr>
              <a:t>CO</a:t>
            </a:r>
            <a:r>
              <a:rPr lang="pl-PL" sz="2000" b="1" spc="0" baseline="-25000" dirty="0">
                <a:ea typeface="+mn-lt"/>
                <a:cs typeface="+mn-lt"/>
              </a:rPr>
              <a:t>2</a:t>
            </a:r>
            <a:r>
              <a:rPr lang="pl-PL" sz="2000" spc="0" dirty="0">
                <a:ea typeface="+mn-lt"/>
                <a:cs typeface="+mn-lt"/>
              </a:rPr>
              <a:t> </a:t>
            </a:r>
            <a:endParaRPr lang="en-US" sz="2000" spc="0" dirty="0">
              <a:ea typeface="+mn-lt"/>
              <a:cs typeface="+mn-lt"/>
            </a:endParaRPr>
          </a:p>
          <a:p>
            <a:pPr marL="0" indent="0">
              <a:lnSpc>
                <a:spcPts val="2400"/>
              </a:lnSpc>
              <a:buNone/>
            </a:pPr>
            <a:endParaRPr lang="en-US" sz="2000" spc="0" dirty="0">
              <a:ea typeface="+mn-lt"/>
              <a:cs typeface="+mn-lt"/>
            </a:endParaRPr>
          </a:p>
          <a:p>
            <a:pPr marL="0" indent="0">
              <a:lnSpc>
                <a:spcPts val="2400"/>
              </a:lnSpc>
              <a:buNone/>
            </a:pPr>
            <a:endParaRPr lang="pl-PL" sz="2000" spc="0" dirty="0">
              <a:ea typeface="+mn-lt"/>
              <a:cs typeface="+mn-lt"/>
            </a:endParaRPr>
          </a:p>
          <a:p>
            <a:pPr marL="0" indent="0">
              <a:lnSpc>
                <a:spcPts val="2400"/>
              </a:lnSpc>
              <a:buNone/>
            </a:pPr>
            <a:r>
              <a:rPr lang="pl-PL" sz="2000" b="1" spc="0" dirty="0">
                <a:ea typeface="+mn-lt"/>
                <a:cs typeface="+mn-lt"/>
              </a:rPr>
              <a:t>Na</a:t>
            </a:r>
            <a:r>
              <a:rPr lang="pl-PL" sz="2000" b="1" spc="0" baseline="-25000" dirty="0">
                <a:ea typeface="+mn-lt"/>
                <a:cs typeface="+mn-lt"/>
              </a:rPr>
              <a:t>2</a:t>
            </a:r>
            <a:r>
              <a:rPr lang="pl-PL" sz="2000" b="1" spc="0" dirty="0">
                <a:ea typeface="+mn-lt"/>
                <a:cs typeface="+mn-lt"/>
              </a:rPr>
              <a:t>SO</a:t>
            </a:r>
            <a:r>
              <a:rPr lang="en-US" sz="2000" b="1" spc="0" baseline="-25000" dirty="0">
                <a:ea typeface="+mn-lt"/>
                <a:cs typeface="+mn-lt"/>
              </a:rPr>
              <a:t>4</a:t>
            </a:r>
            <a:r>
              <a:rPr lang="pl-PL" sz="2000" spc="0" dirty="0">
                <a:ea typeface="+mn-lt"/>
                <a:cs typeface="+mn-lt"/>
              </a:rPr>
              <a:t> </a:t>
            </a:r>
            <a:r>
              <a:rPr lang="en-US" sz="2000" spc="0" dirty="0">
                <a:ea typeface="+mn-lt"/>
                <a:cs typeface="+mn-lt"/>
              </a:rPr>
              <a:t> </a:t>
            </a:r>
            <a:r>
              <a:rPr lang="pl-PL" sz="2000" spc="0" dirty="0">
                <a:ea typeface="+mn-lt"/>
                <a:cs typeface="+mn-lt"/>
              </a:rPr>
              <a:t>+ </a:t>
            </a:r>
            <a:r>
              <a:rPr lang="en-US" sz="2000" spc="0" dirty="0">
                <a:ea typeface="+mn-lt"/>
                <a:cs typeface="+mn-lt"/>
              </a:rPr>
              <a:t> </a:t>
            </a:r>
            <a:r>
              <a:rPr lang="pl-PL" sz="2000" spc="0" dirty="0">
                <a:ea typeface="+mn-lt"/>
                <a:cs typeface="+mn-lt"/>
              </a:rPr>
              <a:t>c</a:t>
            </a:r>
            <a:r>
              <a:rPr lang="en-US" sz="2000" spc="0" dirty="0">
                <a:ea typeface="+mn-lt"/>
                <a:cs typeface="+mn-lt"/>
              </a:rPr>
              <a:t>.</a:t>
            </a:r>
            <a:r>
              <a:rPr lang="pl-PL" sz="2000" b="1" spc="0" dirty="0">
                <a:ea typeface="+mn-lt"/>
                <a:cs typeface="+mn-lt"/>
              </a:rPr>
              <a:t>Si0</a:t>
            </a:r>
            <a:r>
              <a:rPr lang="pl-PL" sz="2000" b="1" spc="0" baseline="-25000" dirty="0">
                <a:ea typeface="+mn-lt"/>
                <a:cs typeface="+mn-lt"/>
              </a:rPr>
              <a:t>2</a:t>
            </a:r>
            <a:r>
              <a:rPr lang="en-US" sz="2000" b="1" spc="0" baseline="-25000" dirty="0">
                <a:ea typeface="+mn-lt"/>
                <a:cs typeface="+mn-lt"/>
              </a:rPr>
              <a:t> </a:t>
            </a:r>
            <a:r>
              <a:rPr lang="pl-PL" sz="2000" spc="0" dirty="0">
                <a:ea typeface="+mn-lt"/>
                <a:cs typeface="+mn-lt"/>
              </a:rPr>
              <a:t> + </a:t>
            </a:r>
            <a:r>
              <a:rPr lang="en-US" sz="2000" spc="0" dirty="0">
                <a:ea typeface="+mn-lt"/>
                <a:cs typeface="+mn-lt"/>
              </a:rPr>
              <a:t> </a:t>
            </a:r>
            <a:r>
              <a:rPr lang="pl-PL" sz="2000" b="1" spc="0" dirty="0">
                <a:ea typeface="+mn-lt"/>
                <a:cs typeface="+mn-lt"/>
              </a:rPr>
              <a:t>C</a:t>
            </a:r>
            <a:r>
              <a:rPr lang="pl-PL" sz="2000" spc="0" dirty="0">
                <a:ea typeface="+mn-lt"/>
                <a:cs typeface="+mn-lt"/>
              </a:rPr>
              <a:t> </a:t>
            </a:r>
            <a:r>
              <a:rPr lang="en-US" sz="2000" spc="0" dirty="0">
                <a:ea typeface="+mn-lt"/>
                <a:cs typeface="+mn-lt"/>
                <a:sym typeface="Wingdings" panose="05000000000000000000" pitchFamily="2" charset="2"/>
              </a:rPr>
              <a:t></a:t>
            </a:r>
            <a:r>
              <a:rPr lang="pl-PL" sz="2000" spc="0" dirty="0">
                <a:ea typeface="+mn-lt"/>
                <a:cs typeface="+mn-lt"/>
              </a:rPr>
              <a:t> </a:t>
            </a:r>
            <a:r>
              <a:rPr lang="en-US" sz="2000" spc="0" dirty="0">
                <a:ea typeface="+mn-lt"/>
                <a:cs typeface="+mn-lt"/>
              </a:rPr>
              <a:t> </a:t>
            </a:r>
            <a:r>
              <a:rPr lang="pl-PL" sz="2000" b="1" spc="0" dirty="0">
                <a:ea typeface="+mn-lt"/>
                <a:cs typeface="+mn-lt"/>
              </a:rPr>
              <a:t>Na</a:t>
            </a:r>
            <a:r>
              <a:rPr lang="pl-PL" sz="2000" b="1" spc="0" baseline="-25000" dirty="0">
                <a:ea typeface="+mn-lt"/>
                <a:cs typeface="+mn-lt"/>
              </a:rPr>
              <a:t>2</a:t>
            </a:r>
            <a:r>
              <a:rPr lang="pl-PL" sz="2000" b="1" spc="0" dirty="0">
                <a:ea typeface="+mn-lt"/>
                <a:cs typeface="+mn-lt"/>
              </a:rPr>
              <a:t>0</a:t>
            </a:r>
            <a:r>
              <a:rPr lang="en-US" sz="2000" spc="0" dirty="0">
                <a:ea typeface="+mn-lt"/>
                <a:cs typeface="+mn-lt"/>
              </a:rPr>
              <a:t>.</a:t>
            </a:r>
            <a:r>
              <a:rPr lang="pl-PL" sz="2000" spc="0" dirty="0">
                <a:ea typeface="+mn-lt"/>
                <a:cs typeface="+mn-lt"/>
              </a:rPr>
              <a:t>c</a:t>
            </a:r>
            <a:r>
              <a:rPr lang="pl-PL" sz="2000" b="1" spc="0" dirty="0">
                <a:ea typeface="+mn-lt"/>
                <a:cs typeface="+mn-lt"/>
              </a:rPr>
              <a:t>Si0</a:t>
            </a:r>
            <a:r>
              <a:rPr lang="pl-PL" sz="2000" b="1" spc="0" baseline="-25000" dirty="0">
                <a:ea typeface="+mn-lt"/>
                <a:cs typeface="+mn-lt"/>
              </a:rPr>
              <a:t>2</a:t>
            </a:r>
            <a:r>
              <a:rPr lang="pl-PL" sz="2000" spc="0" dirty="0">
                <a:ea typeface="+mn-lt"/>
                <a:cs typeface="+mn-lt"/>
              </a:rPr>
              <a:t> </a:t>
            </a:r>
            <a:r>
              <a:rPr lang="en-US" sz="2000" spc="0" dirty="0">
                <a:ea typeface="+mn-lt"/>
                <a:cs typeface="+mn-lt"/>
              </a:rPr>
              <a:t> </a:t>
            </a:r>
            <a:r>
              <a:rPr lang="pl-PL" sz="2000" spc="0" dirty="0">
                <a:ea typeface="+mn-lt"/>
                <a:cs typeface="+mn-lt"/>
              </a:rPr>
              <a:t>+ </a:t>
            </a:r>
            <a:r>
              <a:rPr lang="en-US" sz="2000" spc="0" dirty="0">
                <a:ea typeface="+mn-lt"/>
                <a:cs typeface="+mn-lt"/>
              </a:rPr>
              <a:t> </a:t>
            </a:r>
            <a:r>
              <a:rPr lang="pl-PL" sz="2000" b="1" spc="0" dirty="0">
                <a:ea typeface="+mn-lt"/>
                <a:cs typeface="+mn-lt"/>
              </a:rPr>
              <a:t>S0</a:t>
            </a:r>
            <a:r>
              <a:rPr lang="pl-PL" sz="2000" b="1" spc="0" baseline="-25000" dirty="0">
                <a:ea typeface="+mn-lt"/>
                <a:cs typeface="+mn-lt"/>
              </a:rPr>
              <a:t>2</a:t>
            </a:r>
            <a:r>
              <a:rPr lang="en-US" sz="2000" b="1" spc="0" baseline="-25000" dirty="0">
                <a:ea typeface="+mn-lt"/>
                <a:cs typeface="+mn-lt"/>
              </a:rPr>
              <a:t> </a:t>
            </a:r>
            <a:r>
              <a:rPr lang="pl-PL" sz="2000" spc="0" dirty="0">
                <a:ea typeface="+mn-lt"/>
                <a:cs typeface="+mn-lt"/>
              </a:rPr>
              <a:t> +</a:t>
            </a:r>
            <a:r>
              <a:rPr lang="en-US" sz="2000" spc="0" dirty="0">
                <a:ea typeface="+mn-lt"/>
                <a:cs typeface="+mn-lt"/>
              </a:rPr>
              <a:t> </a:t>
            </a:r>
            <a:r>
              <a:rPr lang="pl-PL" sz="2000" spc="0" dirty="0">
                <a:ea typeface="+mn-lt"/>
                <a:cs typeface="+mn-lt"/>
              </a:rPr>
              <a:t> </a:t>
            </a:r>
            <a:r>
              <a:rPr lang="pl-PL" sz="2000" b="1" spc="0" dirty="0">
                <a:ea typeface="+mn-lt"/>
                <a:cs typeface="+mn-lt"/>
              </a:rPr>
              <a:t>CO</a:t>
            </a:r>
            <a:endParaRPr lang="en-US" sz="2000" b="1" spc="0" dirty="0"/>
          </a:p>
        </p:txBody>
      </p:sp>
      <p:sp>
        <p:nvSpPr>
          <p:cNvPr id="9" name="TextBox 8">
            <a:extLst>
              <a:ext uri="{FF2B5EF4-FFF2-40B4-BE49-F238E27FC236}">
                <a16:creationId xmlns:a16="http://schemas.microsoft.com/office/drawing/2014/main" id="{919F687F-D1A8-C4D2-91CA-54BBA07CE10E}"/>
              </a:ext>
            </a:extLst>
          </p:cNvPr>
          <p:cNvSpPr txBox="1"/>
          <p:nvPr/>
        </p:nvSpPr>
        <p:spPr>
          <a:xfrm>
            <a:off x="5354634" y="2924443"/>
            <a:ext cx="4094166" cy="338554"/>
          </a:xfrm>
          <a:prstGeom prst="rect">
            <a:avLst/>
          </a:prstGeom>
          <a:noFill/>
        </p:spPr>
        <p:txBody>
          <a:bodyPr wrap="square" rtlCol="0">
            <a:spAutoFit/>
          </a:bodyPr>
          <a:lstStyle/>
          <a:p>
            <a:r>
              <a:rPr lang="en-US" sz="1600" dirty="0"/>
              <a:t>                  (Silica)         (sodium silicate)</a:t>
            </a:r>
            <a:endParaRPr lang="en-IN" sz="1600" dirty="0"/>
          </a:p>
        </p:txBody>
      </p:sp>
      <p:sp>
        <p:nvSpPr>
          <p:cNvPr id="11" name="TextBox 10">
            <a:extLst>
              <a:ext uri="{FF2B5EF4-FFF2-40B4-BE49-F238E27FC236}">
                <a16:creationId xmlns:a16="http://schemas.microsoft.com/office/drawing/2014/main" id="{1DCCC91B-8F19-9D84-C873-BF64CD9DF1A8}"/>
              </a:ext>
            </a:extLst>
          </p:cNvPr>
          <p:cNvSpPr txBox="1"/>
          <p:nvPr/>
        </p:nvSpPr>
        <p:spPr>
          <a:xfrm>
            <a:off x="5263194" y="4204603"/>
            <a:ext cx="4094166" cy="338554"/>
          </a:xfrm>
          <a:prstGeom prst="rect">
            <a:avLst/>
          </a:prstGeom>
          <a:noFill/>
        </p:spPr>
        <p:txBody>
          <a:bodyPr wrap="square" rtlCol="0">
            <a:spAutoFit/>
          </a:bodyPr>
          <a:lstStyle/>
          <a:p>
            <a:r>
              <a:rPr lang="en-US" sz="1600" dirty="0"/>
              <a:t>                  (Silica)         (calcium silicate)</a:t>
            </a:r>
            <a:endParaRPr lang="en-IN" sz="1600" dirty="0"/>
          </a:p>
        </p:txBody>
      </p:sp>
      <p:sp>
        <p:nvSpPr>
          <p:cNvPr id="12" name="TextBox 11">
            <a:extLst>
              <a:ext uri="{FF2B5EF4-FFF2-40B4-BE49-F238E27FC236}">
                <a16:creationId xmlns:a16="http://schemas.microsoft.com/office/drawing/2014/main" id="{CDEEC98E-5397-F165-B28B-262E658950BA}"/>
              </a:ext>
            </a:extLst>
          </p:cNvPr>
          <p:cNvSpPr txBox="1"/>
          <p:nvPr/>
        </p:nvSpPr>
        <p:spPr>
          <a:xfrm>
            <a:off x="5456234" y="5444123"/>
            <a:ext cx="4094166" cy="338554"/>
          </a:xfrm>
          <a:prstGeom prst="rect">
            <a:avLst/>
          </a:prstGeom>
          <a:noFill/>
        </p:spPr>
        <p:txBody>
          <a:bodyPr wrap="square" rtlCol="0">
            <a:spAutoFit/>
          </a:bodyPr>
          <a:lstStyle/>
          <a:p>
            <a:r>
              <a:rPr lang="en-US" sz="1600" dirty="0"/>
              <a:t>                  (Silica)              (sodium silicate)</a:t>
            </a:r>
            <a:endParaRPr lang="en-IN" sz="1600" dirty="0"/>
          </a:p>
        </p:txBody>
      </p:sp>
    </p:spTree>
    <p:extLst>
      <p:ext uri="{BB962C8B-B14F-4D97-AF65-F5344CB8AC3E}">
        <p14:creationId xmlns:p14="http://schemas.microsoft.com/office/powerpoint/2010/main" val="261976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Flat –Glass Manufacture</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Manufacture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8" name="Content Placeholder 7">
            <a:extLst>
              <a:ext uri="{FF2B5EF4-FFF2-40B4-BE49-F238E27FC236}">
                <a16:creationId xmlns:a16="http://schemas.microsoft.com/office/drawing/2014/main" id="{FEFA90E7-B19A-DEE9-A26A-3BDF85C7F6BF}"/>
              </a:ext>
            </a:extLst>
          </p:cNvPr>
          <p:cNvPicPr>
            <a:picLocks noGrp="1" noChangeAspect="1"/>
          </p:cNvPicPr>
          <p:nvPr>
            <p:ph idx="1"/>
          </p:nvPr>
        </p:nvPicPr>
        <p:blipFill>
          <a:blip r:embed="rId2"/>
          <a:stretch>
            <a:fillRect/>
          </a:stretch>
        </p:blipFill>
        <p:spPr>
          <a:xfrm>
            <a:off x="1906478" y="2118140"/>
            <a:ext cx="8394920" cy="3609145"/>
          </a:xfrm>
          <a:prstGeom prst="rect">
            <a:avLst/>
          </a:prstGeom>
        </p:spPr>
      </p:pic>
    </p:spTree>
    <p:extLst>
      <p:ext uri="{BB962C8B-B14F-4D97-AF65-F5344CB8AC3E}">
        <p14:creationId xmlns:p14="http://schemas.microsoft.com/office/powerpoint/2010/main" val="123935851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08FD8CA523A24F90E60ABFE99AC30C" ma:contentTypeVersion="4" ma:contentTypeDescription="Create a new document." ma:contentTypeScope="" ma:versionID="33e5ca470cfed47e96f8beb1bf493fe8">
  <xsd:schema xmlns:xsd="http://www.w3.org/2001/XMLSchema" xmlns:xs="http://www.w3.org/2001/XMLSchema" xmlns:p="http://schemas.microsoft.com/office/2006/metadata/properties" xmlns:ns3="2c2d1589-fa19-4553-b913-936b210fce94" targetNamespace="http://schemas.microsoft.com/office/2006/metadata/properties" ma:root="true" ma:fieldsID="a89755772f5a69977648957a381c535f" ns3:_="">
    <xsd:import namespace="2c2d1589-fa19-4553-b913-936b210fce9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2d1589-fa19-4553-b913-936b210fce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215972-FDB7-4890-9B61-DB4F5680B6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2d1589-fa19-4553-b913-936b210fce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purl.org/dc/terms/"/>
    <ds:schemaRef ds:uri="http://schemas.microsoft.com/office/2006/metadata/properties"/>
    <ds:schemaRef ds:uri="http://www.w3.org/XML/1998/namespace"/>
    <ds:schemaRef ds:uri="http://schemas.microsoft.com/office/2006/documentManagement/types"/>
    <ds:schemaRef ds:uri="http://purl.org/dc/dcmitype/"/>
    <ds:schemaRef ds:uri="2c2d1589-fa19-4553-b913-936b210fce94"/>
    <ds:schemaRef ds:uri="http://purl.org/dc/elements/1.1/"/>
    <ds:schemaRef ds:uri="http://schemas.microsoft.com/office/infopath/2007/PartnerControls"/>
    <ds:schemaRef ds:uri="http://schemas.openxmlformats.org/package/2006/metadata/core-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{E08286E2-1068-4202-88FB-0FE917694F20}tf67061901_win32</Template>
  <TotalTime>730</TotalTime>
  <Words>1449</Words>
  <Application>Microsoft Office PowerPoint</Application>
  <PresentationFormat>Widescreen</PresentationFormat>
  <Paragraphs>136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Glass materials</vt:lpstr>
      <vt:lpstr>GLASS </vt:lpstr>
      <vt:lpstr>Timeline </vt:lpstr>
      <vt:lpstr>Chemical composition of typical glasses</vt:lpstr>
      <vt:lpstr>Commercial glass</vt:lpstr>
      <vt:lpstr>Commercial glass</vt:lpstr>
      <vt:lpstr>Raw Materials</vt:lpstr>
      <vt:lpstr>Chemical reactions </vt:lpstr>
      <vt:lpstr>Flat –Glass Manufacture</vt:lpstr>
      <vt:lpstr>Unit process and operations</vt:lpstr>
      <vt:lpstr>melting </vt:lpstr>
      <vt:lpstr>shaping </vt:lpstr>
      <vt:lpstr>annealing </vt:lpstr>
      <vt:lpstr>FINISHING </vt:lpstr>
      <vt:lpstr>Application of glass materials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materials</dc:title>
  <dc:creator>RONIT MALVI</dc:creator>
  <cp:lastModifiedBy>RONIT MALVI</cp:lastModifiedBy>
  <cp:revision>2</cp:revision>
  <dcterms:created xsi:type="dcterms:W3CDTF">2024-03-30T13:21:17Z</dcterms:created>
  <dcterms:modified xsi:type="dcterms:W3CDTF">2024-09-14T14:27:44Z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0x0101007708FD8CA523A24F90E60ABFE99AC30C</vt:lpwstr>
  </property>
</Properties>
</file>