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36"/>
  </p:notesMasterIdLst>
  <p:sldIdLst>
    <p:sldId id="256" r:id="rId2"/>
    <p:sldId id="343" r:id="rId3"/>
    <p:sldId id="293" r:id="rId4"/>
    <p:sldId id="279" r:id="rId5"/>
    <p:sldId id="280" r:id="rId6"/>
    <p:sldId id="294" r:id="rId7"/>
    <p:sldId id="295" r:id="rId8"/>
    <p:sldId id="296" r:id="rId9"/>
    <p:sldId id="297" r:id="rId10"/>
    <p:sldId id="298" r:id="rId11"/>
    <p:sldId id="299" r:id="rId12"/>
    <p:sldId id="301" r:id="rId13"/>
    <p:sldId id="302" r:id="rId14"/>
    <p:sldId id="303" r:id="rId15"/>
    <p:sldId id="304" r:id="rId16"/>
    <p:sldId id="305" r:id="rId17"/>
    <p:sldId id="306" r:id="rId18"/>
    <p:sldId id="307" r:id="rId19"/>
    <p:sldId id="308" r:id="rId20"/>
    <p:sldId id="341" r:id="rId21"/>
    <p:sldId id="309" r:id="rId22"/>
    <p:sldId id="338" r:id="rId23"/>
    <p:sldId id="310" r:id="rId24"/>
    <p:sldId id="340" r:id="rId25"/>
    <p:sldId id="337" r:id="rId26"/>
    <p:sldId id="311" r:id="rId27"/>
    <p:sldId id="320" r:id="rId28"/>
    <p:sldId id="312" r:id="rId29"/>
    <p:sldId id="313" r:id="rId30"/>
    <p:sldId id="321" r:id="rId31"/>
    <p:sldId id="314" r:id="rId32"/>
    <p:sldId id="342" r:id="rId33"/>
    <p:sldId id="344" r:id="rId34"/>
    <p:sldId id="339" r:id="rId3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0-09-22T10:42:39.228"/>
    </inkml:context>
    <inkml:brush xml:id="br0">
      <inkml:brushProperty name="width" value="0.05292" units="cm"/>
      <inkml:brushProperty name="height" value="0.05292" units="cm"/>
      <inkml:brushProperty name="color" value="#FF0000"/>
    </inkml:brush>
  </inkml:definitions>
  <inkml:trace contextRef="#ctx0" brushRef="#br0">10642 14299 317,'-7'3'450,"-1"-3"35,-1 0 18,2 0-81,-2-1-166,4 1-100,-1-2-57,3 1-30,1-2-15,-1-1-9,3 2-11,-2-3-11,2 1-3,0 1-4,0-2 0,0 1-4,0-1-1,0 0 1,2 2-3,-2 1-3,0-1 0,2-1-2,-2 3-4,0-1 4,0 2 0,0-2 4,0 2 4,0 0 8,-2 0 4,2 0 1,0 0-4,-3 2-5,0-2-12,1 0-23,-1 0-18,1-2-73,-4 2-172,-3 0-152,-4-3-69,-1 1-24,-2-1-11,-3 1 56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AFA8F7-7159-42F7-A7F0-688888584000}" type="datetimeFigureOut">
              <a:rPr lang="en-IN" smtClean="0"/>
              <a:t>24-06-2024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40BEA2-6284-46FC-80E4-D12A4A8AFA3E}" type="slidenum">
              <a:rPr lang="en-IN" smtClean="0"/>
              <a:t>‹#›</a:t>
            </a:fld>
            <a:endParaRPr lang="en-IN"/>
          </a:p>
        </p:txBody>
      </p:sp>
    </p:spTree>
    <p:extLst>
      <p:ext uri="{BB962C8B-B14F-4D97-AF65-F5344CB8AC3E}">
        <p14:creationId xmlns:p14="http://schemas.microsoft.com/office/powerpoint/2010/main" val="1210115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baseline="-25000">
                <a:solidFill>
                  <a:schemeClr val="tx1"/>
                </a:solidFill>
                <a:latin typeface="Arial" pitchFamily="34" charset="0"/>
              </a:defRPr>
            </a:lvl1pPr>
            <a:lvl2pPr marL="735298" indent="-282807">
              <a:defRPr baseline="-25000">
                <a:solidFill>
                  <a:schemeClr val="tx1"/>
                </a:solidFill>
                <a:latin typeface="Arial" pitchFamily="34" charset="0"/>
              </a:defRPr>
            </a:lvl2pPr>
            <a:lvl3pPr marL="1131227" indent="-226245">
              <a:defRPr baseline="-25000">
                <a:solidFill>
                  <a:schemeClr val="tx1"/>
                </a:solidFill>
                <a:latin typeface="Arial" pitchFamily="34" charset="0"/>
              </a:defRPr>
            </a:lvl3pPr>
            <a:lvl4pPr marL="1583718" indent="-226245">
              <a:defRPr baseline="-25000">
                <a:solidFill>
                  <a:schemeClr val="tx1"/>
                </a:solidFill>
                <a:latin typeface="Arial" pitchFamily="34" charset="0"/>
              </a:defRPr>
            </a:lvl4pPr>
            <a:lvl5pPr marL="2036209" indent="-226245">
              <a:defRPr baseline="-25000">
                <a:solidFill>
                  <a:schemeClr val="tx1"/>
                </a:solidFill>
                <a:latin typeface="Arial" pitchFamily="34" charset="0"/>
              </a:defRPr>
            </a:lvl5pPr>
            <a:lvl6pPr marL="2488700" indent="-226245" eaLnBrk="0" fontAlgn="base" hangingPunct="0">
              <a:spcBef>
                <a:spcPct val="0"/>
              </a:spcBef>
              <a:spcAft>
                <a:spcPct val="0"/>
              </a:spcAft>
              <a:defRPr baseline="-25000">
                <a:solidFill>
                  <a:schemeClr val="tx1"/>
                </a:solidFill>
                <a:latin typeface="Arial" pitchFamily="34" charset="0"/>
              </a:defRPr>
            </a:lvl6pPr>
            <a:lvl7pPr marL="2941190" indent="-226245" eaLnBrk="0" fontAlgn="base" hangingPunct="0">
              <a:spcBef>
                <a:spcPct val="0"/>
              </a:spcBef>
              <a:spcAft>
                <a:spcPct val="0"/>
              </a:spcAft>
              <a:defRPr baseline="-25000">
                <a:solidFill>
                  <a:schemeClr val="tx1"/>
                </a:solidFill>
                <a:latin typeface="Arial" pitchFamily="34" charset="0"/>
              </a:defRPr>
            </a:lvl7pPr>
            <a:lvl8pPr marL="3393681" indent="-226245" eaLnBrk="0" fontAlgn="base" hangingPunct="0">
              <a:spcBef>
                <a:spcPct val="0"/>
              </a:spcBef>
              <a:spcAft>
                <a:spcPct val="0"/>
              </a:spcAft>
              <a:defRPr baseline="-25000">
                <a:solidFill>
                  <a:schemeClr val="tx1"/>
                </a:solidFill>
                <a:latin typeface="Arial" pitchFamily="34" charset="0"/>
              </a:defRPr>
            </a:lvl8pPr>
            <a:lvl9pPr marL="3846172" indent="-226245" eaLnBrk="0" fontAlgn="base" hangingPunct="0">
              <a:spcBef>
                <a:spcPct val="0"/>
              </a:spcBef>
              <a:spcAft>
                <a:spcPct val="0"/>
              </a:spcAft>
              <a:defRPr baseline="-25000">
                <a:solidFill>
                  <a:schemeClr val="tx1"/>
                </a:solidFill>
                <a:latin typeface="Arial" pitchFamily="34" charset="0"/>
              </a:defRPr>
            </a:lvl9pPr>
          </a:lstStyle>
          <a:p>
            <a:fld id="{D2E84BE5-E58E-4F84-A4AA-6456A5E6F4D3}" type="slidenum">
              <a:rPr lang="en-US"/>
              <a:pPr/>
              <a:t>6</a:t>
            </a:fld>
            <a:endParaRPr 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baseline="-25000">
                <a:solidFill>
                  <a:schemeClr val="tx1"/>
                </a:solidFill>
                <a:latin typeface="Arial" pitchFamily="34" charset="0"/>
              </a:defRPr>
            </a:lvl1pPr>
            <a:lvl2pPr marL="735298" indent="-282807">
              <a:defRPr baseline="-25000">
                <a:solidFill>
                  <a:schemeClr val="tx1"/>
                </a:solidFill>
                <a:latin typeface="Arial" pitchFamily="34" charset="0"/>
              </a:defRPr>
            </a:lvl2pPr>
            <a:lvl3pPr marL="1131227" indent="-226245">
              <a:defRPr baseline="-25000">
                <a:solidFill>
                  <a:schemeClr val="tx1"/>
                </a:solidFill>
                <a:latin typeface="Arial" pitchFamily="34" charset="0"/>
              </a:defRPr>
            </a:lvl3pPr>
            <a:lvl4pPr marL="1583718" indent="-226245">
              <a:defRPr baseline="-25000">
                <a:solidFill>
                  <a:schemeClr val="tx1"/>
                </a:solidFill>
                <a:latin typeface="Arial" pitchFamily="34" charset="0"/>
              </a:defRPr>
            </a:lvl4pPr>
            <a:lvl5pPr marL="2036209" indent="-226245">
              <a:defRPr baseline="-25000">
                <a:solidFill>
                  <a:schemeClr val="tx1"/>
                </a:solidFill>
                <a:latin typeface="Arial" pitchFamily="34" charset="0"/>
              </a:defRPr>
            </a:lvl5pPr>
            <a:lvl6pPr marL="2488700" indent="-226245" eaLnBrk="0" fontAlgn="base" hangingPunct="0">
              <a:spcBef>
                <a:spcPct val="0"/>
              </a:spcBef>
              <a:spcAft>
                <a:spcPct val="0"/>
              </a:spcAft>
              <a:defRPr baseline="-25000">
                <a:solidFill>
                  <a:schemeClr val="tx1"/>
                </a:solidFill>
                <a:latin typeface="Arial" pitchFamily="34" charset="0"/>
              </a:defRPr>
            </a:lvl6pPr>
            <a:lvl7pPr marL="2941190" indent="-226245" eaLnBrk="0" fontAlgn="base" hangingPunct="0">
              <a:spcBef>
                <a:spcPct val="0"/>
              </a:spcBef>
              <a:spcAft>
                <a:spcPct val="0"/>
              </a:spcAft>
              <a:defRPr baseline="-25000">
                <a:solidFill>
                  <a:schemeClr val="tx1"/>
                </a:solidFill>
                <a:latin typeface="Arial" pitchFamily="34" charset="0"/>
              </a:defRPr>
            </a:lvl7pPr>
            <a:lvl8pPr marL="3393681" indent="-226245" eaLnBrk="0" fontAlgn="base" hangingPunct="0">
              <a:spcBef>
                <a:spcPct val="0"/>
              </a:spcBef>
              <a:spcAft>
                <a:spcPct val="0"/>
              </a:spcAft>
              <a:defRPr baseline="-25000">
                <a:solidFill>
                  <a:schemeClr val="tx1"/>
                </a:solidFill>
                <a:latin typeface="Arial" pitchFamily="34" charset="0"/>
              </a:defRPr>
            </a:lvl8pPr>
            <a:lvl9pPr marL="3846172" indent="-226245" eaLnBrk="0" fontAlgn="base" hangingPunct="0">
              <a:spcBef>
                <a:spcPct val="0"/>
              </a:spcBef>
              <a:spcAft>
                <a:spcPct val="0"/>
              </a:spcAft>
              <a:defRPr baseline="-25000">
                <a:solidFill>
                  <a:schemeClr val="tx1"/>
                </a:solidFill>
                <a:latin typeface="Arial" pitchFamily="34" charset="0"/>
              </a:defRPr>
            </a:lvl9pPr>
          </a:lstStyle>
          <a:p>
            <a:fld id="{80AB27AB-C832-4315-B4E2-BFAC2E73AF2C}" type="slidenum">
              <a:rPr lang="en-US"/>
              <a:pPr/>
              <a:t>15</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baseline="-25000">
                <a:solidFill>
                  <a:schemeClr val="tx1"/>
                </a:solidFill>
                <a:latin typeface="Arial" pitchFamily="34" charset="0"/>
              </a:defRPr>
            </a:lvl1pPr>
            <a:lvl2pPr marL="735298" indent="-282807">
              <a:defRPr baseline="-25000">
                <a:solidFill>
                  <a:schemeClr val="tx1"/>
                </a:solidFill>
                <a:latin typeface="Arial" pitchFamily="34" charset="0"/>
              </a:defRPr>
            </a:lvl2pPr>
            <a:lvl3pPr marL="1131227" indent="-226245">
              <a:defRPr baseline="-25000">
                <a:solidFill>
                  <a:schemeClr val="tx1"/>
                </a:solidFill>
                <a:latin typeface="Arial" pitchFamily="34" charset="0"/>
              </a:defRPr>
            </a:lvl3pPr>
            <a:lvl4pPr marL="1583718" indent="-226245">
              <a:defRPr baseline="-25000">
                <a:solidFill>
                  <a:schemeClr val="tx1"/>
                </a:solidFill>
                <a:latin typeface="Arial" pitchFamily="34" charset="0"/>
              </a:defRPr>
            </a:lvl4pPr>
            <a:lvl5pPr marL="2036209" indent="-226245">
              <a:defRPr baseline="-25000">
                <a:solidFill>
                  <a:schemeClr val="tx1"/>
                </a:solidFill>
                <a:latin typeface="Arial" pitchFamily="34" charset="0"/>
              </a:defRPr>
            </a:lvl5pPr>
            <a:lvl6pPr marL="2488700" indent="-226245" eaLnBrk="0" fontAlgn="base" hangingPunct="0">
              <a:spcBef>
                <a:spcPct val="0"/>
              </a:spcBef>
              <a:spcAft>
                <a:spcPct val="0"/>
              </a:spcAft>
              <a:defRPr baseline="-25000">
                <a:solidFill>
                  <a:schemeClr val="tx1"/>
                </a:solidFill>
                <a:latin typeface="Arial" pitchFamily="34" charset="0"/>
              </a:defRPr>
            </a:lvl6pPr>
            <a:lvl7pPr marL="2941190" indent="-226245" eaLnBrk="0" fontAlgn="base" hangingPunct="0">
              <a:spcBef>
                <a:spcPct val="0"/>
              </a:spcBef>
              <a:spcAft>
                <a:spcPct val="0"/>
              </a:spcAft>
              <a:defRPr baseline="-25000">
                <a:solidFill>
                  <a:schemeClr val="tx1"/>
                </a:solidFill>
                <a:latin typeface="Arial" pitchFamily="34" charset="0"/>
              </a:defRPr>
            </a:lvl7pPr>
            <a:lvl8pPr marL="3393681" indent="-226245" eaLnBrk="0" fontAlgn="base" hangingPunct="0">
              <a:spcBef>
                <a:spcPct val="0"/>
              </a:spcBef>
              <a:spcAft>
                <a:spcPct val="0"/>
              </a:spcAft>
              <a:defRPr baseline="-25000">
                <a:solidFill>
                  <a:schemeClr val="tx1"/>
                </a:solidFill>
                <a:latin typeface="Arial" pitchFamily="34" charset="0"/>
              </a:defRPr>
            </a:lvl8pPr>
            <a:lvl9pPr marL="3846172" indent="-226245" eaLnBrk="0" fontAlgn="base" hangingPunct="0">
              <a:spcBef>
                <a:spcPct val="0"/>
              </a:spcBef>
              <a:spcAft>
                <a:spcPct val="0"/>
              </a:spcAft>
              <a:defRPr baseline="-25000">
                <a:solidFill>
                  <a:schemeClr val="tx1"/>
                </a:solidFill>
                <a:latin typeface="Arial" pitchFamily="34" charset="0"/>
              </a:defRPr>
            </a:lvl9pPr>
          </a:lstStyle>
          <a:p>
            <a:fld id="{A9BE97CF-7E86-4C32-B169-857D5CF6B91F}" type="slidenum">
              <a:rPr lang="en-US"/>
              <a:pPr/>
              <a:t>16</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baseline="-25000">
                <a:solidFill>
                  <a:schemeClr val="tx1"/>
                </a:solidFill>
                <a:latin typeface="Arial" pitchFamily="34" charset="0"/>
              </a:defRPr>
            </a:lvl1pPr>
            <a:lvl2pPr marL="735298" indent="-282807">
              <a:defRPr baseline="-25000">
                <a:solidFill>
                  <a:schemeClr val="tx1"/>
                </a:solidFill>
                <a:latin typeface="Arial" pitchFamily="34" charset="0"/>
              </a:defRPr>
            </a:lvl2pPr>
            <a:lvl3pPr marL="1131227" indent="-226245">
              <a:defRPr baseline="-25000">
                <a:solidFill>
                  <a:schemeClr val="tx1"/>
                </a:solidFill>
                <a:latin typeface="Arial" pitchFamily="34" charset="0"/>
              </a:defRPr>
            </a:lvl3pPr>
            <a:lvl4pPr marL="1583718" indent="-226245">
              <a:defRPr baseline="-25000">
                <a:solidFill>
                  <a:schemeClr val="tx1"/>
                </a:solidFill>
                <a:latin typeface="Arial" pitchFamily="34" charset="0"/>
              </a:defRPr>
            </a:lvl4pPr>
            <a:lvl5pPr marL="2036209" indent="-226245">
              <a:defRPr baseline="-25000">
                <a:solidFill>
                  <a:schemeClr val="tx1"/>
                </a:solidFill>
                <a:latin typeface="Arial" pitchFamily="34" charset="0"/>
              </a:defRPr>
            </a:lvl5pPr>
            <a:lvl6pPr marL="2488700" indent="-226245" eaLnBrk="0" fontAlgn="base" hangingPunct="0">
              <a:spcBef>
                <a:spcPct val="0"/>
              </a:spcBef>
              <a:spcAft>
                <a:spcPct val="0"/>
              </a:spcAft>
              <a:defRPr baseline="-25000">
                <a:solidFill>
                  <a:schemeClr val="tx1"/>
                </a:solidFill>
                <a:latin typeface="Arial" pitchFamily="34" charset="0"/>
              </a:defRPr>
            </a:lvl6pPr>
            <a:lvl7pPr marL="2941190" indent="-226245" eaLnBrk="0" fontAlgn="base" hangingPunct="0">
              <a:spcBef>
                <a:spcPct val="0"/>
              </a:spcBef>
              <a:spcAft>
                <a:spcPct val="0"/>
              </a:spcAft>
              <a:defRPr baseline="-25000">
                <a:solidFill>
                  <a:schemeClr val="tx1"/>
                </a:solidFill>
                <a:latin typeface="Arial" pitchFamily="34" charset="0"/>
              </a:defRPr>
            </a:lvl7pPr>
            <a:lvl8pPr marL="3393681" indent="-226245" eaLnBrk="0" fontAlgn="base" hangingPunct="0">
              <a:spcBef>
                <a:spcPct val="0"/>
              </a:spcBef>
              <a:spcAft>
                <a:spcPct val="0"/>
              </a:spcAft>
              <a:defRPr baseline="-25000">
                <a:solidFill>
                  <a:schemeClr val="tx1"/>
                </a:solidFill>
                <a:latin typeface="Arial" pitchFamily="34" charset="0"/>
              </a:defRPr>
            </a:lvl8pPr>
            <a:lvl9pPr marL="3846172" indent="-226245" eaLnBrk="0" fontAlgn="base" hangingPunct="0">
              <a:spcBef>
                <a:spcPct val="0"/>
              </a:spcBef>
              <a:spcAft>
                <a:spcPct val="0"/>
              </a:spcAft>
              <a:defRPr baseline="-25000">
                <a:solidFill>
                  <a:schemeClr val="tx1"/>
                </a:solidFill>
                <a:latin typeface="Arial" pitchFamily="34" charset="0"/>
              </a:defRPr>
            </a:lvl9pPr>
          </a:lstStyle>
          <a:p>
            <a:fld id="{2094AF59-86B3-4C6A-BBC5-8F6612C8FAB0}" type="slidenum">
              <a:rPr lang="en-US"/>
              <a:pPr/>
              <a:t>17</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baseline="-25000">
                <a:solidFill>
                  <a:schemeClr val="tx1"/>
                </a:solidFill>
                <a:latin typeface="Arial" pitchFamily="34" charset="0"/>
              </a:defRPr>
            </a:lvl1pPr>
            <a:lvl2pPr marL="735298" indent="-282807">
              <a:defRPr baseline="-25000">
                <a:solidFill>
                  <a:schemeClr val="tx1"/>
                </a:solidFill>
                <a:latin typeface="Arial" pitchFamily="34" charset="0"/>
              </a:defRPr>
            </a:lvl2pPr>
            <a:lvl3pPr marL="1131227" indent="-226245">
              <a:defRPr baseline="-25000">
                <a:solidFill>
                  <a:schemeClr val="tx1"/>
                </a:solidFill>
                <a:latin typeface="Arial" pitchFamily="34" charset="0"/>
              </a:defRPr>
            </a:lvl3pPr>
            <a:lvl4pPr marL="1583718" indent="-226245">
              <a:defRPr baseline="-25000">
                <a:solidFill>
                  <a:schemeClr val="tx1"/>
                </a:solidFill>
                <a:latin typeface="Arial" pitchFamily="34" charset="0"/>
              </a:defRPr>
            </a:lvl4pPr>
            <a:lvl5pPr marL="2036209" indent="-226245">
              <a:defRPr baseline="-25000">
                <a:solidFill>
                  <a:schemeClr val="tx1"/>
                </a:solidFill>
                <a:latin typeface="Arial" pitchFamily="34" charset="0"/>
              </a:defRPr>
            </a:lvl5pPr>
            <a:lvl6pPr marL="2488700" indent="-226245" eaLnBrk="0" fontAlgn="base" hangingPunct="0">
              <a:spcBef>
                <a:spcPct val="0"/>
              </a:spcBef>
              <a:spcAft>
                <a:spcPct val="0"/>
              </a:spcAft>
              <a:defRPr baseline="-25000">
                <a:solidFill>
                  <a:schemeClr val="tx1"/>
                </a:solidFill>
                <a:latin typeface="Arial" pitchFamily="34" charset="0"/>
              </a:defRPr>
            </a:lvl6pPr>
            <a:lvl7pPr marL="2941190" indent="-226245" eaLnBrk="0" fontAlgn="base" hangingPunct="0">
              <a:spcBef>
                <a:spcPct val="0"/>
              </a:spcBef>
              <a:spcAft>
                <a:spcPct val="0"/>
              </a:spcAft>
              <a:defRPr baseline="-25000">
                <a:solidFill>
                  <a:schemeClr val="tx1"/>
                </a:solidFill>
                <a:latin typeface="Arial" pitchFamily="34" charset="0"/>
              </a:defRPr>
            </a:lvl7pPr>
            <a:lvl8pPr marL="3393681" indent="-226245" eaLnBrk="0" fontAlgn="base" hangingPunct="0">
              <a:spcBef>
                <a:spcPct val="0"/>
              </a:spcBef>
              <a:spcAft>
                <a:spcPct val="0"/>
              </a:spcAft>
              <a:defRPr baseline="-25000">
                <a:solidFill>
                  <a:schemeClr val="tx1"/>
                </a:solidFill>
                <a:latin typeface="Arial" pitchFamily="34" charset="0"/>
              </a:defRPr>
            </a:lvl8pPr>
            <a:lvl9pPr marL="3846172" indent="-226245" eaLnBrk="0" fontAlgn="base" hangingPunct="0">
              <a:spcBef>
                <a:spcPct val="0"/>
              </a:spcBef>
              <a:spcAft>
                <a:spcPct val="0"/>
              </a:spcAft>
              <a:defRPr baseline="-25000">
                <a:solidFill>
                  <a:schemeClr val="tx1"/>
                </a:solidFill>
                <a:latin typeface="Arial" pitchFamily="34" charset="0"/>
              </a:defRPr>
            </a:lvl9pPr>
          </a:lstStyle>
          <a:p>
            <a:fld id="{E8E81A3C-7ADC-48C5-AD4E-8EACE640A370}" type="slidenum">
              <a:rPr lang="en-US"/>
              <a:pPr/>
              <a:t>18</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baseline="-25000">
                <a:solidFill>
                  <a:schemeClr val="tx1"/>
                </a:solidFill>
                <a:latin typeface="Arial" pitchFamily="34" charset="0"/>
              </a:defRPr>
            </a:lvl1pPr>
            <a:lvl2pPr marL="735298" indent="-282807">
              <a:defRPr baseline="-25000">
                <a:solidFill>
                  <a:schemeClr val="tx1"/>
                </a:solidFill>
                <a:latin typeface="Arial" pitchFamily="34" charset="0"/>
              </a:defRPr>
            </a:lvl2pPr>
            <a:lvl3pPr marL="1131227" indent="-226245">
              <a:defRPr baseline="-25000">
                <a:solidFill>
                  <a:schemeClr val="tx1"/>
                </a:solidFill>
                <a:latin typeface="Arial" pitchFamily="34" charset="0"/>
              </a:defRPr>
            </a:lvl3pPr>
            <a:lvl4pPr marL="1583718" indent="-226245">
              <a:defRPr baseline="-25000">
                <a:solidFill>
                  <a:schemeClr val="tx1"/>
                </a:solidFill>
                <a:latin typeface="Arial" pitchFamily="34" charset="0"/>
              </a:defRPr>
            </a:lvl4pPr>
            <a:lvl5pPr marL="2036209" indent="-226245">
              <a:defRPr baseline="-25000">
                <a:solidFill>
                  <a:schemeClr val="tx1"/>
                </a:solidFill>
                <a:latin typeface="Arial" pitchFamily="34" charset="0"/>
              </a:defRPr>
            </a:lvl5pPr>
            <a:lvl6pPr marL="2488700" indent="-226245" eaLnBrk="0" fontAlgn="base" hangingPunct="0">
              <a:spcBef>
                <a:spcPct val="0"/>
              </a:spcBef>
              <a:spcAft>
                <a:spcPct val="0"/>
              </a:spcAft>
              <a:defRPr baseline="-25000">
                <a:solidFill>
                  <a:schemeClr val="tx1"/>
                </a:solidFill>
                <a:latin typeface="Arial" pitchFamily="34" charset="0"/>
              </a:defRPr>
            </a:lvl6pPr>
            <a:lvl7pPr marL="2941190" indent="-226245" eaLnBrk="0" fontAlgn="base" hangingPunct="0">
              <a:spcBef>
                <a:spcPct val="0"/>
              </a:spcBef>
              <a:spcAft>
                <a:spcPct val="0"/>
              </a:spcAft>
              <a:defRPr baseline="-25000">
                <a:solidFill>
                  <a:schemeClr val="tx1"/>
                </a:solidFill>
                <a:latin typeface="Arial" pitchFamily="34" charset="0"/>
              </a:defRPr>
            </a:lvl7pPr>
            <a:lvl8pPr marL="3393681" indent="-226245" eaLnBrk="0" fontAlgn="base" hangingPunct="0">
              <a:spcBef>
                <a:spcPct val="0"/>
              </a:spcBef>
              <a:spcAft>
                <a:spcPct val="0"/>
              </a:spcAft>
              <a:defRPr baseline="-25000">
                <a:solidFill>
                  <a:schemeClr val="tx1"/>
                </a:solidFill>
                <a:latin typeface="Arial" pitchFamily="34" charset="0"/>
              </a:defRPr>
            </a:lvl8pPr>
            <a:lvl9pPr marL="3846172" indent="-226245" eaLnBrk="0" fontAlgn="base" hangingPunct="0">
              <a:spcBef>
                <a:spcPct val="0"/>
              </a:spcBef>
              <a:spcAft>
                <a:spcPct val="0"/>
              </a:spcAft>
              <a:defRPr baseline="-25000">
                <a:solidFill>
                  <a:schemeClr val="tx1"/>
                </a:solidFill>
                <a:latin typeface="Arial" pitchFamily="34" charset="0"/>
              </a:defRPr>
            </a:lvl9pPr>
          </a:lstStyle>
          <a:p>
            <a:fld id="{F141514B-5561-435E-94BE-75375F33EDB8}" type="slidenum">
              <a:rPr lang="en-US"/>
              <a:pPr/>
              <a:t>19</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baseline="-25000">
                <a:solidFill>
                  <a:schemeClr val="tx1"/>
                </a:solidFill>
                <a:latin typeface="Arial" pitchFamily="34" charset="0"/>
              </a:defRPr>
            </a:lvl1pPr>
            <a:lvl2pPr marL="735298" indent="-282807">
              <a:defRPr baseline="-25000">
                <a:solidFill>
                  <a:schemeClr val="tx1"/>
                </a:solidFill>
                <a:latin typeface="Arial" pitchFamily="34" charset="0"/>
              </a:defRPr>
            </a:lvl2pPr>
            <a:lvl3pPr marL="1131227" indent="-226245">
              <a:defRPr baseline="-25000">
                <a:solidFill>
                  <a:schemeClr val="tx1"/>
                </a:solidFill>
                <a:latin typeface="Arial" pitchFamily="34" charset="0"/>
              </a:defRPr>
            </a:lvl3pPr>
            <a:lvl4pPr marL="1583718" indent="-226245">
              <a:defRPr baseline="-25000">
                <a:solidFill>
                  <a:schemeClr val="tx1"/>
                </a:solidFill>
                <a:latin typeface="Arial" pitchFamily="34" charset="0"/>
              </a:defRPr>
            </a:lvl4pPr>
            <a:lvl5pPr marL="2036209" indent="-226245">
              <a:defRPr baseline="-25000">
                <a:solidFill>
                  <a:schemeClr val="tx1"/>
                </a:solidFill>
                <a:latin typeface="Arial" pitchFamily="34" charset="0"/>
              </a:defRPr>
            </a:lvl5pPr>
            <a:lvl6pPr marL="2488700" indent="-226245" eaLnBrk="0" fontAlgn="base" hangingPunct="0">
              <a:spcBef>
                <a:spcPct val="0"/>
              </a:spcBef>
              <a:spcAft>
                <a:spcPct val="0"/>
              </a:spcAft>
              <a:defRPr baseline="-25000">
                <a:solidFill>
                  <a:schemeClr val="tx1"/>
                </a:solidFill>
                <a:latin typeface="Arial" pitchFamily="34" charset="0"/>
              </a:defRPr>
            </a:lvl6pPr>
            <a:lvl7pPr marL="2941190" indent="-226245" eaLnBrk="0" fontAlgn="base" hangingPunct="0">
              <a:spcBef>
                <a:spcPct val="0"/>
              </a:spcBef>
              <a:spcAft>
                <a:spcPct val="0"/>
              </a:spcAft>
              <a:defRPr baseline="-25000">
                <a:solidFill>
                  <a:schemeClr val="tx1"/>
                </a:solidFill>
                <a:latin typeface="Arial" pitchFamily="34" charset="0"/>
              </a:defRPr>
            </a:lvl7pPr>
            <a:lvl8pPr marL="3393681" indent="-226245" eaLnBrk="0" fontAlgn="base" hangingPunct="0">
              <a:spcBef>
                <a:spcPct val="0"/>
              </a:spcBef>
              <a:spcAft>
                <a:spcPct val="0"/>
              </a:spcAft>
              <a:defRPr baseline="-25000">
                <a:solidFill>
                  <a:schemeClr val="tx1"/>
                </a:solidFill>
                <a:latin typeface="Arial" pitchFamily="34" charset="0"/>
              </a:defRPr>
            </a:lvl8pPr>
            <a:lvl9pPr marL="3846172" indent="-226245" eaLnBrk="0" fontAlgn="base" hangingPunct="0">
              <a:spcBef>
                <a:spcPct val="0"/>
              </a:spcBef>
              <a:spcAft>
                <a:spcPct val="0"/>
              </a:spcAft>
              <a:defRPr baseline="-25000">
                <a:solidFill>
                  <a:schemeClr val="tx1"/>
                </a:solidFill>
                <a:latin typeface="Arial" pitchFamily="34" charset="0"/>
              </a:defRPr>
            </a:lvl9pPr>
          </a:lstStyle>
          <a:p>
            <a:fld id="{814851AB-CBFA-48B0-A7F8-76A4D81993EE}" type="slidenum">
              <a:rPr lang="en-US"/>
              <a:pPr/>
              <a:t>21</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baseline="-25000">
                <a:solidFill>
                  <a:schemeClr val="tx1"/>
                </a:solidFill>
                <a:latin typeface="Arial" pitchFamily="34" charset="0"/>
              </a:defRPr>
            </a:lvl1pPr>
            <a:lvl2pPr marL="735298" indent="-282807">
              <a:defRPr baseline="-25000">
                <a:solidFill>
                  <a:schemeClr val="tx1"/>
                </a:solidFill>
                <a:latin typeface="Arial" pitchFamily="34" charset="0"/>
              </a:defRPr>
            </a:lvl2pPr>
            <a:lvl3pPr marL="1131227" indent="-226245">
              <a:defRPr baseline="-25000">
                <a:solidFill>
                  <a:schemeClr val="tx1"/>
                </a:solidFill>
                <a:latin typeface="Arial" pitchFamily="34" charset="0"/>
              </a:defRPr>
            </a:lvl3pPr>
            <a:lvl4pPr marL="1583718" indent="-226245">
              <a:defRPr baseline="-25000">
                <a:solidFill>
                  <a:schemeClr val="tx1"/>
                </a:solidFill>
                <a:latin typeface="Arial" pitchFamily="34" charset="0"/>
              </a:defRPr>
            </a:lvl4pPr>
            <a:lvl5pPr marL="2036209" indent="-226245">
              <a:defRPr baseline="-25000">
                <a:solidFill>
                  <a:schemeClr val="tx1"/>
                </a:solidFill>
                <a:latin typeface="Arial" pitchFamily="34" charset="0"/>
              </a:defRPr>
            </a:lvl5pPr>
            <a:lvl6pPr marL="2488700" indent="-226245" eaLnBrk="0" fontAlgn="base" hangingPunct="0">
              <a:spcBef>
                <a:spcPct val="0"/>
              </a:spcBef>
              <a:spcAft>
                <a:spcPct val="0"/>
              </a:spcAft>
              <a:defRPr baseline="-25000">
                <a:solidFill>
                  <a:schemeClr val="tx1"/>
                </a:solidFill>
                <a:latin typeface="Arial" pitchFamily="34" charset="0"/>
              </a:defRPr>
            </a:lvl6pPr>
            <a:lvl7pPr marL="2941190" indent="-226245" eaLnBrk="0" fontAlgn="base" hangingPunct="0">
              <a:spcBef>
                <a:spcPct val="0"/>
              </a:spcBef>
              <a:spcAft>
                <a:spcPct val="0"/>
              </a:spcAft>
              <a:defRPr baseline="-25000">
                <a:solidFill>
                  <a:schemeClr val="tx1"/>
                </a:solidFill>
                <a:latin typeface="Arial" pitchFamily="34" charset="0"/>
              </a:defRPr>
            </a:lvl7pPr>
            <a:lvl8pPr marL="3393681" indent="-226245" eaLnBrk="0" fontAlgn="base" hangingPunct="0">
              <a:spcBef>
                <a:spcPct val="0"/>
              </a:spcBef>
              <a:spcAft>
                <a:spcPct val="0"/>
              </a:spcAft>
              <a:defRPr baseline="-25000">
                <a:solidFill>
                  <a:schemeClr val="tx1"/>
                </a:solidFill>
                <a:latin typeface="Arial" pitchFamily="34" charset="0"/>
              </a:defRPr>
            </a:lvl8pPr>
            <a:lvl9pPr marL="3846172" indent="-226245" eaLnBrk="0" fontAlgn="base" hangingPunct="0">
              <a:spcBef>
                <a:spcPct val="0"/>
              </a:spcBef>
              <a:spcAft>
                <a:spcPct val="0"/>
              </a:spcAft>
              <a:defRPr baseline="-25000">
                <a:solidFill>
                  <a:schemeClr val="tx1"/>
                </a:solidFill>
                <a:latin typeface="Arial" pitchFamily="34" charset="0"/>
              </a:defRPr>
            </a:lvl9pPr>
          </a:lstStyle>
          <a:p>
            <a:fld id="{1A93B0FE-84B1-4D77-A995-3A363136A0E3}" type="slidenum">
              <a:rPr lang="en-US"/>
              <a:pPr/>
              <a:t>7</a:t>
            </a:fld>
            <a:endParaRPr 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baseline="-25000">
                <a:solidFill>
                  <a:schemeClr val="tx1"/>
                </a:solidFill>
                <a:latin typeface="Arial" pitchFamily="34" charset="0"/>
              </a:defRPr>
            </a:lvl1pPr>
            <a:lvl2pPr marL="735298" indent="-282807">
              <a:defRPr baseline="-25000">
                <a:solidFill>
                  <a:schemeClr val="tx1"/>
                </a:solidFill>
                <a:latin typeface="Arial" pitchFamily="34" charset="0"/>
              </a:defRPr>
            </a:lvl2pPr>
            <a:lvl3pPr marL="1131227" indent="-226245">
              <a:defRPr baseline="-25000">
                <a:solidFill>
                  <a:schemeClr val="tx1"/>
                </a:solidFill>
                <a:latin typeface="Arial" pitchFamily="34" charset="0"/>
              </a:defRPr>
            </a:lvl3pPr>
            <a:lvl4pPr marL="1583718" indent="-226245">
              <a:defRPr baseline="-25000">
                <a:solidFill>
                  <a:schemeClr val="tx1"/>
                </a:solidFill>
                <a:latin typeface="Arial" pitchFamily="34" charset="0"/>
              </a:defRPr>
            </a:lvl4pPr>
            <a:lvl5pPr marL="2036209" indent="-226245">
              <a:defRPr baseline="-25000">
                <a:solidFill>
                  <a:schemeClr val="tx1"/>
                </a:solidFill>
                <a:latin typeface="Arial" pitchFamily="34" charset="0"/>
              </a:defRPr>
            </a:lvl5pPr>
            <a:lvl6pPr marL="2488700" indent="-226245" eaLnBrk="0" fontAlgn="base" hangingPunct="0">
              <a:spcBef>
                <a:spcPct val="0"/>
              </a:spcBef>
              <a:spcAft>
                <a:spcPct val="0"/>
              </a:spcAft>
              <a:defRPr baseline="-25000">
                <a:solidFill>
                  <a:schemeClr val="tx1"/>
                </a:solidFill>
                <a:latin typeface="Arial" pitchFamily="34" charset="0"/>
              </a:defRPr>
            </a:lvl6pPr>
            <a:lvl7pPr marL="2941190" indent="-226245" eaLnBrk="0" fontAlgn="base" hangingPunct="0">
              <a:spcBef>
                <a:spcPct val="0"/>
              </a:spcBef>
              <a:spcAft>
                <a:spcPct val="0"/>
              </a:spcAft>
              <a:defRPr baseline="-25000">
                <a:solidFill>
                  <a:schemeClr val="tx1"/>
                </a:solidFill>
                <a:latin typeface="Arial" pitchFamily="34" charset="0"/>
              </a:defRPr>
            </a:lvl7pPr>
            <a:lvl8pPr marL="3393681" indent="-226245" eaLnBrk="0" fontAlgn="base" hangingPunct="0">
              <a:spcBef>
                <a:spcPct val="0"/>
              </a:spcBef>
              <a:spcAft>
                <a:spcPct val="0"/>
              </a:spcAft>
              <a:defRPr baseline="-25000">
                <a:solidFill>
                  <a:schemeClr val="tx1"/>
                </a:solidFill>
                <a:latin typeface="Arial" pitchFamily="34" charset="0"/>
              </a:defRPr>
            </a:lvl8pPr>
            <a:lvl9pPr marL="3846172" indent="-226245" eaLnBrk="0" fontAlgn="base" hangingPunct="0">
              <a:spcBef>
                <a:spcPct val="0"/>
              </a:spcBef>
              <a:spcAft>
                <a:spcPct val="0"/>
              </a:spcAft>
              <a:defRPr baseline="-25000">
                <a:solidFill>
                  <a:schemeClr val="tx1"/>
                </a:solidFill>
                <a:latin typeface="Arial" pitchFamily="34" charset="0"/>
              </a:defRPr>
            </a:lvl9pPr>
          </a:lstStyle>
          <a:p>
            <a:fld id="{A0F31BE4-B4B7-4245-A9FD-316DF8166BB8}" type="slidenum">
              <a:rPr lang="en-US"/>
              <a:pPr/>
              <a:t>8</a:t>
            </a:fld>
            <a:endParaRPr 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baseline="-25000">
                <a:solidFill>
                  <a:schemeClr val="tx1"/>
                </a:solidFill>
                <a:latin typeface="Arial" pitchFamily="34" charset="0"/>
              </a:defRPr>
            </a:lvl1pPr>
            <a:lvl2pPr marL="735298" indent="-282807">
              <a:defRPr baseline="-25000">
                <a:solidFill>
                  <a:schemeClr val="tx1"/>
                </a:solidFill>
                <a:latin typeface="Arial" pitchFamily="34" charset="0"/>
              </a:defRPr>
            </a:lvl2pPr>
            <a:lvl3pPr marL="1131227" indent="-226245">
              <a:defRPr baseline="-25000">
                <a:solidFill>
                  <a:schemeClr val="tx1"/>
                </a:solidFill>
                <a:latin typeface="Arial" pitchFamily="34" charset="0"/>
              </a:defRPr>
            </a:lvl3pPr>
            <a:lvl4pPr marL="1583718" indent="-226245">
              <a:defRPr baseline="-25000">
                <a:solidFill>
                  <a:schemeClr val="tx1"/>
                </a:solidFill>
                <a:latin typeface="Arial" pitchFamily="34" charset="0"/>
              </a:defRPr>
            </a:lvl4pPr>
            <a:lvl5pPr marL="2036209" indent="-226245">
              <a:defRPr baseline="-25000">
                <a:solidFill>
                  <a:schemeClr val="tx1"/>
                </a:solidFill>
                <a:latin typeface="Arial" pitchFamily="34" charset="0"/>
              </a:defRPr>
            </a:lvl5pPr>
            <a:lvl6pPr marL="2488700" indent="-226245" eaLnBrk="0" fontAlgn="base" hangingPunct="0">
              <a:spcBef>
                <a:spcPct val="0"/>
              </a:spcBef>
              <a:spcAft>
                <a:spcPct val="0"/>
              </a:spcAft>
              <a:defRPr baseline="-25000">
                <a:solidFill>
                  <a:schemeClr val="tx1"/>
                </a:solidFill>
                <a:latin typeface="Arial" pitchFamily="34" charset="0"/>
              </a:defRPr>
            </a:lvl6pPr>
            <a:lvl7pPr marL="2941190" indent="-226245" eaLnBrk="0" fontAlgn="base" hangingPunct="0">
              <a:spcBef>
                <a:spcPct val="0"/>
              </a:spcBef>
              <a:spcAft>
                <a:spcPct val="0"/>
              </a:spcAft>
              <a:defRPr baseline="-25000">
                <a:solidFill>
                  <a:schemeClr val="tx1"/>
                </a:solidFill>
                <a:latin typeface="Arial" pitchFamily="34" charset="0"/>
              </a:defRPr>
            </a:lvl7pPr>
            <a:lvl8pPr marL="3393681" indent="-226245" eaLnBrk="0" fontAlgn="base" hangingPunct="0">
              <a:spcBef>
                <a:spcPct val="0"/>
              </a:spcBef>
              <a:spcAft>
                <a:spcPct val="0"/>
              </a:spcAft>
              <a:defRPr baseline="-25000">
                <a:solidFill>
                  <a:schemeClr val="tx1"/>
                </a:solidFill>
                <a:latin typeface="Arial" pitchFamily="34" charset="0"/>
              </a:defRPr>
            </a:lvl8pPr>
            <a:lvl9pPr marL="3846172" indent="-226245" eaLnBrk="0" fontAlgn="base" hangingPunct="0">
              <a:spcBef>
                <a:spcPct val="0"/>
              </a:spcBef>
              <a:spcAft>
                <a:spcPct val="0"/>
              </a:spcAft>
              <a:defRPr baseline="-25000">
                <a:solidFill>
                  <a:schemeClr val="tx1"/>
                </a:solidFill>
                <a:latin typeface="Arial" pitchFamily="34" charset="0"/>
              </a:defRPr>
            </a:lvl9pPr>
          </a:lstStyle>
          <a:p>
            <a:fld id="{B2912707-9B9C-4E1F-9675-943DBAA3566D}" type="slidenum">
              <a:rPr lang="en-US"/>
              <a:pPr/>
              <a:t>9</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baseline="-25000">
                <a:solidFill>
                  <a:schemeClr val="tx1"/>
                </a:solidFill>
                <a:latin typeface="Arial" pitchFamily="34" charset="0"/>
              </a:defRPr>
            </a:lvl1pPr>
            <a:lvl2pPr marL="735298" indent="-282807">
              <a:defRPr baseline="-25000">
                <a:solidFill>
                  <a:schemeClr val="tx1"/>
                </a:solidFill>
                <a:latin typeface="Arial" pitchFamily="34" charset="0"/>
              </a:defRPr>
            </a:lvl2pPr>
            <a:lvl3pPr marL="1131227" indent="-226245">
              <a:defRPr baseline="-25000">
                <a:solidFill>
                  <a:schemeClr val="tx1"/>
                </a:solidFill>
                <a:latin typeface="Arial" pitchFamily="34" charset="0"/>
              </a:defRPr>
            </a:lvl3pPr>
            <a:lvl4pPr marL="1583718" indent="-226245">
              <a:defRPr baseline="-25000">
                <a:solidFill>
                  <a:schemeClr val="tx1"/>
                </a:solidFill>
                <a:latin typeface="Arial" pitchFamily="34" charset="0"/>
              </a:defRPr>
            </a:lvl4pPr>
            <a:lvl5pPr marL="2036209" indent="-226245">
              <a:defRPr baseline="-25000">
                <a:solidFill>
                  <a:schemeClr val="tx1"/>
                </a:solidFill>
                <a:latin typeface="Arial" pitchFamily="34" charset="0"/>
              </a:defRPr>
            </a:lvl5pPr>
            <a:lvl6pPr marL="2488700" indent="-226245" eaLnBrk="0" fontAlgn="base" hangingPunct="0">
              <a:spcBef>
                <a:spcPct val="0"/>
              </a:spcBef>
              <a:spcAft>
                <a:spcPct val="0"/>
              </a:spcAft>
              <a:defRPr baseline="-25000">
                <a:solidFill>
                  <a:schemeClr val="tx1"/>
                </a:solidFill>
                <a:latin typeface="Arial" pitchFamily="34" charset="0"/>
              </a:defRPr>
            </a:lvl6pPr>
            <a:lvl7pPr marL="2941190" indent="-226245" eaLnBrk="0" fontAlgn="base" hangingPunct="0">
              <a:spcBef>
                <a:spcPct val="0"/>
              </a:spcBef>
              <a:spcAft>
                <a:spcPct val="0"/>
              </a:spcAft>
              <a:defRPr baseline="-25000">
                <a:solidFill>
                  <a:schemeClr val="tx1"/>
                </a:solidFill>
                <a:latin typeface="Arial" pitchFamily="34" charset="0"/>
              </a:defRPr>
            </a:lvl7pPr>
            <a:lvl8pPr marL="3393681" indent="-226245" eaLnBrk="0" fontAlgn="base" hangingPunct="0">
              <a:spcBef>
                <a:spcPct val="0"/>
              </a:spcBef>
              <a:spcAft>
                <a:spcPct val="0"/>
              </a:spcAft>
              <a:defRPr baseline="-25000">
                <a:solidFill>
                  <a:schemeClr val="tx1"/>
                </a:solidFill>
                <a:latin typeface="Arial" pitchFamily="34" charset="0"/>
              </a:defRPr>
            </a:lvl8pPr>
            <a:lvl9pPr marL="3846172" indent="-226245" eaLnBrk="0" fontAlgn="base" hangingPunct="0">
              <a:spcBef>
                <a:spcPct val="0"/>
              </a:spcBef>
              <a:spcAft>
                <a:spcPct val="0"/>
              </a:spcAft>
              <a:defRPr baseline="-25000">
                <a:solidFill>
                  <a:schemeClr val="tx1"/>
                </a:solidFill>
                <a:latin typeface="Arial" pitchFamily="34" charset="0"/>
              </a:defRPr>
            </a:lvl9pPr>
          </a:lstStyle>
          <a:p>
            <a:fld id="{8320FFB9-E6D8-4FCD-8BD8-61C6C2F50901}" type="slidenum">
              <a:rPr lang="en-US"/>
              <a:pPr/>
              <a:t>10</a:t>
            </a:fld>
            <a:endParaRPr 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baseline="-25000">
                <a:solidFill>
                  <a:schemeClr val="tx1"/>
                </a:solidFill>
                <a:latin typeface="Arial" pitchFamily="34" charset="0"/>
              </a:defRPr>
            </a:lvl1pPr>
            <a:lvl2pPr marL="735298" indent="-282807">
              <a:defRPr baseline="-25000">
                <a:solidFill>
                  <a:schemeClr val="tx1"/>
                </a:solidFill>
                <a:latin typeface="Arial" pitchFamily="34" charset="0"/>
              </a:defRPr>
            </a:lvl2pPr>
            <a:lvl3pPr marL="1131227" indent="-226245">
              <a:defRPr baseline="-25000">
                <a:solidFill>
                  <a:schemeClr val="tx1"/>
                </a:solidFill>
                <a:latin typeface="Arial" pitchFamily="34" charset="0"/>
              </a:defRPr>
            </a:lvl3pPr>
            <a:lvl4pPr marL="1583718" indent="-226245">
              <a:defRPr baseline="-25000">
                <a:solidFill>
                  <a:schemeClr val="tx1"/>
                </a:solidFill>
                <a:latin typeface="Arial" pitchFamily="34" charset="0"/>
              </a:defRPr>
            </a:lvl4pPr>
            <a:lvl5pPr marL="2036209" indent="-226245">
              <a:defRPr baseline="-25000">
                <a:solidFill>
                  <a:schemeClr val="tx1"/>
                </a:solidFill>
                <a:latin typeface="Arial" pitchFamily="34" charset="0"/>
              </a:defRPr>
            </a:lvl5pPr>
            <a:lvl6pPr marL="2488700" indent="-226245" eaLnBrk="0" fontAlgn="base" hangingPunct="0">
              <a:spcBef>
                <a:spcPct val="0"/>
              </a:spcBef>
              <a:spcAft>
                <a:spcPct val="0"/>
              </a:spcAft>
              <a:defRPr baseline="-25000">
                <a:solidFill>
                  <a:schemeClr val="tx1"/>
                </a:solidFill>
                <a:latin typeface="Arial" pitchFamily="34" charset="0"/>
              </a:defRPr>
            </a:lvl6pPr>
            <a:lvl7pPr marL="2941190" indent="-226245" eaLnBrk="0" fontAlgn="base" hangingPunct="0">
              <a:spcBef>
                <a:spcPct val="0"/>
              </a:spcBef>
              <a:spcAft>
                <a:spcPct val="0"/>
              </a:spcAft>
              <a:defRPr baseline="-25000">
                <a:solidFill>
                  <a:schemeClr val="tx1"/>
                </a:solidFill>
                <a:latin typeface="Arial" pitchFamily="34" charset="0"/>
              </a:defRPr>
            </a:lvl7pPr>
            <a:lvl8pPr marL="3393681" indent="-226245" eaLnBrk="0" fontAlgn="base" hangingPunct="0">
              <a:spcBef>
                <a:spcPct val="0"/>
              </a:spcBef>
              <a:spcAft>
                <a:spcPct val="0"/>
              </a:spcAft>
              <a:defRPr baseline="-25000">
                <a:solidFill>
                  <a:schemeClr val="tx1"/>
                </a:solidFill>
                <a:latin typeface="Arial" pitchFamily="34" charset="0"/>
              </a:defRPr>
            </a:lvl8pPr>
            <a:lvl9pPr marL="3846172" indent="-226245" eaLnBrk="0" fontAlgn="base" hangingPunct="0">
              <a:spcBef>
                <a:spcPct val="0"/>
              </a:spcBef>
              <a:spcAft>
                <a:spcPct val="0"/>
              </a:spcAft>
              <a:defRPr baseline="-25000">
                <a:solidFill>
                  <a:schemeClr val="tx1"/>
                </a:solidFill>
                <a:latin typeface="Arial" pitchFamily="34" charset="0"/>
              </a:defRPr>
            </a:lvl9pPr>
          </a:lstStyle>
          <a:p>
            <a:fld id="{65297F57-B2B4-4F2C-94B2-168B324E2E7F}" type="slidenum">
              <a:rPr lang="en-US"/>
              <a:pPr/>
              <a:t>11</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baseline="-25000">
                <a:solidFill>
                  <a:schemeClr val="tx1"/>
                </a:solidFill>
                <a:latin typeface="Arial" pitchFamily="34" charset="0"/>
              </a:defRPr>
            </a:lvl1pPr>
            <a:lvl2pPr marL="735298" indent="-282807">
              <a:defRPr baseline="-25000">
                <a:solidFill>
                  <a:schemeClr val="tx1"/>
                </a:solidFill>
                <a:latin typeface="Arial" pitchFamily="34" charset="0"/>
              </a:defRPr>
            </a:lvl2pPr>
            <a:lvl3pPr marL="1131227" indent="-226245">
              <a:defRPr baseline="-25000">
                <a:solidFill>
                  <a:schemeClr val="tx1"/>
                </a:solidFill>
                <a:latin typeface="Arial" pitchFamily="34" charset="0"/>
              </a:defRPr>
            </a:lvl3pPr>
            <a:lvl4pPr marL="1583718" indent="-226245">
              <a:defRPr baseline="-25000">
                <a:solidFill>
                  <a:schemeClr val="tx1"/>
                </a:solidFill>
                <a:latin typeface="Arial" pitchFamily="34" charset="0"/>
              </a:defRPr>
            </a:lvl4pPr>
            <a:lvl5pPr marL="2036209" indent="-226245">
              <a:defRPr baseline="-25000">
                <a:solidFill>
                  <a:schemeClr val="tx1"/>
                </a:solidFill>
                <a:latin typeface="Arial" pitchFamily="34" charset="0"/>
              </a:defRPr>
            </a:lvl5pPr>
            <a:lvl6pPr marL="2488700" indent="-226245" eaLnBrk="0" fontAlgn="base" hangingPunct="0">
              <a:spcBef>
                <a:spcPct val="0"/>
              </a:spcBef>
              <a:spcAft>
                <a:spcPct val="0"/>
              </a:spcAft>
              <a:defRPr baseline="-25000">
                <a:solidFill>
                  <a:schemeClr val="tx1"/>
                </a:solidFill>
                <a:latin typeface="Arial" pitchFamily="34" charset="0"/>
              </a:defRPr>
            </a:lvl6pPr>
            <a:lvl7pPr marL="2941190" indent="-226245" eaLnBrk="0" fontAlgn="base" hangingPunct="0">
              <a:spcBef>
                <a:spcPct val="0"/>
              </a:spcBef>
              <a:spcAft>
                <a:spcPct val="0"/>
              </a:spcAft>
              <a:defRPr baseline="-25000">
                <a:solidFill>
                  <a:schemeClr val="tx1"/>
                </a:solidFill>
                <a:latin typeface="Arial" pitchFamily="34" charset="0"/>
              </a:defRPr>
            </a:lvl7pPr>
            <a:lvl8pPr marL="3393681" indent="-226245" eaLnBrk="0" fontAlgn="base" hangingPunct="0">
              <a:spcBef>
                <a:spcPct val="0"/>
              </a:spcBef>
              <a:spcAft>
                <a:spcPct val="0"/>
              </a:spcAft>
              <a:defRPr baseline="-25000">
                <a:solidFill>
                  <a:schemeClr val="tx1"/>
                </a:solidFill>
                <a:latin typeface="Arial" pitchFamily="34" charset="0"/>
              </a:defRPr>
            </a:lvl8pPr>
            <a:lvl9pPr marL="3846172" indent="-226245" eaLnBrk="0" fontAlgn="base" hangingPunct="0">
              <a:spcBef>
                <a:spcPct val="0"/>
              </a:spcBef>
              <a:spcAft>
                <a:spcPct val="0"/>
              </a:spcAft>
              <a:defRPr baseline="-25000">
                <a:solidFill>
                  <a:schemeClr val="tx1"/>
                </a:solidFill>
                <a:latin typeface="Arial" pitchFamily="34" charset="0"/>
              </a:defRPr>
            </a:lvl9pPr>
          </a:lstStyle>
          <a:p>
            <a:fld id="{7E4B5604-A5D4-4696-8D80-D7E25CDFE0BC}" type="slidenum">
              <a:rPr lang="en-US"/>
              <a:pPr/>
              <a:t>12</a:t>
            </a:fld>
            <a:endParaRPr lang="en-US"/>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baseline="-25000">
                <a:solidFill>
                  <a:schemeClr val="tx1"/>
                </a:solidFill>
                <a:latin typeface="Arial" pitchFamily="34" charset="0"/>
              </a:defRPr>
            </a:lvl1pPr>
            <a:lvl2pPr marL="735298" indent="-282807">
              <a:defRPr baseline="-25000">
                <a:solidFill>
                  <a:schemeClr val="tx1"/>
                </a:solidFill>
                <a:latin typeface="Arial" pitchFamily="34" charset="0"/>
              </a:defRPr>
            </a:lvl2pPr>
            <a:lvl3pPr marL="1131227" indent="-226245">
              <a:defRPr baseline="-25000">
                <a:solidFill>
                  <a:schemeClr val="tx1"/>
                </a:solidFill>
                <a:latin typeface="Arial" pitchFamily="34" charset="0"/>
              </a:defRPr>
            </a:lvl3pPr>
            <a:lvl4pPr marL="1583718" indent="-226245">
              <a:defRPr baseline="-25000">
                <a:solidFill>
                  <a:schemeClr val="tx1"/>
                </a:solidFill>
                <a:latin typeface="Arial" pitchFamily="34" charset="0"/>
              </a:defRPr>
            </a:lvl4pPr>
            <a:lvl5pPr marL="2036209" indent="-226245">
              <a:defRPr baseline="-25000">
                <a:solidFill>
                  <a:schemeClr val="tx1"/>
                </a:solidFill>
                <a:latin typeface="Arial" pitchFamily="34" charset="0"/>
              </a:defRPr>
            </a:lvl5pPr>
            <a:lvl6pPr marL="2488700" indent="-226245" eaLnBrk="0" fontAlgn="base" hangingPunct="0">
              <a:spcBef>
                <a:spcPct val="0"/>
              </a:spcBef>
              <a:spcAft>
                <a:spcPct val="0"/>
              </a:spcAft>
              <a:defRPr baseline="-25000">
                <a:solidFill>
                  <a:schemeClr val="tx1"/>
                </a:solidFill>
                <a:latin typeface="Arial" pitchFamily="34" charset="0"/>
              </a:defRPr>
            </a:lvl6pPr>
            <a:lvl7pPr marL="2941190" indent="-226245" eaLnBrk="0" fontAlgn="base" hangingPunct="0">
              <a:spcBef>
                <a:spcPct val="0"/>
              </a:spcBef>
              <a:spcAft>
                <a:spcPct val="0"/>
              </a:spcAft>
              <a:defRPr baseline="-25000">
                <a:solidFill>
                  <a:schemeClr val="tx1"/>
                </a:solidFill>
                <a:latin typeface="Arial" pitchFamily="34" charset="0"/>
              </a:defRPr>
            </a:lvl7pPr>
            <a:lvl8pPr marL="3393681" indent="-226245" eaLnBrk="0" fontAlgn="base" hangingPunct="0">
              <a:spcBef>
                <a:spcPct val="0"/>
              </a:spcBef>
              <a:spcAft>
                <a:spcPct val="0"/>
              </a:spcAft>
              <a:defRPr baseline="-25000">
                <a:solidFill>
                  <a:schemeClr val="tx1"/>
                </a:solidFill>
                <a:latin typeface="Arial" pitchFamily="34" charset="0"/>
              </a:defRPr>
            </a:lvl8pPr>
            <a:lvl9pPr marL="3846172" indent="-226245" eaLnBrk="0" fontAlgn="base" hangingPunct="0">
              <a:spcBef>
                <a:spcPct val="0"/>
              </a:spcBef>
              <a:spcAft>
                <a:spcPct val="0"/>
              </a:spcAft>
              <a:defRPr baseline="-25000">
                <a:solidFill>
                  <a:schemeClr val="tx1"/>
                </a:solidFill>
                <a:latin typeface="Arial" pitchFamily="34" charset="0"/>
              </a:defRPr>
            </a:lvl9pPr>
          </a:lstStyle>
          <a:p>
            <a:fld id="{BFBDF416-34CA-44D6-A634-C34ED7E6EF53}" type="slidenum">
              <a:rPr lang="en-US"/>
              <a:pPr/>
              <a:t>13</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baseline="-25000">
                <a:solidFill>
                  <a:schemeClr val="tx1"/>
                </a:solidFill>
                <a:latin typeface="Arial" pitchFamily="34" charset="0"/>
              </a:defRPr>
            </a:lvl1pPr>
            <a:lvl2pPr marL="735298" indent="-282807">
              <a:defRPr baseline="-25000">
                <a:solidFill>
                  <a:schemeClr val="tx1"/>
                </a:solidFill>
                <a:latin typeface="Arial" pitchFamily="34" charset="0"/>
              </a:defRPr>
            </a:lvl2pPr>
            <a:lvl3pPr marL="1131227" indent="-226245">
              <a:defRPr baseline="-25000">
                <a:solidFill>
                  <a:schemeClr val="tx1"/>
                </a:solidFill>
                <a:latin typeface="Arial" pitchFamily="34" charset="0"/>
              </a:defRPr>
            </a:lvl3pPr>
            <a:lvl4pPr marL="1583718" indent="-226245">
              <a:defRPr baseline="-25000">
                <a:solidFill>
                  <a:schemeClr val="tx1"/>
                </a:solidFill>
                <a:latin typeface="Arial" pitchFamily="34" charset="0"/>
              </a:defRPr>
            </a:lvl4pPr>
            <a:lvl5pPr marL="2036209" indent="-226245">
              <a:defRPr baseline="-25000">
                <a:solidFill>
                  <a:schemeClr val="tx1"/>
                </a:solidFill>
                <a:latin typeface="Arial" pitchFamily="34" charset="0"/>
              </a:defRPr>
            </a:lvl5pPr>
            <a:lvl6pPr marL="2488700" indent="-226245" eaLnBrk="0" fontAlgn="base" hangingPunct="0">
              <a:spcBef>
                <a:spcPct val="0"/>
              </a:spcBef>
              <a:spcAft>
                <a:spcPct val="0"/>
              </a:spcAft>
              <a:defRPr baseline="-25000">
                <a:solidFill>
                  <a:schemeClr val="tx1"/>
                </a:solidFill>
                <a:latin typeface="Arial" pitchFamily="34" charset="0"/>
              </a:defRPr>
            </a:lvl6pPr>
            <a:lvl7pPr marL="2941190" indent="-226245" eaLnBrk="0" fontAlgn="base" hangingPunct="0">
              <a:spcBef>
                <a:spcPct val="0"/>
              </a:spcBef>
              <a:spcAft>
                <a:spcPct val="0"/>
              </a:spcAft>
              <a:defRPr baseline="-25000">
                <a:solidFill>
                  <a:schemeClr val="tx1"/>
                </a:solidFill>
                <a:latin typeface="Arial" pitchFamily="34" charset="0"/>
              </a:defRPr>
            </a:lvl7pPr>
            <a:lvl8pPr marL="3393681" indent="-226245" eaLnBrk="0" fontAlgn="base" hangingPunct="0">
              <a:spcBef>
                <a:spcPct val="0"/>
              </a:spcBef>
              <a:spcAft>
                <a:spcPct val="0"/>
              </a:spcAft>
              <a:defRPr baseline="-25000">
                <a:solidFill>
                  <a:schemeClr val="tx1"/>
                </a:solidFill>
                <a:latin typeface="Arial" pitchFamily="34" charset="0"/>
              </a:defRPr>
            </a:lvl8pPr>
            <a:lvl9pPr marL="3846172" indent="-226245" eaLnBrk="0" fontAlgn="base" hangingPunct="0">
              <a:spcBef>
                <a:spcPct val="0"/>
              </a:spcBef>
              <a:spcAft>
                <a:spcPct val="0"/>
              </a:spcAft>
              <a:defRPr baseline="-25000">
                <a:solidFill>
                  <a:schemeClr val="tx1"/>
                </a:solidFill>
                <a:latin typeface="Arial" pitchFamily="34" charset="0"/>
              </a:defRPr>
            </a:lvl9pPr>
          </a:lstStyle>
          <a:p>
            <a:fld id="{4E1C013D-BD27-43C3-9009-6F811613C408}" type="slidenum">
              <a:rPr lang="en-US"/>
              <a:pPr/>
              <a:t>14</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pPr>
              <a:defRPr/>
            </a:pPr>
            <a:endParaRPr lang="en-US"/>
          </a:p>
        </p:txBody>
      </p:sp>
      <p:sp>
        <p:nvSpPr>
          <p:cNvPr id="17" name="Footer Placeholder 16"/>
          <p:cNvSpPr>
            <a:spLocks noGrp="1"/>
          </p:cNvSpPr>
          <p:nvPr>
            <p:ph type="ftr" sz="quarter" idx="11"/>
          </p:nvPr>
        </p:nvSpPr>
        <p:spPr>
          <a:xfrm>
            <a:off x="5410200" y="4205288"/>
            <a:ext cx="1295400" cy="457200"/>
          </a:xfrm>
        </p:spPr>
        <p:txBody>
          <a:bodyPr/>
          <a:lstStyle/>
          <a:p>
            <a:pPr>
              <a:defRPr/>
            </a:pPr>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pPr>
              <a:defRPr/>
            </a:pPr>
            <a:fld id="{1BCBD62C-3983-4978-89C2-26CBE2ED5AA1}"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BFC3951-6896-46DB-AB63-ED5F2A4D8EF3}"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807F5D3-2EC5-4BF4-BD31-FF109E304F4B}"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86800" cy="487363"/>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304800" y="990600"/>
            <a:ext cx="4191000" cy="5135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990600"/>
            <a:ext cx="4191000" cy="51355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5"/>
          <p:cNvSpPr>
            <a:spLocks noGrp="1" noChangeArrowheads="1"/>
          </p:cNvSpPr>
          <p:nvPr>
            <p:ph type="ftr" sz="quarter" idx="10"/>
          </p:nvPr>
        </p:nvSpPr>
        <p:spPr>
          <a:ln/>
        </p:spPr>
        <p:txBody>
          <a:bodyPr/>
          <a:lstStyle>
            <a:lvl1pPr>
              <a:defRPr/>
            </a:lvl1pPr>
          </a:lstStyle>
          <a:p>
            <a:pPr>
              <a:defRPr/>
            </a:pPr>
            <a:r>
              <a:rPr lang="en-US"/>
              <a:t>A presentation of eSyst.org</a:t>
            </a:r>
          </a:p>
        </p:txBody>
      </p:sp>
      <p:sp>
        <p:nvSpPr>
          <p:cNvPr id="6" name="Rectangle 6"/>
          <p:cNvSpPr>
            <a:spLocks noGrp="1" noChangeArrowheads="1"/>
          </p:cNvSpPr>
          <p:nvPr>
            <p:ph type="sldNum" sz="quarter" idx="11"/>
          </p:nvPr>
        </p:nvSpPr>
        <p:spPr>
          <a:ln/>
        </p:spPr>
        <p:txBody>
          <a:bodyPr/>
          <a:lstStyle>
            <a:lvl1pPr>
              <a:defRPr/>
            </a:lvl1pPr>
          </a:lstStyle>
          <a:p>
            <a:fld id="{B8530EA3-9BEC-44A7-A005-0D43CAEA4E0F}" type="slidenum">
              <a:rPr lang="en-US"/>
              <a:pPr/>
              <a:t>‹#›</a:t>
            </a:fld>
            <a:endParaRPr lang="en-US"/>
          </a:p>
        </p:txBody>
      </p:sp>
    </p:spTree>
    <p:extLst>
      <p:ext uri="{BB962C8B-B14F-4D97-AF65-F5344CB8AC3E}">
        <p14:creationId xmlns:p14="http://schemas.microsoft.com/office/powerpoint/2010/main" val="2814887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3241CE7-992F-4407-88C7-5602668B9D30}"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0FC56E5-065A-43E7-8518-11E53108309F}"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99E3907-EFF0-4EC8-BA3A-9244E48A27BF}"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defRPr/>
            </a:pPr>
            <a:endParaRPr lang="en-US"/>
          </a:p>
        </p:txBody>
      </p:sp>
      <p:sp>
        <p:nvSpPr>
          <p:cNvPr id="27" name="Slide Number Placeholder 26"/>
          <p:cNvSpPr>
            <a:spLocks noGrp="1"/>
          </p:cNvSpPr>
          <p:nvPr>
            <p:ph type="sldNum" sz="quarter" idx="11"/>
          </p:nvPr>
        </p:nvSpPr>
        <p:spPr/>
        <p:txBody>
          <a:bodyPr rtlCol="0"/>
          <a:lstStyle/>
          <a:p>
            <a:pPr>
              <a:defRPr/>
            </a:pPr>
            <a:fld id="{16671791-2453-48CD-8D49-759363F68710}" type="slidenum">
              <a:rPr lang="en-US" smtClean="0"/>
              <a:pPr>
                <a:defRPr/>
              </a:pPr>
              <a:t>‹#›</a:t>
            </a:fld>
            <a:endParaRPr lang="en-US"/>
          </a:p>
        </p:txBody>
      </p:sp>
      <p:sp>
        <p:nvSpPr>
          <p:cNvPr id="28" name="Footer Placeholder 27"/>
          <p:cNvSpPr>
            <a:spLocks noGrp="1"/>
          </p:cNvSpPr>
          <p:nvPr>
            <p:ph type="ftr" sz="quarter" idx="12"/>
          </p:nvPr>
        </p:nvSpPr>
        <p:spPr/>
        <p:txBody>
          <a:bodyPr rtlCol="0"/>
          <a:lstStyle/>
          <a:p>
            <a:pPr>
              <a:defRPr/>
            </a:pPr>
            <a:endParaRPr lang="en-US"/>
          </a:p>
        </p:txBody>
      </p:sp>
    </p:spTree>
  </p:cSld>
  <p:clrMapOvr>
    <a:masterClrMapping/>
  </p:clrMapOvr>
  <p:transition>
    <p:cover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pPr>
              <a:defRPr/>
            </a:pPr>
            <a:endParaRPr lang="en-US"/>
          </a:p>
        </p:txBody>
      </p:sp>
      <p:sp>
        <p:nvSpPr>
          <p:cNvPr id="4" name="Footer Placeholder 3"/>
          <p:cNvSpPr>
            <a:spLocks noGrp="1"/>
          </p:cNvSpPr>
          <p:nvPr>
            <p:ph type="ftr" sz="quarter" idx="11"/>
          </p:nvPr>
        </p:nvSpPr>
        <p:spPr>
          <a:xfrm>
            <a:off x="5257800" y="612648"/>
            <a:ext cx="1325880" cy="457200"/>
          </a:xfrm>
        </p:spPr>
        <p:txBody>
          <a:bodyPr/>
          <a:lstStyle/>
          <a:p>
            <a:pPr>
              <a:defRPr/>
            </a:pPr>
            <a:endParaRPr lang="en-US"/>
          </a:p>
        </p:txBody>
      </p:sp>
      <p:sp>
        <p:nvSpPr>
          <p:cNvPr id="5" name="Slide Number Placeholder 4"/>
          <p:cNvSpPr>
            <a:spLocks noGrp="1"/>
          </p:cNvSpPr>
          <p:nvPr>
            <p:ph type="sldNum" sz="quarter" idx="12"/>
          </p:nvPr>
        </p:nvSpPr>
        <p:spPr>
          <a:xfrm>
            <a:off x="8174736" y="2272"/>
            <a:ext cx="762000" cy="365760"/>
          </a:xfrm>
        </p:spPr>
        <p:txBody>
          <a:bodyPr/>
          <a:lstStyle/>
          <a:p>
            <a:pPr>
              <a:defRPr/>
            </a:pPr>
            <a:fld id="{F1A3FBD8-6D59-4C61-9312-33C2E1BDB017}"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0EB9D58-BDC6-4653-B866-5B69E6E983BC}"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7ABB19-2E75-4022-AC3E-00AD059C0F5D}"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0E526F9-B5BB-464B-B7E3-8017D9927BC0}"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pPr>
              <a:defRPr/>
            </a:pPr>
            <a:fld id="{33E78ED2-15D1-4329-B406-6CCEB1DB9A12}"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transition>
    <p:cover dir="r"/>
  </p:transition>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Grp="1" noChangeArrowheads="1"/>
          </p:cNvSpPr>
          <p:nvPr>
            <p:ph type="ctrTitle"/>
          </p:nvPr>
        </p:nvSpPr>
        <p:spPr>
          <a:xfrm>
            <a:off x="228600" y="1371600"/>
            <a:ext cx="8458200" cy="1470025"/>
          </a:xfrm>
        </p:spPr>
        <p:txBody>
          <a:bodyPr>
            <a:normAutofit/>
          </a:bodyPr>
          <a:lstStyle/>
          <a:p>
            <a:pPr eaLnBrk="1" hangingPunct="1"/>
            <a:r>
              <a:rPr lang="en-US" b="1" dirty="0" smtClean="0"/>
              <a:t>Basic Electrical and Electronics Engineering</a:t>
            </a:r>
          </a:p>
        </p:txBody>
      </p:sp>
      <p:sp>
        <p:nvSpPr>
          <p:cNvPr id="3075" name="Rectangle 3"/>
          <p:cNvSpPr>
            <a:spLocks noGrp="1" noChangeArrowheads="1"/>
          </p:cNvSpPr>
          <p:nvPr>
            <p:ph type="subTitle" idx="1"/>
          </p:nvPr>
        </p:nvSpPr>
        <p:spPr>
          <a:xfrm>
            <a:off x="381000" y="5486400"/>
            <a:ext cx="8458200" cy="609600"/>
          </a:xfrm>
        </p:spPr>
        <p:txBody>
          <a:bodyPr>
            <a:normAutofit fontScale="85000" lnSpcReduction="10000"/>
          </a:bodyPr>
          <a:lstStyle/>
          <a:p>
            <a:pPr eaLnBrk="1" hangingPunct="1"/>
            <a:r>
              <a:rPr lang="en-US" b="1" dirty="0" smtClean="0">
                <a:solidFill>
                  <a:srgbClr val="002060"/>
                </a:solidFill>
              </a:rPr>
              <a:t>Dr. </a:t>
            </a:r>
            <a:r>
              <a:rPr lang="en-US" b="1" dirty="0" err="1" smtClean="0">
                <a:solidFill>
                  <a:srgbClr val="002060"/>
                </a:solidFill>
              </a:rPr>
              <a:t>Sonam</a:t>
            </a:r>
            <a:r>
              <a:rPr lang="en-US" b="1" dirty="0" smtClean="0">
                <a:solidFill>
                  <a:srgbClr val="002060"/>
                </a:solidFill>
              </a:rPr>
              <a:t> </a:t>
            </a:r>
            <a:r>
              <a:rPr lang="en-US" b="1" dirty="0" err="1" smtClean="0">
                <a:solidFill>
                  <a:srgbClr val="002060"/>
                </a:solidFill>
              </a:rPr>
              <a:t>Shrivastava</a:t>
            </a:r>
            <a:r>
              <a:rPr lang="en-US" b="1" dirty="0" smtClean="0">
                <a:solidFill>
                  <a:srgbClr val="002060"/>
                </a:solidFill>
              </a:rPr>
              <a:t>/ Assistant  Professor (Sr.) /SELECT</a:t>
            </a:r>
          </a:p>
        </p:txBody>
      </p:sp>
      <p:sp>
        <p:nvSpPr>
          <p:cNvPr id="4" name="Rectangle 3"/>
          <p:cNvSpPr/>
          <p:nvPr/>
        </p:nvSpPr>
        <p:spPr>
          <a:xfrm>
            <a:off x="6781800" y="4648200"/>
            <a:ext cx="2172390" cy="369332"/>
          </a:xfrm>
          <a:prstGeom prst="rect">
            <a:avLst/>
          </a:prstGeom>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b="1" dirty="0" smtClean="0">
                <a:solidFill>
                  <a:srgbClr val="002060"/>
                </a:solidFill>
              </a:rPr>
              <a:t>Unit 5 LECTURE 1</a:t>
            </a:r>
            <a:endParaRPr lang="en-IN" dirty="0"/>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Grp="1" noChangeArrowheads="1"/>
          </p:cNvSpPr>
          <p:nvPr>
            <p:ph type="title"/>
          </p:nvPr>
        </p:nvSpPr>
        <p:spPr>
          <a:xfrm>
            <a:off x="228600" y="655637"/>
            <a:ext cx="8686800" cy="487363"/>
          </a:xfrm>
        </p:spPr>
        <p:txBody>
          <a:bodyPr>
            <a:normAutofit fontScale="90000"/>
          </a:bodyPr>
          <a:lstStyle/>
          <a:p>
            <a:pPr eaLnBrk="1" hangingPunct="1">
              <a:defRPr/>
            </a:pPr>
            <a:r>
              <a:rPr lang="en-US" sz="3200" smtClean="0"/>
              <a:t>Semiconductor Valence Orbit</a:t>
            </a:r>
          </a:p>
        </p:txBody>
      </p:sp>
      <p:sp>
        <p:nvSpPr>
          <p:cNvPr id="19459" name="Rectangle 5"/>
          <p:cNvSpPr>
            <a:spLocks noGrp="1" noChangeArrowheads="1"/>
          </p:cNvSpPr>
          <p:nvPr>
            <p:ph type="body" sz="half" idx="1"/>
          </p:nvPr>
        </p:nvSpPr>
        <p:spPr>
          <a:xfrm>
            <a:off x="4800600" y="1646237"/>
            <a:ext cx="4191000" cy="3687763"/>
          </a:xfrm>
        </p:spPr>
        <p:txBody>
          <a:bodyPr/>
          <a:lstStyle/>
          <a:p>
            <a:pPr eaLnBrk="1" hangingPunct="1"/>
            <a:r>
              <a:rPr lang="en-US" sz="3000" dirty="0" smtClean="0"/>
              <a:t>The main characteristic of a semiconductor element is that it has </a:t>
            </a:r>
            <a:r>
              <a:rPr lang="en-US" sz="3000" u="sng" dirty="0" smtClean="0"/>
              <a:t>four electrons</a:t>
            </a:r>
            <a:r>
              <a:rPr lang="en-US" sz="3000" dirty="0" smtClean="0"/>
              <a:t> in its outer or valence orbit.  </a:t>
            </a:r>
          </a:p>
        </p:txBody>
      </p:sp>
      <p:pic>
        <p:nvPicPr>
          <p:cNvPr id="19460" name="Picture 7" descr="Figure2"/>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152400" y="2057400"/>
            <a:ext cx="4191000" cy="274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Box 4"/>
          <p:cNvSpPr txBox="1"/>
          <p:nvPr/>
        </p:nvSpPr>
        <p:spPr>
          <a:xfrm>
            <a:off x="2286000" y="5405737"/>
            <a:ext cx="1039067" cy="461665"/>
          </a:xfrm>
          <a:prstGeom prst="rect">
            <a:avLst/>
          </a:prstGeom>
          <a:noFill/>
        </p:spPr>
        <p:txBody>
          <a:bodyPr wrap="none" rtlCol="0">
            <a:spAutoFit/>
          </a:bodyPr>
          <a:lstStyle/>
          <a:p>
            <a:r>
              <a:rPr lang="en-US" sz="2400" dirty="0" smtClean="0"/>
              <a:t>2, 8, </a:t>
            </a:r>
            <a:r>
              <a:rPr lang="en-US" sz="2400" b="1" dirty="0">
                <a:solidFill>
                  <a:srgbClr val="FF0000"/>
                </a:solidFill>
              </a:rPr>
              <a:t>4</a:t>
            </a:r>
            <a:endParaRPr lang="en-IN" sz="2400" b="1" dirty="0">
              <a:solidFill>
                <a:srgbClr val="FF0000"/>
              </a:solidFill>
            </a:endParaRPr>
          </a:p>
        </p:txBody>
      </p:sp>
    </p:spTree>
    <p:extLst>
      <p:ext uri="{BB962C8B-B14F-4D97-AF65-F5344CB8AC3E}">
        <p14:creationId xmlns:p14="http://schemas.microsoft.com/office/powerpoint/2010/main" val="2155446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28600" y="609600"/>
            <a:ext cx="8686800" cy="487363"/>
          </a:xfrm>
        </p:spPr>
        <p:txBody>
          <a:bodyPr>
            <a:normAutofit fontScale="90000"/>
          </a:bodyPr>
          <a:lstStyle/>
          <a:p>
            <a:pPr eaLnBrk="1" hangingPunct="1">
              <a:defRPr/>
            </a:pPr>
            <a:r>
              <a:rPr lang="en-US" dirty="0" smtClean="0"/>
              <a:t>Crystal Lattice Structure</a:t>
            </a:r>
          </a:p>
        </p:txBody>
      </p:sp>
      <p:sp>
        <p:nvSpPr>
          <p:cNvPr id="21507" name="Rectangle 3"/>
          <p:cNvSpPr>
            <a:spLocks noGrp="1" noChangeArrowheads="1"/>
          </p:cNvSpPr>
          <p:nvPr>
            <p:ph type="body" sz="half" idx="1"/>
          </p:nvPr>
        </p:nvSpPr>
        <p:spPr>
          <a:xfrm>
            <a:off x="304800" y="1417637"/>
            <a:ext cx="4191000" cy="5135563"/>
          </a:xfrm>
        </p:spPr>
        <p:txBody>
          <a:bodyPr/>
          <a:lstStyle/>
          <a:p>
            <a:pPr eaLnBrk="1" hangingPunct="1">
              <a:lnSpc>
                <a:spcPct val="90000"/>
              </a:lnSpc>
            </a:pPr>
            <a:r>
              <a:rPr lang="en-US" sz="2800" dirty="0" smtClean="0"/>
              <a:t>The unique capability of semiconductor atoms is their ability to link together to form a physical structure called a crystal lattice. </a:t>
            </a:r>
          </a:p>
          <a:p>
            <a:pPr eaLnBrk="1" hangingPunct="1">
              <a:lnSpc>
                <a:spcPct val="90000"/>
              </a:lnSpc>
            </a:pPr>
            <a:r>
              <a:rPr lang="en-US" sz="2800" dirty="0" smtClean="0"/>
              <a:t>The atoms link together with one another sharing their outer electrons.  </a:t>
            </a:r>
          </a:p>
          <a:p>
            <a:pPr eaLnBrk="1" hangingPunct="1">
              <a:lnSpc>
                <a:spcPct val="90000"/>
              </a:lnSpc>
            </a:pPr>
            <a:r>
              <a:rPr lang="en-US" sz="2800" dirty="0" smtClean="0"/>
              <a:t>These links are called </a:t>
            </a:r>
            <a:r>
              <a:rPr lang="en-US" sz="2800" u="sng" dirty="0" smtClean="0"/>
              <a:t>covalent bonds</a:t>
            </a:r>
            <a:r>
              <a:rPr lang="en-US" sz="2800" dirty="0" smtClean="0"/>
              <a:t>.</a:t>
            </a:r>
          </a:p>
        </p:txBody>
      </p:sp>
      <p:pic>
        <p:nvPicPr>
          <p:cNvPr id="21508" name="Picture 5" descr="Figure3"/>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495800" y="2300288"/>
            <a:ext cx="4191000" cy="2514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1509" name="Text Box 6"/>
          <p:cNvSpPr txBox="1">
            <a:spLocks noChangeArrowheads="1"/>
          </p:cNvSpPr>
          <p:nvPr/>
        </p:nvSpPr>
        <p:spPr bwMode="auto">
          <a:xfrm>
            <a:off x="5105400" y="5029200"/>
            <a:ext cx="3124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ctr" eaLnBrk="1" hangingPunct="1">
              <a:spcBef>
                <a:spcPct val="50000"/>
              </a:spcBef>
            </a:pPr>
            <a:r>
              <a:rPr lang="en-US" sz="2400" b="1"/>
              <a:t>2D Crystal Lattice Structure</a:t>
            </a:r>
          </a:p>
        </p:txBody>
      </p:sp>
    </p:spTree>
    <p:extLst>
      <p:ext uri="{BB962C8B-B14F-4D97-AF65-F5344CB8AC3E}">
        <p14:creationId xmlns:p14="http://schemas.microsoft.com/office/powerpoint/2010/main" val="1155301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685800"/>
            <a:ext cx="8229600" cy="1066800"/>
          </a:xfrm>
        </p:spPr>
        <p:txBody>
          <a:bodyPr/>
          <a:lstStyle/>
          <a:p>
            <a:pPr eaLnBrk="1" hangingPunct="1">
              <a:defRPr/>
            </a:pPr>
            <a:r>
              <a:rPr lang="en-US" dirty="0" smtClean="0"/>
              <a:t>Semiconductors can be Insulators</a:t>
            </a:r>
          </a:p>
        </p:txBody>
      </p:sp>
      <p:sp>
        <p:nvSpPr>
          <p:cNvPr id="25603" name="Rectangle 3"/>
          <p:cNvSpPr>
            <a:spLocks noGrp="1" noChangeArrowheads="1"/>
          </p:cNvSpPr>
          <p:nvPr>
            <p:ph type="body" idx="1"/>
          </p:nvPr>
        </p:nvSpPr>
        <p:spPr>
          <a:xfrm>
            <a:off x="457200" y="1905000"/>
            <a:ext cx="8305800" cy="4325112"/>
          </a:xfrm>
        </p:spPr>
        <p:txBody>
          <a:bodyPr>
            <a:normAutofit/>
          </a:bodyPr>
          <a:lstStyle/>
          <a:p>
            <a:pPr eaLnBrk="1" hangingPunct="1">
              <a:lnSpc>
                <a:spcPct val="90000"/>
              </a:lnSpc>
            </a:pPr>
            <a:r>
              <a:rPr lang="en-US" sz="2600" dirty="0" smtClean="0"/>
              <a:t>If the material is pure semiconductor material like silicon, the crystal lattice structure forms an excellent insulator since all the atoms are bound to one another and are not free for current flow.</a:t>
            </a:r>
          </a:p>
          <a:p>
            <a:pPr eaLnBrk="1" hangingPunct="1">
              <a:lnSpc>
                <a:spcPct val="90000"/>
              </a:lnSpc>
            </a:pPr>
            <a:r>
              <a:rPr lang="en-US" sz="2600" dirty="0" smtClean="0"/>
              <a:t>Good </a:t>
            </a:r>
            <a:r>
              <a:rPr lang="en-US" sz="2600" u="sng" dirty="0" smtClean="0">
                <a:solidFill>
                  <a:srgbClr val="FF0000"/>
                </a:solidFill>
              </a:rPr>
              <a:t>insulating semiconductor material</a:t>
            </a:r>
            <a:r>
              <a:rPr lang="en-US" sz="2600" dirty="0" smtClean="0">
                <a:solidFill>
                  <a:srgbClr val="FF0000"/>
                </a:solidFill>
              </a:rPr>
              <a:t> is referred to as </a:t>
            </a:r>
            <a:r>
              <a:rPr lang="en-US" sz="2600" u="sng" dirty="0" smtClean="0">
                <a:solidFill>
                  <a:srgbClr val="FF0000"/>
                </a:solidFill>
              </a:rPr>
              <a:t>intrinsic</a:t>
            </a:r>
            <a:r>
              <a:rPr lang="en-US" sz="2600" dirty="0" smtClean="0">
                <a:solidFill>
                  <a:srgbClr val="FF0000"/>
                </a:solidFill>
              </a:rPr>
              <a:t>.</a:t>
            </a:r>
          </a:p>
          <a:p>
            <a:pPr eaLnBrk="1" hangingPunct="1">
              <a:lnSpc>
                <a:spcPct val="90000"/>
              </a:lnSpc>
            </a:pPr>
            <a:r>
              <a:rPr lang="en-US" sz="2600" dirty="0" smtClean="0"/>
              <a:t>Since the outer valence electrons of each atom are tightly bound together with one another, the electrons are difficult to dislodge for current flow.</a:t>
            </a:r>
          </a:p>
          <a:p>
            <a:pPr eaLnBrk="1" hangingPunct="1">
              <a:lnSpc>
                <a:spcPct val="90000"/>
              </a:lnSpc>
            </a:pPr>
            <a:r>
              <a:rPr lang="en-US" sz="2600" dirty="0" smtClean="0"/>
              <a:t>Silicon in this form is a great insulator.</a:t>
            </a:r>
          </a:p>
          <a:p>
            <a:pPr eaLnBrk="1" hangingPunct="1">
              <a:lnSpc>
                <a:spcPct val="90000"/>
              </a:lnSpc>
            </a:pPr>
            <a:r>
              <a:rPr lang="en-US" sz="2600" dirty="0" smtClean="0"/>
              <a:t>Semiconductor material is often used as an insulator.</a:t>
            </a:r>
          </a:p>
        </p:txBody>
      </p:sp>
    </p:spTree>
    <p:extLst>
      <p:ext uri="{BB962C8B-B14F-4D97-AF65-F5344CB8AC3E}">
        <p14:creationId xmlns:p14="http://schemas.microsoft.com/office/powerpoint/2010/main" val="719486759"/>
      </p:ext>
    </p:extLst>
  </p:cSld>
  <p:clrMapOvr>
    <a:masterClrMapping/>
  </p:clrMapOvr>
  <p:transition>
    <p:cover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81000" y="838200"/>
            <a:ext cx="8229600" cy="1066800"/>
          </a:xfrm>
        </p:spPr>
        <p:txBody>
          <a:bodyPr/>
          <a:lstStyle/>
          <a:p>
            <a:pPr eaLnBrk="1" hangingPunct="1">
              <a:defRPr/>
            </a:pPr>
            <a:r>
              <a:rPr lang="en-US" dirty="0" smtClean="0"/>
              <a:t>Doping</a:t>
            </a:r>
          </a:p>
        </p:txBody>
      </p:sp>
      <p:sp>
        <p:nvSpPr>
          <p:cNvPr id="27651" name="Rectangle 3"/>
          <p:cNvSpPr>
            <a:spLocks noGrp="1" noChangeArrowheads="1"/>
          </p:cNvSpPr>
          <p:nvPr>
            <p:ph type="body" idx="1"/>
          </p:nvPr>
        </p:nvSpPr>
        <p:spPr>
          <a:xfrm>
            <a:off x="304800" y="2209800"/>
            <a:ext cx="8686800" cy="4325112"/>
          </a:xfrm>
        </p:spPr>
        <p:txBody>
          <a:bodyPr>
            <a:normAutofit lnSpcReduction="10000"/>
          </a:bodyPr>
          <a:lstStyle/>
          <a:p>
            <a:pPr eaLnBrk="1" hangingPunct="1">
              <a:lnSpc>
                <a:spcPct val="80000"/>
              </a:lnSpc>
            </a:pPr>
            <a:r>
              <a:rPr lang="en-US" sz="3000" dirty="0" smtClean="0">
                <a:solidFill>
                  <a:srgbClr val="002060"/>
                </a:solidFill>
              </a:rPr>
              <a:t>To make the </a:t>
            </a:r>
            <a:r>
              <a:rPr lang="en-US" sz="3000" u="sng" dirty="0" smtClean="0">
                <a:solidFill>
                  <a:srgbClr val="002060"/>
                </a:solidFill>
              </a:rPr>
              <a:t>semiconductor conduct electricity</a:t>
            </a:r>
            <a:r>
              <a:rPr lang="en-US" sz="3000" dirty="0" smtClean="0">
                <a:solidFill>
                  <a:srgbClr val="002060"/>
                </a:solidFill>
              </a:rPr>
              <a:t>, other atoms called </a:t>
            </a:r>
            <a:r>
              <a:rPr lang="en-US" sz="3000" u="sng" dirty="0" smtClean="0">
                <a:solidFill>
                  <a:srgbClr val="002060"/>
                </a:solidFill>
              </a:rPr>
              <a:t>impurities must be added</a:t>
            </a:r>
            <a:r>
              <a:rPr lang="en-US" sz="3000" dirty="0" smtClean="0">
                <a:solidFill>
                  <a:srgbClr val="002060"/>
                </a:solidFill>
              </a:rPr>
              <a:t>.</a:t>
            </a:r>
          </a:p>
          <a:p>
            <a:pPr eaLnBrk="1" hangingPunct="1">
              <a:lnSpc>
                <a:spcPct val="80000"/>
              </a:lnSpc>
            </a:pPr>
            <a:endParaRPr lang="en-US" sz="3000" dirty="0" smtClean="0">
              <a:solidFill>
                <a:srgbClr val="002060"/>
              </a:solidFill>
            </a:endParaRPr>
          </a:p>
          <a:p>
            <a:pPr eaLnBrk="1" hangingPunct="1">
              <a:lnSpc>
                <a:spcPct val="80000"/>
              </a:lnSpc>
            </a:pPr>
            <a:r>
              <a:rPr lang="en-US" sz="3000" dirty="0" smtClean="0">
                <a:solidFill>
                  <a:srgbClr val="002060"/>
                </a:solidFill>
              </a:rPr>
              <a:t>“Impurities” are different </a:t>
            </a:r>
            <a:r>
              <a:rPr lang="en-US" sz="3000" u="sng" dirty="0" smtClean="0">
                <a:solidFill>
                  <a:srgbClr val="002060"/>
                </a:solidFill>
              </a:rPr>
              <a:t>elements</a:t>
            </a:r>
            <a:r>
              <a:rPr lang="en-US" sz="3000" dirty="0" smtClean="0">
                <a:solidFill>
                  <a:srgbClr val="002060"/>
                </a:solidFill>
              </a:rPr>
              <a:t>.  </a:t>
            </a:r>
          </a:p>
          <a:p>
            <a:pPr eaLnBrk="1" hangingPunct="1">
              <a:lnSpc>
                <a:spcPct val="80000"/>
              </a:lnSpc>
            </a:pPr>
            <a:endParaRPr lang="en-US" sz="3000" dirty="0" smtClean="0">
              <a:solidFill>
                <a:srgbClr val="002060"/>
              </a:solidFill>
            </a:endParaRPr>
          </a:p>
          <a:p>
            <a:pPr eaLnBrk="1" hangingPunct="1">
              <a:lnSpc>
                <a:spcPct val="80000"/>
              </a:lnSpc>
            </a:pPr>
            <a:r>
              <a:rPr lang="en-US" sz="3000" dirty="0" smtClean="0">
                <a:solidFill>
                  <a:srgbClr val="002060"/>
                </a:solidFill>
              </a:rPr>
              <a:t>This </a:t>
            </a:r>
            <a:r>
              <a:rPr lang="en-US" sz="3000" u="sng" dirty="0" smtClean="0">
                <a:solidFill>
                  <a:srgbClr val="002060"/>
                </a:solidFill>
              </a:rPr>
              <a:t>process</a:t>
            </a:r>
            <a:r>
              <a:rPr lang="en-US" sz="3000" dirty="0" smtClean="0">
                <a:solidFill>
                  <a:srgbClr val="002060"/>
                </a:solidFill>
              </a:rPr>
              <a:t> is called </a:t>
            </a:r>
            <a:r>
              <a:rPr lang="en-US" sz="3000" u="sng" dirty="0" smtClean="0">
                <a:solidFill>
                  <a:srgbClr val="002060"/>
                </a:solidFill>
              </a:rPr>
              <a:t>doping</a:t>
            </a:r>
            <a:r>
              <a:rPr lang="en-US" sz="3000" dirty="0" smtClean="0">
                <a:solidFill>
                  <a:srgbClr val="002060"/>
                </a:solidFill>
              </a:rPr>
              <a:t>.</a:t>
            </a:r>
          </a:p>
          <a:p>
            <a:pPr eaLnBrk="1" hangingPunct="1">
              <a:lnSpc>
                <a:spcPct val="80000"/>
              </a:lnSpc>
            </a:pPr>
            <a:endParaRPr lang="en-US" sz="3000" dirty="0">
              <a:solidFill>
                <a:srgbClr val="002060"/>
              </a:solidFill>
            </a:endParaRPr>
          </a:p>
          <a:p>
            <a:pPr eaLnBrk="1" hangingPunct="1">
              <a:lnSpc>
                <a:spcPct val="80000"/>
              </a:lnSpc>
            </a:pPr>
            <a:r>
              <a:rPr lang="en-US" sz="3000" dirty="0" smtClean="0">
                <a:solidFill>
                  <a:srgbClr val="002060"/>
                </a:solidFill>
              </a:rPr>
              <a:t>The doped semiconductor material is called as </a:t>
            </a:r>
            <a:r>
              <a:rPr lang="en-US" sz="3000" dirty="0" smtClean="0">
                <a:solidFill>
                  <a:srgbClr val="FF0000"/>
                </a:solidFill>
              </a:rPr>
              <a:t>extrinsic semiconductor.</a:t>
            </a:r>
          </a:p>
          <a:p>
            <a:pPr eaLnBrk="1" hangingPunct="1">
              <a:lnSpc>
                <a:spcPct val="80000"/>
              </a:lnSpc>
            </a:pPr>
            <a:endParaRPr lang="en-US" sz="3000" dirty="0">
              <a:solidFill>
                <a:srgbClr val="FF0000"/>
              </a:solidFill>
            </a:endParaRPr>
          </a:p>
          <a:p>
            <a:pPr eaLnBrk="1" hangingPunct="1">
              <a:lnSpc>
                <a:spcPct val="80000"/>
              </a:lnSpc>
            </a:pPr>
            <a:r>
              <a:rPr lang="en-US" sz="3000" dirty="0" smtClean="0">
                <a:solidFill>
                  <a:srgbClr val="002060"/>
                </a:solidFill>
              </a:rPr>
              <a:t>The conductivity of extrinsic semiconductor is good.</a:t>
            </a:r>
          </a:p>
          <a:p>
            <a:pPr eaLnBrk="1" hangingPunct="1">
              <a:lnSpc>
                <a:spcPct val="80000"/>
              </a:lnSpc>
            </a:pPr>
            <a:endParaRPr lang="en-US" sz="3000" dirty="0">
              <a:solidFill>
                <a:srgbClr val="002060"/>
              </a:solidFill>
            </a:endParaRPr>
          </a:p>
          <a:p>
            <a:pPr eaLnBrk="1" hangingPunct="1">
              <a:lnSpc>
                <a:spcPct val="80000"/>
              </a:lnSpc>
            </a:pPr>
            <a:endParaRPr lang="en-US" sz="3000" dirty="0" smtClean="0">
              <a:solidFill>
                <a:srgbClr val="002060"/>
              </a:solidFill>
            </a:endParaRPr>
          </a:p>
        </p:txBody>
      </p:sp>
    </p:spTree>
    <p:extLst>
      <p:ext uri="{BB962C8B-B14F-4D97-AF65-F5344CB8AC3E}">
        <p14:creationId xmlns:p14="http://schemas.microsoft.com/office/powerpoint/2010/main" val="2875343660"/>
      </p:ext>
    </p:extLst>
  </p:cSld>
  <p:clrMapOvr>
    <a:masterClrMapping/>
  </p:clrMapOvr>
  <p:transition>
    <p:cover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4"/>
          <p:cNvSpPr>
            <a:spLocks noGrp="1" noChangeArrowheads="1"/>
          </p:cNvSpPr>
          <p:nvPr>
            <p:ph type="title"/>
          </p:nvPr>
        </p:nvSpPr>
        <p:spPr>
          <a:xfrm>
            <a:off x="304800" y="609600"/>
            <a:ext cx="8686800" cy="487363"/>
          </a:xfrm>
        </p:spPr>
        <p:txBody>
          <a:bodyPr>
            <a:normAutofit fontScale="90000"/>
          </a:bodyPr>
          <a:lstStyle/>
          <a:p>
            <a:pPr eaLnBrk="1" hangingPunct="1">
              <a:defRPr/>
            </a:pPr>
            <a:r>
              <a:rPr lang="en-US" sz="3200" dirty="0" smtClean="0"/>
              <a:t>Semiconductors can be Conductors</a:t>
            </a:r>
          </a:p>
        </p:txBody>
      </p:sp>
      <p:sp>
        <p:nvSpPr>
          <p:cNvPr id="29699" name="Rectangle 3"/>
          <p:cNvSpPr>
            <a:spLocks noGrp="1" noChangeArrowheads="1"/>
          </p:cNvSpPr>
          <p:nvPr>
            <p:ph type="body" sz="half" idx="1"/>
          </p:nvPr>
        </p:nvSpPr>
        <p:spPr>
          <a:xfrm>
            <a:off x="304800" y="1493837"/>
            <a:ext cx="4191000" cy="5135563"/>
          </a:xfrm>
        </p:spPr>
        <p:txBody>
          <a:bodyPr/>
          <a:lstStyle/>
          <a:p>
            <a:pPr eaLnBrk="1" hangingPunct="1">
              <a:lnSpc>
                <a:spcPct val="90000"/>
              </a:lnSpc>
            </a:pPr>
            <a:r>
              <a:rPr lang="en-US" sz="2600" dirty="0" smtClean="0"/>
              <a:t>An impurity, or element like </a:t>
            </a:r>
            <a:r>
              <a:rPr lang="en-US" sz="2600" b="1" dirty="0" smtClean="0">
                <a:solidFill>
                  <a:srgbClr val="FF0000"/>
                </a:solidFill>
              </a:rPr>
              <a:t>arsenic, has 5 valence electrons</a:t>
            </a:r>
            <a:r>
              <a:rPr lang="en-US" sz="2600" dirty="0" smtClean="0"/>
              <a:t>.</a:t>
            </a:r>
          </a:p>
          <a:p>
            <a:pPr eaLnBrk="1" hangingPunct="1">
              <a:lnSpc>
                <a:spcPct val="90000"/>
              </a:lnSpc>
            </a:pPr>
            <a:r>
              <a:rPr lang="en-US" sz="2600" dirty="0" smtClean="0"/>
              <a:t>Adding arsenic (doping) will allow four of the arsenic valence electrons to bond with the neighboring silicon atoms. </a:t>
            </a:r>
          </a:p>
          <a:p>
            <a:pPr eaLnBrk="1" hangingPunct="1">
              <a:lnSpc>
                <a:spcPct val="90000"/>
              </a:lnSpc>
            </a:pPr>
            <a:r>
              <a:rPr lang="en-US" sz="2600" dirty="0" smtClean="0"/>
              <a:t>The </a:t>
            </a:r>
            <a:r>
              <a:rPr lang="en-US" sz="2600" b="1" dirty="0" smtClean="0">
                <a:solidFill>
                  <a:srgbClr val="FF0000"/>
                </a:solidFill>
              </a:rPr>
              <a:t>one electron </a:t>
            </a:r>
            <a:r>
              <a:rPr lang="en-US" sz="2600" dirty="0" smtClean="0"/>
              <a:t>left over for each arsenic atom becomes available to conduct current flow.</a:t>
            </a:r>
          </a:p>
        </p:txBody>
      </p:sp>
      <p:pic>
        <p:nvPicPr>
          <p:cNvPr id="29700" name="Picture 6" descr="Figure5"/>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648200" y="2286000"/>
            <a:ext cx="4343400" cy="3124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88592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smtClean="0"/>
              <a:t>Resistance Effects of Doping</a:t>
            </a:r>
          </a:p>
        </p:txBody>
      </p:sp>
      <p:sp>
        <p:nvSpPr>
          <p:cNvPr id="31747" name="Rectangle 3"/>
          <p:cNvSpPr>
            <a:spLocks noGrp="1" noChangeArrowheads="1"/>
          </p:cNvSpPr>
          <p:nvPr>
            <p:ph type="body" idx="1"/>
          </p:nvPr>
        </p:nvSpPr>
        <p:spPr/>
        <p:txBody>
          <a:bodyPr/>
          <a:lstStyle/>
          <a:p>
            <a:pPr eaLnBrk="1" hangingPunct="1">
              <a:lnSpc>
                <a:spcPct val="90000"/>
              </a:lnSpc>
            </a:pPr>
            <a:r>
              <a:rPr lang="en-US" dirty="0" smtClean="0"/>
              <a:t>If you use </a:t>
            </a:r>
            <a:r>
              <a:rPr lang="en-US" dirty="0" smtClean="0">
                <a:solidFill>
                  <a:srgbClr val="FF0000"/>
                </a:solidFill>
              </a:rPr>
              <a:t>lots of arsenic atoms </a:t>
            </a:r>
            <a:r>
              <a:rPr lang="en-US" dirty="0" smtClean="0"/>
              <a:t>for doping, there will be </a:t>
            </a:r>
            <a:r>
              <a:rPr lang="en-US" dirty="0" smtClean="0">
                <a:solidFill>
                  <a:srgbClr val="FF0000"/>
                </a:solidFill>
              </a:rPr>
              <a:t>lots of extra electrons </a:t>
            </a:r>
            <a:r>
              <a:rPr lang="en-US" dirty="0" smtClean="0"/>
              <a:t>so the </a:t>
            </a:r>
            <a:r>
              <a:rPr lang="en-US" dirty="0" smtClean="0">
                <a:solidFill>
                  <a:srgbClr val="FF0000"/>
                </a:solidFill>
              </a:rPr>
              <a:t>resistance</a:t>
            </a:r>
            <a:r>
              <a:rPr lang="en-US" dirty="0" smtClean="0"/>
              <a:t> of the material will </a:t>
            </a:r>
            <a:r>
              <a:rPr lang="en-US" dirty="0" smtClean="0">
                <a:solidFill>
                  <a:srgbClr val="FF0000"/>
                </a:solidFill>
              </a:rPr>
              <a:t>be low </a:t>
            </a:r>
            <a:r>
              <a:rPr lang="en-US" dirty="0" smtClean="0"/>
              <a:t>and current will flow freely.</a:t>
            </a:r>
          </a:p>
          <a:p>
            <a:pPr eaLnBrk="1" hangingPunct="1">
              <a:lnSpc>
                <a:spcPct val="90000"/>
              </a:lnSpc>
            </a:pPr>
            <a:r>
              <a:rPr lang="en-US" dirty="0" smtClean="0"/>
              <a:t>If you use only a few boron atoms, there will be fewer free electrons so the resistance will be high and less current will flow.</a:t>
            </a:r>
          </a:p>
          <a:p>
            <a:pPr eaLnBrk="1" hangingPunct="1">
              <a:lnSpc>
                <a:spcPct val="90000"/>
              </a:lnSpc>
            </a:pPr>
            <a:r>
              <a:rPr lang="en-US" dirty="0" smtClean="0"/>
              <a:t>By controlling the doping amount, virtually any resistance can be achieved.</a:t>
            </a:r>
          </a:p>
        </p:txBody>
      </p:sp>
    </p:spTree>
    <p:extLst>
      <p:ext uri="{BB962C8B-B14F-4D97-AF65-F5344CB8AC3E}">
        <p14:creationId xmlns:p14="http://schemas.microsoft.com/office/powerpoint/2010/main" val="2311730720"/>
      </p:ext>
    </p:extLst>
  </p:cSld>
  <p:clrMapOvr>
    <a:masterClrMapping/>
  </p:clrMapOvr>
  <p:transition>
    <p:cover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304800" y="609600"/>
            <a:ext cx="8686800" cy="487363"/>
          </a:xfrm>
        </p:spPr>
        <p:txBody>
          <a:bodyPr>
            <a:normAutofit fontScale="90000"/>
          </a:bodyPr>
          <a:lstStyle/>
          <a:p>
            <a:pPr eaLnBrk="1" hangingPunct="1">
              <a:defRPr/>
            </a:pPr>
            <a:r>
              <a:rPr lang="en-US" dirty="0" smtClean="0"/>
              <a:t>Another Way to Dope</a:t>
            </a:r>
          </a:p>
        </p:txBody>
      </p:sp>
      <p:sp>
        <p:nvSpPr>
          <p:cNvPr id="33795" name="Rectangle 3"/>
          <p:cNvSpPr>
            <a:spLocks noGrp="1" noChangeArrowheads="1"/>
          </p:cNvSpPr>
          <p:nvPr>
            <p:ph type="body" sz="half" idx="1"/>
          </p:nvPr>
        </p:nvSpPr>
        <p:spPr>
          <a:xfrm>
            <a:off x="304800" y="1341437"/>
            <a:ext cx="4191000" cy="5135563"/>
          </a:xfrm>
        </p:spPr>
        <p:txBody>
          <a:bodyPr/>
          <a:lstStyle/>
          <a:p>
            <a:pPr algn="just" eaLnBrk="1" hangingPunct="1">
              <a:lnSpc>
                <a:spcPct val="80000"/>
              </a:lnSpc>
            </a:pPr>
            <a:r>
              <a:rPr lang="en-US" sz="2000" dirty="0" smtClean="0"/>
              <a:t>You can also </a:t>
            </a:r>
            <a:r>
              <a:rPr lang="en-US" sz="2000" u="sng" dirty="0" smtClean="0"/>
              <a:t>dope</a:t>
            </a:r>
            <a:r>
              <a:rPr lang="en-US" sz="2000" dirty="0" smtClean="0"/>
              <a:t> a semiconductor material with an atom such as boron </a:t>
            </a:r>
            <a:r>
              <a:rPr lang="en-US" sz="2000" u="sng" dirty="0" smtClean="0"/>
              <a:t>that has only 3 valence electrons</a:t>
            </a:r>
            <a:r>
              <a:rPr lang="en-US" sz="2000" dirty="0" smtClean="0"/>
              <a:t>.</a:t>
            </a:r>
          </a:p>
          <a:p>
            <a:pPr algn="just" eaLnBrk="1" hangingPunct="1">
              <a:lnSpc>
                <a:spcPct val="80000"/>
              </a:lnSpc>
            </a:pPr>
            <a:r>
              <a:rPr lang="en-US" sz="2000" dirty="0" smtClean="0"/>
              <a:t>The 3 electrons in the outer orbit do form covalent bonds with its neighboring semiconductor atoms as before.  But </a:t>
            </a:r>
            <a:r>
              <a:rPr lang="en-US" sz="2000" u="sng" dirty="0" smtClean="0"/>
              <a:t>one electron is missing from the bond</a:t>
            </a:r>
            <a:r>
              <a:rPr lang="en-US" sz="2000" dirty="0" smtClean="0"/>
              <a:t>.</a:t>
            </a:r>
          </a:p>
          <a:p>
            <a:pPr algn="just" eaLnBrk="1" hangingPunct="1">
              <a:lnSpc>
                <a:spcPct val="80000"/>
              </a:lnSpc>
            </a:pPr>
            <a:r>
              <a:rPr lang="en-US" sz="2000" u="sng" dirty="0" smtClean="0">
                <a:solidFill>
                  <a:srgbClr val="FF0000"/>
                </a:solidFill>
              </a:rPr>
              <a:t>This place where a fourth electron should be</a:t>
            </a:r>
            <a:r>
              <a:rPr lang="en-US" sz="2000" dirty="0" smtClean="0">
                <a:solidFill>
                  <a:srgbClr val="FF0000"/>
                </a:solidFill>
              </a:rPr>
              <a:t> is referred to as a </a:t>
            </a:r>
            <a:r>
              <a:rPr lang="en-US" sz="2000" u="sng" dirty="0" smtClean="0">
                <a:solidFill>
                  <a:srgbClr val="FF0000"/>
                </a:solidFill>
              </a:rPr>
              <a:t>hole</a:t>
            </a:r>
            <a:r>
              <a:rPr lang="en-US" sz="2000" dirty="0" smtClean="0">
                <a:solidFill>
                  <a:srgbClr val="FF0000"/>
                </a:solidFill>
              </a:rPr>
              <a:t>.  </a:t>
            </a:r>
          </a:p>
          <a:p>
            <a:pPr algn="just" eaLnBrk="1" hangingPunct="1">
              <a:lnSpc>
                <a:spcPct val="80000"/>
              </a:lnSpc>
            </a:pPr>
            <a:r>
              <a:rPr lang="en-US" sz="2000" dirty="0" smtClean="0">
                <a:solidFill>
                  <a:srgbClr val="FF0000"/>
                </a:solidFill>
              </a:rPr>
              <a:t>The hole assumes a positive charge so it can attract electrons from some other source</a:t>
            </a:r>
            <a:r>
              <a:rPr lang="en-US" sz="2000" dirty="0" smtClean="0"/>
              <a:t>.</a:t>
            </a:r>
          </a:p>
          <a:p>
            <a:pPr algn="just" eaLnBrk="1" hangingPunct="1">
              <a:lnSpc>
                <a:spcPct val="80000"/>
              </a:lnSpc>
            </a:pPr>
            <a:r>
              <a:rPr lang="en-US" sz="2000" u="sng" dirty="0" smtClean="0"/>
              <a:t>Holes</a:t>
            </a:r>
            <a:r>
              <a:rPr lang="en-US" sz="2000" dirty="0" smtClean="0"/>
              <a:t> become a type of current carrier like the electron to </a:t>
            </a:r>
            <a:r>
              <a:rPr lang="en-US" sz="2000" u="sng" dirty="0" smtClean="0"/>
              <a:t>support current flow</a:t>
            </a:r>
            <a:r>
              <a:rPr lang="en-US" sz="2000" dirty="0" smtClean="0"/>
              <a:t>.</a:t>
            </a:r>
          </a:p>
        </p:txBody>
      </p:sp>
      <p:pic>
        <p:nvPicPr>
          <p:cNvPr id="33796" name="Picture 5" descr="Figure6"/>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800600" y="2590800"/>
            <a:ext cx="4191000" cy="22129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Oval 1"/>
          <p:cNvSpPr/>
          <p:nvPr/>
        </p:nvSpPr>
        <p:spPr>
          <a:xfrm>
            <a:off x="7010400" y="3429000"/>
            <a:ext cx="45719" cy="762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Arc 2"/>
          <p:cNvSpPr/>
          <p:nvPr/>
        </p:nvSpPr>
        <p:spPr>
          <a:xfrm>
            <a:off x="6903719" y="3435350"/>
            <a:ext cx="152400" cy="152400"/>
          </a:xfrm>
          <a:prstGeom prst="arc">
            <a:avLst/>
          </a:prstGeom>
          <a:solidFill>
            <a:schemeClr val="bg1"/>
          </a:solid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29274965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04800" y="609600"/>
            <a:ext cx="8229600" cy="1066800"/>
          </a:xfrm>
        </p:spPr>
        <p:txBody>
          <a:bodyPr/>
          <a:lstStyle/>
          <a:p>
            <a:pPr eaLnBrk="1" hangingPunct="1">
              <a:defRPr/>
            </a:pPr>
            <a:r>
              <a:rPr lang="en-US" dirty="0" smtClean="0"/>
              <a:t>Types of Semiconductor Materials</a:t>
            </a:r>
          </a:p>
        </p:txBody>
      </p:sp>
      <p:sp>
        <p:nvSpPr>
          <p:cNvPr id="35843" name="Rectangle 3"/>
          <p:cNvSpPr>
            <a:spLocks noGrp="1" noChangeArrowheads="1"/>
          </p:cNvSpPr>
          <p:nvPr>
            <p:ph type="body" idx="1"/>
          </p:nvPr>
        </p:nvSpPr>
        <p:spPr>
          <a:xfrm>
            <a:off x="381000" y="1981200"/>
            <a:ext cx="8229600" cy="4325112"/>
          </a:xfrm>
        </p:spPr>
        <p:txBody>
          <a:bodyPr/>
          <a:lstStyle/>
          <a:p>
            <a:pPr eaLnBrk="1" hangingPunct="1"/>
            <a:r>
              <a:rPr lang="en-US" dirty="0" smtClean="0"/>
              <a:t>The silicon doped with </a:t>
            </a:r>
            <a:r>
              <a:rPr lang="en-US" u="sng" dirty="0" smtClean="0"/>
              <a:t>extra electrons</a:t>
            </a:r>
            <a:r>
              <a:rPr lang="en-US" dirty="0" smtClean="0"/>
              <a:t> is called an </a:t>
            </a:r>
            <a:r>
              <a:rPr lang="en-US" dirty="0" smtClean="0">
                <a:solidFill>
                  <a:srgbClr val="FF0000"/>
                </a:solidFill>
              </a:rPr>
              <a:t>“</a:t>
            </a:r>
            <a:r>
              <a:rPr lang="en-US" u="sng" dirty="0" smtClean="0">
                <a:solidFill>
                  <a:srgbClr val="FF0000"/>
                </a:solidFill>
              </a:rPr>
              <a:t>N type” semiconductor</a:t>
            </a:r>
            <a:r>
              <a:rPr lang="en-US" dirty="0" smtClean="0">
                <a:solidFill>
                  <a:srgbClr val="FF0000"/>
                </a:solidFill>
              </a:rPr>
              <a:t>.  </a:t>
            </a:r>
          </a:p>
          <a:p>
            <a:pPr lvl="1" eaLnBrk="1" hangingPunct="1"/>
            <a:r>
              <a:rPr lang="en-US" dirty="0" smtClean="0"/>
              <a:t>“</a:t>
            </a:r>
            <a:r>
              <a:rPr lang="en-US" u="sng" dirty="0" smtClean="0"/>
              <a:t>N” is for negative</a:t>
            </a:r>
            <a:r>
              <a:rPr lang="en-US" dirty="0" smtClean="0"/>
              <a:t>, which is the charge of an electron.</a:t>
            </a:r>
          </a:p>
          <a:p>
            <a:pPr eaLnBrk="1" hangingPunct="1"/>
            <a:r>
              <a:rPr lang="en-US" dirty="0" smtClean="0"/>
              <a:t>Silicon doped with material </a:t>
            </a:r>
            <a:r>
              <a:rPr lang="en-US" u="sng" dirty="0" smtClean="0"/>
              <a:t>missing electrons</a:t>
            </a:r>
            <a:r>
              <a:rPr lang="en-US" dirty="0" smtClean="0"/>
              <a:t> that produce locations called </a:t>
            </a:r>
            <a:r>
              <a:rPr lang="en-US" u="sng" dirty="0" smtClean="0"/>
              <a:t>holes</a:t>
            </a:r>
            <a:r>
              <a:rPr lang="en-US" dirty="0" smtClean="0"/>
              <a:t> is called </a:t>
            </a:r>
            <a:r>
              <a:rPr lang="en-US" dirty="0" smtClean="0">
                <a:solidFill>
                  <a:srgbClr val="FF0000"/>
                </a:solidFill>
              </a:rPr>
              <a:t>“</a:t>
            </a:r>
            <a:r>
              <a:rPr lang="en-US" u="sng" dirty="0" smtClean="0">
                <a:solidFill>
                  <a:srgbClr val="FF0000"/>
                </a:solidFill>
              </a:rPr>
              <a:t>P type” semiconductor</a:t>
            </a:r>
            <a:r>
              <a:rPr lang="en-US" dirty="0" smtClean="0">
                <a:solidFill>
                  <a:srgbClr val="FF0000"/>
                </a:solidFill>
              </a:rPr>
              <a:t>.  </a:t>
            </a:r>
          </a:p>
          <a:p>
            <a:pPr lvl="1" eaLnBrk="1" hangingPunct="1"/>
            <a:r>
              <a:rPr lang="en-US" u="sng" dirty="0" smtClean="0"/>
              <a:t>“P” is for positive</a:t>
            </a:r>
            <a:r>
              <a:rPr lang="en-US" dirty="0" smtClean="0"/>
              <a:t>, which is the charge of a hole.</a:t>
            </a:r>
          </a:p>
        </p:txBody>
      </p:sp>
    </p:spTree>
    <p:extLst>
      <p:ext uri="{BB962C8B-B14F-4D97-AF65-F5344CB8AC3E}">
        <p14:creationId xmlns:p14="http://schemas.microsoft.com/office/powerpoint/2010/main" val="2444943720"/>
      </p:ext>
    </p:extLst>
  </p:cSld>
  <p:clrMapOvr>
    <a:masterClrMapping/>
  </p:clrMapOvr>
  <p:transition>
    <p:cover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28600" y="655637"/>
            <a:ext cx="8686800" cy="487363"/>
          </a:xfrm>
        </p:spPr>
        <p:txBody>
          <a:bodyPr>
            <a:normAutofit fontScale="90000"/>
          </a:bodyPr>
          <a:lstStyle/>
          <a:p>
            <a:pPr eaLnBrk="1" hangingPunct="1">
              <a:defRPr/>
            </a:pPr>
            <a:r>
              <a:rPr lang="en-US" sz="3200" smtClean="0"/>
              <a:t>Current Flow in N-type Semiconductors</a:t>
            </a:r>
          </a:p>
        </p:txBody>
      </p:sp>
      <p:sp>
        <p:nvSpPr>
          <p:cNvPr id="37891" name="Rectangle 3"/>
          <p:cNvSpPr>
            <a:spLocks noGrp="1" noChangeArrowheads="1"/>
          </p:cNvSpPr>
          <p:nvPr>
            <p:ph type="body" sz="half" idx="1"/>
          </p:nvPr>
        </p:nvSpPr>
        <p:spPr>
          <a:xfrm>
            <a:off x="304800" y="1417637"/>
            <a:ext cx="4191000" cy="5135563"/>
          </a:xfrm>
        </p:spPr>
        <p:txBody>
          <a:bodyPr>
            <a:normAutofit lnSpcReduction="10000"/>
          </a:bodyPr>
          <a:lstStyle/>
          <a:p>
            <a:pPr eaLnBrk="1" hangingPunct="1">
              <a:lnSpc>
                <a:spcPct val="80000"/>
              </a:lnSpc>
            </a:pPr>
            <a:r>
              <a:rPr lang="en-US" sz="2400" dirty="0" smtClean="0"/>
              <a:t>The DC voltage source has a positive terminal that attracts the free electrons in the semiconductor and pulls them away from their atoms leaving the atoms charged positively.</a:t>
            </a:r>
          </a:p>
          <a:p>
            <a:pPr eaLnBrk="1" hangingPunct="1">
              <a:lnSpc>
                <a:spcPct val="80000"/>
              </a:lnSpc>
            </a:pPr>
            <a:r>
              <a:rPr lang="en-US" sz="2400" dirty="0" smtClean="0"/>
              <a:t>Electrons from the negative terminal of the supply enter the semiconductor material and are attracted by the positive charge of the atoms missing one of their electrons.</a:t>
            </a:r>
          </a:p>
          <a:p>
            <a:pPr eaLnBrk="1" hangingPunct="1">
              <a:lnSpc>
                <a:spcPct val="80000"/>
              </a:lnSpc>
            </a:pPr>
            <a:r>
              <a:rPr lang="en-US" sz="2400" u="sng" dirty="0" smtClean="0"/>
              <a:t>Current flows from the negative terminal to the positive terminal</a:t>
            </a:r>
            <a:r>
              <a:rPr lang="en-US" sz="2400" dirty="0" smtClean="0"/>
              <a:t>.</a:t>
            </a:r>
          </a:p>
        </p:txBody>
      </p:sp>
      <p:pic>
        <p:nvPicPr>
          <p:cNvPr id="37892" name="Picture 5" descr="Figure7"/>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724400" y="1593056"/>
            <a:ext cx="4191000" cy="2909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5105400" y="2514600"/>
            <a:ext cx="304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7315200" y="3708400"/>
            <a:ext cx="3048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Arrow Connector 6"/>
          <p:cNvCxnSpPr/>
          <p:nvPr/>
        </p:nvCxnSpPr>
        <p:spPr>
          <a:xfrm>
            <a:off x="5562600" y="3784600"/>
            <a:ext cx="720000" cy="0"/>
          </a:xfrm>
          <a:prstGeom prst="straightConnector1">
            <a:avLst/>
          </a:prstGeom>
          <a:ln w="38100">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467600" y="3784600"/>
            <a:ext cx="720000" cy="0"/>
          </a:xfrm>
          <a:prstGeom prst="straightConnector1">
            <a:avLst/>
          </a:prstGeom>
          <a:ln w="38100">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3625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655637"/>
            <a:ext cx="8686800" cy="487363"/>
          </a:xfrm>
        </p:spPr>
        <p:txBody>
          <a:bodyPr>
            <a:normAutofit fontScale="90000"/>
          </a:bodyPr>
          <a:lstStyle/>
          <a:p>
            <a:pPr eaLnBrk="1" hangingPunct="1">
              <a:defRPr/>
            </a:pPr>
            <a:r>
              <a:rPr lang="en-US" sz="3200" dirty="0" smtClean="0"/>
              <a:t>Current Flow in P-type Semiconductors</a:t>
            </a:r>
          </a:p>
        </p:txBody>
      </p:sp>
      <p:sp>
        <p:nvSpPr>
          <p:cNvPr id="39939" name="Rectangle 3"/>
          <p:cNvSpPr>
            <a:spLocks noGrp="1" noChangeArrowheads="1"/>
          </p:cNvSpPr>
          <p:nvPr>
            <p:ph type="body" sz="half" idx="1"/>
          </p:nvPr>
        </p:nvSpPr>
        <p:spPr>
          <a:xfrm>
            <a:off x="304800" y="1493837"/>
            <a:ext cx="4191000" cy="5135563"/>
          </a:xfrm>
        </p:spPr>
        <p:txBody>
          <a:bodyPr>
            <a:normAutofit lnSpcReduction="10000"/>
          </a:bodyPr>
          <a:lstStyle/>
          <a:p>
            <a:pPr eaLnBrk="1" hangingPunct="1">
              <a:lnSpc>
                <a:spcPct val="80000"/>
              </a:lnSpc>
            </a:pPr>
            <a:r>
              <a:rPr lang="en-US" sz="2400" dirty="0" smtClean="0"/>
              <a:t>Electrons from the negative supply terminal are attracted to the positive holes and fill them.</a:t>
            </a:r>
          </a:p>
          <a:p>
            <a:pPr eaLnBrk="1" hangingPunct="1">
              <a:lnSpc>
                <a:spcPct val="80000"/>
              </a:lnSpc>
            </a:pPr>
            <a:r>
              <a:rPr lang="en-US" sz="2400" dirty="0" smtClean="0"/>
              <a:t>The positive terminal of the supply pulls the electrons from the holes leaving the holes to attract more electrons.</a:t>
            </a:r>
          </a:p>
          <a:p>
            <a:pPr eaLnBrk="1" hangingPunct="1">
              <a:lnSpc>
                <a:spcPct val="80000"/>
              </a:lnSpc>
            </a:pPr>
            <a:r>
              <a:rPr lang="en-US" sz="2400" u="sng" dirty="0" smtClean="0"/>
              <a:t>Current flows from the negative terminal to the positive terminal</a:t>
            </a:r>
            <a:r>
              <a:rPr lang="en-US" sz="2400" dirty="0" smtClean="0"/>
              <a:t>.</a:t>
            </a:r>
          </a:p>
          <a:p>
            <a:pPr eaLnBrk="1" hangingPunct="1">
              <a:lnSpc>
                <a:spcPct val="80000"/>
              </a:lnSpc>
            </a:pPr>
            <a:r>
              <a:rPr lang="en-US" sz="2400" dirty="0" smtClean="0"/>
              <a:t>Inside the semiconductor current flow is actually by the movement of the holes from positive to negative.</a:t>
            </a:r>
          </a:p>
        </p:txBody>
      </p:sp>
      <p:grpSp>
        <p:nvGrpSpPr>
          <p:cNvPr id="3" name="Group 2"/>
          <p:cNvGrpSpPr/>
          <p:nvPr/>
        </p:nvGrpSpPr>
        <p:grpSpPr>
          <a:xfrm>
            <a:off x="4648200" y="2103438"/>
            <a:ext cx="4191000" cy="2909887"/>
            <a:chOff x="4648200" y="2103438"/>
            <a:chExt cx="4191000" cy="2909887"/>
          </a:xfrm>
        </p:grpSpPr>
        <p:pic>
          <p:nvPicPr>
            <p:cNvPr id="39940" name="Picture 5" descr="Figure8"/>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648200" y="2103438"/>
              <a:ext cx="4191000" cy="29098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7239000" y="4191000"/>
              <a:ext cx="152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p:cNvSpPr/>
            <p:nvPr/>
          </p:nvSpPr>
          <p:spPr>
            <a:xfrm>
              <a:off x="5181600" y="3048000"/>
              <a:ext cx="1524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5" name="Straight Arrow Connector 4"/>
          <p:cNvCxnSpPr/>
          <p:nvPr/>
        </p:nvCxnSpPr>
        <p:spPr>
          <a:xfrm>
            <a:off x="7594600" y="4267200"/>
            <a:ext cx="720000" cy="0"/>
          </a:xfrm>
          <a:prstGeom prst="straightConnector1">
            <a:avLst/>
          </a:prstGeom>
          <a:ln w="38100">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974000" y="4267200"/>
            <a:ext cx="720000" cy="0"/>
          </a:xfrm>
          <a:prstGeom prst="straightConnector1">
            <a:avLst/>
          </a:prstGeom>
          <a:ln w="38100">
            <a:solidFill>
              <a:schemeClr val="tx1"/>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572000" y="4648200"/>
            <a:ext cx="7620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ounded Rectangle 3"/>
          <p:cNvSpPr/>
          <p:nvPr/>
        </p:nvSpPr>
        <p:spPr>
          <a:xfrm>
            <a:off x="7954600" y="2286000"/>
            <a:ext cx="198800" cy="1524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p:cNvCxnSpPr/>
          <p:nvPr/>
        </p:nvCxnSpPr>
        <p:spPr>
          <a:xfrm flipH="1">
            <a:off x="5181600" y="2362200"/>
            <a:ext cx="762000" cy="0"/>
          </a:xfrm>
          <a:prstGeom prst="straightConnector1">
            <a:avLst/>
          </a:prstGeom>
          <a:ln w="28575">
            <a:solidFill>
              <a:schemeClr val="tx1">
                <a:lumMod val="95000"/>
                <a:lumOff val="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93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29000" y="609600"/>
            <a:ext cx="1917513" cy="52322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800" b="1" dirty="0" smtClean="0">
                <a:latin typeface="Times New Roman" pitchFamily="18" charset="0"/>
                <a:cs typeface="Times New Roman" pitchFamily="18" charset="0"/>
              </a:rPr>
              <a:t>BEEE102L</a:t>
            </a:r>
            <a:endParaRPr lang="en-IN" sz="2800" b="1" dirty="0">
              <a:latin typeface="Times New Roman" pitchFamily="18" charset="0"/>
              <a:cs typeface="Times New Roman" pitchFamily="18" charset="0"/>
            </a:endParaRPr>
          </a:p>
        </p:txBody>
      </p:sp>
      <p:sp>
        <p:nvSpPr>
          <p:cNvPr id="7" name="TextBox 6"/>
          <p:cNvSpPr txBox="1"/>
          <p:nvPr/>
        </p:nvSpPr>
        <p:spPr>
          <a:xfrm>
            <a:off x="1140329" y="1664131"/>
            <a:ext cx="7091941" cy="52322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800" b="1" dirty="0" smtClean="0">
                <a:solidFill>
                  <a:srgbClr val="FF0000"/>
                </a:solidFill>
                <a:latin typeface="Times New Roman" pitchFamily="18" charset="0"/>
                <a:cs typeface="Times New Roman" pitchFamily="18" charset="0"/>
              </a:rPr>
              <a:t>Basic Electrical and Electronics Engineering</a:t>
            </a:r>
            <a:endParaRPr lang="en-IN" sz="2800" b="1" dirty="0">
              <a:solidFill>
                <a:srgbClr val="FF0000"/>
              </a:solidFill>
              <a:latin typeface="Times New Roman" pitchFamily="18" charset="0"/>
              <a:cs typeface="Times New Roman" pitchFamily="18" charset="0"/>
            </a:endParaRPr>
          </a:p>
        </p:txBody>
      </p:sp>
      <p:sp>
        <p:nvSpPr>
          <p:cNvPr id="8" name="TextBox 7"/>
          <p:cNvSpPr txBox="1"/>
          <p:nvPr/>
        </p:nvSpPr>
        <p:spPr>
          <a:xfrm>
            <a:off x="990600" y="2590800"/>
            <a:ext cx="7391400" cy="267765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514350" indent="-514350">
              <a:buFont typeface="+mj-lt"/>
              <a:buAutoNum type="arabicPeriod"/>
            </a:pPr>
            <a:r>
              <a:rPr lang="en-US" sz="2800" b="1" dirty="0">
                <a:solidFill>
                  <a:schemeClr val="tx1"/>
                </a:solidFill>
                <a:latin typeface="Times New Roman" pitchFamily="18" charset="0"/>
                <a:cs typeface="Times New Roman" pitchFamily="18" charset="0"/>
              </a:rPr>
              <a:t>DC Circuits</a:t>
            </a:r>
          </a:p>
          <a:p>
            <a:pPr marL="514350" indent="-514350">
              <a:buFont typeface="+mj-lt"/>
              <a:buAutoNum type="arabicPeriod"/>
            </a:pPr>
            <a:r>
              <a:rPr lang="en-US" sz="2800" b="1" dirty="0" smtClean="0">
                <a:solidFill>
                  <a:schemeClr val="tx1"/>
                </a:solidFill>
                <a:latin typeface="Times New Roman" pitchFamily="18" charset="0"/>
                <a:cs typeface="Times New Roman" pitchFamily="18" charset="0"/>
              </a:rPr>
              <a:t>AC Circuits</a:t>
            </a:r>
          </a:p>
          <a:p>
            <a:pPr marL="514350" indent="-514350">
              <a:buFont typeface="+mj-lt"/>
              <a:buAutoNum type="arabicPeriod"/>
            </a:pPr>
            <a:r>
              <a:rPr lang="en-US" sz="2800" b="1" dirty="0">
                <a:solidFill>
                  <a:schemeClr val="tx1"/>
                </a:solidFill>
                <a:latin typeface="Times New Roman" pitchFamily="18" charset="0"/>
                <a:cs typeface="Times New Roman" pitchFamily="18" charset="0"/>
              </a:rPr>
              <a:t>Magnetic Circuits</a:t>
            </a:r>
          </a:p>
          <a:p>
            <a:pPr marL="514350" indent="-514350">
              <a:buFont typeface="+mj-lt"/>
              <a:buAutoNum type="arabicPeriod"/>
            </a:pPr>
            <a:r>
              <a:rPr lang="en-US" sz="2800" b="1" dirty="0" smtClean="0">
                <a:solidFill>
                  <a:schemeClr val="tx1"/>
                </a:solidFill>
                <a:latin typeface="Times New Roman" pitchFamily="18" charset="0"/>
                <a:cs typeface="Times New Roman" pitchFamily="18" charset="0"/>
              </a:rPr>
              <a:t>Electrical Machines</a:t>
            </a:r>
          </a:p>
          <a:p>
            <a:pPr marL="514350" indent="-514350">
              <a:buFont typeface="+mj-lt"/>
              <a:buAutoNum type="arabicPeriod"/>
            </a:pPr>
            <a:r>
              <a:rPr lang="en-US" sz="2800" b="1" u="sng" dirty="0" smtClean="0">
                <a:solidFill>
                  <a:srgbClr val="FF0000"/>
                </a:solidFill>
                <a:latin typeface="Times New Roman" pitchFamily="18" charset="0"/>
                <a:cs typeface="Times New Roman" pitchFamily="18" charset="0"/>
              </a:rPr>
              <a:t>Semiconductor Devices and Applications</a:t>
            </a:r>
          </a:p>
          <a:p>
            <a:pPr marL="514350" indent="-514350">
              <a:buFont typeface="+mj-lt"/>
              <a:buAutoNum type="arabicPeriod"/>
            </a:pPr>
            <a:r>
              <a:rPr lang="en-US" sz="2800" b="1" dirty="0" smtClean="0">
                <a:solidFill>
                  <a:schemeClr val="tx1"/>
                </a:solidFill>
                <a:latin typeface="Times New Roman" pitchFamily="18" charset="0"/>
                <a:cs typeface="Times New Roman" pitchFamily="18" charset="0"/>
              </a:rPr>
              <a:t>Digital Systems</a:t>
            </a:r>
          </a:p>
        </p:txBody>
      </p:sp>
    </p:spTree>
    <p:extLst>
      <p:ext uri="{BB962C8B-B14F-4D97-AF65-F5344CB8AC3E}">
        <p14:creationId xmlns:p14="http://schemas.microsoft.com/office/powerpoint/2010/main" val="1719527393"/>
      </p:ext>
    </p:extLst>
  </p:cSld>
  <p:clrMapOvr>
    <a:masterClrMapping/>
  </p:clrMapOvr>
  <p:transition>
    <p:cover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a:spLocks noChangeArrowheads="1"/>
          </p:cNvSpPr>
          <p:nvPr/>
        </p:nvSpPr>
        <p:spPr bwMode="auto">
          <a:xfrm>
            <a:off x="609600" y="1371600"/>
            <a:ext cx="8001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Char char="»"/>
              <a:defRPr sz="2000">
                <a:solidFill>
                  <a:schemeClr val="tx1"/>
                </a:solidFill>
                <a:latin typeface="Calibri" pitchFamily="34" charset="0"/>
              </a:defRPr>
            </a:lvl6pPr>
            <a:lvl7pPr eaLnBrk="0" fontAlgn="base" hangingPunct="0">
              <a:spcAft>
                <a:spcPct val="0"/>
              </a:spcAft>
              <a:buChar char="»"/>
              <a:defRPr sz="2000">
                <a:solidFill>
                  <a:schemeClr val="tx1"/>
                </a:solidFill>
                <a:latin typeface="Calibri" pitchFamily="34" charset="0"/>
              </a:defRPr>
            </a:lvl7pPr>
            <a:lvl8pPr eaLnBrk="0" fontAlgn="base" hangingPunct="0">
              <a:spcAft>
                <a:spcPct val="0"/>
              </a:spcAft>
              <a:buChar char="»"/>
              <a:defRPr sz="2000">
                <a:solidFill>
                  <a:schemeClr val="tx1"/>
                </a:solidFill>
                <a:latin typeface="Calibri" pitchFamily="34" charset="0"/>
              </a:defRPr>
            </a:lvl8pPr>
            <a:lvl9pPr eaLnBrk="0" fontAlgn="base" hangingPunct="0">
              <a:spcAft>
                <a:spcPct val="0"/>
              </a:spcAft>
              <a:buChar char="»"/>
              <a:defRPr sz="2000">
                <a:solidFill>
                  <a:schemeClr val="tx1"/>
                </a:solidFill>
                <a:latin typeface="Calibri" pitchFamily="34" charset="0"/>
              </a:defRPr>
            </a:lvl9pPr>
          </a:lstStyle>
          <a:p>
            <a:pPr marL="342900" indent="-342900">
              <a:spcBef>
                <a:spcPct val="50000"/>
              </a:spcBef>
            </a:pPr>
            <a:r>
              <a:rPr lang="en-US" altLang="en-US" sz="2400" b="1" dirty="0">
                <a:latin typeface="Times New Roman" pitchFamily="18" charset="0"/>
              </a:rPr>
              <a:t>Two currents through a diode:</a:t>
            </a:r>
          </a:p>
        </p:txBody>
      </p:sp>
      <p:sp>
        <p:nvSpPr>
          <p:cNvPr id="3" name="Text Box 10"/>
          <p:cNvSpPr txBox="1">
            <a:spLocks noChangeArrowheads="1"/>
          </p:cNvSpPr>
          <p:nvPr/>
        </p:nvSpPr>
        <p:spPr bwMode="auto">
          <a:xfrm>
            <a:off x="254000" y="730250"/>
            <a:ext cx="8686800" cy="641350"/>
          </a:xfrm>
          <a:prstGeom prst="rect">
            <a:avLst/>
          </a:prstGeom>
          <a:noFill/>
          <a:ln w="9525">
            <a:noFill/>
            <a:miter lim="800000"/>
            <a:headEnd/>
            <a:tailEnd/>
          </a:ln>
          <a:effectLst/>
        </p:spPr>
        <p:txBody>
          <a:bodyPr>
            <a:spAutoFit/>
          </a:bodyPr>
          <a:lstStyle/>
          <a:p>
            <a:pPr algn="ctr">
              <a:spcBef>
                <a:spcPct val="50000"/>
              </a:spcBef>
              <a:defRPr/>
            </a:pPr>
            <a:r>
              <a:rPr lang="en-US" altLang="en-US" sz="3600" b="1" dirty="0">
                <a:solidFill>
                  <a:srgbClr val="CC3300"/>
                </a:solidFill>
                <a:effectLst>
                  <a:outerShdw blurRad="38100" dist="38100" dir="2700000" algn="tl">
                    <a:srgbClr val="C0C0C0"/>
                  </a:outerShdw>
                </a:effectLst>
                <a:latin typeface="Times" pitchFamily="18" charset="0"/>
                <a:ea typeface="ＭＳ Ｐゴシック" pitchFamily="34" charset="-128"/>
              </a:rPr>
              <a:t>Majority and Minority Carriers</a:t>
            </a:r>
          </a:p>
        </p:txBody>
      </p:sp>
      <p:sp>
        <p:nvSpPr>
          <p:cNvPr id="4" name="Rectangle 16"/>
          <p:cNvSpPr>
            <a:spLocks noChangeArrowheads="1"/>
          </p:cNvSpPr>
          <p:nvPr/>
        </p:nvSpPr>
        <p:spPr bwMode="auto">
          <a:xfrm>
            <a:off x="4724400" y="1524000"/>
            <a:ext cx="4038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hangingPunct="1">
              <a:spcBef>
                <a:spcPct val="20000"/>
              </a:spcBef>
              <a:buClr>
                <a:schemeClr val="accent2"/>
              </a:buClr>
            </a:pPr>
            <a:endParaRPr lang="en-US" altLang="en-US" sz="1800">
              <a:latin typeface="Times New Roman" pitchFamily="18" charset="0"/>
            </a:endParaRPr>
          </a:p>
        </p:txBody>
      </p:sp>
      <p:sp>
        <p:nvSpPr>
          <p:cNvPr id="5" name="Rectangle 17"/>
          <p:cNvSpPr>
            <a:spLocks noChangeArrowheads="1"/>
          </p:cNvSpPr>
          <p:nvPr/>
        </p:nvSpPr>
        <p:spPr bwMode="auto">
          <a:xfrm>
            <a:off x="762001" y="2133600"/>
            <a:ext cx="7696200" cy="1569660"/>
          </a:xfrm>
          <a:prstGeom prst="rect">
            <a:avLst/>
          </a:prstGeom>
          <a:noFill/>
          <a:ln w="9525">
            <a:noFill/>
            <a:miter lim="800000"/>
            <a:headEnd/>
            <a:tailEnd/>
          </a:ln>
          <a:effectLst/>
        </p:spPr>
        <p:txBody>
          <a:bodyPr wrap="square">
            <a:spAutoFit/>
          </a:bodyPr>
          <a:lstStyle/>
          <a:p>
            <a:pPr marL="342900" indent="-342900" algn="ctr" eaLnBrk="1" hangingPunct="1">
              <a:defRPr/>
            </a:pPr>
            <a:r>
              <a:rPr lang="en-US" altLang="en-US" sz="2400" b="1" dirty="0">
                <a:solidFill>
                  <a:schemeClr val="accent2"/>
                </a:solidFill>
                <a:effectLst>
                  <a:outerShdw blurRad="38100" dist="38100" dir="2700000" algn="tl">
                    <a:srgbClr val="C0C0C0"/>
                  </a:outerShdw>
                </a:effectLst>
                <a:latin typeface="Times New Roman" pitchFamily="18" charset="0"/>
                <a:ea typeface="ＭＳ Ｐゴシック" pitchFamily="34" charset="-128"/>
              </a:rPr>
              <a:t>Majority Carriers</a:t>
            </a:r>
            <a:r>
              <a:rPr lang="en-US" altLang="en-US" sz="2400" b="1" dirty="0">
                <a:solidFill>
                  <a:srgbClr val="CC3300"/>
                </a:solidFill>
                <a:effectLst>
                  <a:outerShdw blurRad="38100" dist="38100" dir="2700000" algn="tl">
                    <a:srgbClr val="C0C0C0"/>
                  </a:outerShdw>
                </a:effectLst>
                <a:latin typeface="Times New Roman" pitchFamily="18" charset="0"/>
                <a:ea typeface="ＭＳ Ｐゴシック" pitchFamily="34" charset="-128"/>
              </a:rPr>
              <a:t/>
            </a:r>
            <a:br>
              <a:rPr lang="en-US" altLang="en-US" sz="2400" b="1" dirty="0">
                <a:solidFill>
                  <a:srgbClr val="CC3300"/>
                </a:solidFill>
                <a:effectLst>
                  <a:outerShdw blurRad="38100" dist="38100" dir="2700000" algn="tl">
                    <a:srgbClr val="C0C0C0"/>
                  </a:outerShdw>
                </a:effectLst>
                <a:latin typeface="Times New Roman" pitchFamily="18" charset="0"/>
                <a:ea typeface="ＭＳ Ｐゴシック" pitchFamily="34" charset="-128"/>
              </a:rPr>
            </a:br>
            <a:endParaRPr lang="en-US" altLang="en-US" sz="2400" b="1" dirty="0">
              <a:solidFill>
                <a:srgbClr val="CC3300"/>
              </a:solidFill>
              <a:effectLst>
                <a:outerShdw blurRad="38100" dist="38100" dir="2700000" algn="tl">
                  <a:srgbClr val="C0C0C0"/>
                </a:outerShdw>
              </a:effectLst>
              <a:latin typeface="Times New Roman" pitchFamily="18" charset="0"/>
              <a:ea typeface="ＭＳ Ｐゴシック" pitchFamily="34" charset="-128"/>
            </a:endParaRPr>
          </a:p>
          <a:p>
            <a:pPr marL="342900" indent="-342900" eaLnBrk="1" hangingPunct="1">
              <a:buFontTx/>
              <a:buChar char="•"/>
              <a:defRPr/>
            </a:pPr>
            <a:r>
              <a:rPr lang="en-US" altLang="en-US" sz="2400" b="1" dirty="0">
                <a:latin typeface="Times New Roman" pitchFamily="18" charset="0"/>
                <a:ea typeface="ＭＳ Ｐゴシック" pitchFamily="34" charset="-128"/>
              </a:rPr>
              <a:t>The majority carriers in </a:t>
            </a:r>
            <a:r>
              <a:rPr lang="en-US" altLang="en-US" sz="2400" b="1" i="1" dirty="0">
                <a:latin typeface="Times New Roman" pitchFamily="18" charset="0"/>
                <a:ea typeface="ＭＳ Ｐゴシック" pitchFamily="34" charset="-128"/>
              </a:rPr>
              <a:t>n</a:t>
            </a:r>
            <a:r>
              <a:rPr lang="en-US" altLang="en-US" sz="2400" b="1" dirty="0">
                <a:latin typeface="Times New Roman" pitchFamily="18" charset="0"/>
                <a:ea typeface="ＭＳ Ｐゴシック" pitchFamily="34" charset="-128"/>
              </a:rPr>
              <a:t>-type materials are electrons.</a:t>
            </a:r>
          </a:p>
          <a:p>
            <a:pPr marL="342900" indent="-342900" eaLnBrk="1" hangingPunct="1">
              <a:buFontTx/>
              <a:buChar char="•"/>
              <a:defRPr/>
            </a:pPr>
            <a:r>
              <a:rPr lang="en-US" altLang="en-US" sz="2400" b="1" dirty="0">
                <a:latin typeface="Times New Roman" pitchFamily="18" charset="0"/>
                <a:ea typeface="ＭＳ Ｐゴシック" pitchFamily="34" charset="-128"/>
              </a:rPr>
              <a:t>The majority carriers in </a:t>
            </a:r>
            <a:r>
              <a:rPr lang="en-US" altLang="en-US" sz="2400" b="1" i="1" dirty="0">
                <a:latin typeface="Times New Roman" pitchFamily="18" charset="0"/>
                <a:ea typeface="ＭＳ Ｐゴシック" pitchFamily="34" charset="-128"/>
              </a:rPr>
              <a:t>p</a:t>
            </a:r>
            <a:r>
              <a:rPr lang="en-US" altLang="en-US" sz="2400" b="1" dirty="0">
                <a:latin typeface="Times New Roman" pitchFamily="18" charset="0"/>
                <a:ea typeface="ＭＳ Ｐゴシック" pitchFamily="34" charset="-128"/>
              </a:rPr>
              <a:t>-type materials are holes.</a:t>
            </a:r>
            <a:endParaRPr lang="en-US" sz="2400" b="1" dirty="0">
              <a:latin typeface="Times New Roman" pitchFamily="18" charset="0"/>
              <a:ea typeface="ＭＳ Ｐゴシック" pitchFamily="34" charset="-128"/>
            </a:endParaRPr>
          </a:p>
        </p:txBody>
      </p:sp>
      <p:sp>
        <p:nvSpPr>
          <p:cNvPr id="6" name="Rectangle 18"/>
          <p:cNvSpPr>
            <a:spLocks noChangeArrowheads="1"/>
          </p:cNvSpPr>
          <p:nvPr/>
        </p:nvSpPr>
        <p:spPr bwMode="auto">
          <a:xfrm>
            <a:off x="762000" y="4022725"/>
            <a:ext cx="7736921" cy="1569660"/>
          </a:xfrm>
          <a:prstGeom prst="rect">
            <a:avLst/>
          </a:prstGeom>
          <a:noFill/>
          <a:ln w="9525">
            <a:noFill/>
            <a:miter lim="800000"/>
            <a:headEnd/>
            <a:tailEnd/>
          </a:ln>
          <a:effectLst/>
        </p:spPr>
        <p:txBody>
          <a:bodyPr wrap="square">
            <a:spAutoFit/>
          </a:bodyPr>
          <a:lstStyle/>
          <a:p>
            <a:pPr marL="342900" indent="-342900" algn="ctr" eaLnBrk="1" hangingPunct="1">
              <a:defRPr/>
            </a:pPr>
            <a:r>
              <a:rPr lang="en-US" altLang="en-US" sz="2400" b="1" dirty="0">
                <a:solidFill>
                  <a:schemeClr val="accent2"/>
                </a:solidFill>
                <a:effectLst>
                  <a:outerShdw blurRad="38100" dist="38100" dir="2700000" algn="tl">
                    <a:srgbClr val="C0C0C0"/>
                  </a:outerShdw>
                </a:effectLst>
                <a:latin typeface="Times New Roman" pitchFamily="18" charset="0"/>
                <a:ea typeface="ＭＳ Ｐゴシック" pitchFamily="34" charset="-128"/>
              </a:rPr>
              <a:t>Minority Carriers</a:t>
            </a:r>
            <a:br>
              <a:rPr lang="en-US" altLang="en-US" sz="2400" b="1" dirty="0">
                <a:solidFill>
                  <a:schemeClr val="accent2"/>
                </a:solidFill>
                <a:effectLst>
                  <a:outerShdw blurRad="38100" dist="38100" dir="2700000" algn="tl">
                    <a:srgbClr val="C0C0C0"/>
                  </a:outerShdw>
                </a:effectLst>
                <a:latin typeface="Times New Roman" pitchFamily="18" charset="0"/>
                <a:ea typeface="ＭＳ Ｐゴシック" pitchFamily="34" charset="-128"/>
              </a:rPr>
            </a:br>
            <a:endParaRPr lang="en-US" altLang="en-US" sz="2400" b="1" dirty="0">
              <a:solidFill>
                <a:schemeClr val="accent2"/>
              </a:solidFill>
              <a:latin typeface="Times New Roman" pitchFamily="18" charset="0"/>
              <a:ea typeface="ＭＳ Ｐゴシック" pitchFamily="34" charset="-128"/>
            </a:endParaRPr>
          </a:p>
          <a:p>
            <a:pPr marL="342900" indent="-342900" eaLnBrk="1" hangingPunct="1">
              <a:buFontTx/>
              <a:buChar char="•"/>
              <a:defRPr/>
            </a:pPr>
            <a:r>
              <a:rPr lang="en-US" altLang="en-US" sz="2400" b="1" dirty="0">
                <a:latin typeface="Times New Roman" pitchFamily="18" charset="0"/>
                <a:ea typeface="ＭＳ Ｐゴシック" pitchFamily="34" charset="-128"/>
              </a:rPr>
              <a:t>The minority carriers in </a:t>
            </a:r>
            <a:r>
              <a:rPr lang="en-US" altLang="en-US" sz="2400" b="1" i="1" dirty="0">
                <a:latin typeface="Times New Roman" pitchFamily="18" charset="0"/>
                <a:ea typeface="ＭＳ Ｐゴシック" pitchFamily="34" charset="-128"/>
              </a:rPr>
              <a:t>n</a:t>
            </a:r>
            <a:r>
              <a:rPr lang="en-US" altLang="en-US" sz="2400" b="1" dirty="0">
                <a:latin typeface="Times New Roman" pitchFamily="18" charset="0"/>
                <a:ea typeface="ＭＳ Ｐゴシック" pitchFamily="34" charset="-128"/>
              </a:rPr>
              <a:t>-type materials are holes.</a:t>
            </a:r>
          </a:p>
          <a:p>
            <a:pPr marL="342900" indent="-342900" eaLnBrk="1" hangingPunct="1">
              <a:buFontTx/>
              <a:buChar char="•"/>
              <a:defRPr/>
            </a:pPr>
            <a:r>
              <a:rPr lang="en-US" altLang="en-US" sz="2400" b="1" dirty="0">
                <a:latin typeface="Times New Roman" pitchFamily="18" charset="0"/>
                <a:ea typeface="ＭＳ Ｐゴシック" pitchFamily="34" charset="-128"/>
              </a:rPr>
              <a:t>The minority carriers in </a:t>
            </a:r>
            <a:r>
              <a:rPr lang="en-US" altLang="en-US" sz="2400" b="1" i="1" dirty="0">
                <a:latin typeface="Times New Roman" pitchFamily="18" charset="0"/>
                <a:ea typeface="ＭＳ Ｐゴシック" pitchFamily="34" charset="-128"/>
              </a:rPr>
              <a:t>p</a:t>
            </a:r>
            <a:r>
              <a:rPr lang="en-US" altLang="en-US" sz="2400" b="1" dirty="0">
                <a:latin typeface="Times New Roman" pitchFamily="18" charset="0"/>
                <a:ea typeface="ＭＳ Ｐゴシック" pitchFamily="34" charset="-128"/>
              </a:rPr>
              <a:t>-type materials are electrons.</a:t>
            </a:r>
            <a:endParaRPr lang="en-US" sz="2400" b="1" dirty="0">
              <a:latin typeface="Times New Roman" pitchFamily="18" charset="0"/>
              <a:ea typeface="ＭＳ Ｐゴシック" pitchFamily="34" charset="-128"/>
            </a:endParaRPr>
          </a:p>
        </p:txBody>
      </p:sp>
      <p:sp>
        <p:nvSpPr>
          <p:cNvPr id="10" name="Slide Number Placeholder 9"/>
          <p:cNvSpPr>
            <a:spLocks noGrp="1"/>
          </p:cNvSpPr>
          <p:nvPr>
            <p:ph type="sldNum" sz="quarter" idx="12"/>
          </p:nvPr>
        </p:nvSpPr>
        <p:spPr>
          <a:xfrm>
            <a:off x="6553200" y="6356350"/>
            <a:ext cx="2133600" cy="365125"/>
          </a:xfrm>
        </p:spPr>
        <p:txBody>
          <a:bodyPr/>
          <a:lstStyle/>
          <a:p>
            <a:pPr>
              <a:defRPr/>
            </a:pPr>
            <a:fld id="{8CACF4ED-13B5-40BE-8BA4-FB54F4730C0E}" type="slidenum">
              <a:rPr lang="en-US"/>
              <a:pPr>
                <a:defRPr/>
              </a:pPr>
              <a:t>20</a:t>
            </a:fld>
            <a:endParaRPr lang="en-US"/>
          </a:p>
        </p:txBody>
      </p:sp>
    </p:spTree>
    <p:extLst>
      <p:ext uri="{BB962C8B-B14F-4D97-AF65-F5344CB8AC3E}">
        <p14:creationId xmlns:p14="http://schemas.microsoft.com/office/powerpoint/2010/main" val="2993614976"/>
      </p:ext>
    </p:extLst>
  </p:cSld>
  <p:clrMapOvr>
    <a:masterClrMapping/>
  </p:clrMapOvr>
  <p:transition>
    <p:cover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304800"/>
            <a:ext cx="8229600" cy="1066800"/>
          </a:xfrm>
        </p:spPr>
        <p:txBody>
          <a:bodyPr/>
          <a:lstStyle/>
          <a:p>
            <a:pPr eaLnBrk="1" hangingPunct="1">
              <a:defRPr/>
            </a:pPr>
            <a:r>
              <a:rPr lang="en-US" dirty="0" smtClean="0"/>
              <a:t>In Summary</a:t>
            </a:r>
          </a:p>
        </p:txBody>
      </p:sp>
      <p:sp>
        <p:nvSpPr>
          <p:cNvPr id="41987" name="Rectangle 3"/>
          <p:cNvSpPr>
            <a:spLocks noGrp="1" noChangeArrowheads="1"/>
          </p:cNvSpPr>
          <p:nvPr>
            <p:ph type="body" idx="1"/>
          </p:nvPr>
        </p:nvSpPr>
        <p:spPr>
          <a:xfrm>
            <a:off x="228600" y="1447800"/>
            <a:ext cx="8915400" cy="4325112"/>
          </a:xfrm>
        </p:spPr>
        <p:txBody>
          <a:bodyPr>
            <a:noAutofit/>
          </a:bodyPr>
          <a:lstStyle/>
          <a:p>
            <a:pPr eaLnBrk="1" hangingPunct="1">
              <a:lnSpc>
                <a:spcPct val="80000"/>
              </a:lnSpc>
            </a:pPr>
            <a:r>
              <a:rPr lang="en-US" sz="2400" dirty="0" smtClean="0"/>
              <a:t>In its pure state, semiconductor material is an excellent insulator.</a:t>
            </a:r>
          </a:p>
          <a:p>
            <a:pPr eaLnBrk="1" hangingPunct="1">
              <a:lnSpc>
                <a:spcPct val="80000"/>
              </a:lnSpc>
            </a:pPr>
            <a:endParaRPr lang="en-US" sz="2400" dirty="0" smtClean="0"/>
          </a:p>
          <a:p>
            <a:pPr eaLnBrk="1" hangingPunct="1">
              <a:lnSpc>
                <a:spcPct val="80000"/>
              </a:lnSpc>
            </a:pPr>
            <a:r>
              <a:rPr lang="en-US" sz="2400" dirty="0" smtClean="0"/>
              <a:t>The commonly used semiconductor material is silicon.</a:t>
            </a:r>
          </a:p>
          <a:p>
            <a:pPr eaLnBrk="1" hangingPunct="1">
              <a:lnSpc>
                <a:spcPct val="80000"/>
              </a:lnSpc>
            </a:pPr>
            <a:r>
              <a:rPr lang="en-US" sz="2400" dirty="0" smtClean="0"/>
              <a:t>Semiconductor materials can be doped with other atoms to add or subtract electrons.</a:t>
            </a:r>
          </a:p>
          <a:p>
            <a:pPr eaLnBrk="1" hangingPunct="1">
              <a:lnSpc>
                <a:spcPct val="80000"/>
              </a:lnSpc>
            </a:pPr>
            <a:endParaRPr lang="en-US" sz="2400" dirty="0" smtClean="0"/>
          </a:p>
          <a:p>
            <a:pPr eaLnBrk="1" hangingPunct="1">
              <a:lnSpc>
                <a:spcPct val="80000"/>
              </a:lnSpc>
            </a:pPr>
            <a:r>
              <a:rPr lang="en-US" sz="2400" dirty="0" smtClean="0"/>
              <a:t>An N-type semiconductor material has extra electrons.</a:t>
            </a:r>
          </a:p>
          <a:p>
            <a:pPr eaLnBrk="1" hangingPunct="1">
              <a:lnSpc>
                <a:spcPct val="80000"/>
              </a:lnSpc>
            </a:pPr>
            <a:r>
              <a:rPr lang="en-US" sz="2400" dirty="0" smtClean="0"/>
              <a:t>A P-type semiconductor material has a shortage of electrons with vacancies called holes.</a:t>
            </a:r>
          </a:p>
          <a:p>
            <a:pPr eaLnBrk="1" hangingPunct="1">
              <a:lnSpc>
                <a:spcPct val="80000"/>
              </a:lnSpc>
            </a:pPr>
            <a:endParaRPr lang="en-US" sz="2400" dirty="0" smtClean="0"/>
          </a:p>
          <a:p>
            <a:pPr eaLnBrk="1" hangingPunct="1">
              <a:lnSpc>
                <a:spcPct val="80000"/>
              </a:lnSpc>
            </a:pPr>
            <a:r>
              <a:rPr lang="en-US" sz="2400" dirty="0" smtClean="0"/>
              <a:t>The heavier the doping, the greater the conductivity or the lower the resistance.</a:t>
            </a:r>
          </a:p>
          <a:p>
            <a:pPr eaLnBrk="1" hangingPunct="1">
              <a:lnSpc>
                <a:spcPct val="80000"/>
              </a:lnSpc>
            </a:pPr>
            <a:endParaRPr lang="en-US" sz="2400" dirty="0" smtClean="0"/>
          </a:p>
          <a:p>
            <a:pPr eaLnBrk="1" hangingPunct="1">
              <a:lnSpc>
                <a:spcPct val="80000"/>
              </a:lnSpc>
            </a:pPr>
            <a:r>
              <a:rPr lang="en-US" sz="2400" dirty="0" smtClean="0"/>
              <a:t>By controlling the doping of silicon the semiconductor material can be made as conductive as desired.</a:t>
            </a:r>
          </a:p>
        </p:txBody>
      </p:sp>
    </p:spTree>
    <p:extLst>
      <p:ext uri="{BB962C8B-B14F-4D97-AF65-F5344CB8AC3E}">
        <p14:creationId xmlns:p14="http://schemas.microsoft.com/office/powerpoint/2010/main" val="2100110838"/>
      </p:ext>
    </p:extLst>
  </p:cSld>
  <p:clrMapOvr>
    <a:masterClrMapping/>
  </p:clrMapOvr>
  <p:transition>
    <p:cover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1524000"/>
            <a:ext cx="766953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152400" y="457200"/>
            <a:ext cx="82296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pPr>
              <a:defRPr/>
            </a:pPr>
            <a:r>
              <a:rPr lang="en-US" smtClean="0"/>
              <a:t>PN junction diode</a:t>
            </a:r>
            <a:endParaRPr lang="en-GB" dirty="0"/>
          </a:p>
        </p:txBody>
      </p:sp>
    </p:spTree>
    <p:extLst>
      <p:ext uri="{BB962C8B-B14F-4D97-AF65-F5344CB8AC3E}">
        <p14:creationId xmlns:p14="http://schemas.microsoft.com/office/powerpoint/2010/main" val="1198089607"/>
      </p:ext>
    </p:extLst>
  </p:cSld>
  <p:clrMapOvr>
    <a:masterClrMapping/>
  </p:clrMapOvr>
  <p:transition>
    <p:cover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229600" cy="1066800"/>
          </a:xfrm>
        </p:spPr>
        <p:txBody>
          <a:bodyPr/>
          <a:lstStyle/>
          <a:p>
            <a:pPr>
              <a:defRPr/>
            </a:pPr>
            <a:r>
              <a:rPr lang="en-US" dirty="0" smtClean="0"/>
              <a:t>PN junction diode</a:t>
            </a:r>
            <a:endParaRPr lang="en-GB" dirty="0"/>
          </a:p>
        </p:txBody>
      </p:sp>
      <p:sp>
        <p:nvSpPr>
          <p:cNvPr id="44035" name="Content Placeholder 2"/>
          <p:cNvSpPr>
            <a:spLocks noGrp="1"/>
          </p:cNvSpPr>
          <p:nvPr>
            <p:ph idx="1"/>
          </p:nvPr>
        </p:nvSpPr>
        <p:spPr>
          <a:xfrm>
            <a:off x="228600" y="1371600"/>
            <a:ext cx="8534400" cy="5410200"/>
          </a:xfrm>
        </p:spPr>
        <p:txBody>
          <a:bodyPr/>
          <a:lstStyle/>
          <a:p>
            <a:r>
              <a:rPr lang="en-US" sz="2000" dirty="0" smtClean="0"/>
              <a:t>In a piece of semiconductor material, if one half is doped by P-type and the other half is doped by N-type impurity, a PN junction is formed.  </a:t>
            </a:r>
          </a:p>
          <a:p>
            <a:r>
              <a:rPr lang="en-US" sz="2000" dirty="0" smtClean="0"/>
              <a:t>The plane dividing the two halves or zones is called PN junction.  </a:t>
            </a:r>
          </a:p>
          <a:p>
            <a:endParaRPr lang="en-US" sz="2000" dirty="0" smtClean="0"/>
          </a:p>
          <a:p>
            <a:r>
              <a:rPr lang="en-US" sz="2000" dirty="0" smtClean="0"/>
              <a:t>The N-type has high concentration of free electrons while P-type has high concentration of holes.  Therefore at the junction there is a tendency for the free electrons to diffuse over to the P-side and holes to the N-side (process called diffusion).  </a:t>
            </a:r>
          </a:p>
          <a:p>
            <a:endParaRPr lang="en-US" sz="2000" dirty="0" smtClean="0"/>
          </a:p>
          <a:p>
            <a:r>
              <a:rPr lang="en-US" sz="2000" dirty="0" smtClean="0"/>
              <a:t>The net opposite charge in each layer prevents further diffusion into that layer.  </a:t>
            </a:r>
          </a:p>
          <a:p>
            <a:endParaRPr lang="en-US" sz="2000" dirty="0" smtClean="0"/>
          </a:p>
          <a:p>
            <a:r>
              <a:rPr lang="en-US" sz="2000" dirty="0" smtClean="0"/>
              <a:t>Thus a barrier is set up near the junction which prevents further movement of charge carriers.  This is called as potential barrier (0.3V for germanium and 0.7 for silicon).</a:t>
            </a:r>
            <a:endParaRPr lang="en-GB" sz="2000" dirty="0" smtClean="0"/>
          </a:p>
          <a:p>
            <a:endParaRPr lang="en-GB" dirty="0" smtClean="0"/>
          </a:p>
        </p:txBody>
      </p:sp>
    </p:spTree>
    <p:extLst>
      <p:ext uri="{BB962C8B-B14F-4D97-AF65-F5344CB8AC3E}">
        <p14:creationId xmlns:p14="http://schemas.microsoft.com/office/powerpoint/2010/main" val="259680662"/>
      </p:ext>
    </p:extLst>
  </p:cSld>
  <p:clrMapOvr>
    <a:masterClrMapping/>
  </p:clrMapOvr>
  <p:transition>
    <p:cover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a:spLocks noChangeArrowheads="1"/>
          </p:cNvSpPr>
          <p:nvPr/>
        </p:nvSpPr>
        <p:spPr bwMode="auto">
          <a:xfrm>
            <a:off x="190500" y="974725"/>
            <a:ext cx="8763000" cy="641350"/>
          </a:xfrm>
          <a:prstGeom prst="rect">
            <a:avLst/>
          </a:prstGeom>
          <a:noFill/>
          <a:ln w="9525">
            <a:noFill/>
            <a:miter lim="800000"/>
            <a:headEnd/>
            <a:tailEnd/>
          </a:ln>
          <a:effectLst/>
        </p:spPr>
        <p:txBody>
          <a:bodyPr>
            <a:spAutoFit/>
          </a:bodyPr>
          <a:lstStyle/>
          <a:p>
            <a:pPr algn="ctr">
              <a:spcBef>
                <a:spcPct val="50000"/>
              </a:spcBef>
              <a:defRPr/>
            </a:pPr>
            <a:r>
              <a:rPr lang="en-US" altLang="en-US" sz="3600" b="1" dirty="0">
                <a:solidFill>
                  <a:srgbClr val="CC3300"/>
                </a:solidFill>
                <a:effectLst>
                  <a:outerShdw blurRad="38100" dist="38100" dir="2700000" algn="tl">
                    <a:srgbClr val="C0C0C0"/>
                  </a:outerShdw>
                </a:effectLst>
                <a:latin typeface="Times New Roman" pitchFamily="18" charset="0"/>
                <a:ea typeface="ＭＳ Ｐゴシック" pitchFamily="34" charset="-128"/>
              </a:rPr>
              <a:t>Diode Operating Conditions</a:t>
            </a:r>
          </a:p>
        </p:txBody>
      </p:sp>
      <p:sp>
        <p:nvSpPr>
          <p:cNvPr id="3" name="Text Box 11"/>
          <p:cNvSpPr txBox="1">
            <a:spLocks noChangeArrowheads="1"/>
          </p:cNvSpPr>
          <p:nvPr/>
        </p:nvSpPr>
        <p:spPr bwMode="auto">
          <a:xfrm>
            <a:off x="990600" y="2346325"/>
            <a:ext cx="563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200">
                <a:solidFill>
                  <a:schemeClr val="tx1"/>
                </a:solidFill>
                <a:latin typeface="Calibri" pitchFamily="34" charset="0"/>
              </a:defRPr>
            </a:lvl1pPr>
            <a:lvl2pPr>
              <a:defRPr sz="2800">
                <a:solidFill>
                  <a:schemeClr val="tx1"/>
                </a:solidFill>
                <a:latin typeface="Calibri" pitchFamily="34" charset="0"/>
              </a:defRPr>
            </a:lvl2pPr>
            <a:lvl3pPr>
              <a:defRPr sz="2400">
                <a:solidFill>
                  <a:schemeClr val="tx1"/>
                </a:solidFill>
                <a:latin typeface="Calibri" pitchFamily="34" charset="0"/>
              </a:defRPr>
            </a:lvl3pPr>
            <a:lvl4pPr>
              <a:defRPr sz="2000">
                <a:solidFill>
                  <a:schemeClr val="tx1"/>
                </a:solidFill>
                <a:latin typeface="Calibri" pitchFamily="34" charset="0"/>
              </a:defRPr>
            </a:lvl4pPr>
            <a:lvl5pPr>
              <a:defRPr sz="2000">
                <a:solidFill>
                  <a:schemeClr val="tx1"/>
                </a:solidFill>
                <a:latin typeface="Calibri" pitchFamily="34" charset="0"/>
              </a:defRPr>
            </a:lvl5pPr>
            <a:lvl6pPr eaLnBrk="0" fontAlgn="base" hangingPunct="0">
              <a:spcAft>
                <a:spcPct val="0"/>
              </a:spcAft>
              <a:buFont typeface="Arial" charset="0"/>
              <a:buChar char="»"/>
              <a:defRPr sz="2000">
                <a:solidFill>
                  <a:schemeClr val="tx1"/>
                </a:solidFill>
                <a:latin typeface="Calibri" pitchFamily="34" charset="0"/>
              </a:defRPr>
            </a:lvl6pPr>
            <a:lvl7pPr eaLnBrk="0" fontAlgn="base" hangingPunct="0">
              <a:spcAft>
                <a:spcPct val="0"/>
              </a:spcAft>
              <a:buFont typeface="Arial" charset="0"/>
              <a:buChar char="»"/>
              <a:defRPr sz="2000">
                <a:solidFill>
                  <a:schemeClr val="tx1"/>
                </a:solidFill>
                <a:latin typeface="Calibri" pitchFamily="34" charset="0"/>
              </a:defRPr>
            </a:lvl7pPr>
            <a:lvl8pPr eaLnBrk="0" fontAlgn="base" hangingPunct="0">
              <a:spcAft>
                <a:spcPct val="0"/>
              </a:spcAft>
              <a:buFont typeface="Arial" charset="0"/>
              <a:buChar char="»"/>
              <a:defRPr sz="2000">
                <a:solidFill>
                  <a:schemeClr val="tx1"/>
                </a:solidFill>
                <a:latin typeface="Calibri" pitchFamily="34" charset="0"/>
              </a:defRPr>
            </a:lvl8pPr>
            <a:lvl9pPr eaLnBrk="0" fontAlgn="base" hangingPunct="0">
              <a:spcAft>
                <a:spcPct val="0"/>
              </a:spcAft>
              <a:buFont typeface="Arial" charset="0"/>
              <a:buChar char="»"/>
              <a:defRPr sz="2000">
                <a:solidFill>
                  <a:schemeClr val="tx1"/>
                </a:solidFill>
                <a:latin typeface="Calibri" pitchFamily="34" charset="0"/>
              </a:defRPr>
            </a:lvl9pPr>
          </a:lstStyle>
          <a:p>
            <a:pPr eaLnBrk="1" hangingPunct="1">
              <a:spcBef>
                <a:spcPct val="50000"/>
              </a:spcBef>
            </a:pPr>
            <a:r>
              <a:rPr lang="en-US" altLang="en-US" sz="2000" b="1">
                <a:solidFill>
                  <a:schemeClr val="accent2"/>
                </a:solidFill>
                <a:latin typeface="Times New Roman" pitchFamily="18" charset="0"/>
              </a:rPr>
              <a:t>A diode has three operating conditions:</a:t>
            </a:r>
          </a:p>
        </p:txBody>
      </p:sp>
      <p:sp>
        <p:nvSpPr>
          <p:cNvPr id="4" name="Rectangle 12"/>
          <p:cNvSpPr>
            <a:spLocks noChangeArrowheads="1"/>
          </p:cNvSpPr>
          <p:nvPr/>
        </p:nvSpPr>
        <p:spPr bwMode="auto">
          <a:xfrm>
            <a:off x="3352800" y="2955925"/>
            <a:ext cx="2438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eaLnBrk="1" hangingPunct="1">
              <a:buFontTx/>
              <a:buChar char="•"/>
            </a:pPr>
            <a:r>
              <a:rPr lang="en-US" altLang="en-US" sz="2000" b="1" dirty="0">
                <a:latin typeface="Times New Roman" pitchFamily="18" charset="0"/>
              </a:rPr>
              <a:t>No bias</a:t>
            </a:r>
          </a:p>
          <a:p>
            <a:pPr marL="342900" indent="-342900" eaLnBrk="1" hangingPunct="1">
              <a:buFontTx/>
              <a:buChar char="•"/>
            </a:pPr>
            <a:r>
              <a:rPr lang="en-US" altLang="en-US" sz="2000" b="1" dirty="0">
                <a:latin typeface="Times New Roman" pitchFamily="18" charset="0"/>
              </a:rPr>
              <a:t>Forward bias</a:t>
            </a:r>
          </a:p>
          <a:p>
            <a:pPr marL="342900" indent="-342900" eaLnBrk="1" hangingPunct="1">
              <a:buFontTx/>
              <a:buChar char="•"/>
            </a:pPr>
            <a:r>
              <a:rPr lang="en-US" altLang="en-US" sz="2000" b="1" dirty="0">
                <a:latin typeface="Times New Roman" pitchFamily="18" charset="0"/>
              </a:rPr>
              <a:t>Reverse bias</a:t>
            </a:r>
          </a:p>
        </p:txBody>
      </p:sp>
    </p:spTree>
    <p:extLst>
      <p:ext uri="{BB962C8B-B14F-4D97-AF65-F5344CB8AC3E}">
        <p14:creationId xmlns:p14="http://schemas.microsoft.com/office/powerpoint/2010/main" val="1560978901"/>
      </p:ext>
    </p:extLst>
  </p:cSld>
  <p:clrMapOvr>
    <a:masterClrMapping/>
  </p:clrMapOvr>
  <p:transition>
    <p:cover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51122"/>
            <a:ext cx="7628106" cy="4844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152400" y="533400"/>
            <a:ext cx="82296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pPr>
              <a:defRPr/>
            </a:pPr>
            <a:r>
              <a:rPr lang="en-US" dirty="0" smtClean="0"/>
              <a:t>PN junction unbiased diode</a:t>
            </a:r>
            <a:endParaRPr lang="en-GB" dirty="0"/>
          </a:p>
        </p:txBody>
      </p:sp>
    </p:spTree>
    <p:extLst>
      <p:ext uri="{BB962C8B-B14F-4D97-AF65-F5344CB8AC3E}">
        <p14:creationId xmlns:p14="http://schemas.microsoft.com/office/powerpoint/2010/main" val="3837336228"/>
      </p:ext>
    </p:extLst>
  </p:cSld>
  <p:clrMapOvr>
    <a:masterClrMapping/>
  </p:clrMapOvr>
  <p:transition>
    <p:cover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1"/>
          </p:nvPr>
        </p:nvSpPr>
        <p:spPr>
          <a:xfrm>
            <a:off x="228600" y="762000"/>
            <a:ext cx="8534400" cy="5791200"/>
          </a:xfrm>
        </p:spPr>
        <p:txBody>
          <a:bodyPr>
            <a:normAutofit lnSpcReduction="10000"/>
          </a:bodyPr>
          <a:lstStyle/>
          <a:p>
            <a:pPr>
              <a:defRPr/>
            </a:pPr>
            <a:r>
              <a:rPr lang="en-US" sz="3600" dirty="0" smtClean="0"/>
              <a:t>Forward bias</a:t>
            </a:r>
          </a:p>
          <a:p>
            <a:pPr>
              <a:defRPr/>
            </a:pPr>
            <a:endParaRPr lang="en-US" sz="2400" dirty="0" smtClean="0"/>
          </a:p>
          <a:p>
            <a:pPr>
              <a:defRPr/>
            </a:pPr>
            <a:r>
              <a:rPr lang="en-US" sz="2000" dirty="0" smtClean="0"/>
              <a:t>When positive terminal of battery is connected to the P-type and negative terminal to the N-type of the PN junction diode, the bias applied is known as forward bias.</a:t>
            </a:r>
            <a:endParaRPr lang="en-GB" sz="2000" dirty="0" smtClean="0"/>
          </a:p>
          <a:p>
            <a:pPr>
              <a:defRPr/>
            </a:pPr>
            <a:endParaRPr lang="en-US" sz="2000" dirty="0" smtClean="0"/>
          </a:p>
          <a:p>
            <a:pPr>
              <a:defRPr/>
            </a:pPr>
            <a:r>
              <a:rPr lang="en-US" sz="2000" dirty="0" smtClean="0"/>
              <a:t>The applied positive potential repels the holes in the P-type region so that the holes move towards the junction and the applied negative potential repels the electrons in the N-type region and the electrons move towards the junction(When applied voltage VF is less than V0) and hence the forward current IF is almost zero.  </a:t>
            </a:r>
          </a:p>
          <a:p>
            <a:pPr>
              <a:defRPr/>
            </a:pPr>
            <a:endParaRPr lang="en-US" sz="2000" dirty="0" smtClean="0"/>
          </a:p>
          <a:p>
            <a:pPr>
              <a:defRPr/>
            </a:pPr>
            <a:r>
              <a:rPr lang="en-US" sz="2000" dirty="0" smtClean="0"/>
              <a:t>Eventually when the applied potential is more than the internal barrier potential the barrier will disappear </a:t>
            </a:r>
          </a:p>
          <a:p>
            <a:pPr marL="0" indent="0">
              <a:buFontTx/>
              <a:buNone/>
              <a:defRPr/>
            </a:pPr>
            <a:r>
              <a:rPr lang="en-US" sz="2000" dirty="0" smtClean="0"/>
              <a:t> </a:t>
            </a:r>
          </a:p>
          <a:p>
            <a:pPr>
              <a:defRPr/>
            </a:pPr>
            <a:r>
              <a:rPr lang="en-US" sz="2000" dirty="0" smtClean="0"/>
              <a:t>Hence the holes cross the junction from P-type to N-type and the electrons cross the junction in the opposite direction resulting in relatively large current flow in the external </a:t>
            </a:r>
            <a:r>
              <a:rPr lang="en-US" sz="2400" dirty="0" smtClean="0"/>
              <a:t>circuit.</a:t>
            </a:r>
            <a:endParaRPr lang="en-GB" sz="2400" dirty="0" smtClean="0"/>
          </a:p>
        </p:txBody>
      </p:sp>
    </p:spTree>
    <p:extLst>
      <p:ext uri="{BB962C8B-B14F-4D97-AF65-F5344CB8AC3E}">
        <p14:creationId xmlns:p14="http://schemas.microsoft.com/office/powerpoint/2010/main" val="920218546"/>
      </p:ext>
    </p:extLst>
  </p:cSld>
  <p:clrMapOvr>
    <a:masterClrMapping/>
  </p:clrMapOvr>
  <p:transition>
    <p:cover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908720"/>
            <a:ext cx="8064896" cy="2308324"/>
          </a:xfrm>
          <a:prstGeom prst="rect">
            <a:avLst/>
          </a:prstGeom>
        </p:spPr>
        <p:txBody>
          <a:bodyPr wrap="square">
            <a:spAutoFit/>
          </a:bodyPr>
          <a:lstStyle/>
          <a:p>
            <a:pPr algn="just">
              <a:lnSpc>
                <a:spcPct val="150000"/>
              </a:lnSpc>
            </a:pPr>
            <a:r>
              <a:rPr lang="en-IN" sz="2400" b="1" dirty="0" smtClean="0">
                <a:solidFill>
                  <a:srgbClr val="FF0000"/>
                </a:solidFill>
                <a:latin typeface="Times New Roman" pitchFamily="18" charset="0"/>
                <a:cs typeface="Times New Roman" pitchFamily="18" charset="0"/>
              </a:rPr>
              <a:t>Forward Bias</a:t>
            </a:r>
          </a:p>
          <a:p>
            <a:pPr algn="just">
              <a:lnSpc>
                <a:spcPct val="150000"/>
              </a:lnSpc>
            </a:pPr>
            <a:r>
              <a:rPr lang="en-IN" sz="2400" b="1" dirty="0" smtClean="0">
                <a:solidFill>
                  <a:srgbClr val="7030A0"/>
                </a:solidFill>
                <a:latin typeface="Times New Roman" pitchFamily="18" charset="0"/>
                <a:cs typeface="Times New Roman" pitchFamily="18" charset="0"/>
              </a:rPr>
              <a:t>Anode is given positive potential</a:t>
            </a:r>
          </a:p>
          <a:p>
            <a:pPr algn="just">
              <a:lnSpc>
                <a:spcPct val="150000"/>
              </a:lnSpc>
            </a:pPr>
            <a:r>
              <a:rPr lang="en-IN" sz="2400" b="1" dirty="0" smtClean="0">
                <a:solidFill>
                  <a:srgbClr val="7030A0"/>
                </a:solidFill>
                <a:latin typeface="Times New Roman" pitchFamily="18" charset="0"/>
                <a:cs typeface="Times New Roman" pitchFamily="18" charset="0"/>
              </a:rPr>
              <a:t>Cathode is given negative potential</a:t>
            </a:r>
          </a:p>
          <a:p>
            <a:pPr algn="just">
              <a:lnSpc>
                <a:spcPct val="150000"/>
              </a:lnSpc>
            </a:pPr>
            <a:endParaRPr lang="en-IN" sz="2400" b="1" dirty="0">
              <a:solidFill>
                <a:srgbClr val="7030A0"/>
              </a:solidFill>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cstate="print"/>
          <a:srcRect/>
          <a:stretch>
            <a:fillRect/>
          </a:stretch>
        </p:blipFill>
        <p:spPr bwMode="auto">
          <a:xfrm>
            <a:off x="152400" y="3657600"/>
            <a:ext cx="5010150" cy="2743200"/>
          </a:xfrm>
          <a:prstGeom prst="rect">
            <a:avLst/>
          </a:prstGeom>
          <a:noFill/>
          <a:ln w="9525">
            <a:noFill/>
            <a:miter lim="800000"/>
            <a:headEnd/>
            <a:tailEnd/>
          </a:ln>
        </p:spPr>
      </p:pic>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8724" y="848493"/>
            <a:ext cx="4157176" cy="280910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4252449"/>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3"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04800" y="1066800"/>
            <a:ext cx="8595001" cy="5248384"/>
          </a:xfrm>
        </p:spPr>
      </p:pic>
    </p:spTree>
    <p:extLst>
      <p:ext uri="{BB962C8B-B14F-4D97-AF65-F5344CB8AC3E}">
        <p14:creationId xmlns:p14="http://schemas.microsoft.com/office/powerpoint/2010/main" val="1532295935"/>
      </p:ext>
    </p:extLst>
  </p:cSld>
  <p:clrMapOvr>
    <a:masterClrMapping/>
  </p:clrMapOvr>
  <p:transition>
    <p:cover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p:cNvSpPr>
          <p:nvPr>
            <p:ph idx="1"/>
          </p:nvPr>
        </p:nvSpPr>
        <p:spPr>
          <a:xfrm>
            <a:off x="381000" y="1066800"/>
            <a:ext cx="8534400" cy="5181600"/>
          </a:xfrm>
        </p:spPr>
        <p:txBody>
          <a:bodyPr/>
          <a:lstStyle/>
          <a:p>
            <a:r>
              <a:rPr lang="en-US" sz="2400" dirty="0" smtClean="0"/>
              <a:t>Under reverse bias condition:</a:t>
            </a:r>
            <a:endParaRPr lang="en-GB" sz="2400" dirty="0" smtClean="0"/>
          </a:p>
          <a:p>
            <a:r>
              <a:rPr lang="en-US" sz="2000" dirty="0" smtClean="0"/>
              <a:t>When the </a:t>
            </a:r>
            <a:r>
              <a:rPr lang="en-US" sz="2000" dirty="0" smtClean="0">
                <a:solidFill>
                  <a:srgbClr val="FF0000"/>
                </a:solidFill>
              </a:rPr>
              <a:t>negative terminal of the battery is connected to the P-type and positive terminal is connected to N-type of the PN junction</a:t>
            </a:r>
            <a:r>
              <a:rPr lang="en-US" sz="2000" dirty="0" smtClean="0"/>
              <a:t>, the bias applied is known as reverse bias.</a:t>
            </a:r>
            <a:endParaRPr lang="en-GB" sz="2000" dirty="0" smtClean="0"/>
          </a:p>
          <a:p>
            <a:r>
              <a:rPr lang="en-US" sz="2000" dirty="0" smtClean="0"/>
              <a:t>Under this condition</a:t>
            </a:r>
            <a:r>
              <a:rPr lang="en-US" sz="2000" dirty="0" smtClean="0">
                <a:solidFill>
                  <a:srgbClr val="FF0000"/>
                </a:solidFill>
              </a:rPr>
              <a:t>, holes form the majority carriers of P-side move towards the negative terminal </a:t>
            </a:r>
            <a:r>
              <a:rPr lang="en-US" sz="2000" dirty="0" smtClean="0"/>
              <a:t>of the battery and </a:t>
            </a:r>
            <a:r>
              <a:rPr lang="en-US" sz="2000" dirty="0" smtClean="0">
                <a:solidFill>
                  <a:srgbClr val="FF0000"/>
                </a:solidFill>
              </a:rPr>
              <a:t>electrons which form the majority carriers of the N-side are attracted towards the positive </a:t>
            </a:r>
            <a:r>
              <a:rPr lang="en-US" sz="2000" dirty="0" smtClean="0"/>
              <a:t>terminal of the battery.  </a:t>
            </a:r>
          </a:p>
          <a:p>
            <a:r>
              <a:rPr lang="en-US" sz="2000" dirty="0" smtClean="0"/>
              <a:t>Hence the width of the </a:t>
            </a:r>
            <a:r>
              <a:rPr lang="en-US" sz="2000" dirty="0" smtClean="0">
                <a:solidFill>
                  <a:srgbClr val="FF0000"/>
                </a:solidFill>
              </a:rPr>
              <a:t>depletion region</a:t>
            </a:r>
            <a:r>
              <a:rPr lang="en-US" sz="2000" dirty="0" smtClean="0"/>
              <a:t> which is depleted of mobile carriers </a:t>
            </a:r>
            <a:r>
              <a:rPr lang="en-US" sz="2000" dirty="0" smtClean="0">
                <a:solidFill>
                  <a:srgbClr val="FF0000"/>
                </a:solidFill>
              </a:rPr>
              <a:t>increases</a:t>
            </a:r>
            <a:r>
              <a:rPr lang="en-US" sz="2000" dirty="0" smtClean="0"/>
              <a:t>.  </a:t>
            </a:r>
          </a:p>
          <a:p>
            <a:r>
              <a:rPr lang="en-US" sz="2000" dirty="0" smtClean="0"/>
              <a:t>Thus the electric filed produced by applied reverse bias is in the same direction of electric field and hence the barrier is increased.  </a:t>
            </a:r>
          </a:p>
          <a:p>
            <a:r>
              <a:rPr lang="en-US" sz="2000" dirty="0" smtClean="0"/>
              <a:t>Therefore, theoretically </a:t>
            </a:r>
            <a:r>
              <a:rPr lang="en-US" sz="2000" dirty="0" smtClean="0">
                <a:solidFill>
                  <a:srgbClr val="FF0000"/>
                </a:solidFill>
              </a:rPr>
              <a:t>no current should flow in the external circuit.</a:t>
            </a:r>
            <a:r>
              <a:rPr lang="en-US" sz="2000" dirty="0" smtClean="0"/>
              <a:t>  </a:t>
            </a:r>
          </a:p>
          <a:p>
            <a:r>
              <a:rPr lang="en-US" sz="2000" dirty="0" smtClean="0"/>
              <a:t>But in practice </a:t>
            </a:r>
            <a:r>
              <a:rPr lang="en-US" sz="2000" dirty="0" smtClean="0">
                <a:solidFill>
                  <a:srgbClr val="FF0000"/>
                </a:solidFill>
              </a:rPr>
              <a:t>very small reverse current in the order of microamperes flows</a:t>
            </a:r>
            <a:r>
              <a:rPr lang="en-US" sz="2000" dirty="0" smtClean="0"/>
              <a:t> under bias.  This current is called as reverse saturation current. </a:t>
            </a:r>
            <a:endParaRPr lang="en-GB" sz="2000" dirty="0" smtClean="0"/>
          </a:p>
        </p:txBody>
      </p:sp>
    </p:spTree>
    <p:extLst>
      <p:ext uri="{BB962C8B-B14F-4D97-AF65-F5344CB8AC3E}">
        <p14:creationId xmlns:p14="http://schemas.microsoft.com/office/powerpoint/2010/main" val="2760867890"/>
      </p:ext>
    </p:extLst>
  </p:cSld>
  <p:clrMapOvr>
    <a:masterClrMapping/>
  </p:clrMapOvr>
  <p:transition>
    <p:cover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295400"/>
            <a:ext cx="86106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115" y="2554514"/>
            <a:ext cx="8596085" cy="391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719286" y="707962"/>
            <a:ext cx="1357303" cy="523220"/>
          </a:xfrm>
          <a:prstGeom prst="rect">
            <a:avLst/>
          </a:prstGeom>
          <a:noFill/>
        </p:spPr>
        <p:txBody>
          <a:bodyPr wrap="square" rtlCol="0">
            <a:spAutoFit/>
          </a:bodyPr>
          <a:lstStyle/>
          <a:p>
            <a:r>
              <a:rPr lang="en-US" sz="2800" b="1" dirty="0" smtClean="0"/>
              <a:t>Books</a:t>
            </a:r>
            <a:endParaRPr lang="en-IN" sz="2800" b="1" dirty="0"/>
          </a:p>
        </p:txBody>
      </p:sp>
    </p:spTree>
    <p:extLst>
      <p:ext uri="{BB962C8B-B14F-4D97-AF65-F5344CB8AC3E}">
        <p14:creationId xmlns:p14="http://schemas.microsoft.com/office/powerpoint/2010/main" val="4128172780"/>
      </p:ext>
    </p:extLst>
  </p:cSld>
  <p:clrMapOvr>
    <a:masterClrMapping/>
  </p:clrMapOvr>
  <p:transition>
    <p:cover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980728"/>
            <a:ext cx="8064896" cy="2308324"/>
          </a:xfrm>
          <a:prstGeom prst="rect">
            <a:avLst/>
          </a:prstGeom>
        </p:spPr>
        <p:txBody>
          <a:bodyPr wrap="square">
            <a:spAutoFit/>
          </a:bodyPr>
          <a:lstStyle/>
          <a:p>
            <a:pPr algn="just">
              <a:lnSpc>
                <a:spcPct val="150000"/>
              </a:lnSpc>
            </a:pPr>
            <a:r>
              <a:rPr lang="en-IN" sz="2400" b="1" dirty="0" smtClean="0">
                <a:solidFill>
                  <a:srgbClr val="FF0000"/>
                </a:solidFill>
                <a:latin typeface="Times New Roman" pitchFamily="18" charset="0"/>
                <a:cs typeface="Times New Roman" pitchFamily="18" charset="0"/>
              </a:rPr>
              <a:t>Reverse Bias</a:t>
            </a:r>
          </a:p>
          <a:p>
            <a:pPr algn="just">
              <a:lnSpc>
                <a:spcPct val="150000"/>
              </a:lnSpc>
            </a:pPr>
            <a:r>
              <a:rPr lang="en-IN" sz="2400" b="1" dirty="0" smtClean="0">
                <a:solidFill>
                  <a:srgbClr val="7030A0"/>
                </a:solidFill>
                <a:latin typeface="Times New Roman" pitchFamily="18" charset="0"/>
                <a:cs typeface="Times New Roman" pitchFamily="18" charset="0"/>
              </a:rPr>
              <a:t>Anode is given negative potential</a:t>
            </a:r>
          </a:p>
          <a:p>
            <a:pPr algn="just">
              <a:lnSpc>
                <a:spcPct val="150000"/>
              </a:lnSpc>
            </a:pPr>
            <a:r>
              <a:rPr lang="en-IN" sz="2400" b="1" dirty="0" smtClean="0">
                <a:solidFill>
                  <a:srgbClr val="7030A0"/>
                </a:solidFill>
                <a:latin typeface="Times New Roman" pitchFamily="18" charset="0"/>
                <a:cs typeface="Times New Roman" pitchFamily="18" charset="0"/>
              </a:rPr>
              <a:t>Cathode is given positive potential</a:t>
            </a:r>
          </a:p>
          <a:p>
            <a:pPr algn="just">
              <a:lnSpc>
                <a:spcPct val="150000"/>
              </a:lnSpc>
            </a:pPr>
            <a:endParaRPr lang="en-IN" sz="2400" b="1" dirty="0">
              <a:solidFill>
                <a:srgbClr val="7030A0"/>
              </a:solidFill>
              <a:latin typeface="Times New Roman" pitchFamily="18" charset="0"/>
              <a:cs typeface="Times New Roman" pitchFamily="18" charset="0"/>
            </a:endParaRPr>
          </a:p>
        </p:txBody>
      </p:sp>
      <p:pic>
        <p:nvPicPr>
          <p:cNvPr id="3" name="Picture 3"/>
          <p:cNvPicPr>
            <a:picLocks noChangeAspect="1" noChangeArrowheads="1"/>
          </p:cNvPicPr>
          <p:nvPr/>
        </p:nvPicPr>
        <p:blipFill>
          <a:blip r:embed="rId2" cstate="print"/>
          <a:srcRect/>
          <a:stretch>
            <a:fillRect/>
          </a:stretch>
        </p:blipFill>
        <p:spPr bwMode="auto">
          <a:xfrm>
            <a:off x="0" y="3278832"/>
            <a:ext cx="5448300" cy="2943225"/>
          </a:xfrm>
          <a:prstGeom prst="rect">
            <a:avLst/>
          </a:prstGeom>
          <a:noFill/>
          <a:ln w="9525">
            <a:noFill/>
            <a:miter lim="800000"/>
            <a:headEnd/>
            <a:tailEnd/>
          </a:ln>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850900"/>
            <a:ext cx="4114800" cy="3208564"/>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6391712"/>
      </p:ext>
    </p:extLst>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Content Placeholder 2"/>
          <p:cNvSpPr>
            <a:spLocks noGrp="1"/>
          </p:cNvSpPr>
          <p:nvPr>
            <p:ph idx="1"/>
          </p:nvPr>
        </p:nvSpPr>
        <p:spPr>
          <a:xfrm>
            <a:off x="228600" y="914400"/>
            <a:ext cx="8915400" cy="4325112"/>
          </a:xfrm>
        </p:spPr>
        <p:txBody>
          <a:bodyPr>
            <a:noAutofit/>
          </a:bodyPr>
          <a:lstStyle/>
          <a:p>
            <a:r>
              <a:rPr lang="en-US" sz="2300" dirty="0" smtClean="0"/>
              <a:t>The magnitude of </a:t>
            </a:r>
            <a:r>
              <a:rPr lang="en-US" sz="2300" dirty="0" smtClean="0">
                <a:solidFill>
                  <a:srgbClr val="FF0000"/>
                </a:solidFill>
              </a:rPr>
              <a:t>reverse saturation current mainly depends upon junction temperature </a:t>
            </a:r>
            <a:r>
              <a:rPr lang="en-US" sz="2300" dirty="0" smtClean="0"/>
              <a:t>because the major source of </a:t>
            </a:r>
            <a:r>
              <a:rPr lang="en-US" sz="2300" dirty="0" smtClean="0">
                <a:solidFill>
                  <a:srgbClr val="FF0000"/>
                </a:solidFill>
              </a:rPr>
              <a:t>minority carriers is thermally broken covalent bonds.</a:t>
            </a:r>
            <a:endParaRPr lang="en-GB" sz="2300" dirty="0" smtClean="0">
              <a:solidFill>
                <a:srgbClr val="FF0000"/>
              </a:solidFill>
            </a:endParaRPr>
          </a:p>
          <a:p>
            <a:endParaRPr lang="en-US" sz="2300" dirty="0" smtClean="0"/>
          </a:p>
          <a:p>
            <a:r>
              <a:rPr lang="en-US" sz="2300" dirty="0" smtClean="0"/>
              <a:t>For </a:t>
            </a:r>
            <a:r>
              <a:rPr lang="en-US" sz="2300" dirty="0" smtClean="0">
                <a:solidFill>
                  <a:srgbClr val="FF0000"/>
                </a:solidFill>
              </a:rPr>
              <a:t>large reverse bias </a:t>
            </a:r>
            <a:r>
              <a:rPr lang="en-US" sz="2300" dirty="0" smtClean="0"/>
              <a:t>is applied, </a:t>
            </a:r>
          </a:p>
          <a:p>
            <a:r>
              <a:rPr lang="en-US" sz="2300" dirty="0" smtClean="0"/>
              <a:t>The free electrons from the N-type moving towards the positive terminal of the  battery acquire sufficient energy to move with high velocity to dislodge valence electrons from semiconductor atom in the crystal.  </a:t>
            </a:r>
          </a:p>
          <a:p>
            <a:endParaRPr lang="en-US" sz="2300" dirty="0" smtClean="0"/>
          </a:p>
          <a:p>
            <a:r>
              <a:rPr lang="en-US" sz="2300" dirty="0" smtClean="0"/>
              <a:t>Thus large number of free electrons are formed which is commonly called as </a:t>
            </a:r>
            <a:r>
              <a:rPr lang="en-US" sz="2300" dirty="0" smtClean="0">
                <a:solidFill>
                  <a:srgbClr val="FF0000"/>
                </a:solidFill>
              </a:rPr>
              <a:t>avalanche</a:t>
            </a:r>
            <a:r>
              <a:rPr lang="en-US" sz="2300" dirty="0" smtClean="0"/>
              <a:t> of free electrons.  This leads to the breakdown of junction leading to very large reverse current.  The reverse voltage at which the junction breakdown is known as breakdown voltage.  </a:t>
            </a:r>
            <a:endParaRPr lang="en-GB" sz="2300" dirty="0" smtClean="0"/>
          </a:p>
          <a:p>
            <a:endParaRPr lang="en-GB" sz="2300" dirty="0" smtClean="0"/>
          </a:p>
        </p:txBody>
      </p:sp>
    </p:spTree>
    <p:extLst>
      <p:ext uri="{BB962C8B-B14F-4D97-AF65-F5344CB8AC3E}">
        <p14:creationId xmlns:p14="http://schemas.microsoft.com/office/powerpoint/2010/main" val="1378003302"/>
      </p:ext>
    </p:extLst>
  </p:cSld>
  <p:clrMapOvr>
    <a:masterClrMapping/>
  </p:clrMapOvr>
  <p:transition>
    <p:cover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1"/>
          <p:cNvSpPr txBox="1">
            <a:spLocks noChangeArrowheads="1"/>
          </p:cNvSpPr>
          <p:nvPr/>
        </p:nvSpPr>
        <p:spPr bwMode="auto">
          <a:xfrm>
            <a:off x="0" y="625475"/>
            <a:ext cx="8763000" cy="641350"/>
          </a:xfrm>
          <a:prstGeom prst="rect">
            <a:avLst/>
          </a:prstGeom>
          <a:noFill/>
          <a:ln w="9525">
            <a:noFill/>
            <a:miter lim="800000"/>
            <a:headEnd/>
            <a:tailEnd/>
          </a:ln>
          <a:effectLst/>
        </p:spPr>
        <p:txBody>
          <a:bodyPr>
            <a:spAutoFit/>
          </a:bodyPr>
          <a:lstStyle/>
          <a:p>
            <a:pPr algn="ctr">
              <a:spcBef>
                <a:spcPct val="50000"/>
              </a:spcBef>
              <a:defRPr/>
            </a:pPr>
            <a:r>
              <a:rPr lang="en-US" altLang="en-US" sz="3600" b="1" dirty="0">
                <a:solidFill>
                  <a:srgbClr val="CC3300"/>
                </a:solidFill>
                <a:effectLst>
                  <a:outerShdw blurRad="38100" dist="38100" dir="2700000" algn="tl">
                    <a:srgbClr val="C0C0C0"/>
                  </a:outerShdw>
                </a:effectLst>
                <a:latin typeface="Times New Roman" pitchFamily="18" charset="0"/>
                <a:ea typeface="ＭＳ Ｐゴシック" pitchFamily="34" charset="-128"/>
              </a:rPr>
              <a:t>Diode Operating Conditions</a:t>
            </a:r>
          </a:p>
        </p:txBody>
      </p:sp>
      <p:pic>
        <p:nvPicPr>
          <p:cNvPr id="1028" name="Picture 4" descr="Image result for diode equation"/>
          <p:cNvPicPr>
            <a:picLocks noChangeAspect="1" noChangeArrowheads="1"/>
          </p:cNvPicPr>
          <p:nvPr/>
        </p:nvPicPr>
        <p:blipFill rotWithShape="1">
          <a:blip r:embed="rId2">
            <a:extLst>
              <a:ext uri="{28A0092B-C50C-407E-A947-70E740481C1C}">
                <a14:useLocalDpi xmlns:a14="http://schemas.microsoft.com/office/drawing/2010/main" val="0"/>
              </a:ext>
            </a:extLst>
          </a:blip>
          <a:srcRect b="63867"/>
          <a:stretch/>
        </p:blipFill>
        <p:spPr bwMode="auto">
          <a:xfrm>
            <a:off x="2057400" y="1349322"/>
            <a:ext cx="5143500" cy="139387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diode equation"/>
          <p:cNvPicPr>
            <a:picLocks noChangeAspect="1" noChangeArrowheads="1"/>
          </p:cNvPicPr>
          <p:nvPr/>
        </p:nvPicPr>
        <p:blipFill rotWithShape="1">
          <a:blip r:embed="rId2">
            <a:extLst>
              <a:ext uri="{28A0092B-C50C-407E-A947-70E740481C1C}">
                <a14:useLocalDpi xmlns:a14="http://schemas.microsoft.com/office/drawing/2010/main" val="0"/>
              </a:ext>
            </a:extLst>
          </a:blip>
          <a:srcRect t="49045"/>
          <a:stretch/>
        </p:blipFill>
        <p:spPr bwMode="auto">
          <a:xfrm>
            <a:off x="262945" y="2819400"/>
            <a:ext cx="8732409" cy="3337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0801115"/>
      </p:ext>
    </p:extLst>
  </p:cSld>
  <p:clrMapOvr>
    <a:masterClrMapping/>
  </p:clrMapOvr>
  <p:transition>
    <p:cover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80999" y="1600200"/>
          <a:ext cx="8534402" cy="4114800"/>
        </p:xfrm>
        <a:graphic>
          <a:graphicData uri="http://schemas.openxmlformats.org/drawingml/2006/table">
            <a:tbl>
              <a:tblPr firstRow="1" bandRow="1">
                <a:tableStyleId>{0E3FDE45-AF77-4B5C-9715-49D594BDF05E}</a:tableStyleId>
              </a:tblPr>
              <a:tblGrid>
                <a:gridCol w="838201">
                  <a:extLst>
                    <a:ext uri="{9D8B030D-6E8A-4147-A177-3AD203B41FA5}">
                      <a16:colId xmlns:a16="http://schemas.microsoft.com/office/drawing/2014/main" val="3890109252"/>
                    </a:ext>
                  </a:extLst>
                </a:gridCol>
                <a:gridCol w="2590800">
                  <a:extLst>
                    <a:ext uri="{9D8B030D-6E8A-4147-A177-3AD203B41FA5}">
                      <a16:colId xmlns:a16="http://schemas.microsoft.com/office/drawing/2014/main" val="47063663"/>
                    </a:ext>
                  </a:extLst>
                </a:gridCol>
                <a:gridCol w="5105401">
                  <a:extLst>
                    <a:ext uri="{9D8B030D-6E8A-4147-A177-3AD203B41FA5}">
                      <a16:colId xmlns:a16="http://schemas.microsoft.com/office/drawing/2014/main" val="1600112271"/>
                    </a:ext>
                  </a:extLst>
                </a:gridCol>
              </a:tblGrid>
              <a:tr h="370840">
                <a:tc>
                  <a:txBody>
                    <a:bodyPr/>
                    <a:lstStyle/>
                    <a:p>
                      <a:r>
                        <a:rPr lang="en-US" dirty="0" smtClean="0"/>
                        <a:t>S. No.</a:t>
                      </a:r>
                      <a:endParaRPr lang="en-US" dirty="0"/>
                    </a:p>
                  </a:txBody>
                  <a:tcPr/>
                </a:tc>
                <a:tc>
                  <a:txBody>
                    <a:bodyPr/>
                    <a:lstStyle/>
                    <a:p>
                      <a:r>
                        <a:rPr lang="en-US" dirty="0" smtClean="0"/>
                        <a:t>Topic</a:t>
                      </a:r>
                      <a:endParaRPr lang="en-US" dirty="0"/>
                    </a:p>
                  </a:txBody>
                  <a:tcPr/>
                </a:tc>
                <a:tc>
                  <a:txBody>
                    <a:bodyPr/>
                    <a:lstStyle/>
                    <a:p>
                      <a:r>
                        <a:rPr lang="en-US" dirty="0" smtClean="0"/>
                        <a:t>Link</a:t>
                      </a:r>
                      <a:endParaRPr lang="en-US" dirty="0"/>
                    </a:p>
                  </a:txBody>
                  <a:tcPr/>
                </a:tc>
                <a:extLst>
                  <a:ext uri="{0D108BD9-81ED-4DB2-BD59-A6C34878D82A}">
                    <a16:rowId xmlns:a16="http://schemas.microsoft.com/office/drawing/2014/main" val="278982034"/>
                  </a:ext>
                </a:extLst>
              </a:tr>
              <a:tr h="370840">
                <a:tc>
                  <a:txBody>
                    <a:bodyPr/>
                    <a:lstStyle/>
                    <a:p>
                      <a:r>
                        <a:rPr lang="en-US" dirty="0" smtClean="0"/>
                        <a:t>1</a:t>
                      </a:r>
                      <a:endParaRPr lang="en-US" dirty="0"/>
                    </a:p>
                  </a:txBody>
                  <a:tcPr/>
                </a:tc>
                <a:tc>
                  <a:txBody>
                    <a:bodyPr/>
                    <a:lstStyle/>
                    <a:p>
                      <a:r>
                        <a:rPr lang="en-US" dirty="0" smtClean="0"/>
                        <a:t>PN Junction diode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https://www.youtube.com/watch?v=btOIDQeMrMg&amp;t=199s</a:t>
                      </a:r>
                    </a:p>
                    <a:p>
                      <a:endParaRPr lang="en-US" dirty="0"/>
                    </a:p>
                  </a:txBody>
                  <a:tcPr/>
                </a:tc>
                <a:extLst>
                  <a:ext uri="{0D108BD9-81ED-4DB2-BD59-A6C34878D82A}">
                    <a16:rowId xmlns:a16="http://schemas.microsoft.com/office/drawing/2014/main" val="3184560245"/>
                  </a:ext>
                </a:extLst>
              </a:tr>
              <a:tr h="370840">
                <a:tc>
                  <a:txBody>
                    <a:bodyPr/>
                    <a:lstStyle/>
                    <a:p>
                      <a:r>
                        <a:rPr lang="en-US" dirty="0" smtClean="0"/>
                        <a:t>2</a:t>
                      </a:r>
                      <a:endParaRPr lang="en-US" dirty="0"/>
                    </a:p>
                  </a:txBody>
                  <a:tcPr/>
                </a:tc>
                <a:tc>
                  <a:txBody>
                    <a:bodyPr/>
                    <a:lstStyle/>
                    <a:p>
                      <a:r>
                        <a:rPr lang="en-US" dirty="0" err="1" smtClean="0"/>
                        <a:t>Zener</a:t>
                      </a:r>
                      <a:r>
                        <a:rPr lang="en-US" dirty="0" smtClean="0"/>
                        <a:t> Diode</a:t>
                      </a:r>
                      <a:endParaRPr lang="en-US" dirty="0"/>
                    </a:p>
                  </a:txBody>
                  <a:tcPr/>
                </a:tc>
                <a:tc>
                  <a:txBody>
                    <a:bodyPr/>
                    <a:lstStyle/>
                    <a:p>
                      <a:r>
                        <a:rPr lang="en-US" dirty="0" smtClean="0"/>
                        <a:t>https://www.youtube.com/watch?v=V5nWu8EbMhI&amp;t=33s</a:t>
                      </a:r>
                      <a:endParaRPr lang="en-US" dirty="0"/>
                    </a:p>
                  </a:txBody>
                  <a:tcPr/>
                </a:tc>
                <a:extLst>
                  <a:ext uri="{0D108BD9-81ED-4DB2-BD59-A6C34878D82A}">
                    <a16:rowId xmlns:a16="http://schemas.microsoft.com/office/drawing/2014/main" val="758391517"/>
                  </a:ext>
                </a:extLst>
              </a:tr>
              <a:tr h="370840">
                <a:tc>
                  <a:txBody>
                    <a:bodyPr/>
                    <a:lstStyle/>
                    <a:p>
                      <a:r>
                        <a:rPr lang="en-US" dirty="0" smtClean="0"/>
                        <a:t>3</a:t>
                      </a:r>
                      <a:endParaRPr lang="en-US" dirty="0"/>
                    </a:p>
                  </a:txBody>
                  <a:tcPr/>
                </a:tc>
                <a:tc>
                  <a:txBody>
                    <a:bodyPr/>
                    <a:lstStyle/>
                    <a:p>
                      <a:r>
                        <a:rPr lang="en-US" dirty="0" smtClean="0"/>
                        <a:t>BJT</a:t>
                      </a:r>
                      <a:endParaRPr lang="en-US" dirty="0"/>
                    </a:p>
                  </a:txBody>
                  <a:tcPr/>
                </a:tc>
                <a:tc>
                  <a:txBody>
                    <a:bodyPr/>
                    <a:lstStyle/>
                    <a:p>
                      <a:r>
                        <a:rPr lang="en-US" dirty="0" smtClean="0"/>
                        <a:t>https://www.youtube.com/watch?v=fIvZen2tq_w</a:t>
                      </a:r>
                      <a:endParaRPr lang="en-US" dirty="0"/>
                    </a:p>
                  </a:txBody>
                  <a:tcPr/>
                </a:tc>
                <a:extLst>
                  <a:ext uri="{0D108BD9-81ED-4DB2-BD59-A6C34878D82A}">
                    <a16:rowId xmlns:a16="http://schemas.microsoft.com/office/drawing/2014/main" val="1670256004"/>
                  </a:ext>
                </a:extLst>
              </a:tr>
              <a:tr h="370840">
                <a:tc>
                  <a:txBody>
                    <a:bodyPr/>
                    <a:lstStyle/>
                    <a:p>
                      <a:r>
                        <a:rPr lang="en-US" dirty="0" smtClean="0"/>
                        <a:t>4</a:t>
                      </a:r>
                      <a:endParaRPr lang="en-US" dirty="0"/>
                    </a:p>
                  </a:txBody>
                  <a:tcPr/>
                </a:tc>
                <a:tc>
                  <a:txBody>
                    <a:bodyPr/>
                    <a:lstStyle/>
                    <a:p>
                      <a:r>
                        <a:rPr lang="en-US" dirty="0" smtClean="0"/>
                        <a:t>Rectifier</a:t>
                      </a:r>
                      <a:endParaRPr lang="en-US" dirty="0"/>
                    </a:p>
                  </a:txBody>
                  <a:tcPr/>
                </a:tc>
                <a:tc>
                  <a:txBody>
                    <a:bodyPr/>
                    <a:lstStyle/>
                    <a:p>
                      <a:r>
                        <a:rPr lang="en-US" dirty="0" smtClean="0"/>
                        <a:t>https://www.youtube.com/watch?v=quyqtaKIr78</a:t>
                      </a:r>
                      <a:endParaRPr lang="en-US" dirty="0"/>
                    </a:p>
                  </a:txBody>
                  <a:tcPr/>
                </a:tc>
                <a:extLst>
                  <a:ext uri="{0D108BD9-81ED-4DB2-BD59-A6C34878D82A}">
                    <a16:rowId xmlns:a16="http://schemas.microsoft.com/office/drawing/2014/main" val="1676999532"/>
                  </a:ext>
                </a:extLst>
              </a:tr>
              <a:tr h="370840">
                <a:tc>
                  <a:txBody>
                    <a:bodyPr/>
                    <a:lstStyle/>
                    <a:p>
                      <a:r>
                        <a:rPr lang="en-US" dirty="0" smtClean="0"/>
                        <a:t>5</a:t>
                      </a:r>
                      <a:endParaRPr lang="en-US" dirty="0"/>
                    </a:p>
                  </a:txBody>
                  <a:tcPr/>
                </a:tc>
                <a:tc>
                  <a:txBody>
                    <a:bodyPr/>
                    <a:lstStyle/>
                    <a:p>
                      <a:r>
                        <a:rPr lang="en-US" dirty="0" smtClean="0"/>
                        <a:t>MOSFET</a:t>
                      </a:r>
                      <a:endParaRPr lang="en-US" dirty="0"/>
                    </a:p>
                  </a:txBody>
                  <a:tcPr/>
                </a:tc>
                <a:tc>
                  <a:txBody>
                    <a:bodyPr/>
                    <a:lstStyle/>
                    <a:p>
                      <a:r>
                        <a:rPr lang="en-US" dirty="0" smtClean="0"/>
                        <a:t>https://www.youtube.com/watch?v=Bfvyj88Hs_o</a:t>
                      </a:r>
                      <a:endParaRPr lang="en-US" dirty="0"/>
                    </a:p>
                  </a:txBody>
                  <a:tcPr/>
                </a:tc>
                <a:extLst>
                  <a:ext uri="{0D108BD9-81ED-4DB2-BD59-A6C34878D82A}">
                    <a16:rowId xmlns:a16="http://schemas.microsoft.com/office/drawing/2014/main" val="1117919615"/>
                  </a:ext>
                </a:extLst>
              </a:tr>
            </a:tbl>
          </a:graphicData>
        </a:graphic>
      </p:graphicFrame>
    </p:spTree>
    <p:extLst>
      <p:ext uri="{BB962C8B-B14F-4D97-AF65-F5344CB8AC3E}">
        <p14:creationId xmlns:p14="http://schemas.microsoft.com/office/powerpoint/2010/main" val="61286867"/>
      </p:ext>
    </p:extLst>
  </p:cSld>
  <p:clrMapOvr>
    <a:masterClrMapping/>
  </p:clrMapOvr>
  <p:transition>
    <p:cover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2187" y="2967335"/>
            <a:ext cx="5199630" cy="110799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6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6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2983201041"/>
      </p:ext>
    </p:extLst>
  </p:cSld>
  <p:clrMapOvr>
    <a:masterClrMapping/>
  </p:clrMapOvr>
  <p:transition>
    <p:cover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Module V. Semiconductor devices</a:t>
            </a:r>
            <a:endParaRPr lang="en-IN" dirty="0" smtClean="0"/>
          </a:p>
        </p:txBody>
      </p:sp>
      <p:pic>
        <p:nvPicPr>
          <p:cNvPr id="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0188"/>
          <a:stretch/>
        </p:blipFill>
        <p:spPr bwMode="auto">
          <a:xfrm>
            <a:off x="33338" y="2409825"/>
            <a:ext cx="9077325" cy="1760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78170"/>
          <a:stretch/>
        </p:blipFill>
        <p:spPr bwMode="auto">
          <a:xfrm>
            <a:off x="0" y="4068040"/>
            <a:ext cx="9077325" cy="64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84657" y="4710545"/>
            <a:ext cx="1720343" cy="461665"/>
          </a:xfrm>
          <a:prstGeom prst="rect">
            <a:avLst/>
          </a:prstGeom>
          <a:noFill/>
        </p:spPr>
        <p:txBody>
          <a:bodyPr wrap="none" rtlCol="0">
            <a:spAutoFit/>
          </a:bodyPr>
          <a:lstStyle/>
          <a:p>
            <a:r>
              <a:rPr lang="en-US" sz="2400" dirty="0" smtClean="0">
                <a:solidFill>
                  <a:srgbClr val="7030A0"/>
                </a:solidFill>
              </a:rPr>
              <a:t>--   MOFET</a:t>
            </a:r>
            <a:endParaRPr lang="en-IN" sz="2400" dirty="0">
              <a:solidFill>
                <a:srgbClr val="7030A0"/>
              </a:solidFill>
            </a:endParaRP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Grp="1" noChangeArrowheads="1"/>
          </p:cNvSpPr>
          <p:nvPr>
            <p:ph type="title"/>
          </p:nvPr>
        </p:nvSpPr>
        <p:spPr>
          <a:xfrm>
            <a:off x="228600" y="579437"/>
            <a:ext cx="8686800" cy="487363"/>
          </a:xfrm>
        </p:spPr>
        <p:txBody>
          <a:bodyPr>
            <a:normAutofit fontScale="90000"/>
          </a:bodyPr>
          <a:lstStyle/>
          <a:p>
            <a:pPr eaLnBrk="1" hangingPunct="1">
              <a:defRPr/>
            </a:pPr>
            <a:r>
              <a:rPr lang="en-US" dirty="0" smtClean="0"/>
              <a:t>Electronic Materials</a:t>
            </a:r>
          </a:p>
        </p:txBody>
      </p:sp>
      <p:sp>
        <p:nvSpPr>
          <p:cNvPr id="12" name="Rectangle 3"/>
          <p:cNvSpPr txBox="1">
            <a:spLocks noChangeArrowheads="1"/>
          </p:cNvSpPr>
          <p:nvPr/>
        </p:nvSpPr>
        <p:spPr>
          <a:xfrm>
            <a:off x="304800" y="1341437"/>
            <a:ext cx="8534400" cy="5135563"/>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609600" indent="-609600">
              <a:lnSpc>
                <a:spcPct val="90000"/>
              </a:lnSpc>
            </a:pPr>
            <a:r>
              <a:rPr lang="en-US" sz="3400" dirty="0" smtClean="0"/>
              <a:t>The goal of electronic materials is to generate and control the flow of an electrical current.</a:t>
            </a:r>
          </a:p>
          <a:p>
            <a:pPr marL="609600" indent="-609600">
              <a:lnSpc>
                <a:spcPct val="90000"/>
              </a:lnSpc>
            </a:pPr>
            <a:r>
              <a:rPr lang="en-US" sz="3400" dirty="0" smtClean="0"/>
              <a:t>Electronic materials include:</a:t>
            </a:r>
          </a:p>
          <a:p>
            <a:pPr marL="990600" lvl="1" indent="-533400">
              <a:lnSpc>
                <a:spcPct val="90000"/>
              </a:lnSpc>
              <a:buFontTx/>
              <a:buAutoNum type="arabicPeriod"/>
            </a:pPr>
            <a:r>
              <a:rPr lang="en-US" sz="3000" u="sng" dirty="0" smtClean="0"/>
              <a:t>Conductors</a:t>
            </a:r>
            <a:r>
              <a:rPr lang="en-US" sz="3000" dirty="0" smtClean="0"/>
              <a:t>: have low resistance which allows electrical current flow</a:t>
            </a:r>
          </a:p>
          <a:p>
            <a:pPr marL="990600" lvl="1" indent="-533400">
              <a:lnSpc>
                <a:spcPct val="90000"/>
              </a:lnSpc>
              <a:buFontTx/>
              <a:buAutoNum type="arabicPeriod"/>
            </a:pPr>
            <a:r>
              <a:rPr lang="en-US" sz="3000" u="sng" dirty="0" smtClean="0"/>
              <a:t>Insulators</a:t>
            </a:r>
            <a:r>
              <a:rPr lang="en-US" sz="3000" dirty="0" smtClean="0"/>
              <a:t>: have high resistance which suppresses electrical current flow</a:t>
            </a:r>
          </a:p>
          <a:p>
            <a:pPr marL="990600" lvl="1" indent="-533400">
              <a:lnSpc>
                <a:spcPct val="90000"/>
              </a:lnSpc>
              <a:buFontTx/>
              <a:buAutoNum type="arabicPeriod"/>
            </a:pPr>
            <a:r>
              <a:rPr lang="en-US" sz="3000" u="sng" dirty="0" smtClean="0"/>
              <a:t>Semiconductors</a:t>
            </a:r>
            <a:r>
              <a:rPr lang="en-US" sz="3000" dirty="0" smtClean="0"/>
              <a:t>: can allow or suppress electrical current flow</a:t>
            </a:r>
          </a:p>
        </p:txBody>
      </p:sp>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smtClean="0"/>
              <a:t>Conductors</a:t>
            </a:r>
          </a:p>
        </p:txBody>
      </p:sp>
      <p:sp>
        <p:nvSpPr>
          <p:cNvPr id="11267" name="Rectangle 3"/>
          <p:cNvSpPr>
            <a:spLocks noGrp="1" noChangeArrowheads="1"/>
          </p:cNvSpPr>
          <p:nvPr>
            <p:ph type="body" idx="1"/>
          </p:nvPr>
        </p:nvSpPr>
        <p:spPr/>
        <p:txBody>
          <a:bodyPr/>
          <a:lstStyle/>
          <a:p>
            <a:pPr algn="just" eaLnBrk="1" hangingPunct="1"/>
            <a:r>
              <a:rPr lang="en-US" dirty="0" smtClean="0"/>
              <a:t>Good conductors have low resistance so electrons flow through them with ease.</a:t>
            </a:r>
          </a:p>
          <a:p>
            <a:pPr algn="just" eaLnBrk="1" hangingPunct="1"/>
            <a:r>
              <a:rPr lang="en-US" b="1" dirty="0" smtClean="0"/>
              <a:t>Best</a:t>
            </a:r>
            <a:r>
              <a:rPr lang="en-US" dirty="0" smtClean="0"/>
              <a:t> element conductors include:</a:t>
            </a:r>
          </a:p>
          <a:p>
            <a:pPr lvl="1" algn="just" eaLnBrk="1" hangingPunct="1"/>
            <a:r>
              <a:rPr lang="en-US" dirty="0" smtClean="0"/>
              <a:t>Copper, silver, gold, aluminum, &amp; nickel </a:t>
            </a:r>
          </a:p>
          <a:p>
            <a:pPr algn="just" eaLnBrk="1" hangingPunct="1"/>
            <a:r>
              <a:rPr lang="en-US" dirty="0" smtClean="0"/>
              <a:t>Alloys are also good conductors:</a:t>
            </a:r>
          </a:p>
          <a:p>
            <a:pPr lvl="1" algn="just" eaLnBrk="1" hangingPunct="1"/>
            <a:r>
              <a:rPr lang="en-US" dirty="0" smtClean="0"/>
              <a:t>Brass &amp; steel </a:t>
            </a:r>
          </a:p>
          <a:p>
            <a:pPr algn="just" eaLnBrk="1" hangingPunct="1"/>
            <a:r>
              <a:rPr lang="en-US" dirty="0" smtClean="0"/>
              <a:t>Good conductors can also be liquid:</a:t>
            </a:r>
          </a:p>
          <a:p>
            <a:pPr lvl="1" algn="just" eaLnBrk="1" hangingPunct="1"/>
            <a:r>
              <a:rPr lang="en-US" dirty="0" smtClean="0"/>
              <a:t>Salt water</a:t>
            </a:r>
          </a:p>
        </p:txBody>
      </p:sp>
    </p:spTree>
    <p:extLst>
      <p:ext uri="{BB962C8B-B14F-4D97-AF65-F5344CB8AC3E}">
        <p14:creationId xmlns:p14="http://schemas.microsoft.com/office/powerpoint/2010/main" val="2491564481"/>
      </p:ext>
    </p:extLst>
  </p:cSld>
  <p:clrMapOvr>
    <a:masterClrMapping/>
  </p:clrMapOvr>
  <p:transition>
    <p:cover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95250" y="609600"/>
            <a:ext cx="8229600" cy="1066800"/>
          </a:xfrm>
        </p:spPr>
        <p:txBody>
          <a:bodyPr/>
          <a:lstStyle/>
          <a:p>
            <a:pPr eaLnBrk="1" hangingPunct="1">
              <a:defRPr/>
            </a:pPr>
            <a:r>
              <a:rPr lang="en-US" dirty="0" smtClean="0"/>
              <a:t>Conductor Atomic Structure</a:t>
            </a:r>
          </a:p>
        </p:txBody>
      </p:sp>
      <p:sp>
        <p:nvSpPr>
          <p:cNvPr id="13315" name="Rectangle 3"/>
          <p:cNvSpPr>
            <a:spLocks noGrp="1" noChangeArrowheads="1"/>
          </p:cNvSpPr>
          <p:nvPr>
            <p:ph type="body" idx="1"/>
          </p:nvPr>
        </p:nvSpPr>
        <p:spPr>
          <a:xfrm>
            <a:off x="304800" y="1905001"/>
            <a:ext cx="4876800" cy="3733800"/>
          </a:xfrm>
        </p:spPr>
        <p:txBody>
          <a:bodyPr/>
          <a:lstStyle/>
          <a:p>
            <a:pPr eaLnBrk="1" hangingPunct="1">
              <a:lnSpc>
                <a:spcPct val="90000"/>
              </a:lnSpc>
            </a:pPr>
            <a:r>
              <a:rPr lang="en-US" sz="2800" dirty="0" smtClean="0"/>
              <a:t>The atomic structure of good conductors usually includes only </a:t>
            </a:r>
            <a:r>
              <a:rPr lang="en-US" sz="2800" u="sng" dirty="0" smtClean="0"/>
              <a:t>one electron in their outer shell</a:t>
            </a:r>
            <a:r>
              <a:rPr lang="en-US" sz="2800" dirty="0" smtClean="0"/>
              <a:t>.  </a:t>
            </a:r>
          </a:p>
          <a:p>
            <a:pPr lvl="1" eaLnBrk="1" hangingPunct="1">
              <a:lnSpc>
                <a:spcPct val="90000"/>
              </a:lnSpc>
            </a:pPr>
            <a:r>
              <a:rPr lang="en-US" sz="2400" dirty="0" smtClean="0"/>
              <a:t>It is called a valence electron. </a:t>
            </a:r>
          </a:p>
          <a:p>
            <a:pPr lvl="1" eaLnBrk="1" hangingPunct="1">
              <a:lnSpc>
                <a:spcPct val="90000"/>
              </a:lnSpc>
            </a:pPr>
            <a:r>
              <a:rPr lang="en-US" sz="2400" dirty="0" smtClean="0"/>
              <a:t>It is easily striped from the atom, producing current flow. </a:t>
            </a:r>
          </a:p>
        </p:txBody>
      </p:sp>
      <p:grpSp>
        <p:nvGrpSpPr>
          <p:cNvPr id="13316" name="Group 6"/>
          <p:cNvGrpSpPr>
            <a:grpSpLocks/>
          </p:cNvGrpSpPr>
          <p:nvPr/>
        </p:nvGrpSpPr>
        <p:grpSpPr bwMode="auto">
          <a:xfrm>
            <a:off x="5337175" y="1752600"/>
            <a:ext cx="3425825" cy="4343400"/>
            <a:chOff x="3168" y="912"/>
            <a:chExt cx="2158" cy="2736"/>
          </a:xfrm>
        </p:grpSpPr>
        <p:pic>
          <p:nvPicPr>
            <p:cNvPr id="13317" name="Picture 4" descr="Fig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8" y="912"/>
              <a:ext cx="2158" cy="237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3318" name="Text Box 5"/>
            <p:cNvSpPr txBox="1">
              <a:spLocks noChangeArrowheads="1"/>
            </p:cNvSpPr>
            <p:nvPr/>
          </p:nvSpPr>
          <p:spPr bwMode="auto">
            <a:xfrm>
              <a:off x="4080" y="3436"/>
              <a:ext cx="970" cy="2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a:solidFill>
                    <a:schemeClr val="tx1"/>
                  </a:solidFill>
                  <a:latin typeface="Arial" pitchFamily="34" charset="0"/>
                </a:defRPr>
              </a:lvl1pPr>
              <a:lvl2pPr>
                <a:defRPr sz="2800">
                  <a:solidFill>
                    <a:schemeClr val="tx1"/>
                  </a:solidFill>
                  <a:latin typeface="Arial" pitchFamily="34" charset="0"/>
                </a:defRPr>
              </a:lvl2pPr>
              <a:lvl3pPr>
                <a:defRPr sz="2400">
                  <a:solidFill>
                    <a:schemeClr val="tx1"/>
                  </a:solidFill>
                  <a:latin typeface="Arial" pitchFamily="34" charset="0"/>
                </a:defRPr>
              </a:lvl3pPr>
              <a:lvl4pPr>
                <a:defRPr sz="2000">
                  <a:solidFill>
                    <a:schemeClr val="tx1"/>
                  </a:solidFill>
                  <a:latin typeface="Arial" pitchFamily="34" charset="0"/>
                </a:defRPr>
              </a:lvl4pPr>
              <a:lvl5pPr>
                <a:defRPr sz="2000">
                  <a:solidFill>
                    <a:schemeClr val="tx1"/>
                  </a:solidFill>
                  <a:latin typeface="Arial" pitchFamily="34" charset="0"/>
                </a:defRPr>
              </a:lvl5pPr>
              <a:lvl6pPr eaLnBrk="0" fontAlgn="base" hangingPunct="0">
                <a:spcBef>
                  <a:spcPct val="20000"/>
                </a:spcBef>
                <a:spcAft>
                  <a:spcPct val="0"/>
                </a:spcAft>
                <a:buChar char="»"/>
                <a:defRPr sz="2000">
                  <a:solidFill>
                    <a:schemeClr val="tx1"/>
                  </a:solidFill>
                  <a:latin typeface="Arial" pitchFamily="34" charset="0"/>
                </a:defRPr>
              </a:lvl6pPr>
              <a:lvl7pPr eaLnBrk="0" fontAlgn="base" hangingPunct="0">
                <a:spcBef>
                  <a:spcPct val="20000"/>
                </a:spcBef>
                <a:spcAft>
                  <a:spcPct val="0"/>
                </a:spcAft>
                <a:buChar char="»"/>
                <a:defRPr sz="2000">
                  <a:solidFill>
                    <a:schemeClr val="tx1"/>
                  </a:solidFill>
                  <a:latin typeface="Arial" pitchFamily="34" charset="0"/>
                </a:defRPr>
              </a:lvl7pPr>
              <a:lvl8pPr eaLnBrk="0" fontAlgn="base" hangingPunct="0">
                <a:spcBef>
                  <a:spcPct val="20000"/>
                </a:spcBef>
                <a:spcAft>
                  <a:spcPct val="0"/>
                </a:spcAft>
                <a:buChar char="»"/>
                <a:defRPr sz="2000">
                  <a:solidFill>
                    <a:schemeClr val="tx1"/>
                  </a:solidFill>
                  <a:latin typeface="Arial" pitchFamily="34" charset="0"/>
                </a:defRPr>
              </a:lvl8pPr>
              <a:lvl9pPr eaLnBrk="0" fontAlgn="base" hangingPunct="0">
                <a:spcBef>
                  <a:spcPct val="20000"/>
                </a:spcBef>
                <a:spcAft>
                  <a:spcPct val="0"/>
                </a:spcAft>
                <a:buChar char="»"/>
                <a:defRPr sz="2000">
                  <a:solidFill>
                    <a:schemeClr val="tx1"/>
                  </a:solidFill>
                  <a:latin typeface="Arial" pitchFamily="34" charset="0"/>
                </a:defRPr>
              </a:lvl9pPr>
            </a:lstStyle>
            <a:p>
              <a:pPr algn="ctr" eaLnBrk="1" hangingPunct="1"/>
              <a:r>
                <a:rPr lang="en-US" sz="2400" b="1" dirty="0"/>
                <a:t>Copper Atom</a:t>
              </a:r>
            </a:p>
          </p:txBody>
        </p:sp>
      </p:grpSp>
      <p:sp>
        <p:nvSpPr>
          <p:cNvPr id="2" name="Oval 1"/>
          <p:cNvSpPr/>
          <p:nvPr/>
        </p:nvSpPr>
        <p:spPr>
          <a:xfrm>
            <a:off x="7821000" y="4267200"/>
            <a:ext cx="180000" cy="180000"/>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p:cNvCxnSpPr/>
          <p:nvPr/>
        </p:nvCxnSpPr>
        <p:spPr>
          <a:xfrm rot="5400000">
            <a:off x="7911000" y="4303200"/>
            <a:ext cx="0" cy="108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286000" y="5405737"/>
            <a:ext cx="1467068" cy="461665"/>
          </a:xfrm>
          <a:prstGeom prst="rect">
            <a:avLst/>
          </a:prstGeom>
          <a:noFill/>
        </p:spPr>
        <p:txBody>
          <a:bodyPr wrap="none" rtlCol="0">
            <a:spAutoFit/>
          </a:bodyPr>
          <a:lstStyle/>
          <a:p>
            <a:r>
              <a:rPr lang="en-US" sz="2400" dirty="0" smtClean="0"/>
              <a:t>2, 8,18, </a:t>
            </a:r>
            <a:r>
              <a:rPr lang="en-US" sz="2400" b="1" dirty="0" smtClean="0">
                <a:solidFill>
                  <a:srgbClr val="FF0000"/>
                </a:solidFill>
              </a:rPr>
              <a:t>1</a:t>
            </a:r>
            <a:endParaRPr lang="en-IN" sz="2400" b="1" dirty="0">
              <a:solidFill>
                <a:srgbClr val="FF0000"/>
              </a:solidFill>
            </a:endParaRPr>
          </a:p>
        </p:txBody>
      </p:sp>
    </p:spTree>
    <p:extLst>
      <p:ext uri="{BB962C8B-B14F-4D97-AF65-F5344CB8AC3E}">
        <p14:creationId xmlns:p14="http://schemas.microsoft.com/office/powerpoint/2010/main" val="3362841000"/>
      </p:ext>
    </p:extLst>
  </p:cSld>
  <p:clrMapOvr>
    <a:masterClrMapping/>
  </p:clrMapOvr>
  <p:transition>
    <p:cover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762000"/>
            <a:ext cx="8229600" cy="1066800"/>
          </a:xfrm>
        </p:spPr>
        <p:txBody>
          <a:bodyPr/>
          <a:lstStyle/>
          <a:p>
            <a:pPr eaLnBrk="1" hangingPunct="1">
              <a:defRPr/>
            </a:pPr>
            <a:r>
              <a:rPr lang="en-US" dirty="0" smtClean="0"/>
              <a:t>Insulators</a:t>
            </a:r>
          </a:p>
        </p:txBody>
      </p:sp>
      <p:sp>
        <p:nvSpPr>
          <p:cNvPr id="15363" name="Rectangle 3"/>
          <p:cNvSpPr>
            <a:spLocks noGrp="1" noChangeArrowheads="1"/>
          </p:cNvSpPr>
          <p:nvPr>
            <p:ph type="body" idx="1"/>
          </p:nvPr>
        </p:nvSpPr>
        <p:spPr>
          <a:xfrm>
            <a:off x="457200" y="1828800"/>
            <a:ext cx="8229600" cy="4325112"/>
          </a:xfrm>
        </p:spPr>
        <p:txBody>
          <a:bodyPr/>
          <a:lstStyle/>
          <a:p>
            <a:pPr eaLnBrk="1" hangingPunct="1"/>
            <a:r>
              <a:rPr lang="en-US" dirty="0" smtClean="0"/>
              <a:t>Insulators have a high resistance so current does not flow in them.</a:t>
            </a:r>
          </a:p>
          <a:p>
            <a:pPr eaLnBrk="1" hangingPunct="1"/>
            <a:r>
              <a:rPr lang="en-US" dirty="0" smtClean="0"/>
              <a:t>Good insulators include:</a:t>
            </a:r>
          </a:p>
          <a:p>
            <a:pPr lvl="1" eaLnBrk="1" hangingPunct="1"/>
            <a:r>
              <a:rPr lang="en-US" dirty="0" smtClean="0"/>
              <a:t>Glass, ceramic, plastics, &amp; wood</a:t>
            </a:r>
          </a:p>
          <a:p>
            <a:pPr eaLnBrk="1" hangingPunct="1"/>
            <a:r>
              <a:rPr lang="en-US" dirty="0" smtClean="0"/>
              <a:t>Most insulators are compounds of several elements.  </a:t>
            </a:r>
          </a:p>
          <a:p>
            <a:pPr eaLnBrk="1" hangingPunct="1"/>
            <a:r>
              <a:rPr lang="en-US" dirty="0" smtClean="0"/>
              <a:t>The atoms are tightly bound to one another so electrons are difficult to strip away for current flow.</a:t>
            </a:r>
          </a:p>
        </p:txBody>
      </p:sp>
    </p:spTree>
    <p:extLst>
      <p:ext uri="{BB962C8B-B14F-4D97-AF65-F5344CB8AC3E}">
        <p14:creationId xmlns:p14="http://schemas.microsoft.com/office/powerpoint/2010/main" val="202919498"/>
      </p:ext>
    </p:extLst>
  </p:cSld>
  <p:clrMapOvr>
    <a:masterClrMapping/>
  </p:clrMapOvr>
  <p:transition>
    <p:cover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838200"/>
            <a:ext cx="8229600" cy="1066800"/>
          </a:xfrm>
        </p:spPr>
        <p:txBody>
          <a:bodyPr/>
          <a:lstStyle/>
          <a:p>
            <a:pPr eaLnBrk="1" hangingPunct="1">
              <a:defRPr/>
            </a:pPr>
            <a:r>
              <a:rPr lang="en-US" dirty="0" smtClean="0"/>
              <a:t>Semiconductors</a:t>
            </a:r>
          </a:p>
        </p:txBody>
      </p:sp>
      <p:sp>
        <p:nvSpPr>
          <p:cNvPr id="17411" name="Rectangle 3"/>
          <p:cNvSpPr>
            <a:spLocks noGrp="1" noChangeArrowheads="1"/>
          </p:cNvSpPr>
          <p:nvPr>
            <p:ph type="body" idx="1"/>
          </p:nvPr>
        </p:nvSpPr>
        <p:spPr>
          <a:xfrm>
            <a:off x="381000" y="2133600"/>
            <a:ext cx="8229600" cy="4325112"/>
          </a:xfrm>
        </p:spPr>
        <p:txBody>
          <a:bodyPr/>
          <a:lstStyle/>
          <a:p>
            <a:pPr eaLnBrk="1" hangingPunct="1">
              <a:lnSpc>
                <a:spcPct val="90000"/>
              </a:lnSpc>
            </a:pPr>
            <a:r>
              <a:rPr lang="en-US" sz="3000" dirty="0" smtClean="0"/>
              <a:t>Semiconductors are materials that essentially can be conditioned to act as good conductors, or good insulators, or any thing in between.</a:t>
            </a:r>
          </a:p>
          <a:p>
            <a:pPr eaLnBrk="1" hangingPunct="1">
              <a:lnSpc>
                <a:spcPct val="90000"/>
              </a:lnSpc>
            </a:pPr>
            <a:r>
              <a:rPr lang="en-US" sz="3000" dirty="0" smtClean="0"/>
              <a:t>Common elements such as </a:t>
            </a:r>
            <a:r>
              <a:rPr lang="en-US" sz="3000" b="1" dirty="0" smtClean="0"/>
              <a:t>carbon, silicon</a:t>
            </a:r>
            <a:r>
              <a:rPr lang="en-US" sz="3000" dirty="0" smtClean="0"/>
              <a:t>, and </a:t>
            </a:r>
            <a:r>
              <a:rPr lang="en-US" sz="3000" b="1" dirty="0" smtClean="0"/>
              <a:t>germanium</a:t>
            </a:r>
            <a:r>
              <a:rPr lang="en-US" sz="3000" dirty="0" smtClean="0"/>
              <a:t> are semiconductors.</a:t>
            </a:r>
          </a:p>
          <a:p>
            <a:pPr eaLnBrk="1" hangingPunct="1">
              <a:lnSpc>
                <a:spcPct val="90000"/>
              </a:lnSpc>
            </a:pPr>
            <a:r>
              <a:rPr lang="en-US" sz="3000" u="sng" dirty="0" smtClean="0"/>
              <a:t>Silicon is the best</a:t>
            </a:r>
            <a:r>
              <a:rPr lang="en-US" sz="3000" dirty="0" smtClean="0"/>
              <a:t> and most widely used semiconductor.</a:t>
            </a: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3777480" y="5123160"/>
              <a:ext cx="54000" cy="25920"/>
            </p14:xfrm>
          </p:contentPart>
        </mc:Choice>
        <mc:Fallback xmlns="">
          <p:pic>
            <p:nvPicPr>
              <p:cNvPr id="3" name="Ink 2"/>
              <p:cNvPicPr/>
              <p:nvPr/>
            </p:nvPicPr>
            <p:blipFill>
              <a:blip r:embed="rId6"/>
              <a:stretch>
                <a:fillRect/>
              </a:stretch>
            </p:blipFill>
            <p:spPr>
              <a:xfrm>
                <a:off x="3774600" y="5118840"/>
                <a:ext cx="59760" cy="36720"/>
              </a:xfrm>
              <a:prstGeom prst="rect">
                <a:avLst/>
              </a:prstGeom>
            </p:spPr>
          </p:pic>
        </mc:Fallback>
      </mc:AlternateContent>
    </p:spTree>
    <p:extLst>
      <p:ext uri="{BB962C8B-B14F-4D97-AF65-F5344CB8AC3E}">
        <p14:creationId xmlns:p14="http://schemas.microsoft.com/office/powerpoint/2010/main" val="2976396797"/>
      </p:ext>
    </p:extLst>
  </p:cSld>
  <p:clrMapOvr>
    <a:masterClrMapping/>
  </p:clrMapOvr>
  <p:transition>
    <p:cover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3913</TotalTime>
  <Words>1691</Words>
  <Application>Microsoft Office PowerPoint</Application>
  <PresentationFormat>On-screen Show (4:3)</PresentationFormat>
  <Paragraphs>196</Paragraphs>
  <Slides>34</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ＭＳ Ｐゴシック</vt:lpstr>
      <vt:lpstr>Arial</vt:lpstr>
      <vt:lpstr>Calibri</vt:lpstr>
      <vt:lpstr>Georgia</vt:lpstr>
      <vt:lpstr>Times</vt:lpstr>
      <vt:lpstr>Times New Roman</vt:lpstr>
      <vt:lpstr>Trebuchet MS</vt:lpstr>
      <vt:lpstr>Wingdings 2</vt:lpstr>
      <vt:lpstr>Urban</vt:lpstr>
      <vt:lpstr>Basic Electrical and Electronics Engineering</vt:lpstr>
      <vt:lpstr>PowerPoint Presentation</vt:lpstr>
      <vt:lpstr>PowerPoint Presentation</vt:lpstr>
      <vt:lpstr>Module V. Semiconductor devices</vt:lpstr>
      <vt:lpstr>Electronic Materials</vt:lpstr>
      <vt:lpstr>Conductors</vt:lpstr>
      <vt:lpstr>Conductor Atomic Structure</vt:lpstr>
      <vt:lpstr>Insulators</vt:lpstr>
      <vt:lpstr>Semiconductors</vt:lpstr>
      <vt:lpstr>Semiconductor Valence Orbit</vt:lpstr>
      <vt:lpstr>Crystal Lattice Structure</vt:lpstr>
      <vt:lpstr>Semiconductors can be Insulators</vt:lpstr>
      <vt:lpstr>Doping</vt:lpstr>
      <vt:lpstr>Semiconductors can be Conductors</vt:lpstr>
      <vt:lpstr>Resistance Effects of Doping</vt:lpstr>
      <vt:lpstr>Another Way to Dope</vt:lpstr>
      <vt:lpstr>Types of Semiconductor Materials</vt:lpstr>
      <vt:lpstr>Current Flow in N-type Semiconductors</vt:lpstr>
      <vt:lpstr>Current Flow in P-type Semiconductors</vt:lpstr>
      <vt:lpstr>PowerPoint Presentation</vt:lpstr>
      <vt:lpstr>In Summary</vt:lpstr>
      <vt:lpstr>PowerPoint Presentation</vt:lpstr>
      <vt:lpstr>PN junction diode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Kent Campus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 Matrices: Basic Operations</dc:title>
  <dc:creator>wradulov</dc:creator>
  <cp:lastModifiedBy>Admin</cp:lastModifiedBy>
  <cp:revision>131</cp:revision>
  <dcterms:created xsi:type="dcterms:W3CDTF">2004-03-15T18:51:54Z</dcterms:created>
  <dcterms:modified xsi:type="dcterms:W3CDTF">2024-06-24T10:12:59Z</dcterms:modified>
</cp:coreProperties>
</file>