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1"/>
  </p:notesMasterIdLst>
  <p:sldIdLst>
    <p:sldId id="256" r:id="rId2"/>
    <p:sldId id="292" r:id="rId3"/>
    <p:sldId id="293" r:id="rId4"/>
    <p:sldId id="350" r:id="rId5"/>
    <p:sldId id="365" r:id="rId6"/>
    <p:sldId id="366" r:id="rId7"/>
    <p:sldId id="369" r:id="rId8"/>
    <p:sldId id="372" r:id="rId9"/>
    <p:sldId id="376" r:id="rId10"/>
    <p:sldId id="373" r:id="rId11"/>
    <p:sldId id="374" r:id="rId12"/>
    <p:sldId id="375" r:id="rId13"/>
    <p:sldId id="351" r:id="rId14"/>
    <p:sldId id="367" r:id="rId15"/>
    <p:sldId id="368" r:id="rId16"/>
    <p:sldId id="370" r:id="rId17"/>
    <p:sldId id="371" r:id="rId18"/>
    <p:sldId id="377" r:id="rId19"/>
    <p:sldId id="33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A8F7-7159-42F7-A7F0-68888858400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BEA2-6284-46FC-80E4-D12A4A8AF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1" y="464820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002060"/>
                </a:solidFill>
              </a:rPr>
              <a:t>UniT</a:t>
            </a:r>
            <a:r>
              <a:rPr lang="en-US" b="1" dirty="0" smtClean="0">
                <a:solidFill>
                  <a:srgbClr val="002060"/>
                </a:solidFill>
              </a:rPr>
              <a:t> 5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56326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Working of Enhancement mode n-channel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/>
          <a:stretch/>
        </p:blipFill>
        <p:spPr bwMode="auto">
          <a:xfrm>
            <a:off x="1905000" y="1143000"/>
            <a:ext cx="8534400" cy="519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219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07" y="1143000"/>
            <a:ext cx="863632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57219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Working of Enhancement mode n-channel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9376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143000"/>
            <a:ext cx="858019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57219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Working of Enhancement mode n-channel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945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7400" y="1143000"/>
            <a:ext cx="8077200" cy="53860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Depletion-type MOSFETS are MOSFETs that are normally </a:t>
            </a:r>
            <a:r>
              <a:rPr lang="en-US" sz="1600" b="1" u="sng" dirty="0">
                <a:solidFill>
                  <a:srgbClr val="FF0000"/>
                </a:solidFill>
              </a:rPr>
              <a:t>ON</a:t>
            </a:r>
            <a:r>
              <a:rPr lang="en-US" sz="1600" b="1" dirty="0"/>
              <a:t>.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600" b="1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The construction of an enhancement-type MOSFET is quite similar to that of the depletion-type MOSFET, except for the absence of a channel between the drain and source terminals.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600" b="1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In a depletion-type MOSFET, current flows from drain to source without any gate voltage applied. This is why it is called a normally on device.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600" b="1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 There is current flow even without a gate voltage. With a depletion-type MOSFET, maximum current flows from drain to source when no difference in voltage exists between the gate and source terminals (VGS=0).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600" b="1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However, if a voltage is applied to the gate lead of the MOSFET, the drain-source channel becomes more resistive. As the gate-source voltage increases more and more, the current flowing from drain to source decreases more and more, until all current flow from drain to source ceases.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1600" b="1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1600" b="1" dirty="0"/>
              <a:t>A depletion-type MOSFET is so named a depletion device, because as the voltage to the gate increases, the current depletes more and more, until it ceases to flow at all.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53340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Depletion mode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7821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7600" y="53340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Depletion mode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995065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When there is no voltage on the gate, the channel shows its maximum conductance. As the voltage on the gate is either positive or negative,  the channel conductivity decreases.</a:t>
            </a:r>
            <a:endParaRPr lang="en-IN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14034" r="52894" b="3948"/>
          <a:stretch/>
        </p:blipFill>
        <p:spPr bwMode="auto">
          <a:xfrm>
            <a:off x="1981200" y="2057400"/>
            <a:ext cx="2819400" cy="329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0" t="14034" r="12869" b="3948"/>
          <a:stretch/>
        </p:blipFill>
        <p:spPr bwMode="auto">
          <a:xfrm>
            <a:off x="6045201" y="2168316"/>
            <a:ext cx="2870200" cy="329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43200" y="5638800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Depletion Type   –   the </a:t>
            </a:r>
            <a:r>
              <a:rPr lang="en-US" dirty="0" smtClean="0"/>
              <a:t>FET </a:t>
            </a:r>
            <a:r>
              <a:rPr lang="en-US" dirty="0"/>
              <a:t>requires the Gate-Source voltage, ( V</a:t>
            </a:r>
            <a:r>
              <a:rPr lang="en-US" baseline="-25000" dirty="0"/>
              <a:t>GS</a:t>
            </a:r>
            <a:r>
              <a:rPr lang="en-US" dirty="0"/>
              <a:t> ) to switch the device “OFF”. The depletion mode MOSFET is equivalent to a “Normally Closed” </a:t>
            </a:r>
            <a:r>
              <a:rPr lang="en-US" dirty="0" smtClean="0"/>
              <a:t>switch (ON).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237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1"/>
            <a:ext cx="5148262" cy="47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0" y="75599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Depletion mode N channel MOSFET NMOS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6284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1587500"/>
            <a:ext cx="4884549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76400" y="2285999"/>
                <a:ext cx="388620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Wingdings" pitchFamily="2" charset="2"/>
                  <a:buChar char="v"/>
                </a:pPr>
                <a:r>
                  <a:rPr lang="en-US" dirty="0" smtClean="0"/>
                  <a:t>The gate-to-source </a:t>
                </a:r>
                <a:r>
                  <a:rPr lang="en-US" dirty="0"/>
                  <a:t>voltage is set to zero volts by the direct </a:t>
                </a:r>
                <a:r>
                  <a:rPr lang="en-US" dirty="0" smtClean="0"/>
                  <a:t>connection from </a:t>
                </a:r>
                <a:r>
                  <a:rPr lang="en-US" dirty="0"/>
                  <a:t>one terminal to the other, and a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applied across the </a:t>
                </a:r>
                <a:r>
                  <a:rPr lang="en-US" dirty="0" smtClean="0"/>
                  <a:t>drain-to-source terminals.</a:t>
                </a:r>
              </a:p>
              <a:p>
                <a:pPr marL="285750" indent="-285750" algn="just">
                  <a:buFont typeface="Wingdings" pitchFamily="2" charset="2"/>
                  <a:buChar char="v"/>
                </a:pPr>
                <a:endParaRPr lang="en-US" dirty="0" smtClean="0"/>
              </a:p>
              <a:p>
                <a:pPr marL="285750" indent="-285750" algn="just">
                  <a:buFont typeface="Wingdings" pitchFamily="2" charset="2"/>
                  <a:buChar char="v"/>
                </a:pPr>
                <a:r>
                  <a:rPr lang="en-US" dirty="0" smtClean="0"/>
                  <a:t>The </a:t>
                </a:r>
                <a:r>
                  <a:rPr lang="en-US" dirty="0"/>
                  <a:t>result is an attraction for the positive potential at the drain by the </a:t>
                </a:r>
                <a:r>
                  <a:rPr lang="en-US" i="1" dirty="0" smtClean="0"/>
                  <a:t>free </a:t>
                </a:r>
                <a:r>
                  <a:rPr lang="en-US" dirty="0" smtClean="0"/>
                  <a:t>electrons </a:t>
                </a:r>
                <a:r>
                  <a:rPr lang="en-US" dirty="0"/>
                  <a:t>of the </a:t>
                </a:r>
                <a:r>
                  <a:rPr lang="en-US" i="1" dirty="0" smtClean="0"/>
                  <a:t>n-</a:t>
                </a:r>
                <a:r>
                  <a:rPr lang="en-US" dirty="0" smtClean="0"/>
                  <a:t>channel.</a:t>
                </a:r>
              </a:p>
              <a:p>
                <a:pPr marL="285750" indent="-285750" algn="just">
                  <a:buFont typeface="Wingdings" pitchFamily="2" charset="2"/>
                  <a:buChar char="v"/>
                </a:pPr>
                <a:endParaRPr lang="en-US" dirty="0"/>
              </a:p>
              <a:p>
                <a:pPr marL="285750" indent="-285750" algn="just">
                  <a:buFont typeface="Wingdings" pitchFamily="2" charset="2"/>
                  <a:buChar char="v"/>
                </a:pPr>
                <a:r>
                  <a:rPr lang="en-US" dirty="0" smtClean="0"/>
                  <a:t>Thus current flows from drain to source during normal condition.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85999"/>
                <a:ext cx="3886200" cy="3970318"/>
              </a:xfrm>
              <a:prstGeom prst="rect">
                <a:avLst/>
              </a:prstGeom>
              <a:blipFill>
                <a:blip r:embed="rId3"/>
                <a:stretch>
                  <a:fillRect l="-940" t="-768" r="-1097" b="-15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43200" y="755998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Basic operation of Depletion mode N channel MOSFET NMOS</a:t>
            </a:r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3600" y="1587501"/>
                <a:ext cx="2438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𝑭𝒐𝒓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𝑮𝑺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I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87501"/>
                <a:ext cx="2438400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88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2600" y="1440597"/>
                <a:ext cx="4267200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has been set at a negative voltage such as -1 V. </a:t>
                </a:r>
              </a:p>
              <a:p>
                <a:pPr algn="just"/>
                <a:endParaRPr lang="en-US" sz="1600" b="1" dirty="0"/>
              </a:p>
              <a:p>
                <a:pPr algn="just"/>
                <a:r>
                  <a:rPr lang="en-US" sz="1600" b="1" dirty="0"/>
                  <a:t>The negative potential at the gate will tend to pressure electrons toward the </a:t>
                </a:r>
                <a:r>
                  <a:rPr lang="en-US" sz="1600" b="1" i="1" dirty="0"/>
                  <a:t>p-</a:t>
                </a:r>
                <a:r>
                  <a:rPr lang="en-US" sz="1600" b="1" dirty="0"/>
                  <a:t>type substrate (like charges repel) and attract holes from the </a:t>
                </a:r>
                <a:r>
                  <a:rPr lang="en-US" sz="1600" b="1" i="1" dirty="0"/>
                  <a:t>p-</a:t>
                </a:r>
                <a:r>
                  <a:rPr lang="en-US" sz="1600" b="1" dirty="0"/>
                  <a:t>type substrate (opposite charges attract). </a:t>
                </a:r>
              </a:p>
              <a:p>
                <a:pPr algn="just"/>
                <a:endParaRPr lang="en-US" sz="1600" b="1" dirty="0"/>
              </a:p>
              <a:p>
                <a:pPr algn="just"/>
                <a:r>
                  <a:rPr lang="en-US" sz="1600" b="1" dirty="0"/>
                  <a:t>Depending on the magnitude of the negative bias established by</a:t>
                </a:r>
                <a:br>
                  <a:rPr lang="en-US" sz="1600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1600" b="1" i="1" dirty="0"/>
                  <a:t>, </a:t>
                </a:r>
                <a:r>
                  <a:rPr lang="en-US" sz="1600" b="1" dirty="0"/>
                  <a:t>a level of recombination between electrons and holes will occur that will reduce the number of free electrons in the </a:t>
                </a:r>
                <a:r>
                  <a:rPr lang="en-US" sz="1600" b="1" i="1" dirty="0"/>
                  <a:t>n-</a:t>
                </a:r>
                <a:r>
                  <a:rPr lang="en-US" sz="1600" b="1" dirty="0"/>
                  <a:t>channel available for conduction.</a:t>
                </a:r>
              </a:p>
              <a:p>
                <a:pPr algn="just"/>
                <a:endParaRPr lang="en-US" sz="1600" b="1" dirty="0"/>
              </a:p>
              <a:p>
                <a:pPr algn="just"/>
                <a:r>
                  <a:rPr lang="en-US" sz="1600" b="1" dirty="0"/>
                  <a:t>The more negative the bias, the higher the rate of recombination. The resulting level of drain current is therefore reduced with increasing negative bias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600" b="1" i="1" dirty="0">
                            <a:latin typeface="Cambria Math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1600" b="1" dirty="0"/>
                  <a:t>. </a:t>
                </a:r>
                <a:endParaRPr lang="en-IN" sz="16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0597"/>
                <a:ext cx="4267200" cy="5016758"/>
              </a:xfrm>
              <a:prstGeom prst="rect">
                <a:avLst/>
              </a:prstGeom>
              <a:blipFill>
                <a:blip r:embed="rId2"/>
                <a:stretch>
                  <a:fillRect l="-857" t="-365" r="-714" b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52601" y="609601"/>
            <a:ext cx="8658225" cy="4788195"/>
            <a:chOff x="-2794564" y="584199"/>
            <a:chExt cx="8658225" cy="478819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6" r="36105" b="15278"/>
            <a:stretch/>
          </p:blipFill>
          <p:spPr bwMode="auto">
            <a:xfrm>
              <a:off x="1472636" y="584199"/>
              <a:ext cx="4267199" cy="4203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072836" y="4787619"/>
              <a:ext cx="27908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Electrons repelled by negative potential at gate.  </a:t>
              </a:r>
              <a:endParaRPr lang="en-IN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2794564" y="584199"/>
              <a:ext cx="3954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Reduction in free carrier in channel due to a negative potential at the gate terminal</a:t>
              </a:r>
              <a:endParaRPr lang="en-IN" sz="16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763000" y="3733801"/>
            <a:ext cx="13954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Holes attracted to negative potential at gate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80461" y="2685911"/>
            <a:ext cx="12017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P- material substrate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67761" y="1676400"/>
            <a:ext cx="144304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Recombination process</a:t>
            </a: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48400" y="4200962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Metal contact</a:t>
            </a:r>
            <a:endParaRPr lang="en-IN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29600" y="748100"/>
            <a:ext cx="1066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N-channel</a:t>
            </a:r>
            <a:endParaRPr lang="en-IN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9100" y="748099"/>
                <a:ext cx="10668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latin typeface="Cambria Math"/>
                          </a:rPr>
                          <m:t>𝑺𝒊𝑶</m:t>
                        </m:r>
                      </m:e>
                      <m:sub>
                        <m:r>
                          <a:rPr lang="en-US" sz="1200" b="1" i="1" dirty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sz="1200" b="1" dirty="0"/>
                  <a:t> layer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748099"/>
                <a:ext cx="10668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428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4999" y="1600200"/>
          <a:ext cx="8534402" cy="4114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389010925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7063663"/>
                    </a:ext>
                  </a:extLst>
                </a:gridCol>
                <a:gridCol w="5105401">
                  <a:extLst>
                    <a:ext uri="{9D8B030D-6E8A-4147-A177-3AD203B41FA5}">
                      <a16:colId xmlns:a16="http://schemas.microsoft.com/office/drawing/2014/main" val="1600112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8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PN Junction diode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https://www.youtube.com/watch?v=btOIDQeMrMg&amp;t=199s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56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Zener</a:t>
                      </a:r>
                      <a:r>
                        <a:rPr lang="en-US" dirty="0" smtClean="0"/>
                        <a:t> Diode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https://www.youtube.com/watch?v=V5nWu8EbMhI&amp;t=33s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BJT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https://www.youtube.com/watch?v=fIvZen2tq_w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5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https://www.youtube.com/watch?v=quyqtaKIr78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99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MOSFET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https://www.youtube.com/watch?v=Bfvyj88Hs_o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1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631962"/>
      </p:ext>
    </p:extLst>
  </p:cSld>
  <p:clrMapOvr>
    <a:masterClrMapping/>
  </p:clrMapOvr>
  <p:transition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6187" y="2967335"/>
            <a:ext cx="51996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320104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743201"/>
            <a:ext cx="6781800" cy="23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1066801"/>
            <a:ext cx="3790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36569"/>
            <a:ext cx="7924800" cy="5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78201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16" y="2554515"/>
            <a:ext cx="8596085" cy="391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43287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281727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3401"/>
            <a:ext cx="12344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Metal Oxide Semiconductor Field Effect Transistor or MOSFET </a:t>
            </a:r>
            <a:endParaRPr lang="en-IN" sz="30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109728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/>
              <a:t>The primary difference between the two types of transistors is the fact that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B050"/>
                </a:solidFill>
              </a:rPr>
              <a:t>BJT is </a:t>
            </a:r>
            <a:r>
              <a:rPr lang="en-US" sz="2000" b="1" dirty="0">
                <a:solidFill>
                  <a:srgbClr val="00B050"/>
                </a:solidFill>
              </a:rPr>
              <a:t>a current-controlled device </a:t>
            </a:r>
            <a:r>
              <a:rPr lang="en-US" sz="2000" dirty="0"/>
              <a:t>while </a:t>
            </a:r>
            <a:r>
              <a:rPr lang="en-US" sz="2000" b="1" dirty="0">
                <a:solidFill>
                  <a:srgbClr val="FF0000"/>
                </a:solidFill>
              </a:rPr>
              <a:t>MOSFET is a voltage-controlled device.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1097280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Types of MOSFET </a:t>
            </a:r>
            <a:r>
              <a:rPr lang="en-US" sz="2000" dirty="0" smtClean="0"/>
              <a:t>Devices: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MOSFET is classified into two types such as follows.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• </a:t>
            </a:r>
            <a:r>
              <a:rPr lang="en-US" sz="2000" b="1" dirty="0">
                <a:solidFill>
                  <a:srgbClr val="FF0000"/>
                </a:solidFill>
              </a:rPr>
              <a:t>Depletion mode </a:t>
            </a:r>
            <a:r>
              <a:rPr lang="en-US" sz="2000" b="1" dirty="0" smtClean="0">
                <a:solidFill>
                  <a:srgbClr val="FF0000"/>
                </a:solidFill>
              </a:rPr>
              <a:t>MOSFET (Normally On)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• Enhancement mode MOSFET </a:t>
            </a:r>
            <a:r>
              <a:rPr lang="en-US" sz="2000" b="1" dirty="0" smtClean="0">
                <a:solidFill>
                  <a:srgbClr val="FF0000"/>
                </a:solidFill>
              </a:rPr>
              <a:t>(Normally Off)</a:t>
            </a:r>
            <a:r>
              <a:rPr lang="en-US" sz="2000" b="1" dirty="0">
                <a:solidFill>
                  <a:srgbClr val="FF0000"/>
                </a:solidFill>
              </a:rPr>
              <a:t/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14338" name="Picture 2" descr="https://www.tutorialspoint.com/basic_electronics/images/mosfet_classifi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0" b="23307"/>
          <a:stretch/>
        </p:blipFill>
        <p:spPr bwMode="auto">
          <a:xfrm>
            <a:off x="1947864" y="3852228"/>
            <a:ext cx="3995737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www.tutorialspoint.com/basic_electronics/images/mosfet_classifi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04" r="55036"/>
          <a:stretch/>
        </p:blipFill>
        <p:spPr bwMode="auto">
          <a:xfrm>
            <a:off x="6629400" y="4730752"/>
            <a:ext cx="2154238" cy="7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7821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49" y="762001"/>
            <a:ext cx="1187495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/>
              <a:t>The MOSFET is a unipolar </a:t>
            </a:r>
            <a:r>
              <a:rPr lang="en-US" sz="2000" dirty="0" smtClean="0"/>
              <a:t>device depending </a:t>
            </a:r>
            <a:r>
              <a:rPr lang="en-US" sz="2000" dirty="0"/>
              <a:t>solely on either electron (n-channel) or hole (</a:t>
            </a:r>
            <a:r>
              <a:rPr lang="en-US" sz="2000" dirty="0" smtClean="0"/>
              <a:t>p-channel) conduction</a:t>
            </a:r>
            <a:r>
              <a:rPr lang="en-US" sz="2000" dirty="0"/>
              <a:t>. </a:t>
            </a:r>
            <a:endParaRPr lang="en-IN" sz="2000" dirty="0"/>
          </a:p>
        </p:txBody>
      </p:sp>
      <p:pic>
        <p:nvPicPr>
          <p:cNvPr id="3" name="Picture 2" descr="http://www.isi.edu/~vernier/EE327/mosfet_3d_nm_king_uc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84418"/>
            <a:ext cx="3962400" cy="250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" b="4248"/>
          <a:stretch/>
        </p:blipFill>
        <p:spPr bwMode="auto">
          <a:xfrm>
            <a:off x="4794044" y="3505200"/>
            <a:ext cx="7245556" cy="312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2309" y="1570672"/>
            <a:ext cx="1196729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 smtClean="0"/>
              <a:t>It is a 4 terminal device namely Drain (D), Source (S), Substrate (Body), and Gate (G).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The Drain and Source terminals are heavily doped regions.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</a:rPr>
              <a:t>The gate terminal is connected on top of the oxide layer.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000" dirty="0"/>
              <a:t>The body of the MOSFET is frequently connected to the source terminal so making it a three terminal device like </a:t>
            </a:r>
            <a:r>
              <a:rPr lang="en-US" sz="2000" dirty="0" smtClean="0"/>
              <a:t>BJT.</a:t>
            </a:r>
            <a:r>
              <a:rPr lang="en-US" sz="2000" dirty="0"/>
              <a:t> 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3565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1000"/>
            <a:ext cx="5334000" cy="49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971800"/>
            <a:ext cx="11811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/>
              <a:t>If the MOSFET is an n-channel or </a:t>
            </a:r>
            <a:r>
              <a:rPr lang="en-US" sz="2000" dirty="0" err="1"/>
              <a:t>nMOS</a:t>
            </a:r>
            <a:r>
              <a:rPr lang="en-US" sz="2000" dirty="0"/>
              <a:t> FET, then the source and</a:t>
            </a:r>
            <a:br>
              <a:rPr lang="en-US" sz="2000" dirty="0"/>
            </a:br>
            <a:r>
              <a:rPr lang="en-US" sz="2000" dirty="0"/>
              <a:t>drain are heavily doped </a:t>
            </a:r>
            <a:r>
              <a:rPr lang="en-US" sz="2000" dirty="0" smtClean="0"/>
              <a:t> 'n' </a:t>
            </a:r>
            <a:r>
              <a:rPr lang="en-US" sz="2000" dirty="0"/>
              <a:t>regions and the body is a 'p' </a:t>
            </a:r>
            <a:r>
              <a:rPr lang="en-US" sz="2000" dirty="0" smtClean="0"/>
              <a:t>region.</a:t>
            </a:r>
            <a:endParaRPr lang="en-US" sz="2000" dirty="0"/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/>
              <a:t>If </a:t>
            </a:r>
            <a:r>
              <a:rPr lang="en-US" sz="2000" dirty="0"/>
              <a:t>the MOSFET is a p-channel or </a:t>
            </a:r>
            <a:r>
              <a:rPr lang="en-US" sz="2000" dirty="0" err="1"/>
              <a:t>pMOS</a:t>
            </a:r>
            <a:r>
              <a:rPr lang="en-US" sz="2000" dirty="0"/>
              <a:t> FET, then the source and</a:t>
            </a:r>
            <a:br>
              <a:rPr lang="en-US" sz="2000" dirty="0"/>
            </a:br>
            <a:r>
              <a:rPr lang="en-US" sz="2000" dirty="0"/>
              <a:t>drain are </a:t>
            </a:r>
            <a:r>
              <a:rPr lang="en-US" sz="2000" dirty="0" smtClean="0"/>
              <a:t>heavily doped 'p' </a:t>
            </a:r>
            <a:r>
              <a:rPr lang="en-US" sz="2000" dirty="0"/>
              <a:t>regions and the body is a 'n' region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11811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/>
              <a:t>The MOSFET works by electronically varying the width of a channel along which charge carriers flow (electrons or holes</a:t>
            </a:r>
            <a:r>
              <a:rPr lang="en-US" sz="2000" dirty="0" smtClean="0"/>
              <a:t>).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charge carriers enter the channel at source and exit via the </a:t>
            </a:r>
            <a:r>
              <a:rPr lang="en-US" sz="2000" dirty="0" smtClean="0"/>
              <a:t>drain.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width of the channel is controlled by the voltage on an electrode is called gate which is located between source and drain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is insulated from the channel </a:t>
            </a:r>
            <a:r>
              <a:rPr lang="en-US" sz="2000" dirty="0" smtClean="0"/>
              <a:t>by </a:t>
            </a:r>
            <a:r>
              <a:rPr lang="en-US" sz="2000" dirty="0"/>
              <a:t>an extremely thin layer of metal oxide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t="13355" r="3497"/>
          <a:stretch/>
        </p:blipFill>
        <p:spPr bwMode="auto">
          <a:xfrm>
            <a:off x="3124200" y="4343400"/>
            <a:ext cx="5029200" cy="245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928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609601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Enhancement mode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066801"/>
            <a:ext cx="11506200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Enhancement-type MOSFETS are MOSFETs that are normally off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When you connect an enhancement-type MOSFET, no current flows from drain to source when no voltage is applied to its gate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This is why it is called a normally off device. There is no current flow without a gate voltage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However, if a voltage is applied to the gate lead of the MOSFET, the drain-source channel becomes less resistive. As the gate-source voltage increases more and more, the current flowing from drain to source increases more and more, until maximum current is flowing from drain to source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enhancement-type MOSFET is so named an enhancement device, because as the voltage to the gate increases, the current increases more and more, until at maximum level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An enhancement-type MOSFET behaves very similar in action to a bipolar junction transistor.</a:t>
            </a:r>
          </a:p>
        </p:txBody>
      </p:sp>
    </p:spTree>
    <p:extLst>
      <p:ext uri="{BB962C8B-B14F-4D97-AF65-F5344CB8AC3E}">
        <p14:creationId xmlns:p14="http://schemas.microsoft.com/office/powerpoint/2010/main" val="334673356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563265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Enhancement mode P-channel MOSFET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24931"/>
            <a:ext cx="5364986" cy="255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46601"/>
            <a:ext cx="4572000" cy="20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1" y="3800823"/>
            <a:ext cx="56564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Enhancement mode N-channel MOSFET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3"/>
          <a:stretch/>
        </p:blipFill>
        <p:spPr bwMode="auto">
          <a:xfrm>
            <a:off x="6888988" y="2404410"/>
            <a:ext cx="3728923" cy="378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25000" y="3304781"/>
            <a:ext cx="1092910" cy="2766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No channel</a:t>
            </a:r>
            <a:endParaRPr lang="en-IN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575090" y="4191000"/>
            <a:ext cx="10929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Substrate SS</a:t>
            </a:r>
            <a:endParaRPr lang="en-IN" sz="1050" b="1" dirty="0"/>
          </a:p>
        </p:txBody>
      </p:sp>
      <p:sp>
        <p:nvSpPr>
          <p:cNvPr id="4" name="Rectangle 3"/>
          <p:cNvSpPr/>
          <p:nvPr/>
        </p:nvSpPr>
        <p:spPr>
          <a:xfrm>
            <a:off x="10071456" y="4452610"/>
            <a:ext cx="139345" cy="1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610600" y="2814936"/>
            <a:ext cx="10929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N-</a:t>
            </a:r>
            <a:r>
              <a:rPr lang="en-US" sz="1200" b="1" dirty="0" err="1"/>
              <a:t>dopped</a:t>
            </a:r>
            <a:r>
              <a:rPr lang="en-US" sz="1200" b="1" dirty="0"/>
              <a:t> region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7298583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94097"/>
            <a:ext cx="4876800" cy="565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2200" y="56326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Working of Enhancement mode n-channel MOSFET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7455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8832</TotalTime>
  <Words>769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Trebuchet MS</vt:lpstr>
      <vt:lpstr>Wingdings</vt:lpstr>
      <vt:lpstr>Wingdings 2</vt:lpstr>
      <vt:lpstr>Urban</vt:lpstr>
      <vt:lpstr>Basic Electrical and Electronics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163</cp:revision>
  <dcterms:created xsi:type="dcterms:W3CDTF">2004-03-15T18:51:54Z</dcterms:created>
  <dcterms:modified xsi:type="dcterms:W3CDTF">2024-11-20T05:04:41Z</dcterms:modified>
</cp:coreProperties>
</file>