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ink/ink1.xml" ContentType="application/inkml+xml"/>
  <Override PartName="/ppt/ink/ink2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01" r:id="rId1"/>
  </p:sldMasterIdLst>
  <p:notesMasterIdLst>
    <p:notesMasterId r:id="rId23"/>
  </p:notesMasterIdLst>
  <p:sldIdLst>
    <p:sldId id="331" r:id="rId2"/>
    <p:sldId id="332" r:id="rId3"/>
    <p:sldId id="333" r:id="rId4"/>
    <p:sldId id="279" r:id="rId5"/>
    <p:sldId id="320" r:id="rId6"/>
    <p:sldId id="321" r:id="rId7"/>
    <p:sldId id="322" r:id="rId8"/>
    <p:sldId id="323" r:id="rId9"/>
    <p:sldId id="325" r:id="rId10"/>
    <p:sldId id="324" r:id="rId11"/>
    <p:sldId id="300" r:id="rId12"/>
    <p:sldId id="301" r:id="rId13"/>
    <p:sldId id="327" r:id="rId14"/>
    <p:sldId id="302" r:id="rId15"/>
    <p:sldId id="326" r:id="rId16"/>
    <p:sldId id="303" r:id="rId17"/>
    <p:sldId id="329" r:id="rId18"/>
    <p:sldId id="305" r:id="rId19"/>
    <p:sldId id="328" r:id="rId20"/>
    <p:sldId id="306" r:id="rId21"/>
    <p:sldId id="330" r:id="rId22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FF33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68" d="100"/>
          <a:sy n="68" d="100"/>
        </p:scale>
        <p:origin x="144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4-11T08:46:08.718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3932 8589 423,'0'10'803,"0"-3"136,-2 2 79,0-1 42,-1-1-242,0-2-288,1-2-195,1 0-115,-3 0-59,8-3-24,-1-1-8,3-4-6,6-2-8,3-4-5,3-3-11,4-3-15,1-3-13,4-2-17,0-1-15,1 2-8,0 0-10,-3 0-5,0 3-2,-1 1-5,-4 3-4,-2 0 0,-1 4-5,-7 0-6,0 3-10,0 1-17,-5 2-30,-3 1-56,-2 6-82,-4 0-168,-2 4-166,-2 4-214,-1 2-212,-1 0-77,-2 4 19,2-1 135,-3 3 156,1-2 219</inkml:trace>
  <inkml:trace contextRef="#ctx0" brushRef="#br0" timeOffset="781.6328">10120 8139 448,'-7'7'548,"-2"0"56,-2-2 34,3 2-88,-1-4-195,1-1-102,0 1-44,4-1-5,1-2 32,2 2 42,2-2 38,2-2 21,6 0-7,0-1-29,7-2-41,1 0-51,5-2-53,2-2-47,0 1-35,2-2-25,0 0-19,-1-2-14,1 3-3,-1-3-5,-2 3-1,-2-1-2,1 1 0,-3 0-1,-3 0-3,-1 1 1,-1 2-2,-4 3 0,-2-2-2,-3 0-3,0 3-5,-3 1-18,-2 1-29,-4 3-62,0 0-125,-3 2-154,-4 0-94,3 1-138,-3 3-207,0 0-65,3 2 58,-2-3 121,3 1 84,-3-1 141</inkml:trace>
  <inkml:trace contextRef="#ctx0" brushRef="#br0" timeOffset="2494.6227">12522 7674 73,'2'9'453,"-2"-1"69,-2 0 34,-1-4 21,-2 1-147,1 0-179,-1 0-82,-1-3-34,1 1 16,0-1 45,2 1 51,-2-2 45,4 1 31,-4-1 2,2 0-22,0 1-42,1-2-46,1 2-43,-1-1-34,0-1-28,-1 0-21,3 2-14,-1-1-8,1-1-10,-4 0-4,4 2-5,-1-2-4,1 0-9,-2 0-2,2 0-6,0 1 0,-2-1-3,2 0-4,0 0-1,0 0-1,0 0-3,0 0-7,0 0 0,0 0-1,-1 0 0,-2 0-3,3 0-1,0 2 2,0-2 0,0 0-2,0 0 0,0 0 1,0 0 3,-1 0 0,-1 0 2,2 0-1,0 0 1,0 0-1,0 0-1,0 0-1,0 0 0,0 0 2,0 0 2,0 0-2,0 0 1,0 0 2,0 0-3,0 0 0,0 0-2,0-2 0,0 2 1,0 0-2,0 0-1,0 0-1,0 0-2,0 0 1,0 0 0,0 0 0,0 0 0,0 0 1,0 0 1,0 0 0,0 0-1,0 0 0,0 0-3,0 0 2,0 0-4,0 0 5,0 0-3,0 0 1,0 0 1,0 0-1,0 0 1,0 0-4,0-1 2,0 1 2,0 0-1,0 0-1,0 0 0,0-2 2,0 2-5,0-1-8,-3-1-13,1-1-20,-1 1-32,-3-3-56,1 0-89,-3 2-138,0-4-114,3 1-71,-3-2-130,-1 0-157,0-2-22,-3 0 85,-2-3 91,1-2 79,0-4 151</inkml:trace>
  <inkml:trace contextRef="#ctx0" brushRef="#br0" timeOffset="6434.5112">17898 7771 163,'-5'4'398,"-1"2"50,-1-4 34,0 1-42,2 1-131,-1-4-93,1 3-64,0-1-45,1-2-23,1 2-21,1-2-4,4 0 11,4-2 28,0 2 54,7-5 64,7 0 49,5-2 34,7-3 16,5 0-7,2-2-35,5-2-47,2 2-35,1-2-28,0-1-30,-3 2-23,-3 1-18,-1 2-13,-1-1-18,-3 1-13,-3 3-11,-3-3-9,-1 3-6,-2 2-7,-6-1-4,-1 2-6,-1-1-3,-6 2 1,0 0-2,-3 1 1,-3 0 0,-1 0 0,0 1-4,-4 1-14,-2-2-27,-2 2-54,-2 0-123,-3 2-137,2-2-87,1 1-143,-5 1-206,4 0-69,-2 2 58,4-3 104,-1 1 70,4-2 147</inkml:trace>
  <inkml:trace contextRef="#ctx0" brushRef="#br0" timeOffset="12730.4072">22240 5407 237,'-23'6'500,"7"-8"49,-1 0 29,4-3 41,0 1-207,5-1-78,5-2-19,5 1 23,3-3 30,8-1 12,5-2-18,7 1-32,9-3-41,6 1-49,6 0-48,5-1-40,1 2-30,3-1-32,2 3-24,-3 1-18,0 0-5,-5 1-7,-2-1-3,-2 4-3,-3-2-1,-4 2-3,-5 0-8,-3 2-7,-3-2-2,-5 3-2,-2-1-5,-6 1 0,2 1-1,-6-1 5,0 2-5,-2-1 0,-2 1-2,0 0-1,1 0 1,-2 0 1,-3 0 0,2 0 1,-1 0 1,-1 0-1,-1 0 1,2 0-4,-1 0 2,-1 0 0,-1 0 0,2 0 0,0 0 0,-2 0 0,0 0 0,0 0 0,1-2 0,-1 2 0,0 0 3,0 0-1,0 0-2,0 0 0,0 0 1,2 0-1,-2 0-3,0 0 5,0 0-2,0 0 1,0 0-1,0 0 0,1 0 5,-1 0-5,0 0 1,0 0-1,0 0 0,0 0 0,0 0-2,0 0 3,0 0 0,-1 0 1,1 0-1,0 0 0,0 0 3,0 0-4,0 0-1,0 0 2,0 0 1,0 0-2,0 0-2,0 0 1,0 0 2,1 0-4,-1 0 1,0 0 1,0 0 3,0 0-2,0 0-2,0 0 2,0 0 0,0 0 5,-1 0-4,1 0-1,0 0 0,0 0 0,0 0 1,0 0-2,0 0 0,0 0 2,0 0 1,0 0 0,0 0 1,0 0-3,0 0 0,0 0-1,-2 0-3,2 0 2,0 0 2,0 0-1,0 0 2,0 0-1,0 0 0,0 0 0,0 0 2,0 0 0,0 0-2,0 0-1,0 0 1,0 0 1,0 0-1,0 0 0,0 0 3,0 0-1,0 0-1,0 0-4,0 0 3,0 0-1,2 0-1,-2 0-1,0 0 2,0 0 1,0 0 0,0 0-1,0 0 1,0 0 1,0 0-2,0 0-1,0 0 2,0 0 2,0 0-2,0 0-2,0 0 2,0 0 3,0 0-2,0 0 0,0 0-1,0 0 2,0 0 0,0 0-4,0 0 0,0 0 0,0 0 2,0 0 0,0 0 0,0 0 4,0 0-1,0 0-1,0 0-1,0 0 3,0 0-3,0 0 2,0 0-3,0 0 2,0 0 1,0 0-2,0 0-1,0 0 2,0 0 2,0 0 1,0 0-5,0 0 1,1 0 0,-1 0 1,0 0-2,0 0-2,0-1 3,0 1-1,0 0 1,0 0 0,0 0 4,0 0-2,0 0 2,0 0-1,0 0 1,0 0-3,0 0 0,0 0 3,0 0-5,0 0 0,0 0 0,0 0 0,0 0-3,0 0 2,0 0 1,0 0 1,0 0 1,0 0-1,0 0-2,0 0-1,0 0 2,0 0-2,0 0 0,0 0-2,0 0 4,0 0 3,0 0-4,0 0 3,0 0-2,0 0 0,0 0 2,0 0-1,0 0 2,0 0-2,0 0 1,0 0 1,0 0-1,0 0-2,0 0 1,0 0-1,0 0 0,0 0 0,0 0-1,-1 0 1,1 0 0,0 0 1,0 0 4,0 0-1,0 0 0,0 0-1,0 0-2,0 0-1,0 0-4,0 0 3,0 0 0,0 0-1,0 0 2,0 0 2,0 0 0,0 0 0,0 0 0,0 0-2,0 0 2,0 0-4,0 0 1,0 0 0,0 0 1,0 0 2,0 0-2,0 0 0,0 0 0,0 0 0,0 0 0,0 0 0,0 0 0,0 0 2,0 0-2,0 0-2,0 0 2,0 0 0,0 0 0,0 0-1,0 0 2,0 0 1,0 0-1,0 0-1,0 0-1,0 0 1,0 0 0,0 0 0,0 0 1,0 0-1,0 0 2,0 0 1,0 0-2,0 0-1,0 0 0,0 0 0,0 1 0,0-1-3,0 0 3,0 0-3,0 0 3,0 0-1,0 0 1,0 0 0,0 0 0,0 0 3,-2 0-3,2 0 0,0 0 1,0 0-2,0 0-2,0 0 3,0 0 0,0 0 0,0 0 0,-1 0 0,1 0 4,0 0-2,0 0-2,0 0 0,0 0 1,0 0-1,0 0-1,0 0-1,-2 2 2,0-2-1,2 0-1,0 0 2,0 0 0,0 0-4,0 0-8,0 0-7,0 0-17,0 0-23,-1 0-27,1 0-43,-2 0-80,-1 1-142,-1-1-115,0 2-60,-2-1-130,0 1-178,-4-1-33,2 1 89,2 0 94,-1 0 66,3 0 150</inkml:trace>
  <inkml:trace contextRef="#ctx0" brushRef="#br0" timeOffset="14218.2687">3641 13055 122,'-5'15'483,"-3"-5"89,0 0 66,2-1 42,-2-3-165,3 0-148,2-3-72,-1 1-47,3-4-15,1 0 17,3 0 27,2-4 17,3-1 3,6-3-14,2-3-33,3-2-38,5-2-45,1-1-42,1-1-35,1-1-26,-2 2-16,2-1-12,-4 0-9,-3 2-6,3 0-5,-6 4-5,-1 0-2,1 0-3,-5 2-1,-2 3-4,0-1 1,-4 2 1,1 0 0,-1 3 0,-3-1-1,0 0-1,0 1 1,-1 1 0,-2 1-12,0 0-8,0 0-19,0 0-35,-2 1-65,-1 1-142,-2-1-148,0 2-103,-2 0-199,-1 3-158,0-1-40,-4 7 85,0-2 127,-1 4 99,1-3 208</inkml:trace>
  <inkml:trace contextRef="#ctx0" brushRef="#br0" timeOffset="16342.5506">10350 13287 122,'-1'1'449,"-2"1"47,-2 1 29,0 0 18,0-2-196,-1 0-148,0 3-81,3-3-40,0 1-13,0-2 3,1 0 11,2 1 23,0-1 32,2 0 60,2-1 64,6-6 54,2-1 41,6-4 20,4-2-8,3-2-43,7-5-63,1-1-63,6-3-51,-2 0-38,4-2-27,0-2-18,2 1-10,-2 0-6,1 0-7,0 0-3,-2 0-7,0 3-2,-2 3-5,-1-1-5,-6 2-4,-1 3-4,-3 2-3,-2 0-3,-7 6-3,-2 0 0,-2 1-9,-2 1-12,-5 4-24,-4 0-49,-3 4-108,-2 0-159,-4 5-114,-2 0-115,-4 3-191,-1 2-120,-3 5 23,-3-1 111,3-1 100,0 0 110</inkml:trace>
  <inkml:trace contextRef="#ctx0" brushRef="#br0" timeOffset="19883.3334">17372 13401 237,'1'7'484,"-1"-4"41,0-1 25,4-1 0,-3-2-245,7-4-131,3-4-68,2-1-22,1-4-2,5-1 12,3-2 19,2 0 20,-2 0 27,3 1 22,2-1 24,-1 0 29,0 3 14,3-1 8,-7 2-9,3 1-20,1 3-19,-6 1-33,-1 0-23,-2 2-25,-2 0-18,-3 3-16,-2-1-7,-1 1-14,-1 0-3,-3 1-3,0 1-4,-4 1-3,1 0-8,-2-2-9,3 2-10,-3-2-10,2 2-5,-2 0-8,0 0-1,-2 0-7,-1 0-14,1 0-18,-3 0-35,-1 2-56,-2 0-102,-1 1-142,6 0-113,-4 0-72,2 1-138,0-1-149,1 2-9,1-2 91,1 2 94,2 0 74,0 0 165</inkml:trace>
  <inkml:trace contextRef="#ctx0" brushRef="#br0" timeOffset="21032.3517">21547 13026 206,'-7'-2'496,"-3"2"76,-2-1 48,-2-1 29,0 1-216,2-1-104,0 0-25,0 1 3,5-2 22,0 2 30,-2-1 9,4 1-19,2-1-57,2 1-63,2-1-51,4-3-46,7-1-30,4-3-16,6-3-14,7-4-6,4 1-15,4-4-9,3-1-7,2-2-9,1-1 0,0 2-4,2-1-3,-3 0 0,0 2-1,-3 0-3,-3 0-1,-4 4-1,-7 3-1,-1-1-5,-3 4-1,-7 3 1,0-1-2,-4 3 0,-4 1 5,2-1 0,-4 4 3,0-1 1,-4 1-7,0-1-2,-2 2-20,-3 0-23,-4 0-33,-1 2-43,1 1-65,-5 0-123,3 1-129,-2 2-79,5-1-61,-1 0-147,0 4-116,0-4 30,2 2 92,2-1 70,0-1 80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2767" units="cm"/>
          <inkml:channel name="Y" type="integer" max="32767" units="cm"/>
          <inkml:channel name="F" type="integer" max="8191" units="cm"/>
        </inkml:traceFormat>
        <inkml:channelProperties>
          <inkml:channelProperty channel="X" name="resolution" value="1612.54919" units="1/cm"/>
          <inkml:channelProperty channel="Y" name="resolution" value="2580.07886" units="1/cm"/>
          <inkml:channelProperty channel="F" name="resolution" value="10E-6" units="1/cm"/>
        </inkml:channelProperties>
      </inkml:inkSource>
      <inkml:timestamp xml:id="ts0" timeString="2022-04-11T09:05:35.873"/>
    </inkml:context>
    <inkml:brush xml:id="br0">
      <inkml:brushProperty name="width" value="0.05292" units="cm"/>
      <inkml:brushProperty name="height" value="0.05292" units="cm"/>
      <inkml:brushProperty name="color" value="#0070C0"/>
    </inkml:brush>
  </inkml:definitions>
  <inkml:trace contextRef="#ctx0" brushRef="#br0">10760 6772 35,'-14'-4'238,"0"1"15,-2-2 8,2 2-85,-1 2-82,-2-1-45,1 2-22,4 2-15,-3-2-6,4 3-2,3-2-4,0 0 0,5 1 0,3 1-7,0-1-119,5 1-64,1-2-34,6 1-21,0-2-8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E7C4FE-D395-4534-8D14-3C5556BC6FF0}" type="datetimeFigureOut">
              <a:rPr lang="en-IN" smtClean="0"/>
              <a:t>23-09-2024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4F05B8-F69B-41C3-93C7-FC885E8CDE3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962362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7F2167F-C69A-41CF-93D0-FF80AEA17A7D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9084682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/>
          <p:cNvSpPr/>
          <p:nvPr/>
        </p:nvSpPr>
        <p:spPr>
          <a:xfrm flipV="1">
            <a:off x="5410182" y="3810000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4" name="Rectangle 23"/>
          <p:cNvSpPr/>
          <p:nvPr/>
        </p:nvSpPr>
        <p:spPr>
          <a:xfrm flipV="1">
            <a:off x="5410200" y="3897010"/>
            <a:ext cx="3733801" cy="192024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5" name="Rectangle 24"/>
          <p:cNvSpPr/>
          <p:nvPr/>
        </p:nvSpPr>
        <p:spPr>
          <a:xfrm flipV="1">
            <a:off x="5410200" y="4115167"/>
            <a:ext cx="3733801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6" name="Rectangle 25"/>
          <p:cNvSpPr/>
          <p:nvPr/>
        </p:nvSpPr>
        <p:spPr>
          <a:xfrm flipV="1">
            <a:off x="5410200" y="4164403"/>
            <a:ext cx="1965960" cy="18288"/>
          </a:xfrm>
          <a:prstGeom prst="rect">
            <a:avLst/>
          </a:prstGeom>
          <a:solidFill>
            <a:schemeClr val="accent2">
              <a:alpha val="6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7" name="Rectangle 26"/>
          <p:cNvSpPr/>
          <p:nvPr/>
        </p:nvSpPr>
        <p:spPr>
          <a:xfrm flipV="1">
            <a:off x="5410200" y="4199572"/>
            <a:ext cx="1965960" cy="9144"/>
          </a:xfrm>
          <a:prstGeom prst="rect">
            <a:avLst/>
          </a:prstGeom>
          <a:solidFill>
            <a:schemeClr val="accent2">
              <a:alpha val="65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0" name="Rounded Rectangle 29"/>
          <p:cNvSpPr/>
          <p:nvPr/>
        </p:nvSpPr>
        <p:spPr bwMode="white">
          <a:xfrm>
            <a:off x="5410200" y="3962400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1" name="Rounded Rectangle 30"/>
          <p:cNvSpPr/>
          <p:nvPr/>
        </p:nvSpPr>
        <p:spPr bwMode="white">
          <a:xfrm>
            <a:off x="7376507" y="406098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7" name="Rectangle 6"/>
          <p:cNvSpPr/>
          <p:nvPr/>
        </p:nvSpPr>
        <p:spPr>
          <a:xfrm>
            <a:off x="1" y="3649662"/>
            <a:ext cx="9144000" cy="244170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Rectangle 9"/>
          <p:cNvSpPr/>
          <p:nvPr/>
        </p:nvSpPr>
        <p:spPr>
          <a:xfrm>
            <a:off x="0" y="3675527"/>
            <a:ext cx="9144001" cy="14067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Rectangle 10"/>
          <p:cNvSpPr/>
          <p:nvPr/>
        </p:nvSpPr>
        <p:spPr>
          <a:xfrm flipV="1">
            <a:off x="6414051" y="3643090"/>
            <a:ext cx="2729950" cy="248432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9" name="Rectangle 18"/>
          <p:cNvSpPr/>
          <p:nvPr/>
        </p:nvSpPr>
        <p:spPr>
          <a:xfrm>
            <a:off x="0" y="0"/>
            <a:ext cx="9144000" cy="3701700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457200" y="2401887"/>
            <a:ext cx="8458200" cy="1470025"/>
          </a:xfrm>
        </p:spPr>
        <p:txBody>
          <a:bodyPr anchor="b"/>
          <a:lstStyle>
            <a:lvl1pPr>
              <a:defRPr sz="4400">
                <a:solidFill>
                  <a:schemeClr val="bg1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457200" y="3899938"/>
            <a:ext cx="4953000" cy="1752600"/>
          </a:xfrm>
        </p:spPr>
        <p:txBody>
          <a:bodyPr/>
          <a:lstStyle>
            <a:lvl1pPr marL="64008" indent="0" algn="l">
              <a:buNone/>
              <a:defRPr sz="24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705600" y="4206240"/>
            <a:ext cx="96012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17" name="Footer Placeholder 16"/>
          <p:cNvSpPr>
            <a:spLocks noGrp="1"/>
          </p:cNvSpPr>
          <p:nvPr>
            <p:ph type="ftr" sz="quarter" idx="11"/>
          </p:nvPr>
        </p:nvSpPr>
        <p:spPr>
          <a:xfrm>
            <a:off x="5410200" y="4205288"/>
            <a:ext cx="129540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8320088" y="1136"/>
            <a:ext cx="747712" cy="365760"/>
          </a:xfrm>
        </p:spPr>
        <p:txBody>
          <a:bodyPr/>
          <a:lstStyle>
            <a:lvl1pPr algn="r">
              <a:defRPr sz="1800">
                <a:solidFill>
                  <a:schemeClr val="bg1"/>
                </a:solidFill>
              </a:defRPr>
            </a:lvl1pPr>
          </a:lstStyle>
          <a:p>
            <a:pPr>
              <a:defRPr/>
            </a:pPr>
            <a:fld id="{1BCBD62C-3983-4978-89C2-26CBE2ED5AA1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7BFC3951-6896-46DB-AB63-ED5F2A4D8EF3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1143000"/>
            <a:ext cx="1905000" cy="5486400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143000"/>
            <a:ext cx="6248400" cy="5486400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07F5D3-2EC5-4BF4-BD31-FF109E304F4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3241CE7-992F-4407-88C7-5602668B9D3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1981200"/>
            <a:ext cx="7772400" cy="1362075"/>
          </a:xfrm>
        </p:spPr>
        <p:txBody>
          <a:bodyPr anchor="b">
            <a:noAutofit/>
          </a:bodyPr>
          <a:lstStyle>
            <a:lvl1pPr algn="l">
              <a:buNone/>
              <a:defRPr sz="4300" b="1" cap="none" baseline="0">
                <a:ln w="12700">
                  <a:solidFill>
                    <a:schemeClr val="accent2">
                      <a:shade val="90000"/>
                      <a:satMod val="150000"/>
                    </a:schemeClr>
                  </a:solidFill>
                </a:ln>
                <a:solidFill>
                  <a:srgbClr val="FFFFFF"/>
                </a:solidFill>
                <a:effectLst>
                  <a:outerShdw blurRad="38100" dist="381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3367088"/>
            <a:ext cx="7772400" cy="1509712"/>
          </a:xfrm>
        </p:spPr>
        <p:txBody>
          <a:bodyPr anchor="t"/>
          <a:lstStyle>
            <a:lvl1pPr marL="45720" indent="0">
              <a:buNone/>
              <a:defRPr sz="2100" b="0">
                <a:solidFill>
                  <a:schemeClr val="tx2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0FC56E5-065A-43E7-8518-11E53108309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249424"/>
            <a:ext cx="4038600" cy="4525963"/>
          </a:xfrm>
        </p:spPr>
        <p:txBody>
          <a:bodyPr/>
          <a:lstStyle>
            <a:lvl1pPr>
              <a:defRPr sz="2000"/>
            </a:lvl1pPr>
            <a:lvl2pPr>
              <a:defRPr sz="19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E99E3907-EFF0-4EC8-BA3A-9244E48A27BF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1143000"/>
            <a:ext cx="8382000" cy="1069848"/>
          </a:xfrm>
        </p:spPr>
        <p:txBody>
          <a:bodyPr anchor="ctr"/>
          <a:lstStyle>
            <a:lvl1pPr>
              <a:defRPr sz="4000" b="0" i="0" cap="none" baseline="0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81000" y="2244970"/>
            <a:ext cx="4041648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721225" y="2244970"/>
            <a:ext cx="4041775" cy="457200"/>
          </a:xfrm>
          <a:solidFill>
            <a:schemeClr val="accent2">
              <a:satMod val="150000"/>
              <a:alpha val="25000"/>
            </a:schemeClr>
          </a:solidFill>
          <a:ln w="12700">
            <a:solidFill>
              <a:schemeClr val="accent2"/>
            </a:solidFill>
          </a:ln>
        </p:spPr>
        <p:txBody>
          <a:bodyPr anchor="ctr">
            <a:noAutofit/>
          </a:bodyPr>
          <a:lstStyle>
            <a:lvl1pPr marL="45720" indent="0">
              <a:buNone/>
              <a:defRPr sz="1900" b="1">
                <a:solidFill>
                  <a:schemeClr val="tx1">
                    <a:tint val="95000"/>
                  </a:schemeClr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381000" y="2708519"/>
            <a:ext cx="4041648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18304" y="2708519"/>
            <a:ext cx="4041775" cy="38862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26" name="Date Placeholder 25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1"/>
          </p:nvPr>
        </p:nvSpPr>
        <p:spPr/>
        <p:txBody>
          <a:bodyPr rtlCol="0"/>
          <a:lstStyle/>
          <a:p>
            <a:pPr>
              <a:defRPr/>
            </a:pPr>
            <a:fld id="{16671791-2453-48CD-8D49-759363F6871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28" name="Footer Placeholder 27"/>
          <p:cNvSpPr>
            <a:spLocks noGrp="1"/>
          </p:cNvSpPr>
          <p:nvPr>
            <p:ph type="ftr" sz="quarter" idx="12"/>
          </p:nvPr>
        </p:nvSpPr>
        <p:spPr/>
        <p:txBody>
          <a:bodyPr rtlCol="0"/>
          <a:lstStyle/>
          <a:p>
            <a:pPr>
              <a:defRPr/>
            </a:pPr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9848"/>
          </a:xfrm>
        </p:spPr>
        <p:txBody>
          <a:bodyPr anchor="ctr"/>
          <a:lstStyle>
            <a:lvl1pPr>
              <a:defRPr sz="4000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583680" y="612648"/>
            <a:ext cx="957264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5257800" y="612648"/>
            <a:ext cx="1325880" cy="457200"/>
          </a:xfrm>
        </p:spPr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174736" y="2272"/>
            <a:ext cx="762000" cy="365760"/>
          </a:xfrm>
        </p:spPr>
        <p:txBody>
          <a:bodyPr/>
          <a:lstStyle/>
          <a:p>
            <a:pPr>
              <a:defRPr/>
            </a:pPr>
            <a:fld id="{F1A3FBD8-6D59-4C61-9312-33C2E1BDB017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0EB9D58-BDC6-4653-B866-5B69E6E983BC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496" y="1101970"/>
            <a:ext cx="3383280" cy="877824"/>
          </a:xfrm>
        </p:spPr>
        <p:txBody>
          <a:bodyPr anchor="b"/>
          <a:lstStyle>
            <a:lvl1pPr algn="l">
              <a:buNone/>
              <a:defRPr sz="18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5353496" y="2010727"/>
            <a:ext cx="3383280" cy="4617720"/>
          </a:xfrm>
        </p:spPr>
        <p:txBody>
          <a:bodyPr/>
          <a:lstStyle>
            <a:lvl1pPr marL="9144" indent="0"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152400" y="776287"/>
            <a:ext cx="5102352" cy="58521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357ABB19-2E75-4022-AC3E-00AD059C0F5D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40434" y="1109160"/>
            <a:ext cx="586803" cy="4681637"/>
          </a:xfrm>
        </p:spPr>
        <p:txBody>
          <a:bodyPr vert="vert270" lIns="45720" tIns="0" rIns="45720" anchor="t"/>
          <a:lstStyle>
            <a:lvl1pPr algn="ctr">
              <a:buNone/>
              <a:defRPr sz="2000" b="1"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3671" y="1143000"/>
            <a:ext cx="4572000" cy="4572000"/>
          </a:xfrm>
          <a:solidFill>
            <a:srgbClr val="EAEAEA"/>
          </a:solidFill>
          <a:ln w="50800">
            <a:solidFill>
              <a:srgbClr val="FFFFFF"/>
            </a:solidFill>
            <a:miter lim="800000"/>
          </a:ln>
          <a:effectLst>
            <a:outerShdw blurRad="57150" dist="31750" dir="4800000" algn="tl" rotWithShape="0">
              <a:srgbClr val="000000">
                <a:alpha val="2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2540">
            <a:bevelT w="25400" h="19050"/>
            <a:contourClr>
              <a:srgbClr val="AEAEAE"/>
            </a:contourClr>
          </a:sp3d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88443" y="3274308"/>
            <a:ext cx="2590800" cy="2516489"/>
          </a:xfrm>
        </p:spPr>
        <p:txBody>
          <a:bodyPr lIns="0" tIns="0" rIns="45720" anchor="t"/>
          <a:lstStyle>
            <a:lvl1pPr marL="0" indent="0">
              <a:lnSpc>
                <a:spcPct val="100000"/>
              </a:lnSpc>
              <a:spcBef>
                <a:spcPts val="0"/>
              </a:spcBef>
              <a:buFontTx/>
              <a:buNone/>
              <a:defRPr sz="130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10E526F9-B5BB-464B-B7E3-8017D9927BC0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27"/>
          <p:cNvSpPr/>
          <p:nvPr/>
        </p:nvSpPr>
        <p:spPr>
          <a:xfrm>
            <a:off x="1" y="366818"/>
            <a:ext cx="9144000" cy="84407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9" name="Rectangle 28"/>
          <p:cNvSpPr/>
          <p:nvPr/>
        </p:nvSpPr>
        <p:spPr>
          <a:xfrm>
            <a:off x="0" y="-1"/>
            <a:ext cx="9144000" cy="310663"/>
          </a:xfrm>
          <a:prstGeom prst="rect">
            <a:avLst/>
          </a:prstGeom>
          <a:solidFill>
            <a:schemeClr val="tx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0" name="Rectangle 29"/>
          <p:cNvSpPr/>
          <p:nvPr/>
        </p:nvSpPr>
        <p:spPr>
          <a:xfrm>
            <a:off x="0" y="308276"/>
            <a:ext cx="9144001" cy="91441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1" name="Rectangle 30"/>
          <p:cNvSpPr/>
          <p:nvPr/>
        </p:nvSpPr>
        <p:spPr>
          <a:xfrm flipV="1">
            <a:off x="5410182" y="360246"/>
            <a:ext cx="3733819" cy="91087"/>
          </a:xfrm>
          <a:prstGeom prst="rect">
            <a:avLst/>
          </a:prstGeom>
          <a:solidFill>
            <a:schemeClr val="accent2">
              <a:alpha val="10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2" name="Rectangle 31"/>
          <p:cNvSpPr/>
          <p:nvPr/>
        </p:nvSpPr>
        <p:spPr>
          <a:xfrm flipV="1">
            <a:off x="5410200" y="440112"/>
            <a:ext cx="3733801" cy="180035"/>
          </a:xfrm>
          <a:prstGeom prst="rect">
            <a:avLst/>
          </a:prstGeom>
          <a:solidFill>
            <a:schemeClr val="accent2">
              <a:alpha val="50000"/>
            </a:scheme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3" name="Rounded Rectangle 32"/>
          <p:cNvSpPr/>
          <p:nvPr/>
        </p:nvSpPr>
        <p:spPr bwMode="white">
          <a:xfrm>
            <a:off x="5407339" y="497504"/>
            <a:ext cx="3063240" cy="27432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 useBgFill="1">
        <p:nvSpPr>
          <p:cNvPr id="34" name="Rounded Rectangle 33"/>
          <p:cNvSpPr/>
          <p:nvPr/>
        </p:nvSpPr>
        <p:spPr bwMode="white">
          <a:xfrm>
            <a:off x="7373646" y="588943"/>
            <a:ext cx="1600200" cy="36576"/>
          </a:xfrm>
          <a:prstGeom prst="roundRect">
            <a:avLst>
              <a:gd name="adj" fmla="val 16667"/>
            </a:avLst>
          </a:prstGeom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5" name="Rectangle 34"/>
          <p:cNvSpPr/>
          <p:nvPr/>
        </p:nvSpPr>
        <p:spPr bwMode="invGray">
          <a:xfrm>
            <a:off x="9084966" y="-2001"/>
            <a:ext cx="57626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6" name="Rectangle 35"/>
          <p:cNvSpPr/>
          <p:nvPr/>
        </p:nvSpPr>
        <p:spPr bwMode="invGray">
          <a:xfrm>
            <a:off x="9044481" y="-2001"/>
            <a:ext cx="27432" cy="621792"/>
          </a:xfrm>
          <a:prstGeom prst="rect">
            <a:avLst/>
          </a:prstGeom>
          <a:solidFill>
            <a:srgbClr val="FFFFFF">
              <a:alpha val="65098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37" name="Rectangle 36"/>
          <p:cNvSpPr/>
          <p:nvPr/>
        </p:nvSpPr>
        <p:spPr bwMode="invGray">
          <a:xfrm>
            <a:off x="9025428" y="-2001"/>
            <a:ext cx="9144" cy="621792"/>
          </a:xfrm>
          <a:prstGeom prst="rect">
            <a:avLst/>
          </a:prstGeom>
          <a:solidFill>
            <a:srgbClr val="FFFFFF">
              <a:alpha val="6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8" name="Rectangle 37"/>
          <p:cNvSpPr/>
          <p:nvPr/>
        </p:nvSpPr>
        <p:spPr bwMode="invGray">
          <a:xfrm>
            <a:off x="8975423" y="-2001"/>
            <a:ext cx="27432" cy="621792"/>
          </a:xfrm>
          <a:prstGeom prst="rect">
            <a:avLst/>
          </a:prstGeom>
          <a:solidFill>
            <a:srgbClr val="FFFFFF">
              <a:alpha val="4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39" name="Rectangle 38"/>
          <p:cNvSpPr/>
          <p:nvPr/>
        </p:nvSpPr>
        <p:spPr bwMode="invGray">
          <a:xfrm>
            <a:off x="8915677" y="380"/>
            <a:ext cx="54864" cy="585216"/>
          </a:xfrm>
          <a:prstGeom prst="rect">
            <a:avLst/>
          </a:prstGeom>
          <a:solidFill>
            <a:srgbClr val="FFFFFF">
              <a:alpha val="20000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40" name="Rectangle 39"/>
          <p:cNvSpPr/>
          <p:nvPr/>
        </p:nvSpPr>
        <p:spPr bwMode="invGray">
          <a:xfrm>
            <a:off x="8873475" y="380"/>
            <a:ext cx="9144" cy="585216"/>
          </a:xfrm>
          <a:prstGeom prst="rect">
            <a:avLst/>
          </a:prstGeom>
          <a:solidFill>
            <a:srgbClr val="FFFFFF">
              <a:alpha val="30196"/>
            </a:srgbClr>
          </a:solidFill>
          <a:ln w="508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457200" y="1143000"/>
            <a:ext cx="8229600" cy="1066800"/>
          </a:xfrm>
          <a:prstGeom prst="rect">
            <a:avLst/>
          </a:prstGeom>
        </p:spPr>
        <p:txBody>
          <a:bodyPr vert="horz" anchor="ctr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457200" y="2249424"/>
            <a:ext cx="8229600" cy="4325112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586536" y="612648"/>
            <a:ext cx="957264" cy="45720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3"/>
          </p:nvPr>
        </p:nvSpPr>
        <p:spPr>
          <a:xfrm>
            <a:off x="5257800" y="612648"/>
            <a:ext cx="1325880" cy="457200"/>
          </a:xfrm>
          <a:prstGeom prst="rect">
            <a:avLst/>
          </a:prstGeom>
        </p:spPr>
        <p:txBody>
          <a:bodyPr vert="horz"/>
          <a:lstStyle>
            <a:lvl1pPr algn="r" eaLnBrk="1" latinLnBrk="0" hangingPunct="1">
              <a:defRPr kumimoji="0" sz="800">
                <a:solidFill>
                  <a:schemeClr val="accent2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174736" y="2272"/>
            <a:ext cx="762000" cy="365760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800">
                <a:solidFill>
                  <a:srgbClr val="FFFFFF"/>
                </a:solidFill>
              </a:defRPr>
            </a:lvl1pPr>
          </a:lstStyle>
          <a:p>
            <a:pPr>
              <a:defRPr/>
            </a:pPr>
            <a:fld id="{33E78ED2-15D1-4329-B406-6CCEB1DB9A12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2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  <p:sldLayoutId id="2147483810" r:id="rId9"/>
    <p:sldLayoutId id="2147483811" r:id="rId10"/>
    <p:sldLayoutId id="2147483812" r:id="rId11"/>
  </p:sldLayoutIdLst>
  <p:transition>
    <p:cover dir="r"/>
  </p:transition>
  <p:timing>
    <p:tnLst>
      <p:par>
        <p:cTn id="1" dur="indefinite" restart="never" nodeType="tmRoot"/>
      </p:par>
    </p:tnLst>
  </p:timing>
  <p:txStyles>
    <p:titleStyle>
      <a:lvl1pPr algn="l" rtl="0" eaLnBrk="1" latinLnBrk="0" hangingPunct="1">
        <a:spcBef>
          <a:spcPct val="0"/>
        </a:spcBef>
        <a:buNone/>
        <a:defRPr kumimoji="0" sz="4000" kern="120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65760" indent="-256032" algn="l" rtl="0" eaLnBrk="1" latinLnBrk="0" hangingPunct="1">
        <a:spcBef>
          <a:spcPts val="300"/>
        </a:spcBef>
        <a:buClr>
          <a:schemeClr val="accent3"/>
        </a:buClr>
        <a:buFont typeface="Georgia"/>
        <a:buChar char="•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58368" indent="-246888" algn="l" rtl="0" eaLnBrk="1" latinLnBrk="0" hangingPunct="1">
        <a:spcBef>
          <a:spcPts val="300"/>
        </a:spcBef>
        <a:buClr>
          <a:schemeClr val="accent2"/>
        </a:buClr>
        <a:buFont typeface="Georgia"/>
        <a:buChar char="▫"/>
        <a:defRPr kumimoji="0" sz="2600" kern="1200">
          <a:solidFill>
            <a:schemeClr val="accent2"/>
          </a:solidFill>
          <a:latin typeface="+mn-lt"/>
          <a:ea typeface="+mn-ea"/>
          <a:cs typeface="+mn-cs"/>
        </a:defRPr>
      </a:lvl2pPr>
      <a:lvl3pPr marL="923544" indent="-219456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400" kern="1200">
          <a:solidFill>
            <a:schemeClr val="accent1"/>
          </a:solidFill>
          <a:latin typeface="+mn-lt"/>
          <a:ea typeface="+mn-ea"/>
          <a:cs typeface="+mn-cs"/>
        </a:defRPr>
      </a:lvl3pPr>
      <a:lvl4pPr marL="1179576" indent="-201168" algn="l" rtl="0" eaLnBrk="1" latinLnBrk="0" hangingPunct="1">
        <a:spcBef>
          <a:spcPts val="300"/>
        </a:spcBef>
        <a:buClr>
          <a:schemeClr val="accent1"/>
        </a:buClr>
        <a:buFont typeface="Wingdings 2"/>
        <a:buChar char=""/>
        <a:defRPr kumimoji="0" sz="2200" kern="1200">
          <a:solidFill>
            <a:schemeClr val="accent1"/>
          </a:solidFill>
          <a:latin typeface="+mn-lt"/>
          <a:ea typeface="+mn-ea"/>
          <a:cs typeface="+mn-cs"/>
        </a:defRPr>
      </a:lvl4pPr>
      <a:lvl5pPr marL="138988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2000" kern="1200">
          <a:solidFill>
            <a:schemeClr val="accent3"/>
          </a:solidFill>
          <a:latin typeface="+mn-lt"/>
          <a:ea typeface="+mn-ea"/>
          <a:cs typeface="+mn-cs"/>
        </a:defRPr>
      </a:lvl5pPr>
      <a:lvl6pPr marL="1609344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800" kern="1200">
          <a:solidFill>
            <a:schemeClr val="accent3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▫"/>
        <a:defRPr kumimoji="0" sz="1600" kern="1200">
          <a:solidFill>
            <a:schemeClr val="accent3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500" kern="1200">
          <a:solidFill>
            <a:schemeClr val="accent3"/>
          </a:solidFill>
          <a:latin typeface="+mn-lt"/>
          <a:ea typeface="+mn-ea"/>
          <a:cs typeface="+mn-cs"/>
        </a:defRPr>
      </a:lvl8pPr>
      <a:lvl9pPr marL="2240280" indent="-182880" algn="l" rtl="0" eaLnBrk="1" latinLnBrk="0" hangingPunct="1">
        <a:spcBef>
          <a:spcPts val="300"/>
        </a:spcBef>
        <a:buClr>
          <a:schemeClr val="accent3"/>
        </a:buClr>
        <a:buFont typeface="Georgia"/>
        <a:buChar char="◦"/>
        <a:defRPr kumimoji="0" sz="1400" kern="1200" baseline="0">
          <a:solidFill>
            <a:schemeClr val="accent3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26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11" Type="http://schemas.openxmlformats.org/officeDocument/2006/relationships/customXml" Target="../ink/ink1.xml"/><Relationship Id="rId5" Type="http://schemas.openxmlformats.org/officeDocument/2006/relationships/image" Target="../media/image1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0.png"/><Relationship Id="rId2" Type="http://schemas.openxmlformats.org/officeDocument/2006/relationships/image" Target="../media/image23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17.wm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emf"/><Relationship Id="rId2" Type="http://schemas.openxmlformats.org/officeDocument/2006/relationships/customXml" Target="../ink/ink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AutoShape 2"/>
          <p:cNvSpPr>
            <a:spLocks noGrp="1" noChangeArrowheads="1"/>
          </p:cNvSpPr>
          <p:nvPr>
            <p:ph type="ctrTitle"/>
          </p:nvPr>
        </p:nvSpPr>
        <p:spPr>
          <a:xfrm>
            <a:off x="228600" y="1371600"/>
            <a:ext cx="8458200" cy="1470025"/>
          </a:xfrm>
        </p:spPr>
        <p:txBody>
          <a:bodyPr>
            <a:normAutofit/>
          </a:bodyPr>
          <a:lstStyle/>
          <a:p>
            <a:pPr eaLnBrk="1" hangingPunct="1"/>
            <a:r>
              <a:rPr lang="en-US" b="1" dirty="0" smtClean="0"/>
              <a:t>Basic Electrical and Electronics  Engineering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81000" y="5486400"/>
            <a:ext cx="8458200" cy="609600"/>
          </a:xfrm>
        </p:spPr>
        <p:txBody>
          <a:bodyPr>
            <a:normAutofit fontScale="85000" lnSpcReduction="10000"/>
          </a:bodyPr>
          <a:lstStyle/>
          <a:p>
            <a:pPr eaLnBrk="1" hangingPunct="1"/>
            <a:r>
              <a:rPr lang="en-US" b="1" dirty="0" smtClean="0">
                <a:solidFill>
                  <a:srgbClr val="002060"/>
                </a:solidFill>
              </a:rPr>
              <a:t>Dr. </a:t>
            </a:r>
            <a:r>
              <a:rPr lang="en-US" b="1" dirty="0" err="1" smtClean="0">
                <a:solidFill>
                  <a:srgbClr val="002060"/>
                </a:solidFill>
              </a:rPr>
              <a:t>Sonam</a:t>
            </a:r>
            <a:r>
              <a:rPr lang="en-US" b="1" dirty="0" smtClean="0">
                <a:solidFill>
                  <a:srgbClr val="002060"/>
                </a:solidFill>
              </a:rPr>
              <a:t> </a:t>
            </a:r>
            <a:r>
              <a:rPr lang="en-US" b="1" dirty="0" err="1" smtClean="0">
                <a:solidFill>
                  <a:srgbClr val="002060"/>
                </a:solidFill>
              </a:rPr>
              <a:t>Shrivastava</a:t>
            </a:r>
            <a:r>
              <a:rPr lang="en-US" b="1" dirty="0" smtClean="0">
                <a:solidFill>
                  <a:srgbClr val="002060"/>
                </a:solidFill>
              </a:rPr>
              <a:t>/ Assistant  Professor (Sr.) /SELECT</a:t>
            </a:r>
          </a:p>
        </p:txBody>
      </p:sp>
      <p:sp>
        <p:nvSpPr>
          <p:cNvPr id="4" name="Rectangle 3"/>
          <p:cNvSpPr/>
          <p:nvPr/>
        </p:nvSpPr>
        <p:spPr>
          <a:xfrm>
            <a:off x="6781800" y="4648200"/>
            <a:ext cx="1659429" cy="369332"/>
          </a:xfrm>
          <a:prstGeom prst="rect">
            <a:avLst/>
          </a:prstGeom>
        </p:spPr>
        <p:txBody>
          <a:bodyPr wrap="none">
            <a:spAutoFit/>
          </a:bodyPr>
          <a:lstStyle>
            <a:defPPr>
              <a:defRPr lang="en-US"/>
            </a:defPPr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1pPr>
            <a:lvl2pPr marL="4572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r>
              <a:rPr lang="en-US" b="1" dirty="0" smtClean="0">
                <a:solidFill>
                  <a:srgbClr val="002060"/>
                </a:solidFill>
              </a:rPr>
              <a:t>LECTURE 3.1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3322369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Title 1"/>
          <p:cNvSpPr>
            <a:spLocks noGrp="1"/>
          </p:cNvSpPr>
          <p:nvPr>
            <p:ph type="title"/>
          </p:nvPr>
        </p:nvSpPr>
        <p:spPr>
          <a:xfrm>
            <a:off x="518958" y="546101"/>
            <a:ext cx="5772150" cy="838200"/>
          </a:xfrm>
        </p:spPr>
        <p:txBody>
          <a:bodyPr/>
          <a:lstStyle/>
          <a:p>
            <a:pPr algn="l" eaLnBrk="1" hangingPunct="1"/>
            <a:r>
              <a:rPr lang="en-US" altLang="en-US" sz="3200" dirty="0">
                <a:solidFill>
                  <a:srgbClr val="C00000"/>
                </a:solidFill>
              </a:rPr>
              <a:t>Magnetic circuit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BA5CCA-1D36-4BDF-B6A0-2B5C3829B86D}" type="slidenum">
              <a:rPr lang="en-US">
                <a:solidFill>
                  <a:schemeClr val="tx1"/>
                </a:solidFill>
              </a:rPr>
              <a:pPr>
                <a:defRPr/>
              </a:pPr>
              <a:t>10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3974" name="Rectangle 5"/>
          <p:cNvSpPr>
            <a:spLocks noChangeArrowheads="1"/>
          </p:cNvSpPr>
          <p:nvPr/>
        </p:nvSpPr>
        <p:spPr bwMode="auto">
          <a:xfrm>
            <a:off x="602311" y="1371601"/>
            <a:ext cx="6941489" cy="9787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120000"/>
              </a:lnSpc>
              <a:spcBef>
                <a:spcPct val="0"/>
              </a:spcBef>
              <a:buFontTx/>
              <a:buNone/>
            </a:pPr>
            <a:r>
              <a:rPr lang="en-US" altLang="en-US" sz="2400" dirty="0"/>
              <a:t>The complete closed path followed by any group of magnetic lines of flux</a:t>
            </a:r>
            <a:endParaRPr lang="en-US" altLang="en-US" sz="2400" b="1" dirty="0"/>
          </a:p>
        </p:txBody>
      </p:sp>
      <p:graphicFrame>
        <p:nvGraphicFramePr>
          <p:cNvPr id="83975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82079879"/>
              </p:ext>
            </p:extLst>
          </p:nvPr>
        </p:nvGraphicFramePr>
        <p:xfrm>
          <a:off x="691763" y="2616207"/>
          <a:ext cx="3994040" cy="2673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84" name="Photo Editor Photo" r:id="rId3" imgW="4685714" imgH="2641270" progId="MSPhotoEd.3">
                  <p:embed/>
                </p:oleObj>
              </mc:Choice>
              <mc:Fallback>
                <p:oleObj name="Photo Editor Photo" r:id="rId3" imgW="4685714" imgH="2641270" progId="MSPhotoEd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lum contrast="6000"/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1763" y="2616207"/>
                        <a:ext cx="3994040" cy="2673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83976" name="Rectangle 8"/>
          <p:cNvSpPr>
            <a:spLocks noChangeArrowheads="1"/>
          </p:cNvSpPr>
          <p:nvPr/>
        </p:nvSpPr>
        <p:spPr bwMode="auto">
          <a:xfrm>
            <a:off x="5491162" y="4953000"/>
            <a:ext cx="273664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cs typeface="Arial" charset="0"/>
              </a:rPr>
              <a:t>Equivalent electrical circuit</a:t>
            </a:r>
          </a:p>
        </p:txBody>
      </p:sp>
      <p:pic>
        <p:nvPicPr>
          <p:cNvPr id="83977" name="Picture 1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79232" y="2663827"/>
            <a:ext cx="2721769" cy="2066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7826177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59"/>
            <a:ext cx="8229600" cy="9906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47800"/>
                <a:ext cx="8229600" cy="4325112"/>
              </a:xfrm>
            </p:spPr>
            <p:txBody>
              <a:bodyPr>
                <a:noAutofit/>
              </a:bodyPr>
              <a:lstStyle/>
              <a:p>
                <a:pPr algn="just"/>
                <a:r>
                  <a:rPr lang="en-IN" sz="2400" dirty="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A </a:t>
                </a:r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magnetic circuit is made up of one or more closed loop paths containing a magnetic flux </a:t>
                </a:r>
                <a14:m>
                  <m:oMath xmlns:m="http://schemas.openxmlformats.org/officeDocument/2006/math">
                    <m:r>
                      <a:rPr lang="en-IN" sz="2400">
                        <a:latin typeface="Cambria Math"/>
                        <a:cs typeface="Times New Roman" panose="02020603050405020304" pitchFamily="18" charset="0"/>
                      </a:rPr>
                      <m:t>𝝓</m:t>
                    </m:r>
                    <m:r>
                      <a:rPr lang="en-US" sz="2400" b="0" i="0" smtClean="0">
                        <a:latin typeface="Cambria Math"/>
                        <a:cs typeface="Times New Roman" panose="02020603050405020304" pitchFamily="18" charset="0"/>
                      </a:rPr>
                      <m:t>.</m:t>
                    </m:r>
                  </m:oMath>
                </a14:m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The flux is usually generated by permanent magnets or electromagnets and confined to a path by magnetic cores consisting of ferromagnetic materials like iron, although there may be air gaps or other materials in the path.</a:t>
                </a:r>
              </a:p>
              <a:p>
                <a:pPr algn="just"/>
                <a:r>
                  <a:rPr lang="en-IN" sz="24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Magnetic circuits are employed to efficiently channel magnetic fields in many devices such as electric motors, generators, transformers, relays, solenoids, loudspeakers, hard disks, MRI machines.</a:t>
                </a:r>
              </a:p>
              <a:p>
                <a:pPr algn="just"/>
                <a:endParaRPr lang="en-IN" sz="24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/>
                <a:endParaRPr lang="en-IN" sz="18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47800"/>
                <a:ext cx="8229600" cy="4325112"/>
              </a:xfrm>
              <a:blipFill rotWithShape="1">
                <a:blip r:embed="rId2"/>
                <a:stretch>
                  <a:fillRect t="-1128" r="-1111" b="-98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23939884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528" y="673093"/>
            <a:ext cx="1994584" cy="221797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12616" y="630752"/>
            <a:ext cx="2495550" cy="2438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2936" y="865704"/>
            <a:ext cx="1676767" cy="22356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80313" y="687182"/>
            <a:ext cx="1743231" cy="23243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537" y="3878446"/>
            <a:ext cx="1566017" cy="20880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7744" y="4038715"/>
            <a:ext cx="2178504" cy="18154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2" name="Picture 8"/>
          <p:cNvPicPr>
            <a:picLocks noChangeAspect="1" noChangeArrowheads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46793" y="4147110"/>
            <a:ext cx="2107322" cy="173415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33" name="Picture 9"/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4288" y="4064139"/>
            <a:ext cx="1929567" cy="1716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Rectangle 1"/>
          <p:cNvSpPr/>
          <p:nvPr/>
        </p:nvSpPr>
        <p:spPr>
          <a:xfrm>
            <a:off x="922738" y="2808857"/>
            <a:ext cx="8899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Motors</a:t>
            </a:r>
            <a:endParaRPr lang="en-IN" dirty="0"/>
          </a:p>
        </p:txBody>
      </p:sp>
      <p:sp>
        <p:nvSpPr>
          <p:cNvPr id="3" name="Rectangle 2"/>
          <p:cNvSpPr/>
          <p:nvPr/>
        </p:nvSpPr>
        <p:spPr>
          <a:xfrm>
            <a:off x="3635896" y="10088"/>
            <a:ext cx="19500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b="1" dirty="0"/>
              <a:t>APPLICATIONS </a:t>
            </a:r>
            <a:endParaRPr lang="en-IN" dirty="0"/>
          </a:p>
        </p:txBody>
      </p:sp>
      <p:sp>
        <p:nvSpPr>
          <p:cNvPr id="4" name="Rectangle 3"/>
          <p:cNvSpPr/>
          <p:nvPr/>
        </p:nvSpPr>
        <p:spPr>
          <a:xfrm>
            <a:off x="3188939" y="3007723"/>
            <a:ext cx="133882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Generators</a:t>
            </a:r>
          </a:p>
        </p:txBody>
      </p:sp>
      <p:sp>
        <p:nvSpPr>
          <p:cNvPr id="5" name="Rectangle 4"/>
          <p:cNvSpPr/>
          <p:nvPr/>
        </p:nvSpPr>
        <p:spPr>
          <a:xfrm>
            <a:off x="5684768" y="3083771"/>
            <a:ext cx="1548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Transformers</a:t>
            </a:r>
          </a:p>
        </p:txBody>
      </p:sp>
      <p:sp>
        <p:nvSpPr>
          <p:cNvPr id="6" name="Rectangle 5"/>
          <p:cNvSpPr/>
          <p:nvPr/>
        </p:nvSpPr>
        <p:spPr>
          <a:xfrm>
            <a:off x="7403280" y="3031665"/>
            <a:ext cx="182614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Circuit Breakers</a:t>
            </a:r>
            <a:endParaRPr lang="en-IN" dirty="0"/>
          </a:p>
        </p:txBody>
      </p:sp>
      <p:sp>
        <p:nvSpPr>
          <p:cNvPr id="7" name="Rectangle 6"/>
          <p:cNvSpPr/>
          <p:nvPr/>
        </p:nvSpPr>
        <p:spPr>
          <a:xfrm>
            <a:off x="283589" y="5976556"/>
            <a:ext cx="176202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Relay Switches</a:t>
            </a:r>
            <a:endParaRPr lang="en-IN" dirty="0"/>
          </a:p>
        </p:txBody>
      </p:sp>
      <p:sp>
        <p:nvSpPr>
          <p:cNvPr id="8" name="Rectangle 7"/>
          <p:cNvSpPr/>
          <p:nvPr/>
        </p:nvSpPr>
        <p:spPr>
          <a:xfrm>
            <a:off x="2812616" y="5976556"/>
            <a:ext cx="11977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/>
              <a:t>Solenoids</a:t>
            </a:r>
          </a:p>
        </p:txBody>
      </p:sp>
      <p:sp>
        <p:nvSpPr>
          <p:cNvPr id="9" name="Rectangle 8"/>
          <p:cNvSpPr/>
          <p:nvPr/>
        </p:nvSpPr>
        <p:spPr>
          <a:xfrm>
            <a:off x="7339908" y="5965393"/>
            <a:ext cx="157832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IN" dirty="0" smtClean="0"/>
              <a:t>MRI Machines</a:t>
            </a:r>
            <a:endParaRPr lang="en-IN" dirty="0"/>
          </a:p>
        </p:txBody>
      </p:sp>
      <p:sp>
        <p:nvSpPr>
          <p:cNvPr id="10" name="Rectangle 9"/>
          <p:cNvSpPr/>
          <p:nvPr/>
        </p:nvSpPr>
        <p:spPr>
          <a:xfrm>
            <a:off x="5317977" y="5984089"/>
            <a:ext cx="131318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IN" dirty="0" smtClean="0"/>
              <a:t>Hard Disks</a:t>
            </a:r>
            <a:endParaRPr lang="en-IN" dirty="0"/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/>
              <p14:cNvContentPartPr/>
              <p14:nvPr/>
            </p14:nvContentPartPr>
            <p14:xfrm>
              <a:off x="1293480" y="1861920"/>
              <a:ext cx="7027920" cy="2967480"/>
            </p14:xfrm>
          </p:contentPart>
        </mc:Choice>
        <mc:Fallback xmlns="">
          <p:pic>
            <p:nvPicPr>
              <p:cNvPr id="11" name="Ink 10"/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1283400" y="1847520"/>
                <a:ext cx="7052400" cy="29883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2939847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1200" y="2895600"/>
            <a:ext cx="5145087" cy="676275"/>
          </a:xfr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Basic Definitions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23477480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63236"/>
            <a:ext cx="5868988" cy="8382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Magneto Motive Force (MMF)</a:t>
            </a:r>
            <a:endParaRPr lang="en-IN" sz="32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066800"/>
            <a:ext cx="8610600" cy="5486400"/>
          </a:xfrm>
        </p:spPr>
        <p:txBody>
          <a:bodyPr>
            <a:normAutofit/>
          </a:bodyPr>
          <a:lstStyle/>
          <a:p>
            <a:pPr algn="just"/>
            <a:r>
              <a:rPr lang="en-IN" sz="2000" dirty="0" smtClean="0"/>
              <a:t>In an </a:t>
            </a:r>
            <a:r>
              <a:rPr lang="en-IN" sz="2000" b="1" dirty="0" smtClean="0"/>
              <a:t>electric circuit</a:t>
            </a:r>
            <a:r>
              <a:rPr lang="en-IN" sz="2000" dirty="0" smtClean="0"/>
              <a:t>, the </a:t>
            </a:r>
            <a:r>
              <a:rPr lang="en-IN" sz="2000" b="1" dirty="0" smtClean="0"/>
              <a:t>current </a:t>
            </a:r>
            <a:r>
              <a:rPr lang="en-IN" sz="2000" dirty="0" smtClean="0"/>
              <a:t>is </a:t>
            </a:r>
            <a:r>
              <a:rPr lang="en-IN" sz="2000" b="1" dirty="0" smtClean="0"/>
              <a:t>induced </a:t>
            </a:r>
            <a:r>
              <a:rPr lang="en-IN" sz="2000" dirty="0" smtClean="0"/>
              <a:t>due to the existence of an </a:t>
            </a:r>
            <a:r>
              <a:rPr lang="en-IN" sz="2000" b="1" dirty="0" smtClean="0"/>
              <a:t>electromotive force </a:t>
            </a:r>
            <a:r>
              <a:rPr lang="en-IN" sz="2000" dirty="0" smtClean="0"/>
              <a:t>(</a:t>
            </a:r>
            <a:r>
              <a:rPr lang="en-IN" sz="2000" b="1" i="1" dirty="0" err="1" smtClean="0"/>
              <a:t>emf</a:t>
            </a:r>
            <a:r>
              <a:rPr lang="en-IN" sz="2000" b="1" i="1" dirty="0" smtClean="0"/>
              <a:t>  E</a:t>
            </a:r>
            <a:r>
              <a:rPr lang="en-IN" sz="2000" dirty="0" smtClean="0"/>
              <a:t>, </a:t>
            </a:r>
            <a:r>
              <a:rPr lang="en-IN" sz="2000" b="1" dirty="0" smtClean="0"/>
              <a:t>battery voltage</a:t>
            </a:r>
            <a:r>
              <a:rPr lang="en-IN" sz="2000" dirty="0" smtClean="0"/>
              <a:t>). By analogy, we say that in a </a:t>
            </a:r>
            <a:r>
              <a:rPr lang="en-IN" sz="2000" b="1" dirty="0" smtClean="0"/>
              <a:t>magnetic circuit </a:t>
            </a:r>
            <a:r>
              <a:rPr lang="en-IN" sz="2000" dirty="0" smtClean="0"/>
              <a:t>the </a:t>
            </a:r>
            <a:r>
              <a:rPr lang="en-IN" sz="2000" b="1" dirty="0" smtClean="0"/>
              <a:t>magnetic flux </a:t>
            </a:r>
            <a:r>
              <a:rPr lang="en-IN" sz="2000" dirty="0" smtClean="0"/>
              <a:t>is </a:t>
            </a:r>
            <a:r>
              <a:rPr lang="en-IN" sz="2000" b="1" dirty="0" smtClean="0"/>
              <a:t>induced </a:t>
            </a:r>
            <a:r>
              <a:rPr lang="en-IN" sz="2000" dirty="0" smtClean="0"/>
              <a:t>due to the existence of a </a:t>
            </a:r>
            <a:r>
              <a:rPr lang="en-IN" sz="2000" b="1" dirty="0" smtClean="0"/>
              <a:t>magneto motive force </a:t>
            </a:r>
            <a:r>
              <a:rPr lang="en-IN" sz="2000" dirty="0" smtClean="0"/>
              <a:t>(</a:t>
            </a:r>
            <a:r>
              <a:rPr lang="en-IN" sz="2000" b="1" i="1" dirty="0" err="1" smtClean="0"/>
              <a:t>mmf</a:t>
            </a:r>
            <a:r>
              <a:rPr lang="en-IN" sz="2000" b="1" i="1" dirty="0" smtClean="0"/>
              <a:t> F</a:t>
            </a:r>
            <a:r>
              <a:rPr lang="en-IN" sz="2000" dirty="0" smtClean="0"/>
              <a:t>) caused by a </a:t>
            </a:r>
            <a:r>
              <a:rPr lang="en-IN" sz="2000" b="1" dirty="0" smtClean="0"/>
              <a:t>current flowing through one or more turns of coil</a:t>
            </a:r>
            <a:r>
              <a:rPr lang="en-IN" sz="2000" dirty="0" smtClean="0"/>
              <a:t>.</a:t>
            </a:r>
          </a:p>
          <a:p>
            <a:pPr algn="just"/>
            <a:endParaRPr lang="en-IN" sz="2000" dirty="0" smtClean="0"/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r>
              <a:rPr lang="en-US" altLang="en-US" sz="2000" dirty="0"/>
              <a:t>Force which drives the magnetic lines of </a:t>
            </a:r>
            <a:r>
              <a:rPr lang="en-US" altLang="en-US" sz="2000" dirty="0" smtClean="0"/>
              <a:t>flux </a:t>
            </a:r>
            <a:r>
              <a:rPr lang="en-US" altLang="en-US" sz="2000" dirty="0"/>
              <a:t>through a magnetic </a:t>
            </a:r>
            <a:r>
              <a:rPr lang="en-US" altLang="en-US" sz="2000" dirty="0" smtClean="0"/>
              <a:t>circuit</a:t>
            </a:r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r>
              <a:rPr lang="en-US" altLang="en-US" sz="2400" i="1" dirty="0">
                <a:solidFill>
                  <a:srgbClr val="C00000"/>
                </a:solidFill>
              </a:rPr>
              <a:t>MMF, F = </a:t>
            </a:r>
            <a:r>
              <a:rPr lang="el-GR" altLang="en-US" sz="2400" i="1" dirty="0">
                <a:solidFill>
                  <a:srgbClr val="C00000"/>
                </a:solidFill>
                <a:sym typeface="Wingdings" pitchFamily="2" charset="2"/>
              </a:rPr>
              <a:t>Φ</a:t>
            </a:r>
            <a:r>
              <a:rPr lang="en-US" altLang="en-US" sz="2400" i="1" dirty="0">
                <a:solidFill>
                  <a:srgbClr val="C00000"/>
                </a:solidFill>
                <a:sym typeface="Wingdings" pitchFamily="2" charset="2"/>
              </a:rPr>
              <a:t>S</a:t>
            </a:r>
            <a:r>
              <a:rPr lang="en-US" altLang="en-US" sz="2400" i="1" dirty="0">
                <a:sym typeface="Wingdings" pitchFamily="2" charset="2"/>
              </a:rPr>
              <a:t>, </a:t>
            </a:r>
            <a:r>
              <a:rPr lang="en-US" altLang="en-US" sz="2000" dirty="0">
                <a:sym typeface="Wingdings" pitchFamily="2" charset="2"/>
              </a:rPr>
              <a:t>where ‘</a:t>
            </a:r>
            <a:r>
              <a:rPr lang="el-GR" altLang="en-US" sz="2000" dirty="0">
                <a:sym typeface="Wingdings" pitchFamily="2" charset="2"/>
              </a:rPr>
              <a:t>Φ</a:t>
            </a:r>
            <a:r>
              <a:rPr lang="en-US" altLang="en-US" sz="2000" dirty="0">
                <a:sym typeface="Wingdings" pitchFamily="2" charset="2"/>
              </a:rPr>
              <a:t>’ is the magnetic flux and ‘S’ is the Reluctance of the magnetic path</a:t>
            </a:r>
            <a:r>
              <a:rPr lang="en-US" altLang="en-US" sz="2000" dirty="0" smtClean="0">
                <a:sym typeface="Wingdings" pitchFamily="2" charset="2"/>
              </a:rPr>
              <a:t>.</a:t>
            </a:r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r>
              <a:rPr lang="en-US" altLang="en-US" sz="2000" dirty="0"/>
              <a:t>Also, For Electromagnets:</a:t>
            </a:r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endParaRPr lang="en-US" altLang="en-US" sz="2000" dirty="0"/>
          </a:p>
          <a:p>
            <a:pPr algn="just"/>
            <a:endParaRPr lang="en-US" sz="2000" dirty="0"/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r>
              <a:rPr lang="en-US" altLang="en-US" sz="1800" dirty="0"/>
              <a:t>where N is the number of turns of the coil and I is the current  </a:t>
            </a:r>
            <a:r>
              <a:rPr lang="en-US" altLang="en-US" sz="1800" dirty="0" smtClean="0"/>
              <a:t>flowing </a:t>
            </a:r>
            <a:r>
              <a:rPr lang="en-US" altLang="en-US" sz="1800" dirty="0"/>
              <a:t>in the coil </a:t>
            </a:r>
            <a:endParaRPr lang="en-US" altLang="en-US" sz="1800" dirty="0" smtClean="0"/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r>
              <a:rPr lang="en-US" altLang="en-US" sz="1800" dirty="0">
                <a:solidFill>
                  <a:srgbClr val="C00000"/>
                </a:solidFill>
              </a:rPr>
              <a:t>Unit: </a:t>
            </a:r>
            <a:r>
              <a:rPr lang="en-US" altLang="en-US" sz="1800" i="1" dirty="0">
                <a:solidFill>
                  <a:srgbClr val="C00000"/>
                </a:solidFill>
              </a:rPr>
              <a:t>AT</a:t>
            </a:r>
            <a:r>
              <a:rPr lang="en-US" altLang="en-US" sz="1800" dirty="0">
                <a:solidFill>
                  <a:srgbClr val="C00000"/>
                </a:solidFill>
              </a:rPr>
              <a:t> (Ampere Turns)</a:t>
            </a:r>
          </a:p>
          <a:p>
            <a:pPr marL="365760" lvl="1" indent="-256032" algn="just">
              <a:buClr>
                <a:schemeClr val="accent3"/>
              </a:buClr>
              <a:buFont typeface="Georgia"/>
              <a:buChar char="•"/>
            </a:pPr>
            <a:endParaRPr lang="en-US" altLang="en-US" sz="1800" dirty="0"/>
          </a:p>
          <a:p>
            <a:pPr algn="just"/>
            <a:endParaRPr lang="en-US" sz="2000" dirty="0" smtClean="0"/>
          </a:p>
          <a:p>
            <a:pPr algn="just"/>
            <a:endParaRPr lang="en-US" sz="2000" dirty="0"/>
          </a:p>
          <a:p>
            <a:pPr algn="just"/>
            <a:endParaRPr lang="en-IN" sz="2000" dirty="0" smtClean="0"/>
          </a:p>
          <a:p>
            <a:pPr algn="just"/>
            <a:endParaRPr lang="en-IN" sz="2000" dirty="0"/>
          </a:p>
        </p:txBody>
      </p:sp>
      <p:sp>
        <p:nvSpPr>
          <p:cNvPr id="4" name="Rectangle 3"/>
          <p:cNvSpPr/>
          <p:nvPr/>
        </p:nvSpPr>
        <p:spPr>
          <a:xfrm>
            <a:off x="457200" y="2971800"/>
            <a:ext cx="5257800" cy="2069797"/>
          </a:xfrm>
          <a:prstGeom prst="rect">
            <a:avLst/>
          </a:prstGeom>
        </p:spPr>
        <p:txBody>
          <a:bodyPr vert="horz">
            <a:noAutofit/>
          </a:bodyPr>
          <a:lstStyle/>
          <a:p>
            <a:pPr marL="365760" indent="-256032" eaLnBrk="1" hangingPunct="1">
              <a:spcBef>
                <a:spcPts val="300"/>
              </a:spcBef>
              <a:buClr>
                <a:schemeClr val="accent3"/>
              </a:buClr>
              <a:buFont typeface="Georgia"/>
              <a:buChar char="•"/>
            </a:pPr>
            <a:endParaRPr lang="en-IN" sz="2000" dirty="0">
              <a:latin typeface="+mn-lt"/>
            </a:endParaRPr>
          </a:p>
        </p:txBody>
      </p:sp>
      <p:sp>
        <p:nvSpPr>
          <p:cNvPr id="8" name="TextBox 1"/>
          <p:cNvSpPr txBox="1">
            <a:spLocks noChangeArrowheads="1"/>
          </p:cNvSpPr>
          <p:nvPr/>
        </p:nvSpPr>
        <p:spPr bwMode="auto">
          <a:xfrm>
            <a:off x="5728855" y="4725193"/>
            <a:ext cx="3141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EMF, </a:t>
            </a:r>
            <a:r>
              <a:rPr lang="en-US" altLang="en-US" sz="2400" i="1" dirty="0">
                <a:solidFill>
                  <a:srgbClr val="000099"/>
                </a:solidFill>
              </a:rPr>
              <a:t>V=IR</a:t>
            </a:r>
          </a:p>
        </p:txBody>
      </p:sp>
      <p:sp>
        <p:nvSpPr>
          <p:cNvPr id="9" name="Rectangle 2"/>
          <p:cNvSpPr>
            <a:spLocks noChangeArrowheads="1"/>
          </p:cNvSpPr>
          <p:nvPr/>
        </p:nvSpPr>
        <p:spPr bwMode="auto">
          <a:xfrm>
            <a:off x="1219200" y="4725193"/>
            <a:ext cx="4649788" cy="461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C00000"/>
                </a:solidFill>
              </a:rPr>
              <a:t>MMF= </a:t>
            </a:r>
            <a:r>
              <a:rPr lang="en-US" altLang="en-US" sz="2400" i="1" dirty="0">
                <a:solidFill>
                  <a:srgbClr val="C00000"/>
                </a:solidFill>
              </a:rPr>
              <a:t>N I (</a:t>
            </a:r>
            <a:r>
              <a:rPr lang="en-US" altLang="en-US" sz="2400" dirty="0">
                <a:solidFill>
                  <a:srgbClr val="C00000"/>
                </a:solidFill>
              </a:rPr>
              <a:t>No. of turns*Current), </a:t>
            </a:r>
          </a:p>
        </p:txBody>
      </p:sp>
    </p:spTree>
    <p:extLst>
      <p:ext uri="{BB962C8B-B14F-4D97-AF65-F5344CB8AC3E}">
        <p14:creationId xmlns:p14="http://schemas.microsoft.com/office/powerpoint/2010/main" val="1600232294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Title 1"/>
          <p:cNvSpPr>
            <a:spLocks noGrp="1"/>
          </p:cNvSpPr>
          <p:nvPr>
            <p:ph type="title"/>
          </p:nvPr>
        </p:nvSpPr>
        <p:spPr>
          <a:xfrm>
            <a:off x="152400" y="609600"/>
            <a:ext cx="7328297" cy="838200"/>
          </a:xfrm>
        </p:spPr>
        <p:txBody>
          <a:bodyPr vert="horz" anchor="ctr">
            <a:normAutofit fontScale="90000"/>
          </a:bodyPr>
          <a:lstStyle/>
          <a:p>
            <a:r>
              <a:rPr lang="en-US" altLang="en-US" sz="3200" b="1" dirty="0"/>
              <a:t>Magnetic flux </a:t>
            </a:r>
            <a:r>
              <a:rPr lang="en-US" altLang="en-US" sz="3200" b="1" dirty="0">
                <a:sym typeface="Wingdings" pitchFamily="2" charset="2"/>
              </a:rPr>
              <a:t>(</a:t>
            </a:r>
            <a:r>
              <a:rPr lang="el-GR" altLang="en-US" sz="3200" b="1" dirty="0">
                <a:sym typeface="Wingdings" pitchFamily="2" charset="2"/>
              </a:rPr>
              <a:t>Φ</a:t>
            </a:r>
            <a:r>
              <a:rPr lang="en-US" altLang="en-US" sz="3200" b="1" dirty="0">
                <a:sym typeface="Wingdings" pitchFamily="2" charset="2"/>
              </a:rPr>
              <a:t>):</a:t>
            </a:r>
            <a:br>
              <a:rPr lang="en-US" altLang="en-US" sz="3200" b="1" dirty="0">
                <a:sym typeface="Wingdings" pitchFamily="2" charset="2"/>
              </a:rPr>
            </a:br>
            <a:endParaRPr lang="en-US" altLang="en-US" sz="3200" b="1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B8C720F-AD71-42B4-80D0-66B6039B8D97}" type="slidenum">
              <a:rPr lang="en-US">
                <a:solidFill>
                  <a:schemeClr val="tx1"/>
                </a:solidFill>
              </a:rPr>
              <a:pPr>
                <a:defRPr/>
              </a:pPr>
              <a:t>15</a:t>
            </a:fld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304800" y="1180751"/>
            <a:ext cx="8610599" cy="2312128"/>
            <a:chOff x="304800" y="1180751"/>
            <a:chExt cx="8610599" cy="2312128"/>
          </a:xfrm>
        </p:grpSpPr>
        <p:sp>
          <p:nvSpPr>
            <p:cNvPr id="85001" name="Rectangle 14"/>
            <p:cNvSpPr>
              <a:spLocks noChangeArrowheads="1"/>
            </p:cNvSpPr>
            <p:nvPr/>
          </p:nvSpPr>
          <p:spPr bwMode="auto">
            <a:xfrm>
              <a:off x="304800" y="2121270"/>
              <a:ext cx="8610599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marL="342900" indent="-342900"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401638" indent="-34290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lvl="1" algn="just" eaLnBrk="1" hangingPunct="1">
                <a:spcBef>
                  <a:spcPct val="0"/>
                </a:spcBef>
                <a:buClr>
                  <a:schemeClr val="tx2"/>
                </a:buClr>
                <a:buFont typeface="Wingdings" pitchFamily="2" charset="2"/>
                <a:buChar char="Ø"/>
              </a:pPr>
              <a:r>
                <a:rPr lang="en-US" altLang="en-US" sz="2400" dirty="0">
                  <a:sym typeface="Wingdings" pitchFamily="2" charset="2"/>
                </a:rPr>
                <a:t>Number of magnetic lines of force created in a magnetic circuit.</a:t>
              </a:r>
            </a:p>
            <a:p>
              <a:pPr lvl="1" algn="just" eaLnBrk="1" hangingPunct="1">
                <a:spcBef>
                  <a:spcPct val="0"/>
                </a:spcBef>
                <a:buClr>
                  <a:schemeClr val="tx2"/>
                </a:buClr>
                <a:buFont typeface="Wingdings" pitchFamily="2" charset="2"/>
                <a:buChar char="Ø"/>
              </a:pPr>
              <a:r>
                <a:rPr lang="en-US" altLang="en-US" sz="2400" dirty="0">
                  <a:sym typeface="Wingdings" pitchFamily="2" charset="2"/>
                </a:rPr>
                <a:t>Unit : </a:t>
              </a:r>
              <a:r>
                <a:rPr lang="en-US" altLang="en-US" sz="2400" i="1" dirty="0">
                  <a:solidFill>
                    <a:srgbClr val="C00000"/>
                  </a:solidFill>
                  <a:sym typeface="Wingdings" pitchFamily="2" charset="2"/>
                </a:rPr>
                <a:t>Weber (</a:t>
              </a:r>
              <a:r>
                <a:rPr lang="en-US" altLang="en-US" sz="2400" i="1" dirty="0" err="1">
                  <a:solidFill>
                    <a:srgbClr val="C00000"/>
                  </a:solidFill>
                  <a:sym typeface="Wingdings" pitchFamily="2" charset="2"/>
                </a:rPr>
                <a:t>Wb</a:t>
              </a:r>
              <a:r>
                <a:rPr lang="en-US" altLang="en-US" sz="2400" i="1" dirty="0">
                  <a:solidFill>
                    <a:srgbClr val="C00000"/>
                  </a:solidFill>
                  <a:sym typeface="Wingdings" pitchFamily="2" charset="2"/>
                </a:rPr>
                <a:t>)</a:t>
              </a:r>
            </a:p>
          </p:txBody>
        </p:sp>
        <p:sp>
          <p:nvSpPr>
            <p:cNvPr id="8" name="TextBox 1"/>
            <p:cNvSpPr txBox="1">
              <a:spLocks noChangeArrowheads="1"/>
            </p:cNvSpPr>
            <p:nvPr/>
          </p:nvSpPr>
          <p:spPr bwMode="auto">
            <a:xfrm>
              <a:off x="457200" y="3031214"/>
              <a:ext cx="4751244" cy="46166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 eaLnBrk="0" hangingPunct="0">
                <a:spcBef>
                  <a:spcPct val="20000"/>
                </a:spcBef>
                <a:buFont typeface="Arial" charset="0"/>
                <a:buChar char="•"/>
                <a:defRPr sz="32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1pPr>
              <a:lvl2pPr marL="742950" indent="-285750" eaLnBrk="0" hangingPunct="0">
                <a:spcBef>
                  <a:spcPct val="20000"/>
                </a:spcBef>
                <a:buFont typeface="Arial" charset="0"/>
                <a:buChar char="–"/>
                <a:defRPr sz="28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2pPr>
              <a:lvl3pPr marL="1143000" indent="-228600" eaLnBrk="0" hangingPunct="0">
                <a:spcBef>
                  <a:spcPct val="20000"/>
                </a:spcBef>
                <a:buFont typeface="Arial" charset="0"/>
                <a:buChar char="•"/>
                <a:defRPr sz="24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3pPr>
              <a:lvl4pPr marL="1600200" indent="-228600" eaLnBrk="0" hangingPunct="0">
                <a:spcBef>
                  <a:spcPct val="20000"/>
                </a:spcBef>
                <a:buFont typeface="Arial" charset="0"/>
                <a:buChar char="–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4pPr>
              <a:lvl5pPr marL="2057400" indent="-228600" eaLnBrk="0" hangingPunct="0">
                <a:spcBef>
                  <a:spcPct val="20000"/>
                </a:spcBef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Font typeface="Arial" charset="0"/>
                <a:buChar char="»"/>
                <a:defRPr sz="2000">
                  <a:solidFill>
                    <a:schemeClr val="tx1"/>
                  </a:solidFill>
                  <a:latin typeface="Times New Roman" pitchFamily="18" charset="0"/>
                  <a:cs typeface="Times New Roman" pitchFamily="18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FontTx/>
                <a:buNone/>
              </a:pPr>
              <a:r>
                <a:rPr lang="en-US" altLang="en-US" sz="2400" dirty="0">
                  <a:solidFill>
                    <a:srgbClr val="000099"/>
                  </a:solidFill>
                </a:rPr>
                <a:t>Analogy: Electric Current, I</a:t>
              </a:r>
              <a:endParaRPr lang="en-US" altLang="en-US" sz="2400" i="1" dirty="0">
                <a:solidFill>
                  <a:srgbClr val="000099"/>
                </a:solidFill>
              </a:endParaRPr>
            </a:p>
          </p:txBody>
        </p:sp>
        <p:sp>
          <p:nvSpPr>
            <p:cNvPr id="2" name="Rectangle 1"/>
            <p:cNvSpPr/>
            <p:nvPr/>
          </p:nvSpPr>
          <p:spPr>
            <a:xfrm>
              <a:off x="380999" y="1180751"/>
              <a:ext cx="8153400" cy="70788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marL="285750" indent="-285750">
                <a:buFont typeface="Wingdings" pitchFamily="2" charset="2"/>
                <a:buChar char="Ø"/>
              </a:pPr>
              <a:r>
                <a:rPr lang="en-US" sz="2000" dirty="0"/>
                <a:t>Magnetic flux is </a:t>
              </a:r>
              <a:r>
                <a:rPr lang="en-US" sz="2000" b="1" dirty="0"/>
                <a:t>a measurement of the total magnetic field which passes through a given area</a:t>
              </a:r>
              <a:endParaRPr lang="en-IN" sz="20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52400" y="3685961"/>
            <a:ext cx="8229600" cy="1066800"/>
          </a:xfrm>
          <a:prstGeom prst="rect">
            <a:avLst/>
          </a:prstGeom>
        </p:spPr>
        <p:txBody>
          <a:bodyPr vert="horz" anchor="ctr">
            <a:no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2900" b="1" dirty="0"/>
              <a:t>Flux Density (B):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4600361"/>
                <a:ext cx="9144000" cy="1905000"/>
              </a:xfrm>
            </p:spPr>
            <p:txBody>
              <a:bodyPr>
                <a:noAutofit/>
              </a:bodyPr>
              <a:lstStyle/>
              <a:p>
                <a:r>
                  <a:rPr lang="en-IN" sz="2000" b="1" dirty="0" smtClean="0">
                    <a:solidFill>
                      <a:srgbClr val="FF0000"/>
                    </a:solidFill>
                  </a:rPr>
                  <a:t>Flux Density : </a:t>
                </a:r>
                <a:r>
                  <a:rPr lang="en-US" sz="2000" dirty="0" smtClean="0"/>
                  <a:t>The </a:t>
                </a:r>
                <a:r>
                  <a:rPr lang="en-US" sz="2000" dirty="0"/>
                  <a:t>concentration of the lines of force in a magnetic circuit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𝐵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  <a:ea typeface="Cambria Math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𝜙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  <a:ea typeface="Cambria Math"/>
                            </a:rPr>
                            <m:t>𝐴</m:t>
                          </m:r>
                        </m:den>
                      </m:f>
                    </m:oMath>
                  </m:oMathPara>
                </a14:m>
                <a:endParaRPr lang="en-US" sz="2000" b="0" dirty="0" smtClean="0">
                  <a:ea typeface="Cambria Math"/>
                </a:endParaRPr>
              </a:p>
              <a:p>
                <a:pPr marL="0" indent="0">
                  <a:buNone/>
                </a:pPr>
                <a:r>
                  <a:rPr lang="en-US" sz="2000" dirty="0" smtClean="0"/>
                  <a:t>        Where A is a cross-sectional area </a:t>
                </a:r>
                <a:r>
                  <a:rPr lang="en-US" sz="2000" dirty="0"/>
                  <a:t>through which the flux passes, </a:t>
                </a:r>
                <a:endParaRPr lang="en-US" sz="2000" dirty="0" smtClean="0"/>
              </a:p>
              <a:p>
                <a:r>
                  <a:rPr lang="en-US" sz="2000" dirty="0" smtClean="0"/>
                  <a:t>Units of Flux density is </a:t>
                </a:r>
                <a14:m>
                  <m:oMath xmlns:m="http://schemas.openxmlformats.org/officeDocument/2006/math">
                    <m:r>
                      <a:rPr lang="en-US" sz="2000" i="1" dirty="0" smtClean="0">
                        <a:latin typeface="Cambria Math"/>
                      </a:rPr>
                      <m:t>𝑊𝑏</m:t>
                    </m:r>
                    <m:r>
                      <a:rPr lang="en-US" sz="2000" i="1" dirty="0" smtClean="0">
                        <a:latin typeface="Cambria Math"/>
                      </a:rPr>
                      <m:t>/</m:t>
                    </m:r>
                    <m:sSup>
                      <m:sSupPr>
                        <m:ctrlPr>
                          <a:rPr lang="en-US" sz="2000" i="1" dirty="0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000" b="0" i="1" dirty="0" smtClean="0">
                            <a:latin typeface="Cambria Math"/>
                          </a:rPr>
                          <m:t>𝑚</m:t>
                        </m:r>
                      </m:e>
                      <m:sup>
                        <m:r>
                          <a:rPr lang="en-US" sz="2000" b="0" i="1" dirty="0" smtClean="0">
                            <a:latin typeface="Cambria Math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000" dirty="0" smtClean="0"/>
                  <a:t> or Tesla (T).</a:t>
                </a:r>
              </a:p>
              <a:p>
                <a:endParaRPr lang="en-US" sz="2000" dirty="0"/>
              </a:p>
              <a:p>
                <a:endParaRPr lang="en-US" sz="2000" dirty="0"/>
              </a:p>
            </p:txBody>
          </p:sp>
        </mc:Choice>
        <mc:Fallback xmlns="">
          <p:sp>
            <p:nvSpPr>
              <p:cNvPr id="12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4600361"/>
                <a:ext cx="9144000" cy="1905000"/>
              </a:xfrm>
              <a:blipFill rotWithShape="1">
                <a:blip r:embed="rId2"/>
                <a:stretch>
                  <a:fillRect t="-1923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5562600" y="5867400"/>
            <a:ext cx="38100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Current Density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5696139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457200"/>
            <a:ext cx="8229600" cy="797760"/>
          </a:xfrm>
        </p:spPr>
        <p:txBody>
          <a:bodyPr>
            <a:normAutofit/>
          </a:bodyPr>
          <a:lstStyle/>
          <a:p>
            <a:r>
              <a:rPr lang="en-IN" sz="3200" b="1" dirty="0"/>
              <a:t>Magnetic field strength/intensity (H)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2400" y="1335840"/>
                <a:ext cx="8229600" cy="2692896"/>
              </a:xfrm>
            </p:spPr>
            <p:txBody>
              <a:bodyPr>
                <a:normAutofit/>
              </a:bodyPr>
              <a:lstStyle/>
              <a:p>
                <a:r>
                  <a:rPr lang="en-US" sz="2000" dirty="0" smtClean="0"/>
                  <a:t>The </a:t>
                </a:r>
                <a:r>
                  <a:rPr lang="en-US" sz="2000" b="1" dirty="0" smtClean="0"/>
                  <a:t>magneto motive </a:t>
                </a:r>
                <a:r>
                  <a:rPr lang="en-US" sz="2000" b="1" dirty="0"/>
                  <a:t>force per unit length </a:t>
                </a:r>
                <a:r>
                  <a:rPr lang="en-US" sz="2000" dirty="0"/>
                  <a:t>of the magnetic circuit is termed the </a:t>
                </a:r>
                <a:r>
                  <a:rPr lang="en-US" sz="2000" b="1" dirty="0"/>
                  <a:t>magnetic field strength/intensity </a:t>
                </a:r>
                <a:r>
                  <a:rPr lang="en-US" sz="2000" dirty="0"/>
                  <a:t>(</a:t>
                </a:r>
                <a:r>
                  <a:rPr lang="en-US" sz="2000" b="1" i="1" dirty="0"/>
                  <a:t>H</a:t>
                </a:r>
                <a:r>
                  <a:rPr lang="en-US" sz="2000" dirty="0"/>
                  <a:t>). </a:t>
                </a:r>
                <a:endParaRPr lang="en-US" sz="2000" dirty="0" smtClean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/>
                        </a:rPr>
                        <m:t>𝐻</m:t>
                      </m:r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𝐹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den>
                      </m:f>
                      <m:r>
                        <a:rPr lang="en-US" sz="2000" b="0" i="1" smtClean="0">
                          <a:latin typeface="Cambria Math"/>
                        </a:rPr>
                        <m:t>=</m:t>
                      </m:r>
                      <m:f>
                        <m:f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000" b="0" i="1" smtClean="0">
                              <a:latin typeface="Cambria Math"/>
                            </a:rPr>
                            <m:t>𝑁𝐼</m:t>
                          </m:r>
                        </m:num>
                        <m:den>
                          <m:r>
                            <a:rPr lang="en-US" sz="2000" b="0" i="1" smtClean="0">
                              <a:latin typeface="Cambria Math"/>
                            </a:rPr>
                            <m:t>𝑙</m:t>
                          </m:r>
                        </m:den>
                      </m:f>
                    </m:oMath>
                  </m:oMathPara>
                </a14:m>
                <a:endParaRPr lang="en-US" sz="2000" b="0" dirty="0" smtClean="0"/>
              </a:p>
              <a:p>
                <a:pPr marL="0" indent="0">
                  <a:buNone/>
                </a:pPr>
                <a:r>
                  <a:rPr lang="en-US" sz="2000" dirty="0" smtClean="0"/>
                  <a:t>where </a:t>
                </a:r>
                <a14:m>
                  <m:oMath xmlns:m="http://schemas.openxmlformats.org/officeDocument/2006/math">
                    <m:r>
                      <a:rPr lang="en-US" sz="2000" i="1" dirty="0">
                        <a:latin typeface="Cambria Math"/>
                      </a:rPr>
                      <m:t>𝑙</m:t>
                    </m:r>
                  </m:oMath>
                </a14:m>
                <a:r>
                  <a:rPr lang="en-US" sz="2000" i="1" dirty="0"/>
                  <a:t> </a:t>
                </a:r>
                <a:r>
                  <a:rPr lang="en-US" sz="2000" dirty="0"/>
                  <a:t>is the length of the magnetic circuit or flux loop </a:t>
                </a:r>
              </a:p>
              <a:p>
                <a:pPr marL="0" indent="0">
                  <a:buNone/>
                </a:pPr>
                <a:endParaRPr lang="en-US" sz="2000" dirty="0"/>
              </a:p>
              <a:p>
                <a:endParaRPr lang="en-IN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2400" y="1335840"/>
                <a:ext cx="8229600" cy="2692896"/>
              </a:xfrm>
              <a:blipFill rotWithShape="1">
                <a:blip r:embed="rId2"/>
                <a:stretch>
                  <a:fillRect l="-741" t="-135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3328047"/>
            <a:ext cx="2587749" cy="288220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80534" y="3733800"/>
            <a:ext cx="4572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 smtClean="0"/>
              <a:t>Units </a:t>
            </a:r>
            <a:r>
              <a:rPr lang="en-US" dirty="0"/>
              <a:t>of </a:t>
            </a:r>
            <a:r>
              <a:rPr lang="en-US" i="1" dirty="0"/>
              <a:t>H </a:t>
            </a:r>
            <a:r>
              <a:rPr lang="en-US" dirty="0"/>
              <a:t>are </a:t>
            </a:r>
            <a:r>
              <a:rPr lang="en-US" b="1" dirty="0"/>
              <a:t>ampere-turns per </a:t>
            </a:r>
            <a:r>
              <a:rPr lang="en-US" b="1" dirty="0" smtClean="0"/>
              <a:t>meter </a:t>
            </a:r>
            <a:r>
              <a:rPr lang="en-US" dirty="0"/>
              <a:t>(At/m) or just </a:t>
            </a:r>
            <a:r>
              <a:rPr lang="en-US" b="1" dirty="0"/>
              <a:t>ampere per </a:t>
            </a:r>
            <a:r>
              <a:rPr lang="en-US" b="1" dirty="0" smtClean="0"/>
              <a:t>meter </a:t>
            </a:r>
            <a:r>
              <a:rPr lang="en-US" dirty="0"/>
              <a:t>(A/m) </a:t>
            </a:r>
          </a:p>
        </p:txBody>
      </p:sp>
      <p:sp>
        <p:nvSpPr>
          <p:cNvPr id="7" name="TextBox 1"/>
          <p:cNvSpPr txBox="1">
            <a:spLocks noChangeArrowheads="1"/>
          </p:cNvSpPr>
          <p:nvPr/>
        </p:nvSpPr>
        <p:spPr bwMode="auto">
          <a:xfrm>
            <a:off x="847234" y="4769150"/>
            <a:ext cx="4038600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Electric field strength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17681445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452669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Permeability </a:t>
            </a:r>
            <a:r>
              <a:rPr lang="en-US" altLang="en-US" sz="3200" dirty="0">
                <a:solidFill>
                  <a:srgbClr val="000099"/>
                </a:solidFill>
              </a:rPr>
              <a:t>(µ)</a:t>
            </a:r>
            <a:r>
              <a:rPr lang="en-US" sz="3200" b="1" dirty="0">
                <a:solidFill>
                  <a:srgbClr val="FF0000"/>
                </a:solidFill>
              </a:rPr>
              <a:t> </a:t>
            </a:r>
            <a:endParaRPr lang="en-IN" sz="3200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304800" y="1523999"/>
            <a:ext cx="8530199" cy="30469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lnSpc>
                <a:spcPct val="120000"/>
              </a:lnSpc>
              <a:buClr>
                <a:schemeClr val="accent2"/>
              </a:buClr>
              <a:buNone/>
              <a:defRPr/>
            </a:pPr>
            <a:r>
              <a:rPr lang="en-US" sz="2400" dirty="0" smtClean="0"/>
              <a:t>A </a:t>
            </a:r>
            <a:r>
              <a:rPr lang="en-US" sz="2400" dirty="0"/>
              <a:t>property of a magnetic material which indicates the ability of magnetic circuit to carry magnetic flux.</a:t>
            </a:r>
          </a:p>
          <a:p>
            <a:pPr marL="342900" indent="-342900" algn="just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i="1" dirty="0">
                <a:solidFill>
                  <a:srgbClr val="C00000"/>
                </a:solidFill>
              </a:rPr>
              <a:t>μ = B / H</a:t>
            </a:r>
          </a:p>
          <a:p>
            <a:pPr marL="342900" indent="-342900" algn="just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Unit</a:t>
            </a:r>
            <a:r>
              <a:rPr lang="en-US" sz="2400" b="1" dirty="0">
                <a:solidFill>
                  <a:srgbClr val="FF6699"/>
                </a:solidFill>
              </a:rPr>
              <a:t>: </a:t>
            </a:r>
            <a:r>
              <a:rPr lang="en-US" sz="2400" b="1" i="1" dirty="0">
                <a:solidFill>
                  <a:srgbClr val="A50021"/>
                </a:solidFill>
              </a:rPr>
              <a:t>Henry / meter   </a:t>
            </a:r>
            <a:endParaRPr lang="en-US" sz="2400" b="1" dirty="0">
              <a:solidFill>
                <a:srgbClr val="A50021"/>
              </a:solidFill>
              <a:sym typeface="Wingdings" pitchFamily="2" charset="2"/>
            </a:endParaRPr>
          </a:p>
          <a:p>
            <a:pPr marL="342900" indent="-342900" algn="just" eaLnBrk="1" hangingPunct="1">
              <a:lnSpc>
                <a:spcPct val="120000"/>
              </a:lnSpc>
              <a:buClr>
                <a:schemeClr val="accent2"/>
              </a:buClr>
              <a:buFont typeface="Wingdings" panose="05000000000000000000" pitchFamily="2" charset="2"/>
              <a:buChar char="Ø"/>
              <a:defRPr/>
            </a:pPr>
            <a:r>
              <a:rPr lang="en-US" sz="2400" dirty="0"/>
              <a:t>Permeability of  free space or air or non magnetic material </a:t>
            </a:r>
            <a:r>
              <a:rPr lang="en-US" sz="2800" b="1" i="1" dirty="0">
                <a:solidFill>
                  <a:srgbClr val="C00000"/>
                </a:solidFill>
              </a:rPr>
              <a:t>μ</a:t>
            </a:r>
            <a:r>
              <a:rPr lang="en-US" sz="2800" b="1" i="1" baseline="-25000" dirty="0">
                <a:solidFill>
                  <a:srgbClr val="C00000"/>
                </a:solidFill>
              </a:rPr>
              <a:t>0</a:t>
            </a:r>
            <a:r>
              <a:rPr lang="en-US" sz="2800" b="1" i="1" dirty="0">
                <a:solidFill>
                  <a:srgbClr val="C00000"/>
                </a:solidFill>
              </a:rPr>
              <a:t>=4*</a:t>
            </a:r>
            <a:r>
              <a:rPr lang="el-GR" sz="2800" b="1" i="1" dirty="0">
                <a:solidFill>
                  <a:srgbClr val="C00000"/>
                </a:solidFill>
              </a:rPr>
              <a:t>Π</a:t>
            </a:r>
            <a:r>
              <a:rPr lang="en-US" sz="2800" b="1" i="1" dirty="0">
                <a:solidFill>
                  <a:srgbClr val="C00000"/>
                </a:solidFill>
              </a:rPr>
              <a:t>*10</a:t>
            </a:r>
            <a:r>
              <a:rPr lang="en-US" sz="2800" b="1" i="1" baseline="30000" dirty="0">
                <a:solidFill>
                  <a:srgbClr val="C00000"/>
                </a:solidFill>
              </a:rPr>
              <a:t>-7 </a:t>
            </a:r>
            <a:r>
              <a:rPr lang="en-US" sz="2800" b="1" i="1" dirty="0" smtClean="0">
                <a:solidFill>
                  <a:srgbClr val="C00000"/>
                </a:solidFill>
              </a:rPr>
              <a:t>Henry/m</a:t>
            </a:r>
            <a:endParaRPr lang="en-US" sz="2800" b="1" dirty="0"/>
          </a:p>
        </p:txBody>
      </p:sp>
    </p:spTree>
    <p:extLst>
      <p:ext uri="{BB962C8B-B14F-4D97-AF65-F5344CB8AC3E}">
        <p14:creationId xmlns:p14="http://schemas.microsoft.com/office/powerpoint/2010/main" val="2267115746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" y="228600"/>
            <a:ext cx="8229600" cy="990600"/>
          </a:xfrm>
        </p:spPr>
        <p:txBody>
          <a:bodyPr>
            <a:normAutofit/>
          </a:bodyPr>
          <a:lstStyle/>
          <a:p>
            <a:r>
              <a:rPr lang="en-IN" sz="3200" b="1" dirty="0" smtClean="0"/>
              <a:t>Relative Permeability </a:t>
            </a:r>
            <a:endParaRPr lang="en-IN" sz="32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59327" y="2895600"/>
                <a:ext cx="8970818" cy="4325112"/>
              </a:xfrm>
            </p:spPr>
            <p:txBody>
              <a:bodyPr>
                <a:noAutofit/>
              </a:bodyPr>
              <a:lstStyle/>
              <a:p>
                <a:pPr>
                  <a:buFont typeface="Wingdings" pitchFamily="2" charset="2"/>
                  <a:buChar char="Ø"/>
                </a:pPr>
                <a:r>
                  <a:rPr lang="en-IN" sz="2400" dirty="0" smtClean="0"/>
                  <a:t>For air and non-magnetic materials,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  <m:r>
                      <a:rPr lang="en-US" sz="2400" b="1" i="1" smtClean="0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b="1" i="1" smtClean="0">
                        <a:latin typeface="Cambria Math"/>
                        <a:ea typeface="Cambria Math"/>
                      </a:rPr>
                      <m:t>𝟏</m:t>
                    </m:r>
                  </m:oMath>
                </a14:m>
                <a:endParaRPr lang="en-IN" sz="24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IN" sz="2400" dirty="0" smtClean="0"/>
                  <a:t>For </a:t>
                </a:r>
                <a:r>
                  <a:rPr lang="en-IN" sz="2400" b="1" dirty="0" smtClean="0"/>
                  <a:t>ferromagnetic materials</a:t>
                </a:r>
                <a:r>
                  <a:rPr lang="en-IN" sz="2400" dirty="0" smtClean="0"/>
                  <a:t>, e.g. some forms of nickel–iron alloys, the relative permeability can be as large as~100000 i.e.</a:t>
                </a:r>
                <a:r>
                  <a:rPr lang="en-IN" sz="2400" b="1" dirty="0" smtClean="0"/>
                  <a:t>~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IN" sz="24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400" b="1" i="1" smtClean="0">
                            <a:latin typeface="Cambria Math"/>
                          </a:rPr>
                          <m:t>𝟏𝟎</m:t>
                        </m:r>
                      </m:e>
                      <m:sup>
                        <m:r>
                          <a:rPr lang="en-US" sz="2400" b="1" i="1" smtClean="0">
                            <a:latin typeface="Cambria Math"/>
                          </a:rPr>
                          <m:t>𝟔</m:t>
                        </m:r>
                      </m:sup>
                    </m:sSup>
                  </m:oMath>
                </a14:m>
                <a:r>
                  <a:rPr lang="en-IN" sz="2400" dirty="0" smtClean="0"/>
                  <a:t>.</a:t>
                </a:r>
              </a:p>
              <a:p>
                <a:pPr>
                  <a:buFont typeface="Wingdings" pitchFamily="2" charset="2"/>
                  <a:buChar char="Ø"/>
                </a:pPr>
                <a:endParaRPr lang="en-IN" sz="1100" dirty="0" smtClean="0"/>
              </a:p>
              <a:p>
                <a:pPr>
                  <a:buFont typeface="Wingdings" pitchFamily="2" charset="2"/>
                  <a:buChar char="Ø"/>
                </a:pPr>
                <a:r>
                  <a:rPr lang="en-IN" sz="2400" dirty="0" smtClean="0"/>
                  <a:t>For a material having a relative permeability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𝝁</m:t>
                        </m:r>
                      </m:e>
                      <m:sub>
                        <m:r>
                          <a:rPr lang="en-US" sz="2400" b="1" i="1" smtClean="0">
                            <a:latin typeface="Cambria Math"/>
                            <a:ea typeface="Cambria Math"/>
                          </a:rPr>
                          <m:t>𝒓</m:t>
                        </m:r>
                      </m:sub>
                    </m:sSub>
                  </m:oMath>
                </a14:m>
                <a:r>
                  <a:rPr lang="en-IN" sz="2400" dirty="0" smtClean="0"/>
                  <a:t>,</a:t>
                </a:r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</a:rPr>
                      <m:t>𝐵</m:t>
                    </m:r>
                    <m:r>
                      <a:rPr lang="en-US" sz="2400" i="1">
                        <a:latin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𝐻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=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 i="1">
                        <a:latin typeface="Cambria Math"/>
                        <a:ea typeface="Cambria Math"/>
                      </a:rPr>
                      <m:t>𝐻</m:t>
                    </m:r>
                  </m:oMath>
                </a14:m>
                <a:endParaRPr lang="en-IN" sz="2400" dirty="0" smtClean="0"/>
              </a:p>
              <a:p>
                <a:pPr>
                  <a:buFont typeface="Wingdings" pitchFamily="2" charset="2"/>
                  <a:buChar char="Ø"/>
                </a:pPr>
                <a14:m>
                  <m:oMath xmlns:m="http://schemas.openxmlformats.org/officeDocument/2006/math">
                    <m:r>
                      <a:rPr lang="en-US" sz="2400" i="1">
                        <a:latin typeface="Cambria Math"/>
                        <a:ea typeface="Cambria Math"/>
                      </a:rPr>
                      <m:t>𝜇</m:t>
                    </m:r>
                    <m:r>
                      <a:rPr lang="en-US" sz="2400">
                        <a:latin typeface="Cambria Math"/>
                        <a:ea typeface="Cambria Math"/>
                      </a:rPr>
                      <m:t>=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  <a:ea typeface="Cambria Math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𝜇</m:t>
                        </m:r>
                      </m:e>
                      <m:sub>
                        <m:r>
                          <a:rPr lang="en-US" sz="2400" i="1">
                            <a:latin typeface="Cambria Math"/>
                            <a:ea typeface="Cambria Math"/>
                          </a:rPr>
                          <m:t>𝑟</m:t>
                        </m:r>
                      </m:sub>
                    </m:sSub>
                    <m:r>
                      <a:rPr lang="en-US" sz="2400" i="1">
                        <a:latin typeface="Cambria Math"/>
                        <a:ea typeface="Cambria Math"/>
                      </a:rPr>
                      <m:t> </m:t>
                    </m:r>
                  </m:oMath>
                </a14:m>
                <a:r>
                  <a:rPr lang="en-IN" sz="2400" dirty="0"/>
                  <a:t>is the absolute permeability.</a:t>
                </a:r>
              </a:p>
              <a:p>
                <a:pPr>
                  <a:buFont typeface="Wingdings" pitchFamily="2" charset="2"/>
                  <a:buChar char="Ø"/>
                </a:pPr>
                <a:endParaRPr lang="en-IN" sz="2400" dirty="0"/>
              </a:p>
              <a:p>
                <a:pPr>
                  <a:buFont typeface="Wingdings" pitchFamily="2" charset="2"/>
                  <a:buChar char="Ø"/>
                </a:pPr>
                <a:endParaRPr lang="en-IN" sz="2400" dirty="0" smtClean="0"/>
              </a:p>
              <a:p>
                <a:pPr>
                  <a:buFont typeface="Wingdings" pitchFamily="2" charset="2"/>
                  <a:buChar char="Ø"/>
                </a:pPr>
                <a:endParaRPr lang="en-IN" sz="1400" dirty="0" smtClean="0"/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IN" sz="1200" dirty="0"/>
              </a:p>
              <a:p>
                <a:pPr>
                  <a:buFont typeface="Wingdings" pitchFamily="2" charset="2"/>
                  <a:buChar char="Ø"/>
                </a:pPr>
                <a:endParaRPr lang="en-IN" sz="2400" dirty="0"/>
              </a:p>
              <a:p>
                <a:pPr>
                  <a:buFont typeface="Wingdings" pitchFamily="2" charset="2"/>
                  <a:buChar char="Ø"/>
                </a:pPr>
                <a:endParaRPr lang="en-IN" sz="2400" dirty="0"/>
              </a:p>
              <a:p>
                <a:pPr marL="342900" indent="-342900">
                  <a:buFont typeface="Wingdings" pitchFamily="2" charset="2"/>
                  <a:buChar char="Ø"/>
                </a:pPr>
                <a:endParaRPr lang="en-IN" sz="2400" i="1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9327" y="2895600"/>
                <a:ext cx="8970818" cy="4325112"/>
              </a:xfrm>
              <a:blipFill rotWithShape="1">
                <a:blip r:embed="rId2"/>
                <a:stretch>
                  <a:fillRect t="-1127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/>
              <p:cNvSpPr/>
              <p:nvPr/>
            </p:nvSpPr>
            <p:spPr>
              <a:xfrm>
                <a:off x="457200" y="1066800"/>
                <a:ext cx="8382000" cy="156966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just">
                  <a:buNone/>
                </a:pPr>
                <a:r>
                  <a:rPr lang="en-IN" sz="2400" b="1" dirty="0" smtClean="0">
                    <a:solidFill>
                      <a:srgbClr val="FF0000"/>
                    </a:solidFill>
                  </a:rPr>
                  <a:t>Relative Permeability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400" b="1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𝛍</m:t>
                            </m:r>
                          </m:e>
                          <m:sub>
                            <m:r>
                              <a:rPr lang="en-US" sz="2400" b="1" i="1">
                                <a:solidFill>
                                  <a:srgbClr val="FF0000"/>
                                </a:solidFill>
                                <a:latin typeface="Cambria Math"/>
                              </a:rPr>
                              <m:t>𝐫</m:t>
                            </m:r>
                          </m:sub>
                        </m:sSub>
                      </m:e>
                    </m:d>
                    <m:r>
                      <a:rPr lang="en-US" sz="2400" b="1">
                        <a:solidFill>
                          <a:srgbClr val="FF0000"/>
                        </a:solidFill>
                        <a:latin typeface="Cambria Math"/>
                      </a:rPr>
                      <m:t>:</m:t>
                    </m:r>
                  </m:oMath>
                </a14:m>
                <a:r>
                  <a:rPr lang="en-IN" sz="2400" b="1" dirty="0">
                    <a:solidFill>
                      <a:srgbClr val="FF0000"/>
                    </a:solidFill>
                  </a:rPr>
                  <a:t> </a:t>
                </a:r>
                <a:r>
                  <a:rPr lang="en-IN" sz="2400" dirty="0"/>
                  <a:t>The ratio of the flux density B produced in a material to the flux density produced in vacuum (or in a non-magnetic core) for a particular applied magnetic field strength H.</a:t>
                </a:r>
              </a:p>
            </p:txBody>
          </p:sp>
        </mc:Choice>
        <mc:Fallback xmlns="">
          <p:sp>
            <p:nvSpPr>
              <p:cNvPr id="4" name="Rectangle 3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7200" y="1066800"/>
                <a:ext cx="8382000" cy="1569660"/>
              </a:xfrm>
              <a:prstGeom prst="rect">
                <a:avLst/>
              </a:prstGeom>
              <a:blipFill rotWithShape="1">
                <a:blip r:embed="rId3"/>
                <a:stretch>
                  <a:fillRect l="-1091" t="-2724" r="-1091" b="-8560"/>
                </a:stretch>
              </a:blipFill>
            </p:spPr>
            <p:txBody>
              <a:bodyPr/>
              <a:lstStyle/>
              <a:p>
                <a:r>
                  <a:rPr lang="en-IN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866692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228600"/>
            <a:ext cx="8229600" cy="1066800"/>
          </a:xfrm>
        </p:spPr>
        <p:txBody>
          <a:bodyPr>
            <a:noAutofit/>
          </a:bodyPr>
          <a:lstStyle/>
          <a:p>
            <a:r>
              <a:rPr lang="en-IN" sz="3200" b="1" dirty="0" smtClean="0"/>
              <a:t>Reluctance</a:t>
            </a:r>
            <a:endParaRPr lang="en-IN" sz="32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143000"/>
            <a:ext cx="9144000" cy="2362200"/>
          </a:xfrm>
        </p:spPr>
        <p:txBody>
          <a:bodyPr>
            <a:noAutofit/>
          </a:bodyPr>
          <a:lstStyle/>
          <a:p>
            <a:r>
              <a:rPr lang="en-US" sz="2000" b="1" dirty="0" smtClean="0">
                <a:solidFill>
                  <a:srgbClr val="FF0000"/>
                </a:solidFill>
              </a:rPr>
              <a:t>Reluctance:</a:t>
            </a:r>
            <a:r>
              <a:rPr lang="en-US" sz="2000" dirty="0" smtClean="0"/>
              <a:t> </a:t>
            </a:r>
            <a:r>
              <a:rPr lang="en-US" sz="2000" dirty="0"/>
              <a:t>It is the opposition that a magnetic circuit offers to the passage of magnetic flux through it (</a:t>
            </a:r>
            <a:r>
              <a:rPr lang="en-US" sz="2000" b="1" dirty="0"/>
              <a:t>ratio of </a:t>
            </a:r>
            <a:r>
              <a:rPr lang="en-US" sz="2000" b="1" i="1" dirty="0" err="1"/>
              <a:t>mmf</a:t>
            </a:r>
            <a:r>
              <a:rPr lang="en-US" sz="2000" b="1" i="1" dirty="0"/>
              <a:t> </a:t>
            </a:r>
            <a:r>
              <a:rPr lang="en-US" sz="2000" b="1" dirty="0"/>
              <a:t>applied to the flux induced</a:t>
            </a:r>
            <a:r>
              <a:rPr lang="en-US" sz="2000" dirty="0"/>
              <a:t>). </a:t>
            </a:r>
            <a:endParaRPr lang="en-US" sz="2000" dirty="0" smtClean="0"/>
          </a:p>
          <a:p>
            <a:r>
              <a:rPr lang="en-US" sz="2000" dirty="0" smtClean="0"/>
              <a:t>The </a:t>
            </a:r>
            <a:r>
              <a:rPr lang="en-US" sz="2000" b="1" dirty="0"/>
              <a:t>inverse of reluctance </a:t>
            </a:r>
            <a:r>
              <a:rPr lang="en-US" sz="2000" dirty="0"/>
              <a:t>is known as </a:t>
            </a:r>
            <a:r>
              <a:rPr lang="en-US" sz="2000" b="1" dirty="0" err="1"/>
              <a:t>permeance</a:t>
            </a:r>
            <a:r>
              <a:rPr lang="en-US" sz="2000" b="1" dirty="0"/>
              <a:t> </a:t>
            </a:r>
            <a:r>
              <a:rPr lang="en-US" sz="2000" dirty="0"/>
              <a:t>(ease of flux passage) </a:t>
            </a:r>
            <a:endParaRPr lang="en-IN" sz="2000" dirty="0"/>
          </a:p>
        </p:txBody>
      </p:sp>
      <p:graphicFrame>
        <p:nvGraphicFramePr>
          <p:cNvPr id="11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46575172"/>
              </p:ext>
            </p:extLst>
          </p:nvPr>
        </p:nvGraphicFramePr>
        <p:xfrm>
          <a:off x="1371600" y="2667000"/>
          <a:ext cx="6154738" cy="28178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7" name="Equation" r:id="rId3" imgW="2654280" imgH="1384200" progId="Equation.3">
                  <p:embed/>
                </p:oleObj>
              </mc:Choice>
              <mc:Fallback>
                <p:oleObj name="Equation" r:id="rId3" imgW="2654280" imgH="1384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2667000"/>
                        <a:ext cx="6154738" cy="28178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" name="Rectangle 7"/>
          <p:cNvSpPr>
            <a:spLocks noChangeArrowheads="1"/>
          </p:cNvSpPr>
          <p:nvPr/>
        </p:nvSpPr>
        <p:spPr bwMode="auto">
          <a:xfrm>
            <a:off x="263525" y="5734050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800100" indent="-34290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en-US" sz="2400" i="1" dirty="0"/>
              <a:t>S=F/ɸ</a:t>
            </a:r>
          </a:p>
          <a:p>
            <a:pPr lvl="1" eaLnBrk="1" hangingPunct="1">
              <a:spcBef>
                <a:spcPct val="0"/>
              </a:spcBef>
              <a:buClr>
                <a:schemeClr val="tx1"/>
              </a:buClr>
              <a:buFont typeface="Arial" charset="0"/>
              <a:buChar char="•"/>
            </a:pPr>
            <a:r>
              <a:rPr lang="en-US" altLang="en-US" sz="2400" dirty="0"/>
              <a:t>Unit: </a:t>
            </a:r>
            <a:r>
              <a:rPr lang="en-US" altLang="en-US" sz="2400" i="1" dirty="0"/>
              <a:t>AT / </a:t>
            </a:r>
            <a:r>
              <a:rPr lang="en-US" altLang="en-US" sz="2400" i="1" dirty="0" err="1"/>
              <a:t>Wb</a:t>
            </a:r>
            <a:r>
              <a:rPr lang="en-US" altLang="en-US" sz="2400" i="1" dirty="0"/>
              <a:t> </a:t>
            </a:r>
          </a:p>
        </p:txBody>
      </p:sp>
      <p:sp>
        <p:nvSpPr>
          <p:cNvPr id="13" name="TextBox 1"/>
          <p:cNvSpPr txBox="1">
            <a:spLocks noChangeArrowheads="1"/>
          </p:cNvSpPr>
          <p:nvPr/>
        </p:nvSpPr>
        <p:spPr bwMode="auto">
          <a:xfrm>
            <a:off x="3844926" y="5754544"/>
            <a:ext cx="3141663" cy="4603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Analogy: Resistance</a:t>
            </a:r>
            <a:endParaRPr lang="en-US" altLang="en-US" sz="2400" i="1" dirty="0">
              <a:solidFill>
                <a:srgbClr val="0000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51836036"/>
      </p:ext>
    </p:extLst>
  </p:cSld>
  <p:clrMapOvr>
    <a:masterClrMapping/>
  </p:clrMapOvr>
  <p:transition>
    <p:cover dir="r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429000" y="609600"/>
            <a:ext cx="1917513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latin typeface="Times New Roman" pitchFamily="18" charset="0"/>
                <a:cs typeface="Times New Roman" pitchFamily="18" charset="0"/>
              </a:rPr>
              <a:t>BEEE102L</a:t>
            </a:r>
            <a:endParaRPr lang="en-IN" sz="2800" b="1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140329" y="1664131"/>
            <a:ext cx="7091941" cy="523220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US" sz="28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Basic Electrical and Electronics Engineering</a:t>
            </a:r>
            <a:endParaRPr lang="en-IN" sz="28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990600" y="2590800"/>
            <a:ext cx="7391400" cy="2677656"/>
          </a:xfrm>
          <a:prstGeom prst="rect">
            <a:avLst/>
          </a:prstGeom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2800" b="1" dirty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AC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u="sng" dirty="0">
                <a:solidFill>
                  <a:srgbClr val="00B050"/>
                </a:solidFill>
                <a:latin typeface="Times New Roman" pitchFamily="18" charset="0"/>
                <a:cs typeface="Times New Roman" pitchFamily="18" charset="0"/>
              </a:rPr>
              <a:t>Magnetic Circuits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Electrical Machines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Semiconductor Devices and Applications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2800" b="1" dirty="0" smtClean="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rPr>
              <a:t>Digital Systems</a:t>
            </a:r>
          </a:p>
        </p:txBody>
      </p:sp>
    </p:spTree>
    <p:extLst>
      <p:ext uri="{BB962C8B-B14F-4D97-AF65-F5344CB8AC3E}">
        <p14:creationId xmlns:p14="http://schemas.microsoft.com/office/powerpoint/2010/main" val="2024480251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909" y="609600"/>
            <a:ext cx="9067800" cy="1143000"/>
          </a:xfrm>
        </p:spPr>
        <p:txBody>
          <a:bodyPr>
            <a:noAutofit/>
          </a:bodyPr>
          <a:lstStyle/>
          <a:p>
            <a:r>
              <a:rPr lang="en-IN" sz="3200" b="1" dirty="0"/>
              <a:t>Magnetic Circuit Analogy With Electrical Circuit </a:t>
            </a:r>
          </a:p>
        </p:txBody>
      </p:sp>
      <p:pic>
        <p:nvPicPr>
          <p:cNvPr id="409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905000"/>
            <a:ext cx="7633372" cy="35163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6203030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855" y="381000"/>
            <a:ext cx="8610600" cy="1143000"/>
          </a:xfrm>
        </p:spPr>
        <p:txBody>
          <a:bodyPr vert="horz" anchor="ctr">
            <a:noAutofit/>
          </a:bodyPr>
          <a:lstStyle/>
          <a:p>
            <a:r>
              <a:rPr lang="en-IN" sz="3200" b="1" dirty="0"/>
              <a:t>Magnetic Circuit Analogy With Electrical Circuit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1452513"/>
              </p:ext>
            </p:extLst>
          </p:nvPr>
        </p:nvGraphicFramePr>
        <p:xfrm>
          <a:off x="623455" y="1524000"/>
          <a:ext cx="8001000" cy="4369731"/>
        </p:xfrm>
        <a:graphic>
          <a:graphicData uri="http://schemas.openxmlformats.org/drawingml/2006/table">
            <a:tbl>
              <a:tblPr firstRow="1" firstCol="1" bandRow="1">
                <a:tableStyleId>{F2DE63D5-997A-4646-A377-4702673A728D}</a:tableStyleId>
              </a:tblPr>
              <a:tblGrid>
                <a:gridCol w="23920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484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002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16026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57368">
                <a:tc gridSpan="4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Similarities:  </a:t>
                      </a:r>
                      <a:endParaRPr lang="en-US" sz="1800" dirty="0">
                        <a:solidFill>
                          <a:srgbClr val="000099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85000"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Electric circuit</a:t>
                      </a:r>
                      <a:endParaRPr lang="en-US" sz="1800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</a:rPr>
                        <a:t>Magnetic circuit</a:t>
                      </a:r>
                      <a:endParaRPr lang="en-US" sz="1800" b="1" dirty="0">
                        <a:solidFill>
                          <a:schemeClr val="bg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31997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Quantity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Unit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Quantity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Unit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EMF (E=IR)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Volt (V)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MMF (F=</a:t>
                      </a:r>
                      <a:r>
                        <a:rPr lang="en-US" sz="1800" dirty="0" err="1">
                          <a:effectLst/>
                        </a:rPr>
                        <a:t>ɸS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Ampere-turns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84999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Current (I)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Ampere (A)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Flux (ɸ)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Weber (</a:t>
                      </a:r>
                      <a:r>
                        <a:rPr lang="en-US" sz="1800" dirty="0" err="1">
                          <a:effectLst/>
                        </a:rPr>
                        <a:t>Wb</a:t>
                      </a:r>
                      <a:r>
                        <a:rPr lang="en-US" sz="1800" dirty="0">
                          <a:effectLst/>
                        </a:rPr>
                        <a:t>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5727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Current density (J)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A/ m</a:t>
                      </a:r>
                      <a:r>
                        <a:rPr lang="en-US" sz="1800" baseline="30000" dirty="0">
                          <a:effectLst/>
                        </a:rPr>
                        <a:t>2</a:t>
                      </a:r>
                      <a:r>
                        <a:rPr lang="en-US" sz="1800" dirty="0">
                          <a:effectLst/>
                        </a:rPr>
                        <a:t>   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Flux density (B)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Wb / m</a:t>
                      </a:r>
                      <a:r>
                        <a:rPr lang="en-US" sz="1800" baseline="30000" dirty="0">
                          <a:effectLst/>
                        </a:rPr>
                        <a:t>2 </a:t>
                      </a:r>
                      <a:r>
                        <a:rPr lang="en-US" sz="1800" baseline="0" dirty="0">
                          <a:effectLst/>
                        </a:rPr>
                        <a:t>or Tesla</a:t>
                      </a:r>
                      <a:endParaRPr lang="en-US" sz="1800" b="1" baseline="0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533485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Resistance (R)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Ohm (Ω)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Reluctance (S)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Ampere-turns/</a:t>
                      </a:r>
                      <a:r>
                        <a:rPr lang="en-US" sz="1800" dirty="0" err="1">
                          <a:effectLst/>
                        </a:rPr>
                        <a:t>Wb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631168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Electric field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0" dirty="0">
                          <a:effectLst/>
                        </a:rPr>
                        <a:t>strength (E)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Volts/m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Magnetic field 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strength (H)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>
                          <a:effectLst/>
                        </a:rPr>
                        <a:t>Ampere-turns/m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631168">
                <a:tc>
                  <a:txBody>
                    <a:bodyPr/>
                    <a:lstStyle/>
                    <a:p>
                      <a:pPr marL="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b="0" dirty="0">
                          <a:effectLst/>
                        </a:rPr>
                        <a:t>Conductivity</a:t>
                      </a:r>
                      <a:r>
                        <a:rPr lang="en-US" sz="1800" b="0" baseline="0" dirty="0">
                          <a:effectLst/>
                        </a:rPr>
                        <a:t> (</a:t>
                      </a:r>
                      <a:r>
                        <a:rPr lang="el-GR" sz="1800" b="0" dirty="0">
                          <a:effectLst/>
                        </a:rPr>
                        <a:t>σ</a:t>
                      </a:r>
                      <a:r>
                        <a:rPr lang="en-US" sz="1800" b="0" dirty="0">
                          <a:effectLst/>
                        </a:rPr>
                        <a:t>)</a:t>
                      </a:r>
                    </a:p>
                    <a:p>
                      <a:pPr marL="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l-GR" sz="1800" b="0" dirty="0">
                          <a:effectLst/>
                        </a:rPr>
                        <a:t>σ</a:t>
                      </a:r>
                      <a:r>
                        <a:rPr lang="en-US" sz="1800" b="0" dirty="0">
                          <a:effectLst/>
                        </a:rPr>
                        <a:t>=l/RA </a:t>
                      </a:r>
                      <a:endParaRPr lang="en-US" sz="1800" b="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Siemen/m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Permeability,</a:t>
                      </a:r>
                      <a:r>
                        <a:rPr lang="en-US" sz="1800" baseline="0" dirty="0">
                          <a:effectLst/>
                        </a:rPr>
                        <a:t> µ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aseline="0" dirty="0">
                          <a:effectLst/>
                        </a:rPr>
                        <a:t>µ=l/SA</a:t>
                      </a:r>
                      <a:endParaRPr lang="en-US" sz="1800" b="1" dirty="0"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</a:rPr>
                        <a:t>Henry/m</a:t>
                      </a:r>
                      <a:endParaRPr lang="en-US" sz="1800" b="1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Calibri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3" name="Ink 2"/>
              <p14:cNvContentPartPr/>
              <p14:nvPr/>
            </p14:nvContentPartPr>
            <p14:xfrm>
              <a:off x="3814920" y="2431440"/>
              <a:ext cx="59040" cy="7560"/>
            </p14:xfrm>
          </p:contentPart>
        </mc:Choice>
        <mc:Fallback xmlns="">
          <p:pic>
            <p:nvPicPr>
              <p:cNvPr id="3" name="Ink 2"/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810240" y="2427120"/>
                <a:ext cx="66240" cy="147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35401944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719286" y="707962"/>
            <a:ext cx="13573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 smtClean="0"/>
              <a:t>Books</a:t>
            </a:r>
            <a:endParaRPr lang="en-IN" sz="2800" b="1" dirty="0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/>
          </p:nvPr>
        </p:nvGraphicFramePr>
        <p:xfrm>
          <a:off x="228600" y="1231182"/>
          <a:ext cx="8606064" cy="3368040"/>
        </p:xfrm>
        <a:graphic>
          <a:graphicData uri="http://schemas.openxmlformats.org/drawingml/2006/table">
            <a:tbl>
              <a:tblPr firstRow="1" firstCol="1" bandRow="1">
                <a:tableStyleId>{2D5ABB26-0587-4C30-8999-92F81FD0307C}</a:tableStyleId>
              </a:tblPr>
              <a:tblGrid>
                <a:gridCol w="811738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886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 dirty="0">
                          <a:effectLst/>
                        </a:rPr>
                        <a:t>Text Books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spc="-25" dirty="0">
                          <a:effectLst/>
                        </a:rPr>
                        <a:t>Allan R. </a:t>
                      </a:r>
                      <a:r>
                        <a:rPr lang="en-IN" sz="2000" spc="-25" dirty="0" err="1">
                          <a:effectLst/>
                        </a:rPr>
                        <a:t>Hambley</a:t>
                      </a:r>
                      <a:r>
                        <a:rPr lang="en-IN" sz="2000" spc="-25" dirty="0">
                          <a:effectLst/>
                        </a:rPr>
                        <a:t>, “Electrical Engineering -Principles &amp; Applications”, 2019, </a:t>
                      </a:r>
                      <a:r>
                        <a:rPr lang="en-IN" sz="2000" dirty="0">
                          <a:effectLst/>
                        </a:rPr>
                        <a:t>6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Edition,</a:t>
                      </a:r>
                      <a:r>
                        <a:rPr lang="en-IN" sz="2000" spc="-25" dirty="0">
                          <a:effectLst/>
                        </a:rPr>
                        <a:t> Pearson Education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marR="1778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V. D. Toro, Electrical Engineering Fundamentals, 2</a:t>
                      </a:r>
                      <a:r>
                        <a:rPr lang="en-IN" sz="2000" baseline="30000" dirty="0">
                          <a:effectLst/>
                        </a:rPr>
                        <a:t>nd</a:t>
                      </a:r>
                      <a:r>
                        <a:rPr lang="en-IN" sz="2000" dirty="0">
                          <a:effectLst/>
                        </a:rPr>
                        <a:t> edition. PHI, 2014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R="1778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805">
                <a:tc gridSpan="2"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IN" sz="2000">
                          <a:effectLst/>
                        </a:rPr>
                        <a:t>Reference Books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 hMerge="1">
                  <a:txBody>
                    <a:bodyPr/>
                    <a:lstStyle/>
                    <a:p>
                      <a:endParaRPr lang="en-IN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R. L. </a:t>
                      </a:r>
                      <a:r>
                        <a:rPr lang="en-IN" sz="2000" dirty="0" err="1">
                          <a:effectLst/>
                        </a:rPr>
                        <a:t>Boylestad</a:t>
                      </a:r>
                      <a:r>
                        <a:rPr lang="en-IN" sz="2000" dirty="0">
                          <a:effectLst/>
                        </a:rPr>
                        <a:t> and L. </a:t>
                      </a:r>
                      <a:r>
                        <a:rPr lang="en-IN" sz="2000" dirty="0" err="1">
                          <a:effectLst/>
                        </a:rPr>
                        <a:t>Nashelsky</a:t>
                      </a:r>
                      <a:r>
                        <a:rPr lang="en-IN" sz="2000" dirty="0">
                          <a:effectLst/>
                        </a:rPr>
                        <a:t>, Electronic Devices and Circuit Theory, 11</a:t>
                      </a:r>
                      <a:r>
                        <a:rPr lang="en-IN" sz="2000" baseline="30000" dirty="0">
                          <a:effectLst/>
                        </a:rPr>
                        <a:t>th</a:t>
                      </a:r>
                      <a:r>
                        <a:rPr lang="en-IN" sz="2000" dirty="0">
                          <a:effectLst/>
                        </a:rPr>
                        <a:t> edition. Pearson, 2012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>
                          <a:effectLst/>
                        </a:rPr>
                        <a:t> </a:t>
                      </a:r>
                      <a:endParaRPr lang="en-IN" sz="200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90805">
                <a:tc>
                  <a:txBody>
                    <a:bodyPr/>
                    <a:lstStyle/>
                    <a:p>
                      <a:pPr marL="342900" indent="-342900" algn="just" hangingPunct="0">
                        <a:lnSpc>
                          <a:spcPct val="98000"/>
                        </a:lnSpc>
                        <a:spcAft>
                          <a:spcPts val="0"/>
                        </a:spcAft>
                        <a:buFont typeface="Arial" panose="020B0604020202020204" pitchFamily="34" charset="0"/>
                        <a:buChar char="•"/>
                      </a:pPr>
                      <a:r>
                        <a:rPr lang="en-IN" sz="2000" dirty="0">
                          <a:effectLst/>
                        </a:rPr>
                        <a:t>DP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spc="10" dirty="0">
                          <a:effectLst/>
                        </a:rPr>
                        <a:t>K</a:t>
                      </a:r>
                      <a:r>
                        <a:rPr lang="en-IN" sz="2000" dirty="0">
                          <a:effectLst/>
                        </a:rPr>
                        <a:t>oth</a:t>
                      </a:r>
                      <a:r>
                        <a:rPr lang="en-IN" sz="2000" spc="10" dirty="0">
                          <a:effectLst/>
                        </a:rPr>
                        <a:t>a</a:t>
                      </a:r>
                      <a:r>
                        <a:rPr lang="en-IN" sz="2000" dirty="0">
                          <a:effectLst/>
                        </a:rPr>
                        <a:t>ri</a:t>
                      </a:r>
                      <a:r>
                        <a:rPr lang="en-IN" sz="2000" spc="-3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&amp;</a:t>
                      </a:r>
                      <a:r>
                        <a:rPr lang="en-IN" sz="2000" spc="-20" dirty="0">
                          <a:effectLst/>
                        </a:rPr>
                        <a:t> </a:t>
                      </a:r>
                      <a:r>
                        <a:rPr lang="en-IN" sz="2000" spc="10" dirty="0" err="1">
                          <a:effectLst/>
                        </a:rPr>
                        <a:t>Na</a:t>
                      </a:r>
                      <a:r>
                        <a:rPr lang="en-IN" sz="2000" spc="-10" dirty="0" err="1">
                          <a:effectLst/>
                        </a:rPr>
                        <a:t>g</a:t>
                      </a:r>
                      <a:r>
                        <a:rPr lang="en-IN" sz="2000" dirty="0" err="1">
                          <a:effectLst/>
                        </a:rPr>
                        <a:t>rat</a:t>
                      </a:r>
                      <a:r>
                        <a:rPr lang="en-IN" sz="2000" spc="10" dirty="0" err="1">
                          <a:effectLst/>
                        </a:rPr>
                        <a:t>h</a:t>
                      </a:r>
                      <a:r>
                        <a:rPr lang="en-IN" sz="2000" spc="10" dirty="0">
                          <a:effectLst/>
                        </a:rPr>
                        <a:t>,</a:t>
                      </a:r>
                      <a:r>
                        <a:rPr lang="en-IN" sz="2000" spc="-5" dirty="0">
                          <a:effectLst/>
                        </a:rPr>
                        <a:t> “B</a:t>
                      </a:r>
                      <a:r>
                        <a:rPr lang="en-IN" sz="2000" dirty="0">
                          <a:effectLst/>
                        </a:rPr>
                        <a:t>asic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El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ctr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dirty="0">
                          <a:effectLst/>
                        </a:rPr>
                        <a:t>c</a:t>
                      </a:r>
                      <a:r>
                        <a:rPr lang="en-IN" sz="2000" spc="-2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E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spc="-10" dirty="0">
                          <a:effectLst/>
                        </a:rPr>
                        <a:t>g</a:t>
                      </a:r>
                      <a:r>
                        <a:rPr lang="en-IN" sz="2000" dirty="0">
                          <a:effectLst/>
                        </a:rPr>
                        <a:t>in</a:t>
                      </a:r>
                      <a:r>
                        <a:rPr lang="en-IN" sz="2000" spc="10" dirty="0">
                          <a:effectLst/>
                        </a:rPr>
                        <a:t>e</a:t>
                      </a:r>
                      <a:r>
                        <a:rPr lang="en-IN" sz="2000" dirty="0">
                          <a:effectLst/>
                        </a:rPr>
                        <a:t>er</a:t>
                      </a:r>
                      <a:r>
                        <a:rPr lang="en-IN" sz="2000" spc="-10" dirty="0">
                          <a:effectLst/>
                        </a:rPr>
                        <a:t>i</a:t>
                      </a:r>
                      <a:r>
                        <a:rPr lang="en-IN" sz="2000" spc="10" dirty="0">
                          <a:effectLst/>
                        </a:rPr>
                        <a:t>n</a:t>
                      </a:r>
                      <a:r>
                        <a:rPr lang="en-IN" sz="2000" dirty="0">
                          <a:effectLst/>
                        </a:rPr>
                        <a:t>g”,</a:t>
                      </a:r>
                      <a:r>
                        <a:rPr lang="en-IN" sz="2000" spc="-60" dirty="0">
                          <a:effectLst/>
                        </a:rPr>
                        <a:t> 2019, </a:t>
                      </a:r>
                      <a:r>
                        <a:rPr lang="en-IN" sz="2000" dirty="0">
                          <a:effectLst/>
                        </a:rPr>
                        <a:t>Ta</a:t>
                      </a:r>
                      <a:r>
                        <a:rPr lang="en-IN" sz="2000" spc="-10" dirty="0">
                          <a:effectLst/>
                        </a:rPr>
                        <a:t>t</a:t>
                      </a:r>
                      <a:r>
                        <a:rPr lang="en-IN" sz="2000" dirty="0">
                          <a:effectLst/>
                        </a:rPr>
                        <a:t>a</a:t>
                      </a:r>
                      <a:r>
                        <a:rPr lang="en-IN" sz="2000" spc="-10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Mc</a:t>
                      </a:r>
                      <a:r>
                        <a:rPr lang="en-IN" sz="2000" spc="-15" dirty="0">
                          <a:effectLst/>
                        </a:rPr>
                        <a:t>G</a:t>
                      </a:r>
                      <a:r>
                        <a:rPr lang="en-IN" sz="2000" spc="10" dirty="0">
                          <a:effectLst/>
                        </a:rPr>
                        <a:t>r</a:t>
                      </a:r>
                      <a:r>
                        <a:rPr lang="en-IN" sz="2000" dirty="0">
                          <a:effectLst/>
                        </a:rPr>
                        <a:t>aw</a:t>
                      </a:r>
                      <a:r>
                        <a:rPr lang="en-IN" sz="2000" spc="-45" dirty="0">
                          <a:effectLst/>
                        </a:rPr>
                        <a:t> </a:t>
                      </a:r>
                      <a:r>
                        <a:rPr lang="en-IN" sz="2000" dirty="0">
                          <a:effectLst/>
                        </a:rPr>
                        <a:t>Hill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IN" sz="2000" dirty="0">
                          <a:effectLst/>
                        </a:rPr>
                        <a:t> </a:t>
                      </a:r>
                      <a:endParaRPr lang="en-IN" sz="2000" dirty="0">
                        <a:effectLst/>
                        <a:latin typeface="Calibri"/>
                        <a:ea typeface="Calibri"/>
                        <a:cs typeface="Latha"/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237507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/>
          <p:cNvSpPr>
            <a:spLocks noGrp="1"/>
          </p:cNvSpPr>
          <p:nvPr>
            <p:ph type="title"/>
          </p:nvPr>
        </p:nvSpPr>
        <p:spPr>
          <a:xfrm>
            <a:off x="432777" y="1162080"/>
            <a:ext cx="8229600" cy="1066800"/>
          </a:xfrm>
        </p:spPr>
        <p:txBody>
          <a:bodyPr/>
          <a:lstStyle/>
          <a:p>
            <a:r>
              <a:rPr lang="en-US" dirty="0" smtClean="0"/>
              <a:t>Module 3. Magnetic Circuits</a:t>
            </a:r>
            <a:endParaRPr lang="en-IN" dirty="0" smtClean="0"/>
          </a:p>
        </p:txBody>
      </p:sp>
      <p:sp>
        <p:nvSpPr>
          <p:cNvPr id="4" name="TextBox 3"/>
          <p:cNvSpPr txBox="1"/>
          <p:nvPr/>
        </p:nvSpPr>
        <p:spPr>
          <a:xfrm>
            <a:off x="425850" y="2362200"/>
            <a:ext cx="8378714" cy="3046988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285750" indent="-285750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rebuchet MS" pitchFamily="34" charset="0"/>
              </a:rPr>
              <a:t>Magnetic field; Toroidal core: Flux density, Flux </a:t>
            </a:r>
            <a:r>
              <a:rPr lang="en-US" sz="2400" b="1" dirty="0" smtClean="0">
                <a:solidFill>
                  <a:srgbClr val="FF0000"/>
                </a:solidFill>
                <a:latin typeface="Trebuchet MS" pitchFamily="34" charset="0"/>
              </a:rPr>
              <a:t>linkage;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b="1" dirty="0" smtClean="0">
                <a:solidFill>
                  <a:srgbClr val="FF0000"/>
                </a:solidFill>
                <a:latin typeface="Trebuchet MS" pitchFamily="34" charset="0"/>
              </a:rPr>
              <a:t>Magnetic </a:t>
            </a:r>
            <a:r>
              <a:rPr lang="en-US" sz="2400" b="1" dirty="0">
                <a:solidFill>
                  <a:srgbClr val="FF0000"/>
                </a:solidFill>
                <a:latin typeface="Trebuchet MS" pitchFamily="34" charset="0"/>
              </a:rPr>
              <a:t>circuit with </a:t>
            </a:r>
            <a:r>
              <a:rPr lang="en-US" sz="2400" b="1" dirty="0" smtClean="0">
                <a:solidFill>
                  <a:srgbClr val="FF0000"/>
                </a:solidFill>
                <a:latin typeface="Trebuchet MS" pitchFamily="34" charset="0"/>
              </a:rPr>
              <a:t>air gap;</a:t>
            </a:r>
            <a:endParaRPr lang="en-US" sz="2400" b="1" dirty="0">
              <a:solidFill>
                <a:srgbClr val="FF0000"/>
              </a:solidFill>
              <a:latin typeface="Trebuchet MS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b="1" dirty="0">
                <a:solidFill>
                  <a:srgbClr val="FF0000"/>
                </a:solidFill>
                <a:latin typeface="Trebuchet MS" pitchFamily="34" charset="0"/>
              </a:rPr>
              <a:t>Reluctance in series and parallel circuits; </a:t>
            </a:r>
            <a:endParaRPr lang="en-US" sz="2400" b="1" dirty="0" smtClean="0">
              <a:solidFill>
                <a:srgbClr val="FF0000"/>
              </a:solidFill>
              <a:latin typeface="Trebuchet MS" pitchFamily="34" charset="0"/>
            </a:endParaRP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latin typeface="Trebuchet MS" pitchFamily="34" charset="0"/>
              </a:rPr>
              <a:t>Electromagnetic </a:t>
            </a:r>
            <a:r>
              <a:rPr lang="en-US" sz="2400" dirty="0">
                <a:latin typeface="Trebuchet MS" pitchFamily="34" charset="0"/>
              </a:rPr>
              <a:t>Induction: Self And Mutual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solidFill>
                  <a:schemeClr val="tx1"/>
                </a:solidFill>
                <a:latin typeface="Trebuchet MS" pitchFamily="34" charset="0"/>
              </a:rPr>
              <a:t>Magnetically Coupled Circuits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latin typeface="Trebuchet MS" pitchFamily="34" charset="0"/>
              </a:rPr>
              <a:t>Series and Parallel Magnetic Circuits</a:t>
            </a:r>
          </a:p>
          <a:p>
            <a:pPr marL="285750" indent="-285750">
              <a:buFont typeface="Wingdings" pitchFamily="2" charset="2"/>
              <a:buChar char="ü"/>
            </a:pPr>
            <a:r>
              <a:rPr lang="en-US" sz="2400" dirty="0" smtClean="0">
                <a:latin typeface="Trebuchet MS" pitchFamily="34" charset="0"/>
              </a:rPr>
              <a:t>Dot Convention</a:t>
            </a:r>
          </a:p>
        </p:txBody>
      </p:sp>
    </p:spTree>
  </p:cSld>
  <p:clrMapOvr>
    <a:masterClrMapping/>
  </p:clrMapOvr>
  <p:transition spd="slow">
    <p:push dir="u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59"/>
            <a:ext cx="8229600" cy="9906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11277" y="1371600"/>
            <a:ext cx="8427923" cy="1600200"/>
          </a:xfrm>
        </p:spPr>
        <p:txBody>
          <a:bodyPr>
            <a:normAutofit lnSpcReduction="10000"/>
          </a:bodyPr>
          <a:lstStyle/>
          <a:p>
            <a:pPr marL="0" indent="0" algn="just">
              <a:buNone/>
              <a:defRPr/>
            </a:pPr>
            <a:r>
              <a:rPr lang="en-US" dirty="0">
                <a:solidFill>
                  <a:srgbClr val="000099"/>
                </a:solidFill>
              </a:rPr>
              <a:t>Magnetic lines of force:</a:t>
            </a:r>
            <a:r>
              <a:rPr lang="en-US" sz="2400" dirty="0">
                <a:solidFill>
                  <a:srgbClr val="000099"/>
                </a:solidFill>
              </a:rPr>
              <a:t> </a:t>
            </a:r>
            <a:endParaRPr lang="en-US" sz="2400" dirty="0">
              <a:solidFill>
                <a:schemeClr val="accent2">
                  <a:lumMod val="75000"/>
                </a:schemeClr>
              </a:solidFill>
            </a:endParaRPr>
          </a:p>
          <a:p>
            <a:pPr marL="0" indent="0" algn="just">
              <a:buNone/>
              <a:defRPr/>
            </a:pPr>
            <a:r>
              <a:rPr lang="en-US" sz="2400" dirty="0" smtClean="0"/>
              <a:t>Closed </a:t>
            </a:r>
            <a:r>
              <a:rPr lang="en-US" sz="2400" dirty="0"/>
              <a:t>path radiating from north pole, passes through the surrounding, terminates at south pole and is from south to north pole within the body of the magnet</a:t>
            </a:r>
            <a:r>
              <a:rPr lang="en-US" sz="2400" dirty="0" smtClean="0"/>
              <a:t>. (Flux)</a:t>
            </a:r>
            <a:endParaRPr lang="en-US" sz="2400" dirty="0"/>
          </a:p>
        </p:txBody>
      </p:sp>
      <p:pic>
        <p:nvPicPr>
          <p:cNvPr id="6" name="Picture 7" descr="C:\Users\Admin\Desktop\mag lines of force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24600" y="3200400"/>
            <a:ext cx="2486025" cy="2506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" name="Rectangle 6"/>
          <p:cNvSpPr/>
          <p:nvPr/>
        </p:nvSpPr>
        <p:spPr>
          <a:xfrm>
            <a:off x="400649" y="3048000"/>
            <a:ext cx="577155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Properties: 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Each line forms a closed loop and never intersect each other.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are like stretched elastic cords.</a:t>
            </a:r>
          </a:p>
          <a:p>
            <a:pPr marL="342900" indent="-342900" algn="just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Lines of force which are parallel and in the same direction repel each other.</a:t>
            </a:r>
            <a:endParaRPr lang="en-US" alt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69907115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59"/>
            <a:ext cx="8229600" cy="9906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8" name="Content Placeholder 2"/>
          <p:cNvSpPr txBox="1">
            <a:spLocks/>
          </p:cNvSpPr>
          <p:nvPr/>
        </p:nvSpPr>
        <p:spPr bwMode="auto">
          <a:xfrm>
            <a:off x="304800" y="1513399"/>
            <a:ext cx="8839200" cy="2514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  <a:defRPr/>
            </a:pPr>
            <a:r>
              <a:rPr 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Field</a:t>
            </a:r>
          </a:p>
          <a:p>
            <a:pPr marL="0" indent="0">
              <a:buNone/>
              <a:defRPr/>
            </a:pPr>
            <a:endParaRPr lang="en-US" sz="2800" dirty="0" smtClean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around which magnetic lines of force </a:t>
            </a: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(flux) act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4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  <a:defRPr/>
            </a:pPr>
            <a:r>
              <a:rPr lang="en-US" sz="24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Strong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near the magnet and weakens at points away from the magnet.</a:t>
            </a:r>
            <a:r>
              <a:rPr lang="en-US" sz="2400" dirty="0"/>
              <a:t> </a:t>
            </a:r>
          </a:p>
          <a:p>
            <a:pPr>
              <a:buFont typeface="Wingdings" panose="05000000000000000000" pitchFamily="2" charset="2"/>
              <a:buChar char="Ø"/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18129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356659"/>
            <a:ext cx="8229600" cy="990600"/>
          </a:xfrm>
        </p:spPr>
        <p:txBody>
          <a:bodyPr/>
          <a:lstStyle/>
          <a:p>
            <a:r>
              <a:rPr lang="en-US" b="1" dirty="0" smtClean="0"/>
              <a:t>Introduction</a:t>
            </a:r>
            <a:endParaRPr lang="en-IN" b="1" dirty="0"/>
          </a:p>
        </p:txBody>
      </p:sp>
      <p:sp>
        <p:nvSpPr>
          <p:cNvPr id="4" name="Rectangle 3"/>
          <p:cNvSpPr/>
          <p:nvPr/>
        </p:nvSpPr>
        <p:spPr>
          <a:xfrm>
            <a:off x="647700" y="1437198"/>
            <a:ext cx="81915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sz="28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Materials</a:t>
            </a:r>
          </a:p>
          <a:p>
            <a:pPr>
              <a:defRPr/>
            </a:pPr>
            <a:endParaRPr lang="en-US" sz="2800" dirty="0">
              <a:solidFill>
                <a:srgbClr val="000099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Properties:</a:t>
            </a:r>
          </a:p>
          <a:p>
            <a:pPr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Points in the direction of geometric north and south pole when suspended freely and attracts iron fillings.</a:t>
            </a:r>
          </a:p>
          <a:p>
            <a:pPr>
              <a:defRPr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defRPr/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Classification :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Natural Magnets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Temporary magnets (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exhibits these properties when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subjected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 external force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42900" indent="-342900">
              <a:buFont typeface="Wingdings" panose="05000000000000000000" pitchFamily="2" charset="2"/>
              <a:buChar char="Ø"/>
              <a:defRPr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Non-magnetic materials. </a:t>
            </a:r>
          </a:p>
        </p:txBody>
      </p:sp>
    </p:spTree>
    <p:extLst>
      <p:ext uri="{BB962C8B-B14F-4D97-AF65-F5344CB8AC3E}">
        <p14:creationId xmlns:p14="http://schemas.microsoft.com/office/powerpoint/2010/main" val="855057159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 eaLnBrk="1" hangingPunct="1"/>
            <a:r>
              <a:rPr lang="en-US" altLang="en-US" sz="3200"/>
              <a:t/>
            </a:r>
            <a:br>
              <a:rPr lang="en-US" altLang="en-US" sz="3200"/>
            </a:br>
            <a:endParaRPr lang="en-US" altLang="en-US" sz="3200"/>
          </a:p>
        </p:txBody>
      </p:sp>
      <p:sp>
        <p:nvSpPr>
          <p:cNvPr id="82947" name="Content Placeholder 2"/>
          <p:cNvSpPr>
            <a:spLocks noGrp="1"/>
          </p:cNvSpPr>
          <p:nvPr>
            <p:ph idx="1"/>
          </p:nvPr>
        </p:nvSpPr>
        <p:spPr>
          <a:xfrm>
            <a:off x="138545" y="1066800"/>
            <a:ext cx="9005455" cy="91440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Electromagnets: </a:t>
            </a:r>
          </a:p>
          <a:p>
            <a:pPr marL="0" indent="0">
              <a:buNone/>
            </a:pPr>
            <a:r>
              <a:rPr lang="en-US" altLang="en-US" sz="2400" dirty="0">
                <a:solidFill>
                  <a:srgbClr val="000099"/>
                </a:solidFill>
              </a:rPr>
              <a:t>Principle:  </a:t>
            </a:r>
            <a:r>
              <a:rPr lang="en-US" altLang="en-US" sz="2400" dirty="0"/>
              <a:t>An electric current flowing in a conductor </a:t>
            </a:r>
            <a:r>
              <a:rPr lang="en-US" altLang="en-US" sz="2400" dirty="0" smtClean="0"/>
              <a:t>creates </a:t>
            </a:r>
            <a:r>
              <a:rPr lang="en-US" altLang="en-US" sz="2400" dirty="0"/>
              <a:t>a magnetic field around it.</a:t>
            </a:r>
          </a:p>
          <a:p>
            <a:pPr marL="0" indent="0">
              <a:buNone/>
            </a:pPr>
            <a:r>
              <a:rPr lang="en-US" altLang="en-US" sz="2400" dirty="0"/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D2B3D55A-0B38-4843-AF95-0673D0AB0DFF}" type="slidenum">
              <a:rPr lang="en-US">
                <a:solidFill>
                  <a:schemeClr val="tx1"/>
                </a:solidFill>
              </a:rPr>
              <a:pPr>
                <a:defRPr/>
              </a:pPr>
              <a:t>8</a:t>
            </a:fld>
            <a:endParaRPr lang="en-US">
              <a:solidFill>
                <a:schemeClr val="tx1"/>
              </a:solidFill>
            </a:endParaRPr>
          </a:p>
        </p:txBody>
      </p:sp>
      <p:sp>
        <p:nvSpPr>
          <p:cNvPr id="82951" name="Rectangle 6"/>
          <p:cNvSpPr>
            <a:spLocks noChangeArrowheads="1"/>
          </p:cNvSpPr>
          <p:nvPr/>
        </p:nvSpPr>
        <p:spPr bwMode="auto">
          <a:xfrm>
            <a:off x="131618" y="2519360"/>
            <a:ext cx="5419881" cy="34163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342900" indent="-342900"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Times New Roman" pitchFamily="18" charset="0"/>
                <a:cs typeface="Times New Roman" pitchFamily="18" charset="0"/>
              </a:defRPr>
            </a:lvl9pPr>
          </a:lstStyle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Strength of the field is proportional to the amount of current in the coil.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The field disappears when the current is turned off.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A simple electromagnet consists of a coil of insulated wire wrapped around an iron core. </a:t>
            </a:r>
          </a:p>
          <a:p>
            <a:pPr algn="just" eaLnBrk="1" hangingPunct="1">
              <a:spcBef>
                <a:spcPct val="0"/>
              </a:spcBef>
              <a:buFont typeface="Wingdings" panose="05000000000000000000" pitchFamily="2" charset="2"/>
              <a:buChar char="Ø"/>
            </a:pPr>
            <a:r>
              <a:rPr lang="en-US" altLang="en-US" sz="2400" dirty="0"/>
              <a:t>Widely used as components of motors, generators, relays etc. </a:t>
            </a:r>
          </a:p>
        </p:txBody>
      </p:sp>
      <p:grpSp>
        <p:nvGrpSpPr>
          <p:cNvPr id="8" name="Group 7"/>
          <p:cNvGrpSpPr/>
          <p:nvPr/>
        </p:nvGrpSpPr>
        <p:grpSpPr>
          <a:xfrm>
            <a:off x="6376392" y="2319305"/>
            <a:ext cx="1346597" cy="1433577"/>
            <a:chOff x="6977856" y="2119248"/>
            <a:chExt cx="1795462" cy="1433577"/>
          </a:xfrm>
        </p:grpSpPr>
        <p:pic>
          <p:nvPicPr>
            <p:cNvPr id="82953" name="Picture 2" descr="C:\Users\Admin\Desktop\images.jpg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977856" y="2438400"/>
              <a:ext cx="1795462" cy="1114425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2" name="TextBox 1"/>
            <p:cNvSpPr txBox="1"/>
            <p:nvPr/>
          </p:nvSpPr>
          <p:spPr>
            <a:xfrm>
              <a:off x="8154649" y="2119248"/>
              <a:ext cx="381000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/>
                <a:t>N</a:t>
              </a:r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6243677" y="4038600"/>
            <a:ext cx="1664494" cy="1924050"/>
            <a:chOff x="6800901" y="4038600"/>
            <a:chExt cx="2219325" cy="1924050"/>
          </a:xfrm>
        </p:grpSpPr>
        <p:pic>
          <p:nvPicPr>
            <p:cNvPr id="90115" name="Picture 3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800901" y="4038600"/>
              <a:ext cx="2219325" cy="19240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7086600" y="4479773"/>
              <a:ext cx="3048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I</a:t>
              </a:r>
            </a:p>
          </p:txBody>
        </p:sp>
      </p:grpSp>
      <p:sp>
        <p:nvSpPr>
          <p:cNvPr id="13" name="Title 1"/>
          <p:cNvSpPr txBox="1">
            <a:spLocks/>
          </p:cNvSpPr>
          <p:nvPr/>
        </p:nvSpPr>
        <p:spPr>
          <a:xfrm>
            <a:off x="131618" y="228600"/>
            <a:ext cx="8229600" cy="990600"/>
          </a:xfrm>
          <a:prstGeom prst="rect">
            <a:avLst/>
          </a:prstGeom>
        </p:spPr>
        <p:txBody>
          <a:bodyPr vert="horz" anchor="ctr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b="1" dirty="0" smtClean="0"/>
              <a:t>Introduction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3312508040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9740" y="1143000"/>
            <a:ext cx="7894552" cy="220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Title 1"/>
          <p:cNvSpPr txBox="1">
            <a:spLocks/>
          </p:cNvSpPr>
          <p:nvPr/>
        </p:nvSpPr>
        <p:spPr>
          <a:xfrm>
            <a:off x="518958" y="546101"/>
            <a:ext cx="5772150" cy="838200"/>
          </a:xfrm>
          <a:prstGeom prst="rect">
            <a:avLst/>
          </a:prstGeom>
        </p:spPr>
        <p:txBody>
          <a:bodyPr/>
          <a:lstStyle>
            <a:lvl1pPr algn="l" rtl="0" eaLnBrk="1" latinLnBrk="0" hangingPunct="1">
              <a:spcBef>
                <a:spcPct val="0"/>
              </a:spcBef>
              <a:buNone/>
              <a:defRPr kumimoji="0" sz="40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altLang="en-US" sz="3200" smtClean="0">
                <a:solidFill>
                  <a:srgbClr val="C00000"/>
                </a:solidFill>
              </a:rPr>
              <a:t>Magnetic circuit</a:t>
            </a:r>
            <a:endParaRPr lang="en-US" altLang="en-US" sz="3200" dirty="0">
              <a:solidFill>
                <a:srgbClr val="C00000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177790" y="3810000"/>
            <a:ext cx="81915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400" dirty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Magnetic </a:t>
            </a:r>
            <a:r>
              <a:rPr 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Materials of regular geometric shape is called core.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Coil having N numbers of turns are wound over the core.</a:t>
            </a:r>
          </a:p>
          <a:p>
            <a:pPr marL="457200" indent="-457200">
              <a:buFont typeface="Arial" pitchFamily="34" charset="0"/>
              <a:buChar char="•"/>
              <a:defRPr/>
            </a:pPr>
            <a:r>
              <a:rPr lang="en-US" sz="2400" dirty="0" smtClean="0">
                <a:solidFill>
                  <a:srgbClr val="000099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If current flows in the coil magnetic flux will be produced in the core.</a:t>
            </a:r>
          </a:p>
        </p:txBody>
      </p:sp>
    </p:spTree>
    <p:extLst>
      <p:ext uri="{BB962C8B-B14F-4D97-AF65-F5344CB8AC3E}">
        <p14:creationId xmlns:p14="http://schemas.microsoft.com/office/powerpoint/2010/main" val="2620956483"/>
      </p:ext>
    </p:extLst>
  </p:cSld>
  <p:clrMapOvr>
    <a:masterClrMapping/>
  </p:clrMapOvr>
  <p:transition>
    <p:cover dir="r"/>
  </p:transition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Urban">
  <a:themeElements>
    <a:clrScheme name="Urban">
      <a:dk1>
        <a:sysClr val="windowText" lastClr="000000"/>
      </a:dk1>
      <a:lt1>
        <a:sysClr val="window" lastClr="FFFFFF"/>
      </a:lt1>
      <a:dk2>
        <a:srgbClr val="424456"/>
      </a:dk2>
      <a:lt2>
        <a:srgbClr val="DEDEDE"/>
      </a:lt2>
      <a:accent1>
        <a:srgbClr val="53548A"/>
      </a:accent1>
      <a:accent2>
        <a:srgbClr val="438086"/>
      </a:accent2>
      <a:accent3>
        <a:srgbClr val="A04DA3"/>
      </a:accent3>
      <a:accent4>
        <a:srgbClr val="C4652D"/>
      </a:accent4>
      <a:accent5>
        <a:srgbClr val="8B5D3D"/>
      </a:accent5>
      <a:accent6>
        <a:srgbClr val="5C92B5"/>
      </a:accent6>
      <a:hlink>
        <a:srgbClr val="67AFBD"/>
      </a:hlink>
      <a:folHlink>
        <a:srgbClr val="C2A874"/>
      </a:folHlink>
    </a:clrScheme>
    <a:fontScheme name="Urban">
      <a:majorFont>
        <a:latin typeface="Trebuchet MS"/>
        <a:ea typeface=""/>
        <a:cs typeface=""/>
        <a:font script="Jpan" typeface="HGｺﾞｼｯｸM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eorgia"/>
        <a:ea typeface=""/>
        <a:cs typeface=""/>
        <a:font script="Jpan" typeface="HG明朝B"/>
        <a:font script="Hang" typeface="맑은 고딕"/>
        <a:font script="Hans" typeface="宋体"/>
        <a:font script="Hant" typeface="新細明體"/>
        <a:font script="Arab" typeface="Arial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Urban">
      <a:fillStyleLst>
        <a:solidFill>
          <a:schemeClr val="phClr"/>
        </a:solidFill>
        <a:gradFill rotWithShape="1">
          <a:gsLst>
            <a:gs pos="0">
              <a:schemeClr val="phClr">
                <a:tint val="1000"/>
                <a:satMod val="255000"/>
              </a:schemeClr>
            </a:gs>
            <a:gs pos="55000">
              <a:schemeClr val="phClr">
                <a:tint val="12000"/>
                <a:satMod val="255000"/>
              </a:schemeClr>
            </a:gs>
            <a:gs pos="100000">
              <a:schemeClr val="phClr">
                <a:tint val="45000"/>
                <a:satMod val="250000"/>
              </a:schemeClr>
            </a:gs>
          </a:gsLst>
          <a:path path="circle">
            <a:fillToRect l="-40000" t="-90000" r="140000" b="190000"/>
          </a:path>
        </a:gradFill>
        <a:gradFill rotWithShape="1">
          <a:gsLst>
            <a:gs pos="0">
              <a:schemeClr val="phClr">
                <a:tint val="43000"/>
                <a:satMod val="165000"/>
              </a:schemeClr>
            </a:gs>
            <a:gs pos="55000">
              <a:schemeClr val="phClr">
                <a:tint val="83000"/>
                <a:satMod val="155000"/>
              </a:schemeClr>
            </a:gs>
            <a:gs pos="100000">
              <a:schemeClr val="phClr">
                <a:shade val="85000"/>
              </a:schemeClr>
            </a:gs>
          </a:gsLst>
          <a:path path="circle">
            <a:fillToRect l="-40000" t="-90000" r="140000" b="19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15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flat" dir="t">
              <a:rot lat="0" lon="0" rev="20040000"/>
            </a:lightRig>
          </a:scene3d>
          <a:sp3d contourW="12700" prstMaterial="dkEdge">
            <a:bevelT w="25400" h="38100" prst="convex"/>
            <a:contourClr>
              <a:schemeClr val="phClr">
                <a:satMod val="115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100000">
              <a:schemeClr val="phClr">
                <a:tint val="80000"/>
                <a:satMod val="250000"/>
              </a:schemeClr>
            </a:gs>
            <a:gs pos="60000">
              <a:schemeClr val="phClr">
                <a:shade val="38000"/>
                <a:satMod val="175000"/>
              </a:schemeClr>
            </a:gs>
            <a:gs pos="0">
              <a:schemeClr val="phClr">
                <a:shade val="30000"/>
                <a:satMod val="175000"/>
              </a:schemeClr>
            </a:gs>
          </a:gsLst>
          <a:lin ang="540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</a:schemeClr>
              <a:schemeClr val="phClr">
                <a:tint val="96000"/>
                <a:satMod val="150000"/>
              </a:schemeClr>
            </a:duotone>
          </a:blip>
          <a:tile tx="0" ty="0" sx="80000" sy="8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</Template>
  <TotalTime>3869</TotalTime>
  <Words>1037</Words>
  <Application>Microsoft Office PowerPoint</Application>
  <PresentationFormat>On-screen Show (4:3)</PresentationFormat>
  <Paragraphs>185</Paragraphs>
  <Slides>21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3" baseType="lpstr">
      <vt:lpstr>Arial</vt:lpstr>
      <vt:lpstr>Calibri</vt:lpstr>
      <vt:lpstr>Cambria Math</vt:lpstr>
      <vt:lpstr>Georgia</vt:lpstr>
      <vt:lpstr>Latha</vt:lpstr>
      <vt:lpstr>Times New Roman</vt:lpstr>
      <vt:lpstr>Trebuchet MS</vt:lpstr>
      <vt:lpstr>Wingdings</vt:lpstr>
      <vt:lpstr>Wingdings 2</vt:lpstr>
      <vt:lpstr>Urban</vt:lpstr>
      <vt:lpstr>Photo Editor Photo</vt:lpstr>
      <vt:lpstr>Equation</vt:lpstr>
      <vt:lpstr>Basic Electrical and Electronics  Engineering</vt:lpstr>
      <vt:lpstr>PowerPoint Presentation</vt:lpstr>
      <vt:lpstr>PowerPoint Presentation</vt:lpstr>
      <vt:lpstr>Module 3. Magnetic Circuits</vt:lpstr>
      <vt:lpstr>Introduction</vt:lpstr>
      <vt:lpstr>Introduction</vt:lpstr>
      <vt:lpstr>Introduction</vt:lpstr>
      <vt:lpstr> </vt:lpstr>
      <vt:lpstr>PowerPoint Presentation</vt:lpstr>
      <vt:lpstr>Magnetic circuit</vt:lpstr>
      <vt:lpstr>Introduction</vt:lpstr>
      <vt:lpstr>PowerPoint Presentation</vt:lpstr>
      <vt:lpstr>Basic Definitions</vt:lpstr>
      <vt:lpstr>Magneto Motive Force (MMF)</vt:lpstr>
      <vt:lpstr>Magnetic flux (Φ): </vt:lpstr>
      <vt:lpstr>Magnetic field strength/intensity (H)</vt:lpstr>
      <vt:lpstr>Permeability (µ) </vt:lpstr>
      <vt:lpstr>Relative Permeability </vt:lpstr>
      <vt:lpstr>Reluctance</vt:lpstr>
      <vt:lpstr>Magnetic Circuit Analogy With Electrical Circuit </vt:lpstr>
      <vt:lpstr>Magnetic Circuit Analogy With Electrical Circuit </vt:lpstr>
    </vt:vector>
  </TitlesOfParts>
  <Company>Kent Campus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4.4 Matrices: Basic Operations</dc:title>
  <dc:creator>wradulov</dc:creator>
  <cp:lastModifiedBy>Admin</cp:lastModifiedBy>
  <cp:revision>141</cp:revision>
  <dcterms:created xsi:type="dcterms:W3CDTF">2004-03-15T18:51:54Z</dcterms:created>
  <dcterms:modified xsi:type="dcterms:W3CDTF">2024-09-23T07:06:51Z</dcterms:modified>
</cp:coreProperties>
</file>