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31"/>
  </p:notesMasterIdLst>
  <p:sldIdLst>
    <p:sldId id="344" r:id="rId2"/>
    <p:sldId id="345" r:id="rId3"/>
    <p:sldId id="346" r:id="rId4"/>
    <p:sldId id="347" r:id="rId5"/>
    <p:sldId id="293" r:id="rId6"/>
    <p:sldId id="279" r:id="rId7"/>
    <p:sldId id="332" r:id="rId8"/>
    <p:sldId id="333" r:id="rId9"/>
    <p:sldId id="308" r:id="rId10"/>
    <p:sldId id="334" r:id="rId11"/>
    <p:sldId id="310" r:id="rId12"/>
    <p:sldId id="311" r:id="rId13"/>
    <p:sldId id="309" r:id="rId14"/>
    <p:sldId id="312" r:id="rId15"/>
    <p:sldId id="313" r:id="rId16"/>
    <p:sldId id="335" r:id="rId17"/>
    <p:sldId id="336" r:id="rId18"/>
    <p:sldId id="337" r:id="rId19"/>
    <p:sldId id="338" r:id="rId20"/>
    <p:sldId id="339" r:id="rId21"/>
    <p:sldId id="340" r:id="rId22"/>
    <p:sldId id="348" r:id="rId23"/>
    <p:sldId id="351" r:id="rId24"/>
    <p:sldId id="352" r:id="rId25"/>
    <p:sldId id="341" r:id="rId26"/>
    <p:sldId id="349" r:id="rId27"/>
    <p:sldId id="342" r:id="rId28"/>
    <p:sldId id="343" r:id="rId29"/>
    <p:sldId id="350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7C4FE-D395-4534-8D14-3C5556BC6FF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F05B8-F69B-41C3-93C7-FC885E8CD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2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497625" y="2308548"/>
            <a:ext cx="8352468" cy="98251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Basic Electrical and Electronics 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0867" y="4804102"/>
            <a:ext cx="5653195" cy="407437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048962" y="424387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LECTURE 3.4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110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22FE-B242-4147-A604-854BE24D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066800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What is </a:t>
            </a:r>
            <a:r>
              <a:rPr lang="en-IN" b="1" u="sng" dirty="0" smtClean="0">
                <a:solidFill>
                  <a:srgbClr val="FF0000"/>
                </a:solidFill>
              </a:rPr>
              <a:t>Magnetic Induction</a:t>
            </a:r>
            <a:r>
              <a:rPr lang="en-IN" b="1" u="sng" dirty="0">
                <a:solidFill>
                  <a:srgbClr val="FF0000"/>
                </a:solidFill>
              </a:rPr>
              <a:t>? </a:t>
            </a:r>
            <a:endParaRPr lang="en-IN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E6D2-C1B2-4D45-9F61-01A021D8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3251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Magnetic Induction </a:t>
            </a:r>
            <a:r>
              <a:rPr lang="en-US" sz="2400" dirty="0"/>
              <a:t>is the </a:t>
            </a:r>
            <a:r>
              <a:rPr lang="en-US" sz="2400" dirty="0" err="1" smtClean="0"/>
              <a:t>emf</a:t>
            </a:r>
            <a:r>
              <a:rPr lang="en-US" sz="2400" dirty="0" smtClean="0"/>
              <a:t> produced  across a electric conductor which </a:t>
            </a:r>
            <a:r>
              <a:rPr lang="en-US" sz="2400" dirty="0"/>
              <a:t>is proportional to the rate of change of the magnetic field</a:t>
            </a:r>
            <a:r>
              <a:rPr lang="en-IN" sz="2400" dirty="0"/>
              <a:t>. </a:t>
            </a:r>
          </a:p>
          <a:p>
            <a:r>
              <a:rPr lang="en-US" sz="2400" dirty="0"/>
              <a:t>L is used to represent the inductance and Henry is the SI unit of inductance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7030A0"/>
                </a:solidFill>
              </a:rPr>
              <a:t>Factors Affecting Inductance</a:t>
            </a:r>
          </a:p>
          <a:p>
            <a:r>
              <a:rPr lang="en-US" sz="2400" dirty="0"/>
              <a:t>The number of turns of the wire used in the inductor.</a:t>
            </a:r>
          </a:p>
          <a:p>
            <a:r>
              <a:rPr lang="en-US" sz="2400" dirty="0"/>
              <a:t>The material used in the core.</a:t>
            </a:r>
          </a:p>
          <a:p>
            <a:r>
              <a:rPr lang="en-US" sz="2400" dirty="0"/>
              <a:t>The shape of the core.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254047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8DA-252D-4E92-B324-381E0566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7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Self 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18C7A-83AE-4197-ACD6-C04506658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05345"/>
                <a:ext cx="8686800" cy="4050792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450"/>
                  </a:spcBef>
                  <a:spcAft>
                    <a:spcPts val="450"/>
                  </a:spcAft>
                  <a:buFont typeface="Wingdings" pitchFamily="2" charset="2"/>
                  <a:buChar char="Ø"/>
                </a:pPr>
                <a:r>
                  <a:rPr lang="en-US" sz="2400" dirty="0"/>
                  <a:t>Let us first consider a single inductor, a coil with </a:t>
                </a:r>
                <a:r>
                  <a:rPr lang="en-US" sz="2400" i="1" dirty="0"/>
                  <a:t>N</a:t>
                </a:r>
                <a:r>
                  <a:rPr lang="en-US" sz="2400" dirty="0"/>
                  <a:t> turns. </a:t>
                </a:r>
              </a:p>
              <a:p>
                <a:pPr algn="just">
                  <a:spcBef>
                    <a:spcPts val="450"/>
                  </a:spcBef>
                  <a:spcAft>
                    <a:spcPts val="450"/>
                  </a:spcAft>
                  <a:buFont typeface="Wingdings" pitchFamily="2" charset="2"/>
                  <a:buChar char="Ø"/>
                </a:pPr>
                <a:r>
                  <a:rPr lang="en-US" sz="2400" dirty="0"/>
                  <a:t>When current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 flows through the coil, a magnetic flux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/>
                  <a:t> is produced around it.</a:t>
                </a:r>
              </a:p>
              <a:p>
                <a:pPr algn="just">
                  <a:spcBef>
                    <a:spcPts val="450"/>
                  </a:spcBef>
                  <a:spcAft>
                    <a:spcPts val="450"/>
                  </a:spcAft>
                  <a:buFont typeface="Wingdings" pitchFamily="2" charset="2"/>
                  <a:buChar char="Ø"/>
                </a:pPr>
                <a:r>
                  <a:rPr lang="en-US" sz="2400" dirty="0"/>
                  <a:t>According to Faraday’s law, the voltage </a:t>
                </a:r>
                <a:r>
                  <a:rPr lang="en-US" sz="2400" i="1" dirty="0"/>
                  <a:t>v</a:t>
                </a:r>
                <a:r>
                  <a:rPr lang="en-US" sz="2400" dirty="0"/>
                  <a:t> induced in the coil is proportional to the number of turns </a:t>
                </a:r>
                <a:r>
                  <a:rPr lang="en-US" sz="2400" i="1" dirty="0"/>
                  <a:t>N</a:t>
                </a:r>
                <a:r>
                  <a:rPr lang="en-US" sz="2400" dirty="0"/>
                  <a:t> and the time rate of change of the magnetic flux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2400" dirty="0"/>
                  <a:t>, that is</a:t>
                </a:r>
              </a:p>
              <a:p>
                <a:pPr marL="285750" indent="-285750" algn="just">
                  <a:spcBef>
                    <a:spcPts val="450"/>
                  </a:spcBef>
                  <a:spcAft>
                    <a:spcPts val="450"/>
                  </a:spcAft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318C7A-83AE-4197-ACD6-C04506658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05345"/>
                <a:ext cx="8686800" cy="4050792"/>
              </a:xfrm>
              <a:blipFill rotWithShape="1">
                <a:blip r:embed="rId2"/>
                <a:stretch>
                  <a:fillRect t="-1205" r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BB61327-B18A-44BE-ABD8-E897FF96E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733800"/>
            <a:ext cx="3811253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7396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8DA-252D-4E92-B324-381E0566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6659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/>
              <a:t>Self 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18C7A-83AE-4197-ACD6-C045066583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24744"/>
                <a:ext cx="8839200" cy="4876800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en-US" sz="2200" dirty="0"/>
                  <a:t>But the flux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/>
                  <a:t> is produced by current </a:t>
                </a:r>
                <a:r>
                  <a:rPr lang="en-US" sz="2200" i="1" dirty="0" err="1"/>
                  <a:t>i</a:t>
                </a:r>
                <a:r>
                  <a:rPr lang="en-US" sz="2200" dirty="0"/>
                  <a:t> so that any change in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200" dirty="0"/>
                  <a:t> is caused by a change in the current. </a:t>
                </a:r>
              </a:p>
              <a:p>
                <a:pPr algn="just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en-US" sz="2200" dirty="0"/>
                  <a:t>Hence, </a:t>
                </a:r>
              </a:p>
              <a:p>
                <a:pPr marL="0" indent="0" algn="just">
                  <a:spcBef>
                    <a:spcPts val="450"/>
                  </a:spcBef>
                  <a:spcAft>
                    <a:spcPts val="4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I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den>
                      </m:f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spcBef>
                    <a:spcPts val="450"/>
                  </a:spcBef>
                  <a:spcAft>
                    <a:spcPts val="4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200" b="0" dirty="0"/>
              </a:p>
              <a:p>
                <a:pPr algn="just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en-US" sz="2200" dirty="0"/>
                  <a:t>which is the voltage-current relationship for the inductor</a:t>
                </a:r>
              </a:p>
              <a:p>
                <a:pPr algn="just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en-US" sz="2200" dirty="0"/>
                  <a:t>The inductance L of the inductor is thus given by</a:t>
                </a:r>
              </a:p>
              <a:p>
                <a:pPr marL="0" indent="0" algn="just">
                  <a:spcBef>
                    <a:spcPts val="450"/>
                  </a:spcBef>
                  <a:spcAft>
                    <a:spcPts val="45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200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I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IN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IN" sz="2200" b="0" dirty="0"/>
              </a:p>
              <a:p>
                <a:pPr algn="just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en-US" sz="2200" b="0" dirty="0"/>
                  <a:t>This inductance is commonly called self-inductance, because it relates the voltage induced in a coil by a time-varying current in the same coil.</a:t>
                </a:r>
                <a:endParaRPr lang="en-IN" sz="2200" b="0" dirty="0"/>
              </a:p>
              <a:p>
                <a:pPr marL="0" indent="0" algn="just">
                  <a:spcBef>
                    <a:spcPts val="450"/>
                  </a:spcBef>
                  <a:spcAft>
                    <a:spcPts val="450"/>
                  </a:spcAft>
                  <a:buNone/>
                </a:pPr>
                <a:endParaRPr lang="en-IN" sz="2200" dirty="0"/>
              </a:p>
              <a:p>
                <a:pPr marL="0" indent="0" algn="just">
                  <a:spcBef>
                    <a:spcPts val="450"/>
                  </a:spcBef>
                  <a:spcAft>
                    <a:spcPts val="45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B318C7A-83AE-4197-ACD6-C045066583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24744"/>
                <a:ext cx="8839200" cy="4876800"/>
              </a:xfrm>
              <a:blipFill rotWithShape="1">
                <a:blip r:embed="rId2"/>
                <a:stretch>
                  <a:fillRect t="-750" r="-897" b="-12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05845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E335-6996-4F39-A4FC-E8A2B57E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utual </a:t>
            </a:r>
            <a:r>
              <a:rPr lang="en-US" sz="3200" b="1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67E2-0895-46E0-874A-CCC7399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8458200" cy="1524000"/>
          </a:xfrm>
        </p:spPr>
        <p:txBody>
          <a:bodyPr>
            <a:no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2400" dirty="0"/>
              <a:t>When two inductors (or coils) are in a close proximity to each other, the magnetic flux caused by current in one coil links with the other coil, thereby inducing voltage in the </a:t>
            </a:r>
            <a:r>
              <a:rPr lang="en-US" sz="2400" dirty="0" smtClean="0"/>
              <a:t>later</a:t>
            </a:r>
            <a:r>
              <a:rPr lang="en-US" sz="2400" dirty="0"/>
              <a:t>. 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</a:pPr>
            <a:r>
              <a:rPr lang="en-US" sz="2400" dirty="0"/>
              <a:t>This phenomenon is known as mutual inductance.</a:t>
            </a:r>
          </a:p>
        </p:txBody>
      </p:sp>
      <p:sp>
        <p:nvSpPr>
          <p:cNvPr id="5" name="AutoShape 2" descr="Co-efficient of Mutual Induction or Mutual Inductance - QS Stud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62400"/>
            <a:ext cx="4562474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52496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48FE-DA32-47FA-82BA-3D11DA62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utual </a:t>
            </a:r>
            <a:r>
              <a:rPr lang="en-US" sz="3200" b="1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7271-3621-4DE9-B329-EAFCBFB6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8610600" cy="4050792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Now consider two coils with self-inductances L1 and L2 that are in close proximity with each other.</a:t>
            </a:r>
          </a:p>
          <a:p>
            <a:pPr algn="just"/>
            <a:r>
              <a:rPr lang="en-US" sz="2400" dirty="0"/>
              <a:t>Coil 1 has N1 turns, while coil 2 has N2 turns.</a:t>
            </a:r>
          </a:p>
          <a:p>
            <a:pPr algn="just"/>
            <a:r>
              <a:rPr lang="en-US" sz="2400" dirty="0"/>
              <a:t>The magnetic flux φ1 emanating from coil 1 has two components: one component φ11 links only coil 1, and another component φ12 links both coils. </a:t>
            </a:r>
          </a:p>
          <a:p>
            <a:pPr algn="just"/>
            <a:r>
              <a:rPr lang="en-US" sz="2400" dirty="0"/>
              <a:t>Hence</a:t>
            </a:r>
            <a:r>
              <a:rPr lang="en-US" sz="2400" dirty="0" smtClean="0"/>
              <a:t>,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E599DF-E7AA-408A-933B-4E1E723C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276600"/>
            <a:ext cx="4876800" cy="3428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8574" y="4022375"/>
            <a:ext cx="2383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l-GR" sz="2400" b="1" dirty="0"/>
              <a:t>φ1 = φ11 + </a:t>
            </a:r>
            <a:r>
              <a:rPr lang="el-GR" sz="2400" b="1" dirty="0" smtClean="0"/>
              <a:t>φ</a:t>
            </a:r>
            <a:r>
              <a:rPr lang="en-US" sz="2400" b="1" dirty="0" smtClean="0"/>
              <a:t>12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5334000"/>
            <a:ext cx="419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n-lt"/>
              </a:rPr>
              <a:t>ϕ12​→</a:t>
            </a:r>
            <a:r>
              <a:rPr lang="en-US" sz="2400" dirty="0">
                <a:latin typeface="+mn-lt"/>
              </a:rPr>
              <a:t> magnetic flux in coil 2 due to current I1.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385679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B622-97A2-472A-A606-797971E7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0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utual </a:t>
            </a:r>
            <a:r>
              <a:rPr lang="en-US" sz="3200" b="1" dirty="0"/>
              <a:t>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EDA4C-961E-433D-B0C6-EF39E2347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3000"/>
                <a:ext cx="8763000" cy="43251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 smtClean="0"/>
                  <a:t>Although the two coils are physically separated, they are said to be magnetically coupled. </a:t>
                </a:r>
              </a:p>
              <a:p>
                <a:pPr algn="just"/>
                <a:r>
                  <a:rPr lang="en-US" sz="2400" dirty="0"/>
                  <a:t>Since the entire flux φ1 links coil 1, the voltage induced in coil 1 is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algn="just"/>
                <a:r>
                  <a:rPr lang="en-US" sz="2400" dirty="0"/>
                  <a:t>Only flux </a:t>
                </a:r>
                <a:r>
                  <a:rPr lang="en-US" sz="2400" dirty="0" smtClean="0"/>
                  <a:t>φ12 </a:t>
                </a:r>
                <a:r>
                  <a:rPr lang="en-US" sz="2400" dirty="0"/>
                  <a:t>links coil 2, so the voltage induced in coil 2 is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algn="just"/>
                <a:r>
                  <a:rPr lang="en-US" sz="2400" dirty="0"/>
                  <a:t>Again, as the fluxes are caused by the current i1 flowing in coil 1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  <a:p>
                <a:pPr algn="just"/>
                <a:r>
                  <a:rPr lang="en-US" sz="2400" dirty="0"/>
                  <a:t>where L1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is the self-inductance of coil 1.</a:t>
                </a:r>
                <a:endParaRPr lang="en-IN" sz="2400" dirty="0"/>
              </a:p>
              <a:p>
                <a:pPr marL="0" indent="0" algn="just">
                  <a:buNone/>
                </a:pPr>
                <a:endParaRPr lang="en-IN" sz="2400" dirty="0"/>
              </a:p>
              <a:p>
                <a:pPr marL="0" indent="0" algn="just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EDA4C-961E-433D-B0C6-EF39E2347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3000"/>
                <a:ext cx="8763000" cy="4325112"/>
              </a:xfrm>
              <a:blipFill>
                <a:blip r:embed="rId2"/>
                <a:stretch>
                  <a:fillRect t="-1128" r="-1044" b="-280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8130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B622-97A2-472A-A606-797971E7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utual </a:t>
            </a:r>
            <a:r>
              <a:rPr lang="en-US" sz="3200" b="1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DA4C-961E-433D-B0C6-EF39E2347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744747"/>
            <a:ext cx="8763000" cy="174165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M21 </a:t>
            </a:r>
            <a:r>
              <a:rPr lang="en-US" sz="2000" dirty="0"/>
              <a:t>is known as the mutual inductance of coil 2 with respect to coil 1</a:t>
            </a:r>
          </a:p>
          <a:p>
            <a:pPr algn="just"/>
            <a:r>
              <a:rPr lang="en-US" sz="2000" dirty="0"/>
              <a:t>Subscript 21 indicates that the inductance M21 relates the voltage induced in coil 2 to </a:t>
            </a:r>
            <a:r>
              <a:rPr lang="en-US" sz="2000" dirty="0" smtClean="0"/>
              <a:t>due to the </a:t>
            </a:r>
            <a:r>
              <a:rPr lang="en-US" sz="2000" dirty="0"/>
              <a:t>current in coil 1. </a:t>
            </a:r>
          </a:p>
          <a:p>
            <a:pPr algn="just"/>
            <a:r>
              <a:rPr lang="en-US" sz="2000" dirty="0"/>
              <a:t>Thus, the open-circuit mutual voltage (or induced voltage) across coil 2 is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066800"/>
            <a:ext cx="12795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000" dirty="0">
                <a:latin typeface="+mn-lt"/>
              </a:rPr>
              <a:t>Similarly</a:t>
            </a:r>
            <a:r>
              <a:rPr lang="en-IN" dirty="0"/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88699" y="1580302"/>
                <a:ext cx="3893886" cy="854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99" y="1580302"/>
                <a:ext cx="3893886" cy="854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19055" y="2719221"/>
                <a:ext cx="2233175" cy="854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055" y="2719221"/>
                <a:ext cx="2233175" cy="854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05200" y="5486400"/>
                <a:ext cx="196406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486400"/>
                <a:ext cx="1964064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27293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61A6-208E-478D-8758-96D98716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utual </a:t>
            </a:r>
            <a:r>
              <a:rPr lang="en-US" sz="3200" b="1" dirty="0"/>
              <a:t>inductance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A21E-2BA4-48E7-8839-5B51FFE3E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28733"/>
            <a:ext cx="8610600" cy="1790667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Suppose we now let current i2 flow in coil 2, while coil 1 carries no current</a:t>
            </a:r>
          </a:p>
          <a:p>
            <a:pPr algn="just"/>
            <a:r>
              <a:rPr lang="en-US" sz="2000" dirty="0"/>
              <a:t>The magnetic flux φ2 emanating from coil 2 comprises flux φ22 that links only coil 2 and flux φ21 that links both coils.</a:t>
            </a:r>
          </a:p>
          <a:p>
            <a:pPr marL="0" indent="0" algn="ctr">
              <a:buNone/>
            </a:pPr>
            <a:r>
              <a:rPr lang="el-GR" sz="2000" dirty="0"/>
              <a:t>φ2 = </a:t>
            </a:r>
            <a:r>
              <a:rPr lang="el-GR" sz="2000" dirty="0" smtClean="0"/>
              <a:t>φ</a:t>
            </a:r>
            <a:r>
              <a:rPr lang="en-US" sz="2000" dirty="0" smtClean="0"/>
              <a:t>21</a:t>
            </a:r>
            <a:r>
              <a:rPr lang="el-GR" sz="2000" dirty="0" smtClean="0"/>
              <a:t> </a:t>
            </a:r>
            <a:r>
              <a:rPr lang="el-GR" sz="2000" dirty="0"/>
              <a:t>+ φ22</a:t>
            </a:r>
            <a:endParaRPr lang="en-IN" sz="2000" dirty="0"/>
          </a:p>
          <a:p>
            <a:pPr algn="just"/>
            <a:r>
              <a:rPr lang="en-US" sz="2000" dirty="0"/>
              <a:t>The entire flux φ2 links coil 2, so the voltage induced in coil 2 is</a:t>
            </a:r>
          </a:p>
          <a:p>
            <a:pPr marL="109728" indent="0" algn="just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5107B-018D-4982-89B0-C82BDAD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05" y="3124200"/>
            <a:ext cx="4027350" cy="3089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071" y="4084608"/>
                <a:ext cx="4907434" cy="854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71" y="4084608"/>
                <a:ext cx="4907434" cy="8540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5359437"/>
                <a:ext cx="1908984" cy="854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59437"/>
                <a:ext cx="1908984" cy="8540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85942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54FF-1344-4D86-9BB0-ADB978F9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" y="457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utual </a:t>
            </a:r>
            <a:r>
              <a:rPr lang="en-US" sz="3200" b="1" dirty="0"/>
              <a:t>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98E0A-9191-417B-9F39-D678972B6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62455"/>
                <a:ext cx="8229600" cy="432511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 smtClean="0"/>
                  <a:t>is </a:t>
                </a:r>
                <a:r>
                  <a:rPr lang="en-US" sz="2000" dirty="0"/>
                  <a:t>the self-inductance of coil 2.</a:t>
                </a:r>
              </a:p>
              <a:p>
                <a:r>
                  <a:rPr lang="en-US" sz="2000" dirty="0"/>
                  <a:t>Since only flux </a:t>
                </a:r>
                <a:r>
                  <a:rPr lang="en-US" sz="2000" dirty="0" smtClean="0"/>
                  <a:t>φ21  </a:t>
                </a:r>
                <a:r>
                  <a:rPr lang="en-US" sz="2000" dirty="0"/>
                  <a:t>links coil 1, the voltage induced in coil 1 is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 smtClean="0"/>
                  <a:t>Where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598E0A-9191-417B-9F39-D678972B6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62455"/>
                <a:ext cx="8229600" cy="43251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B0C516A-3DF0-4A79-8350-CE4E8B00A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690" y="5525692"/>
            <a:ext cx="1752600" cy="11562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842" y="4949377"/>
            <a:ext cx="8888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which is the mutual inductance of coil 1 with respect to coil </a:t>
            </a:r>
            <a:r>
              <a:rPr lang="en-US" dirty="0" smtClean="0">
                <a:latin typeface="+mn-lt"/>
              </a:rPr>
              <a:t>2. Thus</a:t>
            </a:r>
            <a:r>
              <a:rPr lang="en-US" dirty="0">
                <a:latin typeface="+mn-lt"/>
              </a:rPr>
              <a:t>, the open-circuit mutual voltage across coil 1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00978" y="2617661"/>
                <a:ext cx="5334024" cy="854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78" y="2617661"/>
                <a:ext cx="5334024" cy="854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14020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186" y="1522453"/>
            <a:ext cx="8759905" cy="4191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09728"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400" dirty="0" smtClean="0"/>
              <a:t>In practical coupled coils, </a:t>
            </a:r>
            <a:endParaRPr lang="en-US" sz="2400" b="1" dirty="0" smtClean="0">
              <a:solidFill>
                <a:srgbClr val="FF0000"/>
              </a:solidFill>
              <a:latin typeface="+mn-lt"/>
            </a:endParaRPr>
          </a:p>
          <a:p>
            <a:pPr marL="365760" indent="-256032"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</a:pP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443630" y="2199838"/>
                <a:ext cx="24880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30" y="2199838"/>
                <a:ext cx="2488053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42855" y="3297780"/>
                <a:ext cx="26346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sz="28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21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𝑀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855" y="3297780"/>
                <a:ext cx="263463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8186" y="2912466"/>
            <a:ext cx="8759905" cy="4191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109728"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</a:pPr>
            <a:r>
              <a:rPr lang="en-US" sz="2400" dirty="0" smtClean="0"/>
              <a:t>So we can write</a:t>
            </a:r>
            <a:endParaRPr lang="en-US" sz="2400" b="1" dirty="0" smtClean="0">
              <a:solidFill>
                <a:srgbClr val="FF0000"/>
              </a:solidFill>
              <a:latin typeface="+mn-lt"/>
            </a:endParaRPr>
          </a:p>
          <a:p>
            <a:pPr marL="365760" indent="-256032" algn="just" eaLnBrk="1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Georgia"/>
              <a:buChar char="•"/>
            </a:pPr>
            <a:endParaRPr 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16131" y="4058929"/>
            <a:ext cx="3288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 M is mutual inductance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E154FF-1344-4D86-9BB0-ADB978F9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27" y="304800"/>
            <a:ext cx="8229600" cy="1066800"/>
          </a:xfrm>
        </p:spPr>
        <p:txBody>
          <a:bodyPr>
            <a:norm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utual </a:t>
            </a:r>
            <a:r>
              <a:rPr lang="en-US" sz="3200" b="1" dirty="0"/>
              <a:t>inductance</a:t>
            </a:r>
          </a:p>
        </p:txBody>
      </p:sp>
    </p:spTree>
    <p:extLst>
      <p:ext uri="{BB962C8B-B14F-4D97-AF65-F5344CB8AC3E}">
        <p14:creationId xmlns:p14="http://schemas.microsoft.com/office/powerpoint/2010/main" val="89768665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81881" y="624732"/>
            <a:ext cx="320040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BEEE102L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881" y="1752600"/>
            <a:ext cx="744618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Electrical and Electronics Engineering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881" y="2971800"/>
            <a:ext cx="77724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3792" indent="-343792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 Circuits</a:t>
            </a:r>
          </a:p>
          <a:p>
            <a:pPr marL="343792" indent="-343792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Circuits</a:t>
            </a:r>
          </a:p>
          <a:p>
            <a:pPr marL="343792" indent="-343792">
              <a:buFont typeface="+mj-lt"/>
              <a:buAutoNum type="arabicPeriod"/>
            </a:pPr>
            <a:r>
              <a:rPr lang="en-US" sz="24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Magnetic Circuits</a:t>
            </a:r>
          </a:p>
          <a:p>
            <a:pPr marL="343792" indent="-343792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Machines</a:t>
            </a:r>
          </a:p>
          <a:p>
            <a:pPr marL="343792" indent="-343792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Semiconductor Devices and Applications</a:t>
            </a:r>
          </a:p>
          <a:p>
            <a:pPr marL="343792" indent="-343792"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304568023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18" y="1371600"/>
            <a:ext cx="8733677" cy="508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1118" y="533400"/>
            <a:ext cx="6564482" cy="7078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1" latinLnBrk="0" hangingPunct="1"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Co-efficient of Coupling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7315200" y="3810000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8787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967"/>
          <a:stretch/>
        </p:blipFill>
        <p:spPr bwMode="auto">
          <a:xfrm>
            <a:off x="199350" y="1241286"/>
            <a:ext cx="892386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1118" y="533400"/>
            <a:ext cx="6564482" cy="7078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1" latinLnBrk="0" hangingPunct="1"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Co-efficient of Coupling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3" t="29032" r="42790" b="3226"/>
          <a:stretch/>
        </p:blipFill>
        <p:spPr bwMode="auto">
          <a:xfrm>
            <a:off x="1295400" y="1949172"/>
            <a:ext cx="609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60074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162800" cy="45062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118" y="533400"/>
            <a:ext cx="8240882" cy="70788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eaLnBrk="1" latinLnBrk="0" hangingPunct="1">
              <a:buNone/>
              <a:defRPr kumimoji="0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Expression for self inductance (L)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96446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609600"/>
            <a:ext cx="3729186" cy="54181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685800"/>
            <a:ext cx="5638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TURNS RATIO FOR TRANSFORMER  n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7389"/>
          <a:stretch/>
        </p:blipFill>
        <p:spPr>
          <a:xfrm>
            <a:off x="152400" y="1600200"/>
            <a:ext cx="3219357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280305"/>
            <a:ext cx="2888672" cy="8511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3769" y="3010134"/>
            <a:ext cx="5638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ideal transformer no losses hence </a:t>
            </a:r>
            <a:endParaRPr lang="en-IN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077735"/>
            <a:ext cx="3010313" cy="135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5480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57200" y="914400"/>
            <a:ext cx="7948397" cy="5562600"/>
            <a:chOff x="762000" y="914400"/>
            <a:chExt cx="7643597" cy="51054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914400"/>
              <a:ext cx="7643597" cy="510540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838200" y="914400"/>
              <a:ext cx="7467601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38200" y="1143000"/>
              <a:ext cx="533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97458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093"/>
            <a:ext cx="8748464" cy="199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0327" y="442454"/>
            <a:ext cx="18218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Question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4785231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4657"/>
            <a:ext cx="8748464" cy="9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524000"/>
            <a:ext cx="7992244" cy="521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0327" y="484657"/>
            <a:ext cx="18218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Question</a:t>
            </a:r>
            <a:endParaRPr lang="en-IN" sz="2000" b="1" dirty="0"/>
          </a:p>
        </p:txBody>
      </p:sp>
      <p:sp>
        <p:nvSpPr>
          <p:cNvPr id="3" name="Rectangle 2"/>
          <p:cNvSpPr/>
          <p:nvPr/>
        </p:nvSpPr>
        <p:spPr>
          <a:xfrm>
            <a:off x="1066800" y="5410200"/>
            <a:ext cx="4114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600" y="5175915"/>
                <a:ext cx="3711785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Turns Ratio=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75915"/>
                <a:ext cx="3711785" cy="843885"/>
              </a:xfrm>
              <a:prstGeom prst="rect">
                <a:avLst/>
              </a:prstGeom>
              <a:blipFill>
                <a:blip r:embed="rId4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10870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6"/>
          <a:stretch/>
        </p:blipFill>
        <p:spPr bwMode="auto">
          <a:xfrm>
            <a:off x="1475656" y="2245505"/>
            <a:ext cx="6292318" cy="156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62200" y="3657600"/>
                <a:ext cx="3711785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Turns Ratio=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657600"/>
                <a:ext cx="3711785" cy="843885"/>
              </a:xfrm>
              <a:prstGeom prst="rect">
                <a:avLst/>
              </a:prstGeom>
              <a:blipFill>
                <a:blip r:embed="rId3"/>
                <a:stretch>
                  <a:fillRect l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8509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0" y="715799"/>
            <a:ext cx="8770524" cy="217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914400"/>
            <a:ext cx="18218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Question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864672731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0" y="715799"/>
            <a:ext cx="8770524" cy="1213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23" y="2133600"/>
            <a:ext cx="8671513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8523" y="715799"/>
            <a:ext cx="18218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Question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3365308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2074" y="1610344"/>
            <a:ext cx="907179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2" b="1" dirty="0"/>
              <a:t>Books</a:t>
            </a:r>
            <a:endParaRPr lang="en-IN" sz="1872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69812"/>
              </p:ext>
            </p:extLst>
          </p:nvPr>
        </p:nvGraphicFramePr>
        <p:xfrm>
          <a:off x="228600" y="1960048"/>
          <a:ext cx="8915400" cy="3368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409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7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Text Books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837" marR="45837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spc="-25" dirty="0">
                          <a:effectLst/>
                        </a:rPr>
                        <a:t>Allan R. </a:t>
                      </a:r>
                      <a:r>
                        <a:rPr lang="en-IN" sz="2000" spc="-25" dirty="0" err="1">
                          <a:effectLst/>
                        </a:rPr>
                        <a:t>Hambley</a:t>
                      </a:r>
                      <a:r>
                        <a:rPr lang="en-IN" sz="2000" spc="-25" dirty="0">
                          <a:effectLst/>
                        </a:rPr>
                        <a:t>, “Electrical Engineering -Principles &amp; Applications”, 2019, </a:t>
                      </a:r>
                      <a:r>
                        <a:rPr lang="en-IN" sz="2000" dirty="0">
                          <a:effectLst/>
                        </a:rPr>
                        <a:t>6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Edition,</a:t>
                      </a:r>
                      <a:r>
                        <a:rPr lang="en-IN" sz="2000" spc="-25" dirty="0">
                          <a:effectLst/>
                        </a:rPr>
                        <a:t> Pearson Education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837" marR="458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V. D. Toro, Electrical Engineering Fundamentals, 2</a:t>
                      </a:r>
                      <a:r>
                        <a:rPr lang="en-IN" sz="2000" baseline="30000" dirty="0">
                          <a:effectLst/>
                        </a:rPr>
                        <a:t>nd</a:t>
                      </a:r>
                      <a:r>
                        <a:rPr lang="en-IN" sz="2000" dirty="0">
                          <a:effectLst/>
                        </a:rPr>
                        <a:t> edition. PHI, 2014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837" marR="458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79">
                <a:tc>
                  <a:txBody>
                    <a:bodyPr/>
                    <a:lstStyle/>
                    <a:p>
                      <a:pPr marR="1778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837" marR="458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79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Reference Books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837" marR="45837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R. L. </a:t>
                      </a:r>
                      <a:r>
                        <a:rPr lang="en-IN" sz="2000" dirty="0" err="1">
                          <a:effectLst/>
                        </a:rPr>
                        <a:t>Boylestad</a:t>
                      </a:r>
                      <a:r>
                        <a:rPr lang="en-IN" sz="2000" dirty="0">
                          <a:effectLst/>
                        </a:rPr>
                        <a:t> and L. </a:t>
                      </a:r>
                      <a:r>
                        <a:rPr lang="en-IN" sz="2000" dirty="0" err="1">
                          <a:effectLst/>
                        </a:rPr>
                        <a:t>Nashelsky</a:t>
                      </a:r>
                      <a:r>
                        <a:rPr lang="en-IN" sz="2000" dirty="0">
                          <a:effectLst/>
                        </a:rPr>
                        <a:t>, Electronic Devices and Circuit Theory, 11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edition. Pearson, 2012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837" marR="458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89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DP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spc="10" dirty="0">
                          <a:effectLst/>
                        </a:rPr>
                        <a:t>K</a:t>
                      </a:r>
                      <a:r>
                        <a:rPr lang="en-IN" sz="2000" dirty="0">
                          <a:effectLst/>
                        </a:rPr>
                        <a:t>oth</a:t>
                      </a:r>
                      <a:r>
                        <a:rPr lang="en-IN" sz="2000" spc="10" dirty="0">
                          <a:effectLst/>
                        </a:rPr>
                        <a:t>a</a:t>
                      </a:r>
                      <a:r>
                        <a:rPr lang="en-IN" sz="2000" dirty="0">
                          <a:effectLst/>
                        </a:rPr>
                        <a:t>ri</a:t>
                      </a:r>
                      <a:r>
                        <a:rPr lang="en-IN" sz="2000" spc="-3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&amp;</a:t>
                      </a:r>
                      <a:r>
                        <a:rPr lang="en-IN" sz="2000" spc="-20" dirty="0">
                          <a:effectLst/>
                        </a:rPr>
                        <a:t> </a:t>
                      </a:r>
                      <a:r>
                        <a:rPr lang="en-IN" sz="2000" spc="10" dirty="0" err="1">
                          <a:effectLst/>
                        </a:rPr>
                        <a:t>Na</a:t>
                      </a:r>
                      <a:r>
                        <a:rPr lang="en-IN" sz="2000" spc="-10" dirty="0" err="1">
                          <a:effectLst/>
                        </a:rPr>
                        <a:t>g</a:t>
                      </a:r>
                      <a:r>
                        <a:rPr lang="en-IN" sz="2000" dirty="0" err="1">
                          <a:effectLst/>
                        </a:rPr>
                        <a:t>rat</a:t>
                      </a:r>
                      <a:r>
                        <a:rPr lang="en-IN" sz="2000" spc="10" dirty="0" err="1">
                          <a:effectLst/>
                        </a:rPr>
                        <a:t>h</a:t>
                      </a:r>
                      <a:r>
                        <a:rPr lang="en-IN" sz="2000" spc="10" dirty="0">
                          <a:effectLst/>
                        </a:rPr>
                        <a:t>,</a:t>
                      </a:r>
                      <a:r>
                        <a:rPr lang="en-IN" sz="2000" spc="-5" dirty="0">
                          <a:effectLst/>
                        </a:rPr>
                        <a:t> “B</a:t>
                      </a:r>
                      <a:r>
                        <a:rPr lang="en-IN" sz="2000" dirty="0">
                          <a:effectLst/>
                        </a:rPr>
                        <a:t>asic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El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ctr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spc="-10" dirty="0">
                          <a:effectLst/>
                        </a:rPr>
                        <a:t>g</a:t>
                      </a:r>
                      <a:r>
                        <a:rPr lang="en-IN" sz="2000" dirty="0">
                          <a:effectLst/>
                        </a:rPr>
                        <a:t>in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er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dirty="0">
                          <a:effectLst/>
                        </a:rPr>
                        <a:t>g”,</a:t>
                      </a:r>
                      <a:r>
                        <a:rPr lang="en-IN" sz="2000" spc="-60" dirty="0">
                          <a:effectLst/>
                        </a:rPr>
                        <a:t> 2019, </a:t>
                      </a:r>
                      <a:r>
                        <a:rPr lang="en-IN" sz="2000" dirty="0">
                          <a:effectLst/>
                        </a:rPr>
                        <a:t>Ta</a:t>
                      </a:r>
                      <a:r>
                        <a:rPr lang="en-IN" sz="2000" spc="-10" dirty="0">
                          <a:effectLst/>
                        </a:rPr>
                        <a:t>t</a:t>
                      </a:r>
                      <a:r>
                        <a:rPr lang="en-IN" sz="2000" dirty="0">
                          <a:effectLst/>
                        </a:rPr>
                        <a:t>a</a:t>
                      </a:r>
                      <a:r>
                        <a:rPr lang="en-IN" sz="2000" spc="-10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Mc</a:t>
                      </a:r>
                      <a:r>
                        <a:rPr lang="en-IN" sz="2000" spc="-15" dirty="0">
                          <a:effectLst/>
                        </a:rPr>
                        <a:t>G</a:t>
                      </a:r>
                      <a:r>
                        <a:rPr lang="en-IN" sz="2000" spc="10" dirty="0">
                          <a:effectLst/>
                        </a:rPr>
                        <a:t>r</a:t>
                      </a:r>
                      <a:r>
                        <a:rPr lang="en-IN" sz="2000" dirty="0">
                          <a:effectLst/>
                        </a:rPr>
                        <a:t>aw</a:t>
                      </a:r>
                      <a:r>
                        <a:rPr lang="en-IN" sz="2000" spc="-4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Hill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45837" marR="458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8312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0" y="1143000"/>
            <a:ext cx="7543800" cy="1483878"/>
          </a:xfrm>
        </p:spPr>
        <p:txBody>
          <a:bodyPr>
            <a:normAutofit/>
          </a:bodyPr>
          <a:lstStyle/>
          <a:p>
            <a:r>
              <a:rPr lang="en-US" dirty="0" smtClean="0"/>
              <a:t>Module 3. Magnetic Circuits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04800" y="2626879"/>
            <a:ext cx="853440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90995" indent="-190995">
              <a:buFont typeface="Wingdings" pitchFamily="2" charset="2"/>
              <a:buChar char="ü"/>
            </a:pPr>
            <a:r>
              <a:rPr lang="en-US" sz="2800" dirty="0">
                <a:latin typeface="Trebuchet MS" pitchFamily="34" charset="0"/>
              </a:rPr>
              <a:t>Electromagnetic Induction: Self And Mutual</a:t>
            </a:r>
          </a:p>
          <a:p>
            <a:pPr marL="190995" indent="-190995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Trebuchet MS" pitchFamily="34" charset="0"/>
              </a:rPr>
              <a:t>Magnetically Coupled Circuits</a:t>
            </a:r>
          </a:p>
          <a:p>
            <a:pPr marL="190995" indent="-190995">
              <a:buFont typeface="Wingdings" pitchFamily="2" charset="2"/>
              <a:buChar char="ü"/>
            </a:pPr>
            <a:r>
              <a:rPr lang="en-US" sz="2800" dirty="0">
                <a:latin typeface="Trebuchet MS" pitchFamily="34" charset="0"/>
              </a:rPr>
              <a:t>Series and Parallel Magnetic Circuits</a:t>
            </a:r>
          </a:p>
          <a:p>
            <a:pPr marL="190995" indent="-190995">
              <a:buFont typeface="Wingdings" pitchFamily="2" charset="2"/>
              <a:buChar char="ü"/>
            </a:pPr>
            <a:r>
              <a:rPr lang="en-US" sz="2800" dirty="0">
                <a:latin typeface="Trebuchet MS" pitchFamily="34" charset="0"/>
              </a:rPr>
              <a:t>Dot Convention</a:t>
            </a:r>
          </a:p>
        </p:txBody>
      </p:sp>
    </p:spTree>
    <p:extLst>
      <p:ext uri="{BB962C8B-B14F-4D97-AF65-F5344CB8AC3E}">
        <p14:creationId xmlns:p14="http://schemas.microsoft.com/office/powerpoint/2010/main" val="3395508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10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5" y="2554514"/>
            <a:ext cx="8596085" cy="391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19286" y="707962"/>
            <a:ext cx="13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Books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2817278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32777" y="1162080"/>
            <a:ext cx="8229600" cy="1066800"/>
          </a:xfrm>
        </p:spPr>
        <p:txBody>
          <a:bodyPr/>
          <a:lstStyle/>
          <a:p>
            <a:r>
              <a:rPr lang="en-US" dirty="0" smtClean="0"/>
              <a:t>Module 3. Magnetic Circuits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5850" y="2362200"/>
            <a:ext cx="8378714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Electromagnetic Induction: Self And Mutual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Magnetically Coupled Circuits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latin typeface="Trebuchet MS" pitchFamily="34" charset="0"/>
              </a:rPr>
              <a:t>Series and Parallel Magnetic Circuits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latin typeface="Trebuchet MS" pitchFamily="34" charset="0"/>
              </a:rPr>
              <a:t>Dot Convention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3547766" cy="584775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Faradays Law :</a:t>
            </a:r>
            <a:endParaRPr lang="en-IN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31618" y="1600200"/>
                <a:ext cx="8631382" cy="370114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IN" sz="2400" dirty="0">
                    <a:solidFill>
                      <a:schemeClr val="accent6">
                        <a:lumMod val="75000"/>
                      </a:schemeClr>
                    </a:solidFill>
                  </a:rPr>
                  <a:t>Whenever there is a variation of magnetic flux linking with a coil, an EMF is induced in that coil.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en-IN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 magnitude of this EMF is proportional to the rate of change of flux linkages.</a:t>
                </a:r>
              </a:p>
              <a:p>
                <a:pPr marL="0" indent="0" algn="just">
                  <a:lnSpc>
                    <a:spcPct val="13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𝐼𝑛𝑑𝑢𝑐𝑒𝑑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𝐸𝑀𝐹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618" y="1600200"/>
                <a:ext cx="8631382" cy="3701142"/>
              </a:xfrm>
              <a:blipFill>
                <a:blip r:embed="rId2"/>
                <a:stretch>
                  <a:fillRect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09212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533400"/>
            <a:ext cx="3547766" cy="584775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eaLnBrk="1" hangingPunct="1"/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Lenz’s Law:</a:t>
            </a:r>
            <a:endParaRPr lang="en-IN" sz="32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1480457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Lenz’s law states that the induced EMF in a coil will induce a current whose direction is such that it opposes the cause producing the EMF.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092120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32FF-6CE7-4159-9227-CD294A0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22176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b="1" dirty="0"/>
              <a:t>M</a:t>
            </a:r>
            <a:r>
              <a:rPr lang="en-US" sz="3200" b="1" dirty="0" smtClean="0"/>
              <a:t>agnetically </a:t>
            </a:r>
            <a:r>
              <a:rPr lang="en-US" sz="3200" b="1" dirty="0"/>
              <a:t>coupled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7EC3-91F8-4AA7-B766-19AA9080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509"/>
            <a:ext cx="8229600" cy="4876800"/>
          </a:xfrm>
        </p:spPr>
        <p:txBody>
          <a:bodyPr>
            <a:noAutofit/>
          </a:bodyPr>
          <a:lstStyle/>
          <a:p>
            <a:pPr algn="just"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Ø"/>
            </a:pPr>
            <a:r>
              <a:rPr lang="en-US" sz="1800" dirty="0"/>
              <a:t>The circuits we have considered so far may be regarded as conductively coupled, because one loop affects the neighboring loop through current conduction.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Ø"/>
            </a:pPr>
            <a:r>
              <a:rPr lang="en-US" sz="1800" dirty="0"/>
              <a:t>When two loops with or without contacts between them affect each other through the magnetic field generated by one of them, they are said to be magnetically coupled.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Ø"/>
            </a:pPr>
            <a:r>
              <a:rPr lang="en-US" sz="1800" dirty="0"/>
              <a:t>The transformer is an electrical device designed on the basis of the concept of magnetic coupling.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Ø"/>
            </a:pPr>
            <a:r>
              <a:rPr lang="en-US" sz="1800" dirty="0"/>
              <a:t>It uses magnetically coupled coils to transfer energy from one circuit to another. </a:t>
            </a:r>
            <a:r>
              <a:rPr lang="en-US" sz="1800" dirty="0" smtClean="0"/>
              <a:t>They </a:t>
            </a:r>
            <a:r>
              <a:rPr lang="en-US" sz="1800" dirty="0"/>
              <a:t>are used in power systems for stepping up or stepping down ac voltages or currents. </a:t>
            </a:r>
          </a:p>
          <a:p>
            <a:pPr algn="just">
              <a:spcBef>
                <a:spcPts val="450"/>
              </a:spcBef>
              <a:spcAft>
                <a:spcPts val="450"/>
              </a:spcAft>
              <a:buFont typeface="Wingdings" pitchFamily="2" charset="2"/>
              <a:buChar char="Ø"/>
            </a:pPr>
            <a:r>
              <a:rPr lang="en-US" sz="1800" dirty="0"/>
              <a:t>They are used in electronic circuits such as radio and television receivers for such purposes as impedance matching, isolating one part of a circuit from another, and again for stepping up or down ac voltages and currents.</a:t>
            </a:r>
          </a:p>
        </p:txBody>
      </p:sp>
    </p:spTree>
    <p:extLst>
      <p:ext uri="{BB962C8B-B14F-4D97-AF65-F5344CB8AC3E}">
        <p14:creationId xmlns:p14="http://schemas.microsoft.com/office/powerpoint/2010/main" val="202296218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5140</TotalTime>
  <Words>875</Words>
  <Application>Microsoft Office PowerPoint</Application>
  <PresentationFormat>On-screen Show (4:3)</PresentationFormat>
  <Paragraphs>131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Georgia</vt:lpstr>
      <vt:lpstr>Latha</vt:lpstr>
      <vt:lpstr>Times New Roman</vt:lpstr>
      <vt:lpstr>Trebuchet MS</vt:lpstr>
      <vt:lpstr>Wingdings</vt:lpstr>
      <vt:lpstr>Wingdings 2</vt:lpstr>
      <vt:lpstr>Urban</vt:lpstr>
      <vt:lpstr>Basic Electrical and Electronics  Engineering</vt:lpstr>
      <vt:lpstr>PowerPoint Presentation</vt:lpstr>
      <vt:lpstr>PowerPoint Presentation</vt:lpstr>
      <vt:lpstr>Module 3. Magnetic Circuits</vt:lpstr>
      <vt:lpstr>PowerPoint Presentation</vt:lpstr>
      <vt:lpstr>Module 3. Magnetic Circuits</vt:lpstr>
      <vt:lpstr>PowerPoint Presentation</vt:lpstr>
      <vt:lpstr>PowerPoint Presentation</vt:lpstr>
      <vt:lpstr>Magnetically coupled Circuits</vt:lpstr>
      <vt:lpstr>What is Magnetic Induction? </vt:lpstr>
      <vt:lpstr>Self inductance</vt:lpstr>
      <vt:lpstr>Self inductance</vt:lpstr>
      <vt:lpstr>Mutual inductance</vt:lpstr>
      <vt:lpstr>Mutual inductance</vt:lpstr>
      <vt:lpstr>Mutual inductance</vt:lpstr>
      <vt:lpstr>Mutual inductance</vt:lpstr>
      <vt:lpstr>Mutual inductance</vt:lpstr>
      <vt:lpstr>Mutual inductance</vt:lpstr>
      <vt:lpstr>Mutual inductance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149</cp:revision>
  <dcterms:created xsi:type="dcterms:W3CDTF">2004-03-15T18:51:54Z</dcterms:created>
  <dcterms:modified xsi:type="dcterms:W3CDTF">2024-09-30T06:03:27Z</dcterms:modified>
</cp:coreProperties>
</file>