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0"/>
  </p:notesMasterIdLst>
  <p:sldIdLst>
    <p:sldId id="256" r:id="rId2"/>
    <p:sldId id="360" r:id="rId3"/>
    <p:sldId id="293" r:id="rId4"/>
    <p:sldId id="279" r:id="rId5"/>
    <p:sldId id="319" r:id="rId6"/>
    <p:sldId id="345" r:id="rId7"/>
    <p:sldId id="346" r:id="rId8"/>
    <p:sldId id="347" r:id="rId9"/>
    <p:sldId id="348" r:id="rId10"/>
    <p:sldId id="349" r:id="rId11"/>
    <p:sldId id="350" r:id="rId12"/>
    <p:sldId id="351" r:id="rId13"/>
    <p:sldId id="359" r:id="rId14"/>
    <p:sldId id="352" r:id="rId15"/>
    <p:sldId id="353" r:id="rId16"/>
    <p:sldId id="354" r:id="rId17"/>
    <p:sldId id="355" r:id="rId18"/>
    <p:sldId id="356" r:id="rId19"/>
    <p:sldId id="357" r:id="rId20"/>
    <p:sldId id="358" r:id="rId21"/>
    <p:sldId id="361" r:id="rId22"/>
    <p:sldId id="362" r:id="rId23"/>
    <p:sldId id="363" r:id="rId24"/>
    <p:sldId id="367" r:id="rId25"/>
    <p:sldId id="364" r:id="rId26"/>
    <p:sldId id="368" r:id="rId27"/>
    <p:sldId id="365" r:id="rId28"/>
    <p:sldId id="36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E7C4FE-D395-4534-8D14-3C5556BC6FF0}" type="datetimeFigureOut">
              <a:rPr lang="en-IN" smtClean="0"/>
              <a:t>27-02-2024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F05B8-F69B-41C3-93C7-FC885E8CDE34}" type="slidenum">
              <a:rPr lang="en-IN" smtClean="0"/>
              <a:t>‹#›</a:t>
            </a:fld>
            <a:endParaRPr lang="en-IN"/>
          </a:p>
        </p:txBody>
      </p:sp>
    </p:spTree>
    <p:extLst>
      <p:ext uri="{BB962C8B-B14F-4D97-AF65-F5344CB8AC3E}">
        <p14:creationId xmlns:p14="http://schemas.microsoft.com/office/powerpoint/2010/main" val="353962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pPr>
              <a:defRPr/>
            </a:pPr>
            <a:endParaRPr lang="en-US"/>
          </a:p>
        </p:txBody>
      </p:sp>
      <p:sp>
        <p:nvSpPr>
          <p:cNvPr id="17" name="Footer Placeholder 16"/>
          <p:cNvSpPr>
            <a:spLocks noGrp="1"/>
          </p:cNvSpPr>
          <p:nvPr>
            <p:ph type="ftr" sz="quarter" idx="11"/>
          </p:nvPr>
        </p:nvSpPr>
        <p:spPr>
          <a:xfrm>
            <a:off x="7213600" y="4205288"/>
            <a:ext cx="1727200" cy="457200"/>
          </a:xfrm>
        </p:spPr>
        <p:txBody>
          <a:bodyPr/>
          <a:lstStyle/>
          <a:p>
            <a:pPr>
              <a:defRPr/>
            </a:pPr>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a:defRPr/>
            </a:pPr>
            <a:fld id="{1BCBD62C-3983-4978-89C2-26CBE2ED5AA1}"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FC3951-6896-46DB-AB63-ED5F2A4D8EF3}"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07F5D3-2EC5-4BF4-BD31-FF109E304F4B}"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241CE7-992F-4407-88C7-5602668B9D3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FC56E5-065A-43E7-8518-11E53108309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9E3907-EFF0-4EC8-BA3A-9244E48A27B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16671791-2453-48CD-8D49-759363F68710}"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transition>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pPr>
              <a:defRPr/>
            </a:pPr>
            <a:endParaRPr lang="en-US"/>
          </a:p>
        </p:txBody>
      </p:sp>
      <p:sp>
        <p:nvSpPr>
          <p:cNvPr id="4" name="Footer Placeholder 3"/>
          <p:cNvSpPr>
            <a:spLocks noGrp="1"/>
          </p:cNvSpPr>
          <p:nvPr>
            <p:ph type="ftr" sz="quarter" idx="11"/>
          </p:nvPr>
        </p:nvSpPr>
        <p:spPr>
          <a:xfrm>
            <a:off x="7010400" y="612648"/>
            <a:ext cx="1767840" cy="457200"/>
          </a:xfrm>
        </p:spPr>
        <p:txBody>
          <a:bodyPr/>
          <a:lstStyle/>
          <a:p>
            <a:pPr>
              <a:defRPr/>
            </a:pPr>
            <a:endParaRPr lang="en-US"/>
          </a:p>
        </p:txBody>
      </p:sp>
      <p:sp>
        <p:nvSpPr>
          <p:cNvPr id="5" name="Slide Number Placeholder 4"/>
          <p:cNvSpPr>
            <a:spLocks noGrp="1"/>
          </p:cNvSpPr>
          <p:nvPr>
            <p:ph type="sldNum" sz="quarter" idx="12"/>
          </p:nvPr>
        </p:nvSpPr>
        <p:spPr>
          <a:xfrm>
            <a:off x="10899648" y="2272"/>
            <a:ext cx="1016000" cy="365760"/>
          </a:xfrm>
        </p:spPr>
        <p:txBody>
          <a:bodyPr/>
          <a:lstStyle/>
          <a:p>
            <a:pPr>
              <a:defRPr/>
            </a:pPr>
            <a:fld id="{F1A3FBD8-6D59-4C61-9312-33C2E1BDB017}"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0EB9D58-BDC6-4653-B866-5B69E6E983BC}"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7ABB19-2E75-4022-AC3E-00AD059C0F5D}"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E526F9-B5BB-464B-B7E3-8017D9927BC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pPr>
              <a:defRPr/>
            </a:pPr>
            <a:fld id="{33E78ED2-15D1-4329-B406-6CCEB1DB9A1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cover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152400" y="1371601"/>
            <a:ext cx="11658600" cy="1470025"/>
          </a:xfrm>
        </p:spPr>
        <p:txBody>
          <a:bodyPr>
            <a:normAutofit/>
          </a:bodyPr>
          <a:lstStyle/>
          <a:p>
            <a:pPr eaLnBrk="1" hangingPunct="1"/>
            <a:r>
              <a:rPr lang="en-US" b="1" dirty="0" smtClean="0"/>
              <a:t>Basic Electrical and Electronics Engineering</a:t>
            </a:r>
          </a:p>
        </p:txBody>
      </p:sp>
      <p:sp>
        <p:nvSpPr>
          <p:cNvPr id="3075" name="Rectangle 3"/>
          <p:cNvSpPr>
            <a:spLocks noGrp="1" noChangeArrowheads="1"/>
          </p:cNvSpPr>
          <p:nvPr>
            <p:ph type="subTitle" idx="1"/>
          </p:nvPr>
        </p:nvSpPr>
        <p:spPr>
          <a:xfrm>
            <a:off x="1905000" y="5486400"/>
            <a:ext cx="8458200" cy="609600"/>
          </a:xfrm>
        </p:spPr>
        <p:txBody>
          <a:bodyPr>
            <a:normAutofit fontScale="85000" lnSpcReduction="10000"/>
          </a:bodyPr>
          <a:lstStyle/>
          <a:p>
            <a:pPr eaLnBrk="1" hangingPunct="1"/>
            <a:r>
              <a:rPr lang="en-US" b="1" dirty="0" smtClean="0">
                <a:solidFill>
                  <a:srgbClr val="002060"/>
                </a:solidFill>
              </a:rPr>
              <a:t>Dr. </a:t>
            </a:r>
            <a:r>
              <a:rPr lang="en-US" b="1" dirty="0" err="1" smtClean="0">
                <a:solidFill>
                  <a:srgbClr val="002060"/>
                </a:solidFill>
              </a:rPr>
              <a:t>Sonam</a:t>
            </a:r>
            <a:r>
              <a:rPr lang="en-US" b="1" dirty="0" smtClean="0">
                <a:solidFill>
                  <a:srgbClr val="002060"/>
                </a:solidFill>
              </a:rPr>
              <a:t> </a:t>
            </a:r>
            <a:r>
              <a:rPr lang="en-US" b="1" dirty="0" err="1" smtClean="0">
                <a:solidFill>
                  <a:srgbClr val="002060"/>
                </a:solidFill>
              </a:rPr>
              <a:t>Shrivastava</a:t>
            </a:r>
            <a:r>
              <a:rPr lang="en-US" b="1" dirty="0" smtClean="0">
                <a:solidFill>
                  <a:srgbClr val="002060"/>
                </a:solidFill>
              </a:rPr>
              <a:t>/ Assistant  Professor (Sr.) /SELECT</a:t>
            </a:r>
          </a:p>
        </p:txBody>
      </p:sp>
      <p:sp>
        <p:nvSpPr>
          <p:cNvPr id="4" name="Rectangle 3"/>
          <p:cNvSpPr/>
          <p:nvPr/>
        </p:nvSpPr>
        <p:spPr>
          <a:xfrm>
            <a:off x="8305801" y="4648200"/>
            <a:ext cx="1659429"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solidFill>
                  <a:srgbClr val="002060"/>
                </a:solidFill>
              </a:rPr>
              <a:t>LECTURE 3.5</a:t>
            </a:r>
            <a:endParaRPr lang="en-IN"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99" y="1085673"/>
            <a:ext cx="8458200" cy="1938992"/>
          </a:xfrm>
          <a:prstGeom prst="rect">
            <a:avLst/>
          </a:prstGeom>
        </p:spPr>
        <p:txBody>
          <a:bodyPr wrap="square">
            <a:spAutoFit/>
          </a:bodyPr>
          <a:lstStyle/>
          <a:p>
            <a:pPr marL="457200" indent="-457200" algn="just">
              <a:buFont typeface="Arial" pitchFamily="34" charset="0"/>
              <a:buChar char="•"/>
            </a:pPr>
            <a:r>
              <a:rPr lang="en-US" sz="2400" dirty="0">
                <a:latin typeface="+mn-lt"/>
              </a:rPr>
              <a:t>Now we will keep the first coil open and apply time varying current in coil 2.</a:t>
            </a:r>
          </a:p>
          <a:p>
            <a:pPr marL="457200" indent="-457200" algn="just">
              <a:buFont typeface="Arial" pitchFamily="34" charset="0"/>
              <a:buChar char="•"/>
            </a:pPr>
            <a:r>
              <a:rPr lang="en-US" sz="2400" dirty="0">
                <a:latin typeface="+mn-lt"/>
              </a:rPr>
              <a:t> The flux produced by coil 2 will link coil 1 through the magnetic core and as a result, the </a:t>
            </a:r>
            <a:r>
              <a:rPr lang="en-US" sz="2400" dirty="0" err="1">
                <a:latin typeface="+mn-lt"/>
              </a:rPr>
              <a:t>emf</a:t>
            </a:r>
            <a:r>
              <a:rPr lang="en-US" sz="2400" dirty="0">
                <a:latin typeface="+mn-lt"/>
              </a:rPr>
              <a:t> induced in the coil 1 will be</a:t>
            </a:r>
            <a:endParaRPr lang="en-IN" sz="2400" dirty="0">
              <a:latin typeface="+mn-lt"/>
            </a:endParaRPr>
          </a:p>
        </p:txBody>
      </p:sp>
      <p:sp>
        <p:nvSpPr>
          <p:cNvPr id="5" name="Title 1"/>
          <p:cNvSpPr txBox="1">
            <a:spLocks/>
          </p:cNvSpPr>
          <p:nvPr/>
        </p:nvSpPr>
        <p:spPr>
          <a:xfrm>
            <a:off x="1752600" y="381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Mutual inductance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2688671"/>
            <a:ext cx="1524001"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061" y="3352800"/>
            <a:ext cx="5098497" cy="288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621216"/>
      </p:ext>
    </p:extLst>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99" y="1085672"/>
            <a:ext cx="8458200" cy="2308324"/>
          </a:xfrm>
          <a:prstGeom prst="rect">
            <a:avLst/>
          </a:prstGeom>
        </p:spPr>
        <p:txBody>
          <a:bodyPr wrap="square">
            <a:spAutoFit/>
          </a:bodyPr>
          <a:lstStyle/>
          <a:p>
            <a:pPr marL="457200" indent="-457200" algn="just">
              <a:buFont typeface="Arial" pitchFamily="34" charset="0"/>
              <a:buChar char="•"/>
            </a:pPr>
            <a:r>
              <a:rPr lang="en-US" sz="2400" dirty="0">
                <a:latin typeface="+mn-lt"/>
              </a:rPr>
              <a:t>Now without disturbing the source at coil 2, we connect a time varying current source across the coil 1.</a:t>
            </a:r>
          </a:p>
          <a:p>
            <a:pPr marL="457200" indent="-457200" algn="just">
              <a:buFont typeface="Arial" pitchFamily="34" charset="0"/>
              <a:buChar char="•"/>
            </a:pPr>
            <a:r>
              <a:rPr lang="en-US" sz="2400" dirty="0">
                <a:latin typeface="+mn-lt"/>
              </a:rPr>
              <a:t> In that situation, there will be a self induced </a:t>
            </a:r>
            <a:r>
              <a:rPr lang="en-US" sz="2400" dirty="0" err="1">
                <a:latin typeface="+mn-lt"/>
              </a:rPr>
              <a:t>emf</a:t>
            </a:r>
            <a:r>
              <a:rPr lang="en-US" sz="2400" dirty="0">
                <a:latin typeface="+mn-lt"/>
              </a:rPr>
              <a:t> across the coil 1 due to its own current and also mutually induced </a:t>
            </a:r>
            <a:r>
              <a:rPr lang="en-US" sz="2400" dirty="0" err="1">
                <a:latin typeface="+mn-lt"/>
              </a:rPr>
              <a:t>emf</a:t>
            </a:r>
            <a:r>
              <a:rPr lang="en-US" sz="2400" dirty="0">
                <a:latin typeface="+mn-lt"/>
              </a:rPr>
              <a:t> across the coil 1 for the current in coil 2.</a:t>
            </a:r>
          </a:p>
          <a:p>
            <a:pPr marL="457200" indent="-457200" algn="just">
              <a:buFont typeface="Arial" pitchFamily="34" charset="0"/>
              <a:buChar char="•"/>
            </a:pPr>
            <a:r>
              <a:rPr lang="en-US" sz="2400" dirty="0">
                <a:latin typeface="+mn-lt"/>
              </a:rPr>
              <a:t>So the resultant </a:t>
            </a:r>
            <a:r>
              <a:rPr lang="en-US" sz="2400" dirty="0" err="1">
                <a:latin typeface="+mn-lt"/>
              </a:rPr>
              <a:t>emf</a:t>
            </a:r>
            <a:r>
              <a:rPr lang="en-US" sz="2400" dirty="0">
                <a:latin typeface="+mn-lt"/>
              </a:rPr>
              <a:t> induced in the coil 1 is</a:t>
            </a:r>
            <a:endParaRPr lang="en-IN" sz="2400" dirty="0">
              <a:latin typeface="+mn-lt"/>
            </a:endParaRPr>
          </a:p>
        </p:txBody>
      </p:sp>
      <p:sp>
        <p:nvSpPr>
          <p:cNvPr id="5" name="Title 1"/>
          <p:cNvSpPr txBox="1">
            <a:spLocks/>
          </p:cNvSpPr>
          <p:nvPr/>
        </p:nvSpPr>
        <p:spPr>
          <a:xfrm>
            <a:off x="1752600" y="381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Mutual inductance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2" y="3581400"/>
            <a:ext cx="30861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05000" y="4672450"/>
            <a:ext cx="7924800" cy="1200329"/>
          </a:xfrm>
          <a:prstGeom prst="rect">
            <a:avLst/>
          </a:prstGeom>
        </p:spPr>
        <p:txBody>
          <a:bodyPr wrap="square">
            <a:spAutoFit/>
          </a:bodyPr>
          <a:lstStyle/>
          <a:p>
            <a:pPr marL="457200" indent="-457200" algn="just">
              <a:buFont typeface="Arial" pitchFamily="34" charset="0"/>
              <a:buChar char="•"/>
            </a:pPr>
            <a:r>
              <a:rPr lang="en-US" sz="2400" dirty="0">
                <a:latin typeface="+mn-lt"/>
              </a:rPr>
              <a:t>Mutually induced </a:t>
            </a:r>
            <a:r>
              <a:rPr lang="en-US" sz="2400" dirty="0" err="1">
                <a:latin typeface="+mn-lt"/>
              </a:rPr>
              <a:t>emf</a:t>
            </a:r>
            <a:r>
              <a:rPr lang="en-US" sz="2400" dirty="0">
                <a:latin typeface="+mn-lt"/>
              </a:rPr>
              <a:t> may be either additive or subtractive depending on the polarity of the coil. The expression of M is</a:t>
            </a:r>
            <a:endParaRPr lang="en-IN" sz="2400" dirty="0">
              <a:latin typeface="+mn-lt"/>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365" y="5943600"/>
            <a:ext cx="17430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67600" y="5900677"/>
            <a:ext cx="4448654" cy="369332"/>
          </a:xfrm>
          <a:prstGeom prst="rect">
            <a:avLst/>
          </a:prstGeom>
          <a:noFill/>
        </p:spPr>
        <p:txBody>
          <a:bodyPr wrap="none" rtlCol="0">
            <a:spAutoFit/>
          </a:bodyPr>
          <a:lstStyle/>
          <a:p>
            <a:r>
              <a:rPr lang="en-US" b="1" dirty="0" smtClean="0">
                <a:solidFill>
                  <a:srgbClr val="FF0000"/>
                </a:solidFill>
              </a:rPr>
              <a:t>Assuming tightly coupled coil with k=1</a:t>
            </a:r>
            <a:endParaRPr lang="en-IN" b="1" dirty="0">
              <a:solidFill>
                <a:srgbClr val="FF0000"/>
              </a:solidFill>
            </a:endParaRPr>
          </a:p>
        </p:txBody>
      </p:sp>
    </p:spTree>
    <p:extLst>
      <p:ext uri="{BB962C8B-B14F-4D97-AF65-F5344CB8AC3E}">
        <p14:creationId xmlns:p14="http://schemas.microsoft.com/office/powerpoint/2010/main" val="1738926639"/>
      </p:ext>
    </p:extLst>
  </p:cSld>
  <p:clrMapOvr>
    <a:masterClrMapping/>
  </p:clrMapOvr>
  <p:transition>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EB7679-84C4-4122-84D7-63A8F59F3293}"/>
              </a:ext>
            </a:extLst>
          </p:cNvPr>
          <p:cNvPicPr>
            <a:picLocks noChangeAspect="1"/>
          </p:cNvPicPr>
          <p:nvPr/>
        </p:nvPicPr>
        <p:blipFill>
          <a:blip r:embed="rId2"/>
          <a:stretch>
            <a:fillRect/>
          </a:stretch>
        </p:blipFill>
        <p:spPr>
          <a:xfrm>
            <a:off x="6477000" y="1081788"/>
            <a:ext cx="5171039" cy="4832007"/>
          </a:xfrm>
          <a:prstGeom prst="rect">
            <a:avLst/>
          </a:prstGeom>
        </p:spPr>
      </p:pic>
      <p:sp>
        <p:nvSpPr>
          <p:cNvPr id="2" name="Title 1">
            <a:extLst>
              <a:ext uri="{FF2B5EF4-FFF2-40B4-BE49-F238E27FC236}">
                <a16:creationId xmlns:a16="http://schemas.microsoft.com/office/drawing/2014/main" id="{76BE6DF3-6BB6-4445-A0D7-EDD566E4E9BF}"/>
              </a:ext>
            </a:extLst>
          </p:cNvPr>
          <p:cNvSpPr>
            <a:spLocks noGrp="1"/>
          </p:cNvSpPr>
          <p:nvPr>
            <p:ph type="title"/>
          </p:nvPr>
        </p:nvSpPr>
        <p:spPr>
          <a:xfrm>
            <a:off x="270164" y="249382"/>
            <a:ext cx="8229600" cy="1066800"/>
          </a:xfrm>
        </p:spPr>
        <p:txBody>
          <a:bodyPr/>
          <a:lstStyle/>
          <a:p>
            <a:r>
              <a:rPr lang="en-US" dirty="0" smtClean="0"/>
              <a:t>Dot </a:t>
            </a:r>
            <a:r>
              <a:rPr lang="en-US" dirty="0"/>
              <a:t>convention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88F30-D19F-4CF1-A186-4BC22400FFFC}"/>
                  </a:ext>
                </a:extLst>
              </p:cNvPr>
              <p:cNvSpPr>
                <a:spLocks noGrp="1"/>
              </p:cNvSpPr>
              <p:nvPr>
                <p:ph idx="1"/>
              </p:nvPr>
            </p:nvSpPr>
            <p:spPr>
              <a:xfrm>
                <a:off x="256309" y="1824288"/>
                <a:ext cx="5943600" cy="3581400"/>
              </a:xfrm>
            </p:spPr>
            <p:txBody>
              <a:bodyPr>
                <a:noAutofit/>
              </a:bodyPr>
              <a:lstStyle/>
              <a:p>
                <a:pPr algn="just">
                  <a:lnSpc>
                    <a:spcPct val="110000"/>
                  </a:lnSpc>
                  <a:spcBef>
                    <a:spcPts val="600"/>
                  </a:spcBef>
                  <a:spcAft>
                    <a:spcPts val="600"/>
                  </a:spcAft>
                </a:pPr>
                <a:r>
                  <a:rPr lang="en-US" sz="2400" dirty="0"/>
                  <a:t>Although mutual inductance M is always a positive quantity, the </a:t>
                </a:r>
                <a:r>
                  <a:rPr lang="en-US" sz="2400" dirty="0" smtClean="0"/>
                  <a:t>mutually induced </a:t>
                </a:r>
                <a:r>
                  <a:rPr lang="en-US" sz="2400" dirty="0"/>
                  <a:t>voltage </a:t>
                </a:r>
                <a14:m>
                  <m:oMath xmlns:m="http://schemas.openxmlformats.org/officeDocument/2006/math">
                    <m:r>
                      <a:rPr lang="en-US" sz="2400" i="1">
                        <a:latin typeface="Cambria Math"/>
                      </a:rPr>
                      <m:t>𝑀</m:t>
                    </m:r>
                    <m:f>
                      <m:fPr>
                        <m:ctrlPr>
                          <a:rPr lang="en-US" sz="2400" i="1">
                            <a:latin typeface="Cambria Math" panose="02040503050406030204" pitchFamily="18" charset="0"/>
                          </a:rPr>
                        </m:ctrlPr>
                      </m:fPr>
                      <m:num>
                        <m:r>
                          <a:rPr lang="en-US" sz="2400" i="1">
                            <a:latin typeface="Cambria Math"/>
                          </a:rPr>
                          <m:t>𝑑𝑖</m:t>
                        </m:r>
                        <m:r>
                          <a:rPr lang="en-US" sz="2400" i="1">
                            <a:latin typeface="Cambria Math"/>
                          </a:rPr>
                          <m:t>(</m:t>
                        </m:r>
                        <m:r>
                          <a:rPr lang="en-US" sz="2400" i="1">
                            <a:latin typeface="Cambria Math"/>
                          </a:rPr>
                          <m:t>𝑡</m:t>
                        </m:r>
                        <m:r>
                          <a:rPr lang="en-US" sz="2400" i="1">
                            <a:latin typeface="Cambria Math"/>
                          </a:rPr>
                          <m:t>)</m:t>
                        </m:r>
                      </m:num>
                      <m:den>
                        <m:r>
                          <a:rPr lang="en-US" sz="2400" i="1">
                            <a:latin typeface="Cambria Math"/>
                          </a:rPr>
                          <m:t>𝑑𝑡</m:t>
                        </m:r>
                      </m:den>
                    </m:f>
                  </m:oMath>
                </a14:m>
                <a:r>
                  <a:rPr lang="en-US" sz="2400" dirty="0"/>
                  <a:t> may be negative or positive.</a:t>
                </a:r>
              </a:p>
              <a:p>
                <a:pPr algn="just">
                  <a:lnSpc>
                    <a:spcPct val="110000"/>
                  </a:lnSpc>
                  <a:spcBef>
                    <a:spcPts val="600"/>
                  </a:spcBef>
                  <a:spcAft>
                    <a:spcPts val="600"/>
                  </a:spcAft>
                </a:pPr>
                <a:r>
                  <a:rPr lang="en-US" sz="2400" dirty="0"/>
                  <a:t>The polarity of mutual voltage </a:t>
                </a:r>
                <a14:m>
                  <m:oMath xmlns:m="http://schemas.openxmlformats.org/officeDocument/2006/math">
                    <m:r>
                      <a:rPr lang="en-US" sz="2400" i="1">
                        <a:latin typeface="Cambria Math"/>
                      </a:rPr>
                      <m:t>𝑀</m:t>
                    </m:r>
                    <m:f>
                      <m:fPr>
                        <m:ctrlPr>
                          <a:rPr lang="en-US" sz="2400" i="1">
                            <a:latin typeface="Cambria Math" panose="02040503050406030204" pitchFamily="18" charset="0"/>
                          </a:rPr>
                        </m:ctrlPr>
                      </m:fPr>
                      <m:num>
                        <m:r>
                          <a:rPr lang="en-US" sz="2400" i="1">
                            <a:latin typeface="Cambria Math"/>
                          </a:rPr>
                          <m:t>𝑑𝑖</m:t>
                        </m:r>
                        <m:r>
                          <a:rPr lang="en-US" sz="2400" i="1">
                            <a:latin typeface="Cambria Math"/>
                          </a:rPr>
                          <m:t>(</m:t>
                        </m:r>
                        <m:r>
                          <a:rPr lang="en-US" sz="2400" i="1">
                            <a:latin typeface="Cambria Math"/>
                          </a:rPr>
                          <m:t>𝑡</m:t>
                        </m:r>
                        <m:r>
                          <a:rPr lang="en-US" sz="2400" i="1">
                            <a:latin typeface="Cambria Math"/>
                          </a:rPr>
                          <m:t>)</m:t>
                        </m:r>
                      </m:num>
                      <m:den>
                        <m:r>
                          <a:rPr lang="en-US" sz="2400" i="1">
                            <a:latin typeface="Cambria Math"/>
                          </a:rPr>
                          <m:t>𝑑𝑡</m:t>
                        </m:r>
                      </m:den>
                    </m:f>
                    <m:r>
                      <a:rPr lang="en-US" sz="2400">
                        <a:latin typeface="Cambria Math"/>
                      </a:rPr>
                      <m:t> </m:t>
                    </m:r>
                  </m:oMath>
                </a14:m>
                <a:r>
                  <a:rPr lang="en-US" sz="2400" dirty="0"/>
                  <a:t>is not easy to determine, because four terminals are involved. </a:t>
                </a:r>
              </a:p>
            </p:txBody>
          </p:sp>
        </mc:Choice>
        <mc:Fallback xmlns="">
          <p:sp>
            <p:nvSpPr>
              <p:cNvPr id="3" name="Content Placeholder 2">
                <a:extLst>
                  <a:ext uri="{FF2B5EF4-FFF2-40B4-BE49-F238E27FC236}">
                    <a16:creationId xmlns:a16="http://schemas.microsoft.com/office/drawing/2014/main" id="{14E88F30-D19F-4CF1-A186-4BC22400FFFC}"/>
                  </a:ext>
                </a:extLst>
              </p:cNvPr>
              <p:cNvSpPr>
                <a:spLocks noGrp="1" noRot="1" noChangeAspect="1" noMove="1" noResize="1" noEditPoints="1" noAdjustHandles="1" noChangeArrowheads="1" noChangeShapeType="1" noTextEdit="1"/>
              </p:cNvSpPr>
              <p:nvPr>
                <p:ph idx="1"/>
              </p:nvPr>
            </p:nvSpPr>
            <p:spPr>
              <a:xfrm>
                <a:off x="256309" y="1824288"/>
                <a:ext cx="5943600" cy="3581400"/>
              </a:xfrm>
              <a:blipFill>
                <a:blip r:embed="rId3"/>
                <a:stretch>
                  <a:fillRect t="-1020" r="-1641"/>
                </a:stretch>
              </a:blipFill>
            </p:spPr>
            <p:txBody>
              <a:bodyPr/>
              <a:lstStyle/>
              <a:p>
                <a:r>
                  <a:rPr lang="en-IN">
                    <a:noFill/>
                  </a:rPr>
                  <a:t> </a:t>
                </a:r>
              </a:p>
            </p:txBody>
          </p:sp>
        </mc:Fallback>
      </mc:AlternateContent>
    </p:spTree>
    <p:extLst>
      <p:ext uri="{BB962C8B-B14F-4D97-AF65-F5344CB8AC3E}">
        <p14:creationId xmlns:p14="http://schemas.microsoft.com/office/powerpoint/2010/main" val="1764637031"/>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EB7679-84C4-4122-84D7-63A8F59F3293}"/>
              </a:ext>
            </a:extLst>
          </p:cNvPr>
          <p:cNvPicPr>
            <a:picLocks noChangeAspect="1"/>
          </p:cNvPicPr>
          <p:nvPr/>
        </p:nvPicPr>
        <p:blipFill>
          <a:blip r:embed="rId2"/>
          <a:stretch>
            <a:fillRect/>
          </a:stretch>
        </p:blipFill>
        <p:spPr>
          <a:xfrm>
            <a:off x="6934200" y="1371600"/>
            <a:ext cx="4741737" cy="4430852"/>
          </a:xfrm>
          <a:prstGeom prst="rect">
            <a:avLst/>
          </a:prstGeom>
        </p:spPr>
      </p:pic>
      <p:sp>
        <p:nvSpPr>
          <p:cNvPr id="2" name="Title 1">
            <a:extLst>
              <a:ext uri="{FF2B5EF4-FFF2-40B4-BE49-F238E27FC236}">
                <a16:creationId xmlns:a16="http://schemas.microsoft.com/office/drawing/2014/main" id="{76BE6DF3-6BB6-4445-A0D7-EDD566E4E9BF}"/>
              </a:ext>
            </a:extLst>
          </p:cNvPr>
          <p:cNvSpPr>
            <a:spLocks noGrp="1"/>
          </p:cNvSpPr>
          <p:nvPr>
            <p:ph type="title"/>
          </p:nvPr>
        </p:nvSpPr>
        <p:spPr>
          <a:xfrm>
            <a:off x="187036" y="304800"/>
            <a:ext cx="8229600" cy="1066800"/>
          </a:xfrm>
        </p:spPr>
        <p:txBody>
          <a:bodyPr/>
          <a:lstStyle/>
          <a:p>
            <a:r>
              <a:rPr lang="en-US" dirty="0" smtClean="0"/>
              <a:t>Dot </a:t>
            </a:r>
            <a:r>
              <a:rPr lang="en-US" dirty="0"/>
              <a:t>convention</a:t>
            </a:r>
          </a:p>
        </p:txBody>
      </p:sp>
      <p:sp>
        <p:nvSpPr>
          <p:cNvPr id="3" name="Content Placeholder 2">
            <a:extLst>
              <a:ext uri="{FF2B5EF4-FFF2-40B4-BE49-F238E27FC236}">
                <a16:creationId xmlns:a16="http://schemas.microsoft.com/office/drawing/2014/main" id="{14E88F30-D19F-4CF1-A186-4BC22400FFFC}"/>
              </a:ext>
            </a:extLst>
          </p:cNvPr>
          <p:cNvSpPr>
            <a:spLocks noGrp="1"/>
          </p:cNvSpPr>
          <p:nvPr>
            <p:ph idx="1"/>
          </p:nvPr>
        </p:nvSpPr>
        <p:spPr>
          <a:xfrm>
            <a:off x="152400" y="2024926"/>
            <a:ext cx="6400800" cy="3124200"/>
          </a:xfrm>
        </p:spPr>
        <p:txBody>
          <a:bodyPr>
            <a:noAutofit/>
          </a:bodyPr>
          <a:lstStyle/>
          <a:p>
            <a:pPr algn="just">
              <a:lnSpc>
                <a:spcPct val="110000"/>
              </a:lnSpc>
              <a:spcBef>
                <a:spcPts val="600"/>
              </a:spcBef>
              <a:spcAft>
                <a:spcPts val="600"/>
              </a:spcAft>
            </a:pPr>
            <a:r>
              <a:rPr lang="en-US" sz="2400" dirty="0"/>
              <a:t>So, we apply the dot convention in circuit analysis.</a:t>
            </a:r>
          </a:p>
          <a:p>
            <a:pPr algn="just">
              <a:lnSpc>
                <a:spcPct val="110000"/>
              </a:lnSpc>
              <a:spcBef>
                <a:spcPts val="600"/>
              </a:spcBef>
              <a:spcAft>
                <a:spcPts val="600"/>
              </a:spcAft>
            </a:pPr>
            <a:r>
              <a:rPr lang="en-US" sz="2400" dirty="0"/>
              <a:t>By this convention, a dot is placed in the circuit at one end of each of the two magnetically coupled coils to indicate the direction of the magnetic flux if current enters that dotted terminal of the coil.</a:t>
            </a:r>
          </a:p>
        </p:txBody>
      </p:sp>
    </p:spTree>
    <p:extLst>
      <p:ext uri="{BB962C8B-B14F-4D97-AF65-F5344CB8AC3E}">
        <p14:creationId xmlns:p14="http://schemas.microsoft.com/office/powerpoint/2010/main" val="2394771326"/>
      </p:ext>
    </p:extLst>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228600" y="304800"/>
            <a:ext cx="8229600" cy="1066800"/>
          </a:xfrm>
        </p:spPr>
        <p:txBody>
          <a:bodyPr/>
          <a:lstStyle/>
          <a:p>
            <a:r>
              <a:rPr lang="en-US" dirty="0" smtClean="0"/>
              <a:t>Dot </a:t>
            </a:r>
            <a:r>
              <a:rPr lang="en-US" dirty="0"/>
              <a:t>convention</a:t>
            </a:r>
          </a:p>
        </p:txBody>
      </p:sp>
      <p:grpSp>
        <p:nvGrpSpPr>
          <p:cNvPr id="3" name="Group 2"/>
          <p:cNvGrpSpPr/>
          <p:nvPr/>
        </p:nvGrpSpPr>
        <p:grpSpPr>
          <a:xfrm>
            <a:off x="5791200" y="685800"/>
            <a:ext cx="5964819" cy="5979519"/>
            <a:chOff x="5693781" y="878481"/>
            <a:chExt cx="4425665" cy="5394304"/>
          </a:xfrm>
        </p:grpSpPr>
        <p:pic>
          <p:nvPicPr>
            <p:cNvPr id="6" name="Picture 5">
              <a:extLst>
                <a:ext uri="{FF2B5EF4-FFF2-40B4-BE49-F238E27FC236}">
                  <a16:creationId xmlns:a16="http://schemas.microsoft.com/office/drawing/2014/main" id="{28FBC8EF-4BBD-41C4-89F5-6CB30DAC15FA}"/>
                </a:ext>
              </a:extLst>
            </p:cNvPr>
            <p:cNvPicPr>
              <a:picLocks noChangeAspect="1"/>
            </p:cNvPicPr>
            <p:nvPr/>
          </p:nvPicPr>
          <p:blipFill>
            <a:blip r:embed="rId2"/>
            <a:stretch>
              <a:fillRect/>
            </a:stretch>
          </p:blipFill>
          <p:spPr>
            <a:xfrm>
              <a:off x="5693781" y="878481"/>
              <a:ext cx="2153842" cy="5394304"/>
            </a:xfrm>
            <a:prstGeom prst="rect">
              <a:avLst/>
            </a:prstGeom>
          </p:spPr>
        </p:pic>
        <p:pic>
          <p:nvPicPr>
            <p:cNvPr id="8" name="Picture 7">
              <a:extLst>
                <a:ext uri="{FF2B5EF4-FFF2-40B4-BE49-F238E27FC236}">
                  <a16:creationId xmlns:a16="http://schemas.microsoft.com/office/drawing/2014/main" id="{1F806117-17BB-42EB-AE72-85860D186D04}"/>
                </a:ext>
              </a:extLst>
            </p:cNvPr>
            <p:cNvPicPr>
              <a:picLocks noChangeAspect="1"/>
            </p:cNvPicPr>
            <p:nvPr/>
          </p:nvPicPr>
          <p:blipFill>
            <a:blip r:embed="rId3"/>
            <a:stretch>
              <a:fillRect/>
            </a:stretch>
          </p:blipFill>
          <p:spPr>
            <a:xfrm>
              <a:off x="8009663" y="878481"/>
              <a:ext cx="2109783" cy="5293158"/>
            </a:xfrm>
            <a:prstGeom prst="rect">
              <a:avLst/>
            </a:prstGeom>
          </p:spPr>
        </p:pic>
      </p:grpSp>
      <p:sp>
        <p:nvSpPr>
          <p:cNvPr id="7" name="Rectangle 6"/>
          <p:cNvSpPr/>
          <p:nvPr/>
        </p:nvSpPr>
        <p:spPr>
          <a:xfrm>
            <a:off x="81118" y="1511686"/>
            <a:ext cx="5541381" cy="4308872"/>
          </a:xfrm>
          <a:prstGeom prst="rect">
            <a:avLst/>
          </a:prstGeom>
        </p:spPr>
        <p:txBody>
          <a:bodyPr vert="horz">
            <a:noAutofit/>
          </a:bodyPr>
          <a:lstStyle/>
          <a:p>
            <a:pPr marL="365760" indent="-256032" algn="just" eaLnBrk="1" hangingPunct="1">
              <a:lnSpc>
                <a:spcPct val="110000"/>
              </a:lnSpc>
              <a:spcBef>
                <a:spcPts val="600"/>
              </a:spcBef>
              <a:spcAft>
                <a:spcPts val="600"/>
              </a:spcAft>
              <a:buClr>
                <a:schemeClr val="accent3"/>
              </a:buClr>
              <a:buFont typeface="Georgia"/>
              <a:buChar char="•"/>
            </a:pPr>
            <a:r>
              <a:rPr lang="en-US" sz="2400" dirty="0">
                <a:latin typeface="+mn-lt"/>
              </a:rPr>
              <a:t>If the current enters at the dotted terminal of one coil, then it induces a voltage at another coil, which is having positive polarity at the dotted terminal.</a:t>
            </a:r>
          </a:p>
          <a:p>
            <a:pPr marL="365760" indent="-256032" algn="just" eaLnBrk="1" hangingPunct="1">
              <a:lnSpc>
                <a:spcPct val="110000"/>
              </a:lnSpc>
              <a:spcBef>
                <a:spcPts val="600"/>
              </a:spcBef>
              <a:spcAft>
                <a:spcPts val="600"/>
              </a:spcAft>
              <a:buClr>
                <a:schemeClr val="accent3"/>
              </a:buClr>
              <a:buFont typeface="Georgia"/>
              <a:buChar char="•"/>
            </a:pPr>
            <a:r>
              <a:rPr lang="en-US" sz="2400" dirty="0">
                <a:latin typeface="+mn-lt"/>
              </a:rPr>
              <a:t>If the current leaves from the dotted terminal of one coil, then it induces a voltage at another coil, which is having negative polarity at the dotted terminal.</a:t>
            </a:r>
          </a:p>
        </p:txBody>
      </p:sp>
    </p:spTree>
    <p:extLst>
      <p:ext uri="{BB962C8B-B14F-4D97-AF65-F5344CB8AC3E}">
        <p14:creationId xmlns:p14="http://schemas.microsoft.com/office/powerpoint/2010/main" val="3849541907"/>
      </p:ext>
    </p:extLst>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1507699" y="228600"/>
            <a:ext cx="8229600" cy="1066800"/>
          </a:xfrm>
        </p:spPr>
        <p:txBody>
          <a:bodyPr/>
          <a:lstStyle/>
          <a:p>
            <a:r>
              <a:rPr lang="en-US" dirty="0"/>
              <a:t>Classification of Coupling</a:t>
            </a:r>
          </a:p>
        </p:txBody>
      </p:sp>
      <p:sp>
        <p:nvSpPr>
          <p:cNvPr id="7" name="Rectangle 6"/>
          <p:cNvSpPr/>
          <p:nvPr/>
        </p:nvSpPr>
        <p:spPr>
          <a:xfrm>
            <a:off x="685800" y="1752600"/>
            <a:ext cx="9677400" cy="1775731"/>
          </a:xfrm>
          <a:prstGeom prst="rect">
            <a:avLst/>
          </a:prstGeom>
        </p:spPr>
        <p:txBody>
          <a:bodyPr vert="horz">
            <a:noAutofit/>
          </a:bodyPr>
          <a:lstStyle/>
          <a:p>
            <a:pPr marL="365760" indent="-256032" algn="just" eaLnBrk="1" hangingPunct="1">
              <a:lnSpc>
                <a:spcPct val="110000"/>
              </a:lnSpc>
              <a:spcBef>
                <a:spcPts val="600"/>
              </a:spcBef>
              <a:spcAft>
                <a:spcPts val="600"/>
              </a:spcAft>
              <a:buClr>
                <a:schemeClr val="accent3"/>
              </a:buClr>
              <a:buFont typeface="Georgia"/>
              <a:buChar char="•"/>
            </a:pPr>
            <a:r>
              <a:rPr lang="en-US" sz="2400" dirty="0">
                <a:latin typeface="+mn-lt"/>
              </a:rPr>
              <a:t>We can classify coupling into the following two categories.</a:t>
            </a:r>
          </a:p>
          <a:p>
            <a:pPr marL="1367028" lvl="2" indent="-342900" algn="just" eaLnBrk="1" hangingPunct="1">
              <a:lnSpc>
                <a:spcPct val="110000"/>
              </a:lnSpc>
              <a:spcBef>
                <a:spcPts val="600"/>
              </a:spcBef>
              <a:spcAft>
                <a:spcPts val="600"/>
              </a:spcAft>
              <a:buClr>
                <a:schemeClr val="accent3"/>
              </a:buClr>
              <a:buFont typeface="Wingdings" pitchFamily="2" charset="2"/>
              <a:buChar char="v"/>
            </a:pPr>
            <a:r>
              <a:rPr lang="en-US" sz="2400" dirty="0">
                <a:latin typeface="+mn-lt"/>
              </a:rPr>
              <a:t>Electrical Coupling (</a:t>
            </a:r>
            <a:r>
              <a:rPr lang="en-US" sz="2400" dirty="0"/>
              <a:t>Dot convention for coils in series</a:t>
            </a:r>
            <a:r>
              <a:rPr lang="en-US" sz="2400" dirty="0">
                <a:latin typeface="+mn-lt"/>
              </a:rPr>
              <a:t>)</a:t>
            </a:r>
          </a:p>
          <a:p>
            <a:pPr marL="1367028" lvl="2" indent="-342900" algn="just" eaLnBrk="1" hangingPunct="1">
              <a:lnSpc>
                <a:spcPct val="110000"/>
              </a:lnSpc>
              <a:spcBef>
                <a:spcPts val="600"/>
              </a:spcBef>
              <a:spcAft>
                <a:spcPts val="600"/>
              </a:spcAft>
              <a:buClr>
                <a:schemeClr val="accent3"/>
              </a:buClr>
              <a:buFont typeface="Wingdings" pitchFamily="2" charset="2"/>
              <a:buChar char="v"/>
            </a:pPr>
            <a:r>
              <a:rPr lang="en-US" sz="2400" dirty="0">
                <a:latin typeface="+mn-lt"/>
              </a:rPr>
              <a:t>Magnetic Coupling</a:t>
            </a:r>
          </a:p>
        </p:txBody>
      </p:sp>
    </p:spTree>
    <p:extLst>
      <p:ext uri="{BB962C8B-B14F-4D97-AF65-F5344CB8AC3E}">
        <p14:creationId xmlns:p14="http://schemas.microsoft.com/office/powerpoint/2010/main" val="3446809703"/>
      </p:ext>
    </p:extLst>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1507699" y="228600"/>
            <a:ext cx="8229600" cy="1066800"/>
          </a:xfrm>
        </p:spPr>
        <p:txBody>
          <a:bodyPr/>
          <a:lstStyle/>
          <a:p>
            <a:r>
              <a:rPr lang="en-US" dirty="0"/>
              <a:t>Electrical Coupling</a:t>
            </a:r>
          </a:p>
        </p:txBody>
      </p:sp>
      <p:sp>
        <p:nvSpPr>
          <p:cNvPr id="7" name="Rectangle 6"/>
          <p:cNvSpPr/>
          <p:nvPr/>
        </p:nvSpPr>
        <p:spPr>
          <a:xfrm>
            <a:off x="1716048" y="1371600"/>
            <a:ext cx="8759905" cy="3429000"/>
          </a:xfrm>
          <a:prstGeom prst="rect">
            <a:avLst/>
          </a:prstGeom>
        </p:spPr>
        <p:txBody>
          <a:bodyPr vert="horz">
            <a:noAutofit/>
          </a:bodyPr>
          <a:lstStyle/>
          <a:p>
            <a:pPr marL="365760" indent="-256032" algn="just" eaLnBrk="1" hangingPunct="1">
              <a:lnSpc>
                <a:spcPct val="110000"/>
              </a:lnSpc>
              <a:spcBef>
                <a:spcPts val="600"/>
              </a:spcBef>
              <a:spcAft>
                <a:spcPts val="600"/>
              </a:spcAft>
              <a:buClr>
                <a:schemeClr val="accent3"/>
              </a:buClr>
              <a:buFont typeface="Georgia"/>
              <a:buChar char="•"/>
            </a:pPr>
            <a:r>
              <a:rPr lang="en-US" sz="2400" dirty="0">
                <a:latin typeface="+mn-lt"/>
              </a:rPr>
              <a:t>Electrical coupling occurs, when there exists a physical connection between two coils (or inductors). This coupling can be of either aiding type or opposing type. It is based on whether the current enters at the dotted terminal or leaves from the dotted terminal.</a:t>
            </a:r>
          </a:p>
          <a:p>
            <a:pPr marL="365760" indent="-256032" algn="just" eaLnBrk="1" hangingPunct="1">
              <a:lnSpc>
                <a:spcPct val="110000"/>
              </a:lnSpc>
              <a:spcBef>
                <a:spcPts val="600"/>
              </a:spcBef>
              <a:spcAft>
                <a:spcPts val="600"/>
              </a:spcAft>
              <a:buClr>
                <a:schemeClr val="accent3"/>
              </a:buClr>
              <a:buFont typeface="Georgia"/>
              <a:buChar char="•"/>
            </a:pPr>
            <a:endParaRPr lang="en-US" sz="2400" dirty="0">
              <a:latin typeface="+mn-lt"/>
            </a:endParaRPr>
          </a:p>
          <a:p>
            <a:pPr marL="365760" indent="-256032" algn="just" eaLnBrk="1" hangingPunct="1">
              <a:lnSpc>
                <a:spcPct val="110000"/>
              </a:lnSpc>
              <a:spcBef>
                <a:spcPts val="600"/>
              </a:spcBef>
              <a:spcAft>
                <a:spcPts val="600"/>
              </a:spcAft>
              <a:buClr>
                <a:schemeClr val="accent3"/>
              </a:buClr>
              <a:buFont typeface="Georgia"/>
              <a:buChar char="•"/>
            </a:pPr>
            <a:r>
              <a:rPr lang="en-US" sz="2400" b="1" dirty="0">
                <a:solidFill>
                  <a:srgbClr val="FF0000"/>
                </a:solidFill>
                <a:latin typeface="+mn-lt"/>
              </a:rPr>
              <a:t>Coupling of Aiding type</a:t>
            </a:r>
          </a:p>
          <a:p>
            <a:pPr marL="365760" indent="-256032" algn="just" eaLnBrk="1" hangingPunct="1">
              <a:lnSpc>
                <a:spcPct val="110000"/>
              </a:lnSpc>
              <a:spcBef>
                <a:spcPts val="600"/>
              </a:spcBef>
              <a:spcAft>
                <a:spcPts val="600"/>
              </a:spcAft>
              <a:buClr>
                <a:schemeClr val="accent3"/>
              </a:buClr>
              <a:buFont typeface="Georgia"/>
              <a:buChar char="•"/>
            </a:pPr>
            <a:r>
              <a:rPr lang="en-US" sz="2400" b="1" dirty="0">
                <a:solidFill>
                  <a:srgbClr val="FF0000"/>
                </a:solidFill>
                <a:latin typeface="+mn-lt"/>
              </a:rPr>
              <a:t>Coupling of Opposing type </a:t>
            </a:r>
          </a:p>
          <a:p>
            <a:pPr marL="365760" indent="-256032" algn="just" eaLnBrk="1" hangingPunct="1">
              <a:lnSpc>
                <a:spcPct val="110000"/>
              </a:lnSpc>
              <a:spcBef>
                <a:spcPts val="600"/>
              </a:spcBef>
              <a:spcAft>
                <a:spcPts val="600"/>
              </a:spcAft>
              <a:buClr>
                <a:schemeClr val="accent3"/>
              </a:buClr>
              <a:buFont typeface="Georgia"/>
              <a:buChar char="•"/>
            </a:pPr>
            <a:endParaRPr lang="en-US" sz="2400" b="1" dirty="0">
              <a:solidFill>
                <a:srgbClr val="FF0000"/>
              </a:solidFill>
              <a:latin typeface="+mn-lt"/>
            </a:endParaRPr>
          </a:p>
        </p:txBody>
      </p:sp>
    </p:spTree>
    <p:extLst>
      <p:ext uri="{BB962C8B-B14F-4D97-AF65-F5344CB8AC3E}">
        <p14:creationId xmlns:p14="http://schemas.microsoft.com/office/powerpoint/2010/main" val="138792130"/>
      </p:ext>
    </p:extLst>
  </p:cSld>
  <p:clrMapOvr>
    <a:masterClrMapping/>
  </p:clrMapOvr>
  <p:transition>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1507699" y="228600"/>
            <a:ext cx="8229600" cy="1066800"/>
          </a:xfrm>
        </p:spPr>
        <p:txBody>
          <a:bodyPr/>
          <a:lstStyle/>
          <a:p>
            <a:r>
              <a:rPr lang="en-US" dirty="0"/>
              <a:t>Coupling of Aiding type</a:t>
            </a:r>
          </a:p>
        </p:txBody>
      </p:sp>
      <p:sp>
        <p:nvSpPr>
          <p:cNvPr id="7" name="Rectangle 6"/>
          <p:cNvSpPr/>
          <p:nvPr/>
        </p:nvSpPr>
        <p:spPr>
          <a:xfrm>
            <a:off x="152400" y="1219200"/>
            <a:ext cx="10323553" cy="838200"/>
          </a:xfrm>
          <a:prstGeom prst="rect">
            <a:avLst/>
          </a:prstGeom>
        </p:spPr>
        <p:txBody>
          <a:bodyPr vert="horz">
            <a:noAutofit/>
          </a:bodyPr>
          <a:lstStyle/>
          <a:p>
            <a:pPr marL="109728" algn="just" eaLnBrk="1" hangingPunct="1">
              <a:lnSpc>
                <a:spcPct val="110000"/>
              </a:lnSpc>
              <a:spcBef>
                <a:spcPts val="600"/>
              </a:spcBef>
              <a:spcAft>
                <a:spcPts val="600"/>
              </a:spcAft>
              <a:buClr>
                <a:schemeClr val="accent3"/>
              </a:buClr>
            </a:pPr>
            <a:r>
              <a:rPr lang="en-US" sz="2400" dirty="0"/>
              <a:t>Consider the following electric circuit, which is having two inductors that are connected in </a:t>
            </a:r>
            <a:r>
              <a:rPr lang="en-US" sz="2400" b="1" dirty="0"/>
              <a:t>series</a:t>
            </a:r>
            <a:r>
              <a:rPr lang="en-US" sz="2400" dirty="0"/>
              <a:t>.</a:t>
            </a:r>
            <a:endParaRPr lang="en-US" sz="2400" b="1" dirty="0">
              <a:solidFill>
                <a:srgbClr val="FF0000"/>
              </a:solidFill>
              <a:latin typeface="+mn-lt"/>
            </a:endParaRPr>
          </a:p>
          <a:p>
            <a:pPr marL="365760" indent="-256032" algn="just" eaLnBrk="1" hangingPunct="1">
              <a:lnSpc>
                <a:spcPct val="110000"/>
              </a:lnSpc>
              <a:spcBef>
                <a:spcPts val="600"/>
              </a:spcBef>
              <a:spcAft>
                <a:spcPts val="600"/>
              </a:spcAft>
              <a:buClr>
                <a:schemeClr val="accent3"/>
              </a:buClr>
              <a:buFont typeface="Georgia"/>
              <a:buChar char="•"/>
            </a:pPr>
            <a:endParaRPr lang="en-US" sz="2400" b="1" dirty="0">
              <a:solidFill>
                <a:srgbClr val="FF0000"/>
              </a:solidFill>
              <a:latin typeface="+mn-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290" y="1828800"/>
            <a:ext cx="1810126" cy="416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2057400"/>
            <a:ext cx="10134599" cy="1981200"/>
          </a:xfrm>
          <a:prstGeom prst="rect">
            <a:avLst/>
          </a:prstGeom>
        </p:spPr>
        <p:txBody>
          <a:bodyPr vert="horz">
            <a:noAutofit/>
          </a:bodyPr>
          <a:lstStyle/>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Since the two inductors are connected in series, the same current I flow through both inductors having self-inductances L1 and L2.</a:t>
            </a:r>
          </a:p>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In this case, the current, I enter at the dotted terminal of each inductor. Hence, the induced voltage in each inductor will be having positive polarity at the dotted terminal due to the current flowing in another coil.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82" y="4031673"/>
            <a:ext cx="3040926" cy="291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4603066"/>
            <a:ext cx="4898282" cy="1081771"/>
          </a:xfrm>
          <a:prstGeom prst="rect">
            <a:avLst/>
          </a:prstGeom>
        </p:spPr>
        <p:txBody>
          <a:bodyPr vert="horz">
            <a:noAutofit/>
          </a:bodyPr>
          <a:lstStyle/>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Apply KVL around the loop of the above electric circuit or network</a:t>
            </a:r>
            <a:endParaRPr lang="en-IN" sz="2000" dirty="0"/>
          </a:p>
        </p:txBody>
      </p:sp>
    </p:spTree>
    <p:extLst>
      <p:ext uri="{BB962C8B-B14F-4D97-AF65-F5344CB8AC3E}">
        <p14:creationId xmlns:p14="http://schemas.microsoft.com/office/powerpoint/2010/main" val="2740023100"/>
      </p:ext>
    </p:extLst>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1507699" y="228600"/>
            <a:ext cx="8229600" cy="1066800"/>
          </a:xfrm>
        </p:spPr>
        <p:txBody>
          <a:bodyPr/>
          <a:lstStyle/>
          <a:p>
            <a:r>
              <a:rPr lang="en-US" dirty="0"/>
              <a:t>Coupling of Aiding type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832" y="757727"/>
            <a:ext cx="2426767" cy="557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1"/>
              <p:cNvSpPr>
                <a:spLocks noChangeArrowheads="1"/>
              </p:cNvSpPr>
              <p:nvPr/>
            </p:nvSpPr>
            <p:spPr bwMode="auto">
              <a:xfrm>
                <a:off x="76200" y="1600200"/>
                <a:ext cx="8515355" cy="45129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1" hangingPunct="1">
                  <a:buFont typeface="Arial" pitchFamily="34" charset="0"/>
                  <a:buChar char="•"/>
                </a:pPr>
                <a:r>
                  <a:rPr lang="en-US" sz="2400" dirty="0">
                    <a:solidFill>
                      <a:srgbClr val="000000"/>
                    </a:solidFill>
                    <a:latin typeface="Arial" pitchFamily="34" charset="0"/>
                    <a:cs typeface="Arial" pitchFamily="34" charset="0"/>
                  </a:rPr>
                  <a:t>The above equation is in the form of</a:t>
                </a:r>
              </a:p>
              <a:p>
                <a:pPr eaLnBrk="1" hangingPunct="1"/>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a:cs typeface="Arial" pitchFamily="34" charset="0"/>
                        </a:rPr>
                        <m:t>𝑉</m:t>
                      </m:r>
                      <m:r>
                        <a:rPr lang="en-US" sz="2400" i="1">
                          <a:solidFill>
                            <a:srgbClr val="000000"/>
                          </a:solidFill>
                          <a:latin typeface="Cambria Math"/>
                          <a:cs typeface="Arial" pitchFamily="34" charset="0"/>
                        </a:rPr>
                        <m:t>=</m:t>
                      </m:r>
                      <m:sSub>
                        <m:sSubPr>
                          <m:ctrlPr>
                            <a:rPr lang="en-US" sz="2400" i="1">
                              <a:solidFill>
                                <a:srgbClr val="000000"/>
                              </a:solidFill>
                              <a:latin typeface="Cambria Math" panose="02040503050406030204" pitchFamily="18" charset="0"/>
                              <a:cs typeface="Arial" pitchFamily="34" charset="0"/>
                            </a:rPr>
                          </m:ctrlPr>
                        </m:sSubPr>
                        <m:e>
                          <m:r>
                            <a:rPr lang="en-US" sz="2400" i="1">
                              <a:solidFill>
                                <a:srgbClr val="000000"/>
                              </a:solidFill>
                              <a:latin typeface="Cambria Math"/>
                              <a:cs typeface="Arial" pitchFamily="34" charset="0"/>
                            </a:rPr>
                            <m:t>𝐿</m:t>
                          </m:r>
                        </m:e>
                        <m:sub>
                          <m:r>
                            <a:rPr lang="en-US" sz="2400" i="1">
                              <a:solidFill>
                                <a:srgbClr val="000000"/>
                              </a:solidFill>
                              <a:latin typeface="Cambria Math"/>
                              <a:cs typeface="Arial" pitchFamily="34" charset="0"/>
                            </a:rPr>
                            <m:t>𝐸𝑄</m:t>
                          </m:r>
                        </m:sub>
                      </m:sSub>
                      <m:f>
                        <m:fPr>
                          <m:ctrlPr>
                            <a:rPr lang="en-US" sz="2400" i="1">
                              <a:solidFill>
                                <a:srgbClr val="000000"/>
                              </a:solidFill>
                              <a:latin typeface="Cambria Math" panose="02040503050406030204" pitchFamily="18" charset="0"/>
                              <a:cs typeface="Arial" pitchFamily="34" charset="0"/>
                            </a:rPr>
                          </m:ctrlPr>
                        </m:fPr>
                        <m:num>
                          <m:r>
                            <a:rPr lang="en-US" sz="2400" i="1">
                              <a:solidFill>
                                <a:srgbClr val="000000"/>
                              </a:solidFill>
                              <a:latin typeface="Cambria Math"/>
                              <a:cs typeface="Arial" pitchFamily="34" charset="0"/>
                            </a:rPr>
                            <m:t>𝑑𝑖</m:t>
                          </m:r>
                        </m:num>
                        <m:den>
                          <m:r>
                            <a:rPr lang="en-US" sz="2400" i="1">
                              <a:solidFill>
                                <a:srgbClr val="000000"/>
                              </a:solidFill>
                              <a:latin typeface="Cambria Math"/>
                              <a:cs typeface="Arial" pitchFamily="34" charset="0"/>
                            </a:rPr>
                            <m:t>𝑑𝑡</m:t>
                          </m:r>
                        </m:den>
                      </m:f>
                    </m:oMath>
                  </m:oMathPara>
                </a14:m>
                <a:endParaRPr lang="en-US" sz="2400" dirty="0">
                  <a:solidFill>
                    <a:srgbClr val="000000"/>
                  </a:solidFill>
                  <a:latin typeface="Arial" pitchFamily="34" charset="0"/>
                  <a:cs typeface="Arial" pitchFamily="34" charset="0"/>
                </a:endParaRPr>
              </a:p>
              <a:p>
                <a:pPr marL="342900" indent="-342900" eaLnBrk="1" hangingPunct="1">
                  <a:buFont typeface="Arial" pitchFamily="34" charset="0"/>
                  <a:buChar char="•"/>
                </a:pPr>
                <a:r>
                  <a:rPr lang="en-US" sz="2400" dirty="0">
                    <a:solidFill>
                      <a:srgbClr val="000000"/>
                    </a:solidFill>
                    <a:latin typeface="Arial" pitchFamily="34" charset="0"/>
                    <a:cs typeface="Arial" pitchFamily="34" charset="0"/>
                  </a:rPr>
                  <a:t>Therefore, the </a:t>
                </a:r>
                <a:r>
                  <a:rPr lang="en-US" sz="2400" b="1" dirty="0">
                    <a:solidFill>
                      <a:srgbClr val="000000"/>
                    </a:solidFill>
                    <a:latin typeface="Arial" pitchFamily="34" charset="0"/>
                    <a:cs typeface="Arial" pitchFamily="34" charset="0"/>
                  </a:rPr>
                  <a:t>equivalent inductance</a:t>
                </a:r>
                <a:r>
                  <a:rPr lang="en-US" sz="2400" dirty="0">
                    <a:solidFill>
                      <a:srgbClr val="000000"/>
                    </a:solidFill>
                    <a:latin typeface="Arial" pitchFamily="34" charset="0"/>
                    <a:cs typeface="Arial" pitchFamily="34" charset="0"/>
                  </a:rPr>
                  <a:t> of series combination of inductors shown in the above figure is</a:t>
                </a:r>
              </a:p>
              <a:p>
                <a:pPr lvl="0" eaLnBrk="1" hangingPunct="1"/>
                <a:endParaRPr lang="en-US" sz="2400" i="1" dirty="0">
                  <a:solidFill>
                    <a:srgbClr val="000000"/>
                  </a:solidFill>
                  <a:latin typeface="Cambria Math"/>
                  <a:cs typeface="Arial" pitchFamily="34" charset="0"/>
                </a:endParaRPr>
              </a:p>
              <a:p>
                <a:pPr lvl="0" eaLnBrk="1" hangingPunct="1"/>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cs typeface="Arial" pitchFamily="34" charset="0"/>
                            </a:rPr>
                          </m:ctrlPr>
                        </m:sSubPr>
                        <m:e>
                          <m:r>
                            <a:rPr lang="en-US" sz="2400" i="1">
                              <a:solidFill>
                                <a:srgbClr val="000000"/>
                              </a:solidFill>
                              <a:latin typeface="Cambria Math"/>
                              <a:cs typeface="Arial" pitchFamily="34" charset="0"/>
                            </a:rPr>
                            <m:t>𝐿</m:t>
                          </m:r>
                        </m:e>
                        <m:sub>
                          <m:r>
                            <a:rPr lang="en-US" sz="2400" i="1">
                              <a:solidFill>
                                <a:srgbClr val="000000"/>
                              </a:solidFill>
                              <a:latin typeface="Cambria Math"/>
                              <a:cs typeface="Arial" pitchFamily="34" charset="0"/>
                            </a:rPr>
                            <m:t>𝐸𝑄</m:t>
                          </m:r>
                        </m:sub>
                      </m:sSub>
                      <m:r>
                        <a:rPr lang="en-US" sz="2400" i="1">
                          <a:solidFill>
                            <a:srgbClr val="000000"/>
                          </a:solidFill>
                          <a:latin typeface="Cambria Math"/>
                          <a:cs typeface="Arial" pitchFamily="34" charset="0"/>
                        </a:rPr>
                        <m:t>=</m:t>
                      </m:r>
                      <m:r>
                        <a:rPr lang="en-US" sz="2400" i="1">
                          <a:solidFill>
                            <a:srgbClr val="000000"/>
                          </a:solidFill>
                          <a:latin typeface="Cambria Math"/>
                          <a:cs typeface="Arial" pitchFamily="34" charset="0"/>
                        </a:rPr>
                        <m:t>𝐿</m:t>
                      </m:r>
                      <m:r>
                        <a:rPr lang="en-US" sz="2400" i="1">
                          <a:solidFill>
                            <a:srgbClr val="000000"/>
                          </a:solidFill>
                          <a:latin typeface="Cambria Math"/>
                          <a:cs typeface="Arial" pitchFamily="34" charset="0"/>
                        </a:rPr>
                        <m:t>1+</m:t>
                      </m:r>
                      <m:r>
                        <a:rPr lang="en-US" sz="2400" i="1">
                          <a:solidFill>
                            <a:srgbClr val="000000"/>
                          </a:solidFill>
                          <a:latin typeface="Cambria Math"/>
                          <a:cs typeface="Arial" pitchFamily="34" charset="0"/>
                        </a:rPr>
                        <m:t>𝐿</m:t>
                      </m:r>
                      <m:r>
                        <a:rPr lang="en-US" sz="2400" i="1">
                          <a:solidFill>
                            <a:srgbClr val="000000"/>
                          </a:solidFill>
                          <a:latin typeface="Cambria Math"/>
                          <a:cs typeface="Arial" pitchFamily="34" charset="0"/>
                        </a:rPr>
                        <m:t>2+2</m:t>
                      </m:r>
                      <m:r>
                        <a:rPr lang="en-US" sz="2400" i="1">
                          <a:solidFill>
                            <a:srgbClr val="000000"/>
                          </a:solidFill>
                          <a:latin typeface="Cambria Math"/>
                          <a:cs typeface="Arial" pitchFamily="34" charset="0"/>
                        </a:rPr>
                        <m:t>𝑀</m:t>
                      </m:r>
                    </m:oMath>
                  </m:oMathPara>
                </a14:m>
                <a:endParaRPr lang="en-US" sz="2400" dirty="0">
                  <a:solidFill>
                    <a:srgbClr val="000000"/>
                  </a:solidFill>
                  <a:latin typeface="Arial" pitchFamily="34" charset="0"/>
                  <a:cs typeface="Arial" pitchFamily="34" charset="0"/>
                </a:endParaRPr>
              </a:p>
              <a:p>
                <a:pPr marL="342900" indent="-342900" eaLnBrk="1" hangingPunct="1">
                  <a:buFont typeface="Arial" pitchFamily="34" charset="0"/>
                  <a:buChar char="•"/>
                </a:pPr>
                <a:endParaRPr lang="en-US" sz="2400" dirty="0">
                  <a:solidFill>
                    <a:srgbClr val="000000"/>
                  </a:solidFill>
                  <a:latin typeface="Arial" pitchFamily="34" charset="0"/>
                  <a:cs typeface="Arial" pitchFamily="34" charset="0"/>
                </a:endParaRPr>
              </a:p>
              <a:p>
                <a:pPr marL="342900" indent="-342900">
                  <a:buFont typeface="Arial" pitchFamily="34" charset="0"/>
                  <a:buChar char="•"/>
                </a:pPr>
                <a:r>
                  <a:rPr lang="en-US" sz="2400" dirty="0">
                    <a:solidFill>
                      <a:srgbClr val="000000"/>
                    </a:solidFill>
                    <a:latin typeface="Arial" pitchFamily="34" charset="0"/>
                    <a:cs typeface="Arial" pitchFamily="34" charset="0"/>
                  </a:rPr>
                  <a:t>In this case, the equivalent inductance has been increased by 2M.</a:t>
                </a:r>
              </a:p>
              <a:p>
                <a:pPr marL="342900" indent="-342900">
                  <a:buFont typeface="Arial" pitchFamily="34" charset="0"/>
                  <a:buChar char="•"/>
                </a:pPr>
                <a:r>
                  <a:rPr lang="en-US" sz="2400" dirty="0">
                    <a:solidFill>
                      <a:srgbClr val="000000"/>
                    </a:solidFill>
                    <a:latin typeface="Arial" pitchFamily="34" charset="0"/>
                    <a:cs typeface="Arial" pitchFamily="34" charset="0"/>
                  </a:rPr>
                  <a:t>Hence, the above electrical circuit is an example of </a:t>
                </a:r>
                <a:r>
                  <a:rPr lang="en-US" sz="2400" b="1" dirty="0">
                    <a:solidFill>
                      <a:srgbClr val="000000"/>
                    </a:solidFill>
                    <a:latin typeface="Arial" pitchFamily="34" charset="0"/>
                    <a:cs typeface="Arial" pitchFamily="34" charset="0"/>
                  </a:rPr>
                  <a:t>electrical</a:t>
                </a:r>
                <a:r>
                  <a:rPr lang="en-US" sz="2400" dirty="0">
                    <a:solidFill>
                      <a:srgbClr val="000000"/>
                    </a:solidFill>
                    <a:latin typeface="Arial" pitchFamily="34" charset="0"/>
                    <a:cs typeface="Arial" pitchFamily="34" charset="0"/>
                  </a:rPr>
                  <a:t> coupling which is of </a:t>
                </a:r>
                <a:r>
                  <a:rPr lang="en-US" sz="2400" b="1" dirty="0">
                    <a:solidFill>
                      <a:srgbClr val="000000"/>
                    </a:solidFill>
                    <a:latin typeface="Arial" pitchFamily="34" charset="0"/>
                    <a:cs typeface="Arial" pitchFamily="34" charset="0"/>
                  </a:rPr>
                  <a:t>aiding</a:t>
                </a:r>
                <a:r>
                  <a:rPr lang="en-US" sz="2400" dirty="0">
                    <a:solidFill>
                      <a:srgbClr val="000000"/>
                    </a:solidFill>
                    <a:latin typeface="Arial" pitchFamily="34" charset="0"/>
                    <a:cs typeface="Arial" pitchFamily="34" charset="0"/>
                  </a:rPr>
                  <a:t> type.</a:t>
                </a:r>
                <a:endParaRPr lang="en-US" sz="2400" dirty="0">
                  <a:latin typeface="Arial" pitchFamily="34" charset="0"/>
                  <a:cs typeface="Arial" pitchFamily="34" charset="0"/>
                </a:endParaRPr>
              </a:p>
            </p:txBody>
          </p:sp>
        </mc:Choice>
        <mc:Fallback xmlns="">
          <p:sp>
            <p:nvSpPr>
              <p:cNvPr id="5" name="Rectangle 1"/>
              <p:cNvSpPr>
                <a:spLocks noRot="1" noChangeAspect="1" noMove="1" noResize="1" noEditPoints="1" noAdjustHandles="1" noChangeArrowheads="1" noChangeShapeType="1" noTextEdit="1"/>
              </p:cNvSpPr>
              <p:nvPr/>
            </p:nvSpPr>
            <p:spPr bwMode="auto">
              <a:xfrm>
                <a:off x="76200" y="1600200"/>
                <a:ext cx="8515355" cy="4512967"/>
              </a:xfrm>
              <a:prstGeom prst="rect">
                <a:avLst/>
              </a:prstGeom>
              <a:blipFill>
                <a:blip r:embed="rId3"/>
                <a:stretch>
                  <a:fillRect l="-1003" t="-541" r="-1289" b="-27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47181927"/>
      </p:ext>
    </p:extLst>
  </p:cSld>
  <p:clrMapOvr>
    <a:masterClrMapping/>
  </p:clrMapOvr>
  <p:transition>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270201" y="166690"/>
            <a:ext cx="8229600" cy="1066800"/>
          </a:xfrm>
        </p:spPr>
        <p:txBody>
          <a:bodyPr/>
          <a:lstStyle/>
          <a:p>
            <a:r>
              <a:rPr lang="en-US" dirty="0"/>
              <a:t>Coupling of </a:t>
            </a:r>
            <a:r>
              <a:rPr lang="en-US" dirty="0" smtClean="0"/>
              <a:t>opposing type</a:t>
            </a:r>
            <a:endParaRPr lang="en-US" dirty="0"/>
          </a:p>
        </p:txBody>
      </p:sp>
      <p:sp>
        <p:nvSpPr>
          <p:cNvPr id="8" name="Rectangle 7"/>
          <p:cNvSpPr/>
          <p:nvPr/>
        </p:nvSpPr>
        <p:spPr>
          <a:xfrm>
            <a:off x="-76200" y="1143000"/>
            <a:ext cx="8922403" cy="2667000"/>
          </a:xfrm>
          <a:prstGeom prst="rect">
            <a:avLst/>
          </a:prstGeom>
        </p:spPr>
        <p:txBody>
          <a:bodyPr vert="horz">
            <a:noAutofit/>
          </a:bodyPr>
          <a:lstStyle/>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In this circuit, the current I enters at the dotted terminal of the inductor having an inductance of L1. Hence, it induces a voltage in the other inductor having an inductance of L2. So, positive polarity of the induced voltage is present at the dotted terminal of this inductor.</a:t>
            </a:r>
          </a:p>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further, the current I leaves from the dotted terminal of the inductor having an inductance of L2. Hence, it induces a voltage in the other inductor having an inductance of L1. So, negative polarity of the induced voltage is present at the dotted terminal of this inductor.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376" y="1069533"/>
            <a:ext cx="2312823" cy="573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1" y="4786310"/>
            <a:ext cx="4874660" cy="707886"/>
          </a:xfrm>
          <a:prstGeom prst="rect">
            <a:avLst/>
          </a:prstGeom>
        </p:spPr>
        <p:txBody>
          <a:bodyPr wrap="square">
            <a:spAutoFit/>
          </a:bodyPr>
          <a:lstStyle/>
          <a:p>
            <a:r>
              <a:rPr lang="en-US" sz="2000" dirty="0"/>
              <a:t>Apply </a:t>
            </a:r>
            <a:r>
              <a:rPr lang="en-US" sz="2000" b="1" dirty="0"/>
              <a:t>KVL</a:t>
            </a:r>
            <a:r>
              <a:rPr lang="en-US" sz="2000" dirty="0"/>
              <a:t> around the loop of the above electric circuit or network.</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833" y="3950691"/>
            <a:ext cx="2794391" cy="278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093599"/>
      </p:ext>
    </p:extLst>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1" y="609600"/>
            <a:ext cx="1917513"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latin typeface="Times New Roman" pitchFamily="18" charset="0"/>
                <a:cs typeface="Times New Roman" pitchFamily="18" charset="0"/>
              </a:rPr>
              <a:t>BEEE102L</a:t>
            </a:r>
            <a:endParaRPr lang="en-IN" sz="2800" b="1" dirty="0">
              <a:latin typeface="Times New Roman" pitchFamily="18" charset="0"/>
              <a:cs typeface="Times New Roman" pitchFamily="18" charset="0"/>
            </a:endParaRPr>
          </a:p>
        </p:txBody>
      </p:sp>
      <p:sp>
        <p:nvSpPr>
          <p:cNvPr id="7" name="TextBox 6"/>
          <p:cNvSpPr txBox="1"/>
          <p:nvPr/>
        </p:nvSpPr>
        <p:spPr>
          <a:xfrm>
            <a:off x="2664330" y="1664131"/>
            <a:ext cx="7091941"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solidFill>
                  <a:srgbClr val="FF0000"/>
                </a:solidFill>
                <a:latin typeface="Times New Roman" pitchFamily="18" charset="0"/>
                <a:cs typeface="Times New Roman" pitchFamily="18" charset="0"/>
              </a:rPr>
              <a:t>Basic Electrical and Electronics Engineering</a:t>
            </a:r>
            <a:endParaRPr lang="en-IN" sz="2800" b="1" dirty="0">
              <a:solidFill>
                <a:srgbClr val="FF0000"/>
              </a:solidFill>
              <a:latin typeface="Times New Roman" pitchFamily="18" charset="0"/>
              <a:cs typeface="Times New Roman" pitchFamily="18" charset="0"/>
            </a:endParaRPr>
          </a:p>
        </p:txBody>
      </p:sp>
      <p:sp>
        <p:nvSpPr>
          <p:cNvPr id="8" name="TextBox 7"/>
          <p:cNvSpPr txBox="1"/>
          <p:nvPr/>
        </p:nvSpPr>
        <p:spPr>
          <a:xfrm>
            <a:off x="2514600" y="2590800"/>
            <a:ext cx="73914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514350" indent="-514350">
              <a:buFont typeface="+mj-lt"/>
              <a:buAutoNum type="arabicPeriod"/>
            </a:pPr>
            <a:r>
              <a:rPr lang="en-US" sz="2800" b="1" dirty="0">
                <a:solidFill>
                  <a:schemeClr val="tx1"/>
                </a:solidFill>
                <a:latin typeface="Times New Roman" pitchFamily="18" charset="0"/>
                <a:cs typeface="Times New Roman" pitchFamily="18" charset="0"/>
              </a:rPr>
              <a:t>DC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AC Circuits</a:t>
            </a:r>
          </a:p>
          <a:p>
            <a:pPr marL="514350" indent="-514350">
              <a:buFont typeface="+mj-lt"/>
              <a:buAutoNum type="arabicPeriod"/>
            </a:pPr>
            <a:r>
              <a:rPr lang="en-US" sz="2800" b="1" u="sng" dirty="0">
                <a:solidFill>
                  <a:srgbClr val="00B050"/>
                </a:solidFill>
                <a:latin typeface="Times New Roman" pitchFamily="18" charset="0"/>
                <a:cs typeface="Times New Roman" pitchFamily="18" charset="0"/>
              </a:rPr>
              <a:t>Magnetic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Electrical Machines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Semiconductor Devices and Applications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Digital Systems</a:t>
            </a:r>
          </a:p>
        </p:txBody>
      </p:sp>
    </p:spTree>
    <p:extLst>
      <p:ext uri="{BB962C8B-B14F-4D97-AF65-F5344CB8AC3E}">
        <p14:creationId xmlns:p14="http://schemas.microsoft.com/office/powerpoint/2010/main" val="1101313194"/>
      </p:ext>
    </p:extLst>
  </p:cSld>
  <p:clrMapOvr>
    <a:masterClrMapping/>
  </p:clrMapOvr>
  <p:transition>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1507699" y="228600"/>
            <a:ext cx="8229600" cy="1066800"/>
          </a:xfrm>
        </p:spPr>
        <p:txBody>
          <a:bodyPr/>
          <a:lstStyle/>
          <a:p>
            <a:r>
              <a:rPr lang="en-US" dirty="0"/>
              <a:t>Coupling of </a:t>
            </a:r>
            <a:r>
              <a:rPr lang="en-US" dirty="0" smtClean="0"/>
              <a:t>opposing type</a:t>
            </a:r>
            <a:endParaRPr lang="en-US" dirty="0"/>
          </a:p>
        </p:txBody>
      </p:sp>
      <mc:AlternateContent xmlns:mc="http://schemas.openxmlformats.org/markup-compatibility/2006" xmlns:a14="http://schemas.microsoft.com/office/drawing/2010/main">
        <mc:Choice Requires="a14">
          <p:sp>
            <p:nvSpPr>
              <p:cNvPr id="5" name="Rectangle 1"/>
              <p:cNvSpPr>
                <a:spLocks noChangeArrowheads="1"/>
              </p:cNvSpPr>
              <p:nvPr/>
            </p:nvSpPr>
            <p:spPr bwMode="auto">
              <a:xfrm>
                <a:off x="685800" y="1600200"/>
                <a:ext cx="7905755" cy="45129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1" hangingPunct="1">
                  <a:buFont typeface="Arial" pitchFamily="34" charset="0"/>
                  <a:buChar char="•"/>
                </a:pPr>
                <a:r>
                  <a:rPr lang="en-US" sz="2400" dirty="0">
                    <a:solidFill>
                      <a:srgbClr val="000000"/>
                    </a:solidFill>
                    <a:latin typeface="Arial" pitchFamily="34" charset="0"/>
                    <a:cs typeface="Arial" pitchFamily="34" charset="0"/>
                  </a:rPr>
                  <a:t>The above equation is in the form of</a:t>
                </a:r>
              </a:p>
              <a:p>
                <a:pPr eaLnBrk="1" hangingPunct="1"/>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a:cs typeface="Arial" pitchFamily="34" charset="0"/>
                        </a:rPr>
                        <m:t>𝑉</m:t>
                      </m:r>
                      <m:r>
                        <a:rPr lang="en-US" sz="2400" i="1">
                          <a:solidFill>
                            <a:srgbClr val="000000"/>
                          </a:solidFill>
                          <a:latin typeface="Cambria Math"/>
                          <a:cs typeface="Arial" pitchFamily="34" charset="0"/>
                        </a:rPr>
                        <m:t>=</m:t>
                      </m:r>
                      <m:sSub>
                        <m:sSubPr>
                          <m:ctrlPr>
                            <a:rPr lang="en-US" sz="2400" i="1">
                              <a:solidFill>
                                <a:srgbClr val="000000"/>
                              </a:solidFill>
                              <a:latin typeface="Cambria Math" panose="02040503050406030204" pitchFamily="18" charset="0"/>
                              <a:cs typeface="Arial" pitchFamily="34" charset="0"/>
                            </a:rPr>
                          </m:ctrlPr>
                        </m:sSubPr>
                        <m:e>
                          <m:r>
                            <a:rPr lang="en-US" sz="2400" i="1">
                              <a:solidFill>
                                <a:srgbClr val="000000"/>
                              </a:solidFill>
                              <a:latin typeface="Cambria Math"/>
                              <a:cs typeface="Arial" pitchFamily="34" charset="0"/>
                            </a:rPr>
                            <m:t>𝐿</m:t>
                          </m:r>
                        </m:e>
                        <m:sub>
                          <m:r>
                            <a:rPr lang="en-US" sz="2400" i="1">
                              <a:solidFill>
                                <a:srgbClr val="000000"/>
                              </a:solidFill>
                              <a:latin typeface="Cambria Math"/>
                              <a:cs typeface="Arial" pitchFamily="34" charset="0"/>
                            </a:rPr>
                            <m:t>𝐸𝑄</m:t>
                          </m:r>
                        </m:sub>
                      </m:sSub>
                      <m:f>
                        <m:fPr>
                          <m:ctrlPr>
                            <a:rPr lang="en-US" sz="2400" i="1">
                              <a:solidFill>
                                <a:srgbClr val="000000"/>
                              </a:solidFill>
                              <a:latin typeface="Cambria Math" panose="02040503050406030204" pitchFamily="18" charset="0"/>
                              <a:cs typeface="Arial" pitchFamily="34" charset="0"/>
                            </a:rPr>
                          </m:ctrlPr>
                        </m:fPr>
                        <m:num>
                          <m:r>
                            <a:rPr lang="en-US" sz="2400" i="1">
                              <a:solidFill>
                                <a:srgbClr val="000000"/>
                              </a:solidFill>
                              <a:latin typeface="Cambria Math"/>
                              <a:cs typeface="Arial" pitchFamily="34" charset="0"/>
                            </a:rPr>
                            <m:t>𝑑𝑖</m:t>
                          </m:r>
                        </m:num>
                        <m:den>
                          <m:r>
                            <a:rPr lang="en-US" sz="2400" i="1">
                              <a:solidFill>
                                <a:srgbClr val="000000"/>
                              </a:solidFill>
                              <a:latin typeface="Cambria Math"/>
                              <a:cs typeface="Arial" pitchFamily="34" charset="0"/>
                            </a:rPr>
                            <m:t>𝑑𝑡</m:t>
                          </m:r>
                        </m:den>
                      </m:f>
                    </m:oMath>
                  </m:oMathPara>
                </a14:m>
                <a:endParaRPr lang="en-US" sz="2400" dirty="0">
                  <a:solidFill>
                    <a:srgbClr val="000000"/>
                  </a:solidFill>
                  <a:latin typeface="Arial" pitchFamily="34" charset="0"/>
                  <a:cs typeface="Arial" pitchFamily="34" charset="0"/>
                </a:endParaRPr>
              </a:p>
              <a:p>
                <a:pPr marL="342900" indent="-342900" eaLnBrk="1" hangingPunct="1">
                  <a:buFont typeface="Arial" pitchFamily="34" charset="0"/>
                  <a:buChar char="•"/>
                </a:pPr>
                <a:r>
                  <a:rPr lang="en-US" sz="2400" dirty="0">
                    <a:solidFill>
                      <a:srgbClr val="000000"/>
                    </a:solidFill>
                    <a:latin typeface="Arial" pitchFamily="34" charset="0"/>
                    <a:cs typeface="Arial" pitchFamily="34" charset="0"/>
                  </a:rPr>
                  <a:t>Therefore, the </a:t>
                </a:r>
                <a:r>
                  <a:rPr lang="en-US" sz="2400" b="1" dirty="0">
                    <a:solidFill>
                      <a:srgbClr val="000000"/>
                    </a:solidFill>
                    <a:latin typeface="Arial" pitchFamily="34" charset="0"/>
                    <a:cs typeface="Arial" pitchFamily="34" charset="0"/>
                  </a:rPr>
                  <a:t>equivalent inductance</a:t>
                </a:r>
                <a:r>
                  <a:rPr lang="en-US" sz="2400" dirty="0">
                    <a:solidFill>
                      <a:srgbClr val="000000"/>
                    </a:solidFill>
                    <a:latin typeface="Arial" pitchFamily="34" charset="0"/>
                    <a:cs typeface="Arial" pitchFamily="34" charset="0"/>
                  </a:rPr>
                  <a:t> of series combination of inductors shown in the above figure is</a:t>
                </a:r>
              </a:p>
              <a:p>
                <a:pPr lvl="0" eaLnBrk="1" hangingPunct="1"/>
                <a:endParaRPr lang="en-US" sz="2400" i="1" dirty="0">
                  <a:solidFill>
                    <a:srgbClr val="000000"/>
                  </a:solidFill>
                  <a:latin typeface="Cambria Math"/>
                  <a:cs typeface="Arial" pitchFamily="34" charset="0"/>
                </a:endParaRPr>
              </a:p>
              <a:p>
                <a:pPr lvl="0" eaLnBrk="1" hangingPunct="1"/>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cs typeface="Arial" pitchFamily="34" charset="0"/>
                            </a:rPr>
                          </m:ctrlPr>
                        </m:sSubPr>
                        <m:e>
                          <m:r>
                            <a:rPr lang="en-US" sz="2400" i="1">
                              <a:solidFill>
                                <a:srgbClr val="000000"/>
                              </a:solidFill>
                              <a:latin typeface="Cambria Math"/>
                              <a:cs typeface="Arial" pitchFamily="34" charset="0"/>
                            </a:rPr>
                            <m:t>𝐿</m:t>
                          </m:r>
                        </m:e>
                        <m:sub>
                          <m:r>
                            <a:rPr lang="en-US" sz="2400" i="1">
                              <a:solidFill>
                                <a:srgbClr val="000000"/>
                              </a:solidFill>
                              <a:latin typeface="Cambria Math"/>
                              <a:cs typeface="Arial" pitchFamily="34" charset="0"/>
                            </a:rPr>
                            <m:t>𝐸𝑄</m:t>
                          </m:r>
                        </m:sub>
                      </m:sSub>
                      <m:r>
                        <a:rPr lang="en-US" sz="2400" i="1">
                          <a:solidFill>
                            <a:srgbClr val="000000"/>
                          </a:solidFill>
                          <a:latin typeface="Cambria Math"/>
                          <a:cs typeface="Arial" pitchFamily="34" charset="0"/>
                        </a:rPr>
                        <m:t>=</m:t>
                      </m:r>
                      <m:r>
                        <a:rPr lang="en-US" sz="2400" i="1">
                          <a:solidFill>
                            <a:srgbClr val="000000"/>
                          </a:solidFill>
                          <a:latin typeface="Cambria Math"/>
                          <a:cs typeface="Arial" pitchFamily="34" charset="0"/>
                        </a:rPr>
                        <m:t>𝐿</m:t>
                      </m:r>
                      <m:r>
                        <a:rPr lang="en-US" sz="2400" i="1">
                          <a:solidFill>
                            <a:srgbClr val="000000"/>
                          </a:solidFill>
                          <a:latin typeface="Cambria Math"/>
                          <a:cs typeface="Arial" pitchFamily="34" charset="0"/>
                        </a:rPr>
                        <m:t>1+</m:t>
                      </m:r>
                      <m:r>
                        <a:rPr lang="en-US" sz="2400" i="1">
                          <a:solidFill>
                            <a:srgbClr val="000000"/>
                          </a:solidFill>
                          <a:latin typeface="Cambria Math"/>
                          <a:cs typeface="Arial" pitchFamily="34" charset="0"/>
                        </a:rPr>
                        <m:t>𝐿</m:t>
                      </m:r>
                      <m:r>
                        <a:rPr lang="en-US" sz="2400" i="1">
                          <a:solidFill>
                            <a:srgbClr val="000000"/>
                          </a:solidFill>
                          <a:latin typeface="Cambria Math"/>
                          <a:cs typeface="Arial" pitchFamily="34" charset="0"/>
                        </a:rPr>
                        <m:t>2−2</m:t>
                      </m:r>
                      <m:r>
                        <a:rPr lang="en-US" sz="2400" i="1">
                          <a:solidFill>
                            <a:srgbClr val="000000"/>
                          </a:solidFill>
                          <a:latin typeface="Cambria Math"/>
                          <a:cs typeface="Arial" pitchFamily="34" charset="0"/>
                        </a:rPr>
                        <m:t>𝑀</m:t>
                      </m:r>
                    </m:oMath>
                  </m:oMathPara>
                </a14:m>
                <a:endParaRPr lang="en-US" sz="2400" dirty="0">
                  <a:solidFill>
                    <a:srgbClr val="000000"/>
                  </a:solidFill>
                  <a:latin typeface="Arial" pitchFamily="34" charset="0"/>
                  <a:cs typeface="Arial" pitchFamily="34" charset="0"/>
                </a:endParaRPr>
              </a:p>
              <a:p>
                <a:pPr marL="342900" indent="-342900" eaLnBrk="1" hangingPunct="1">
                  <a:buFont typeface="Arial" pitchFamily="34" charset="0"/>
                  <a:buChar char="•"/>
                </a:pPr>
                <a:endParaRPr lang="en-US" sz="2400" dirty="0">
                  <a:solidFill>
                    <a:srgbClr val="000000"/>
                  </a:solidFill>
                  <a:latin typeface="Arial" pitchFamily="34" charset="0"/>
                  <a:cs typeface="Arial" pitchFamily="34" charset="0"/>
                </a:endParaRPr>
              </a:p>
              <a:p>
                <a:pPr marL="342900" indent="-342900">
                  <a:buFont typeface="Arial" pitchFamily="34" charset="0"/>
                  <a:buChar char="•"/>
                </a:pPr>
                <a:r>
                  <a:rPr lang="en-US" sz="2400" dirty="0">
                    <a:solidFill>
                      <a:srgbClr val="000000"/>
                    </a:solidFill>
                    <a:latin typeface="Arial" pitchFamily="34" charset="0"/>
                    <a:cs typeface="Arial" pitchFamily="34" charset="0"/>
                  </a:rPr>
                  <a:t>In this case, the equivalent inductance has been decreased by 2M.</a:t>
                </a:r>
              </a:p>
              <a:p>
                <a:pPr marL="342900" indent="-342900">
                  <a:buFont typeface="Arial" pitchFamily="34" charset="0"/>
                  <a:buChar char="•"/>
                </a:pPr>
                <a:r>
                  <a:rPr lang="en-US" sz="2400" dirty="0">
                    <a:solidFill>
                      <a:srgbClr val="000000"/>
                    </a:solidFill>
                    <a:latin typeface="Arial" pitchFamily="34" charset="0"/>
                    <a:cs typeface="Arial" pitchFamily="34" charset="0"/>
                  </a:rPr>
                  <a:t>Hence, the above electrical circuit is an example of </a:t>
                </a:r>
                <a:r>
                  <a:rPr lang="en-US" sz="2400" b="1" dirty="0">
                    <a:solidFill>
                      <a:srgbClr val="000000"/>
                    </a:solidFill>
                    <a:latin typeface="Arial" pitchFamily="34" charset="0"/>
                    <a:cs typeface="Arial" pitchFamily="34" charset="0"/>
                  </a:rPr>
                  <a:t>electrical</a:t>
                </a:r>
                <a:r>
                  <a:rPr lang="en-US" sz="2400" dirty="0">
                    <a:solidFill>
                      <a:srgbClr val="000000"/>
                    </a:solidFill>
                    <a:latin typeface="Arial" pitchFamily="34" charset="0"/>
                    <a:cs typeface="Arial" pitchFamily="34" charset="0"/>
                  </a:rPr>
                  <a:t> coupling which is of </a:t>
                </a:r>
                <a:r>
                  <a:rPr lang="en-US" sz="2400" b="1" dirty="0">
                    <a:solidFill>
                      <a:srgbClr val="000000"/>
                    </a:solidFill>
                    <a:latin typeface="Arial" pitchFamily="34" charset="0"/>
                    <a:cs typeface="Arial" pitchFamily="34" charset="0"/>
                  </a:rPr>
                  <a:t>opposing</a:t>
                </a:r>
                <a:r>
                  <a:rPr lang="en-US" sz="2400" dirty="0">
                    <a:solidFill>
                      <a:srgbClr val="000000"/>
                    </a:solidFill>
                    <a:latin typeface="Arial" pitchFamily="34" charset="0"/>
                    <a:cs typeface="Arial" pitchFamily="34" charset="0"/>
                  </a:rPr>
                  <a:t> type.</a:t>
                </a:r>
                <a:endParaRPr lang="en-US" sz="2400" dirty="0">
                  <a:latin typeface="Arial" pitchFamily="34" charset="0"/>
                  <a:cs typeface="Arial" pitchFamily="34" charset="0"/>
                </a:endParaRPr>
              </a:p>
            </p:txBody>
          </p:sp>
        </mc:Choice>
        <mc:Fallback xmlns="">
          <p:sp>
            <p:nvSpPr>
              <p:cNvPr id="5" name="Rectangle 1"/>
              <p:cNvSpPr>
                <a:spLocks noRot="1" noChangeAspect="1" noMove="1" noResize="1" noEditPoints="1" noAdjustHandles="1" noChangeArrowheads="1" noChangeShapeType="1" noTextEdit="1"/>
              </p:cNvSpPr>
              <p:nvPr/>
            </p:nvSpPr>
            <p:spPr bwMode="auto">
              <a:xfrm>
                <a:off x="685800" y="1600200"/>
                <a:ext cx="7905755" cy="4512967"/>
              </a:xfrm>
              <a:prstGeom prst="rect">
                <a:avLst/>
              </a:prstGeom>
              <a:blipFill>
                <a:blip r:embed="rId2"/>
                <a:stretch>
                  <a:fillRect l="-1080" t="-541" b="-27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202" y="990600"/>
            <a:ext cx="2736198" cy="528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59228"/>
      </p:ext>
    </p:extLst>
  </p:cSld>
  <p:clrMapOvr>
    <a:masterClrMapping/>
  </p:clrMapOvr>
  <p:transition>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76" y="1030660"/>
            <a:ext cx="11306437" cy="510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1407" y="1030659"/>
            <a:ext cx="814875" cy="369332"/>
          </a:xfrm>
          <a:prstGeom prst="rect">
            <a:avLst/>
          </a:prstGeom>
          <a:solidFill>
            <a:schemeClr val="bg1"/>
          </a:solidFill>
          <a:ln>
            <a:solidFill>
              <a:schemeClr val="bg1"/>
            </a:solidFill>
          </a:ln>
        </p:spPr>
        <p:txBody>
          <a:bodyPr wrap="square" rtlCol="0">
            <a:spAutoFit/>
          </a:bodyPr>
          <a:lstStyle/>
          <a:p>
            <a:endParaRPr lang="en-IN" dirty="0"/>
          </a:p>
        </p:txBody>
      </p:sp>
      <p:sp>
        <p:nvSpPr>
          <p:cNvPr id="4" name="TextBox 3"/>
          <p:cNvSpPr txBox="1"/>
          <p:nvPr/>
        </p:nvSpPr>
        <p:spPr>
          <a:xfrm>
            <a:off x="9287593" y="2749938"/>
            <a:ext cx="1561844" cy="369332"/>
          </a:xfrm>
          <a:prstGeom prst="rect">
            <a:avLst/>
          </a:prstGeom>
          <a:solidFill>
            <a:schemeClr val="bg1"/>
          </a:solid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47896679"/>
      </p:ext>
    </p:extLst>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2" y="1112690"/>
            <a:ext cx="11264251" cy="5094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06187" y="3153733"/>
            <a:ext cx="1561844" cy="369332"/>
          </a:xfrm>
          <a:prstGeom prst="rect">
            <a:avLst/>
          </a:prstGeom>
          <a:solidFill>
            <a:schemeClr val="bg1"/>
          </a:solidFill>
          <a:ln>
            <a:solidFill>
              <a:schemeClr val="bg1"/>
            </a:solidFill>
          </a:ln>
        </p:spPr>
        <p:txBody>
          <a:bodyPr wrap="square" rtlCol="0">
            <a:spAutoFit/>
          </a:bodyPr>
          <a:lstStyle/>
          <a:p>
            <a:endParaRPr lang="en-IN" dirty="0"/>
          </a:p>
        </p:txBody>
      </p:sp>
      <p:sp>
        <p:nvSpPr>
          <p:cNvPr id="4" name="TextBox 3"/>
          <p:cNvSpPr txBox="1"/>
          <p:nvPr/>
        </p:nvSpPr>
        <p:spPr>
          <a:xfrm>
            <a:off x="431872" y="1118863"/>
            <a:ext cx="1018594" cy="369332"/>
          </a:xfrm>
          <a:prstGeom prst="rect">
            <a:avLst/>
          </a:prstGeom>
          <a:solidFill>
            <a:schemeClr val="bg1"/>
          </a:solidFill>
          <a:ln>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803304679"/>
      </p:ext>
    </p:extLst>
  </p:cSld>
  <p:clrMapOvr>
    <a:masterClrMapping/>
  </p:clrMapOvr>
  <p:transition>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6" y="926350"/>
            <a:ext cx="12172354" cy="204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6063" y="780657"/>
            <a:ext cx="2037187" cy="476284"/>
          </a:xfrm>
          <a:prstGeom prst="rect">
            <a:avLst/>
          </a:prstGeom>
          <a:solidFill>
            <a:schemeClr val="bg1"/>
          </a:solidFill>
          <a:ln>
            <a:solidFill>
              <a:schemeClr val="bg1"/>
            </a:solidFill>
          </a:ln>
        </p:spPr>
        <p:txBody>
          <a:bodyPr wrap="square" rtlCol="0">
            <a:spAutoFit/>
          </a:bodyPr>
          <a:lstStyle/>
          <a:p>
            <a:r>
              <a:rPr lang="en-US" sz="2495" b="1" dirty="0"/>
              <a:t>Question</a:t>
            </a:r>
            <a:endParaRPr lang="en-IN" sz="2495" b="1" dirty="0"/>
          </a:p>
        </p:txBody>
      </p:sp>
    </p:spTree>
    <p:extLst>
      <p:ext uri="{BB962C8B-B14F-4D97-AF65-F5344CB8AC3E}">
        <p14:creationId xmlns:p14="http://schemas.microsoft.com/office/powerpoint/2010/main" val="1073407715"/>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6" y="926350"/>
            <a:ext cx="12172354" cy="107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88" y="2005420"/>
            <a:ext cx="7673405" cy="4347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6063" y="780657"/>
            <a:ext cx="2037187" cy="476284"/>
          </a:xfrm>
          <a:prstGeom prst="rect">
            <a:avLst/>
          </a:prstGeom>
          <a:solidFill>
            <a:schemeClr val="bg1"/>
          </a:solidFill>
          <a:ln>
            <a:solidFill>
              <a:schemeClr val="bg1"/>
            </a:solidFill>
          </a:ln>
        </p:spPr>
        <p:txBody>
          <a:bodyPr wrap="square" rtlCol="0">
            <a:spAutoFit/>
          </a:bodyPr>
          <a:lstStyle/>
          <a:p>
            <a:r>
              <a:rPr lang="en-US" sz="2495" b="1" dirty="0"/>
              <a:t>Question</a:t>
            </a:r>
            <a:endParaRPr lang="en-IN" sz="2495" b="1" dirty="0"/>
          </a:p>
        </p:txBody>
      </p:sp>
    </p:spTree>
    <p:extLst>
      <p:ext uri="{BB962C8B-B14F-4D97-AF65-F5344CB8AC3E}">
        <p14:creationId xmlns:p14="http://schemas.microsoft.com/office/powerpoint/2010/main" val="1303812803"/>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50" y="499764"/>
            <a:ext cx="11760630" cy="224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9960" y="541328"/>
            <a:ext cx="2037187" cy="476284"/>
          </a:xfrm>
          <a:prstGeom prst="rect">
            <a:avLst/>
          </a:prstGeom>
          <a:solidFill>
            <a:schemeClr val="bg1"/>
          </a:solidFill>
          <a:ln>
            <a:solidFill>
              <a:schemeClr val="bg1"/>
            </a:solidFill>
          </a:ln>
        </p:spPr>
        <p:txBody>
          <a:bodyPr wrap="square" rtlCol="0">
            <a:spAutoFit/>
          </a:bodyPr>
          <a:lstStyle/>
          <a:p>
            <a:r>
              <a:rPr lang="en-US" sz="2495" b="1" dirty="0"/>
              <a:t>Question</a:t>
            </a:r>
            <a:endParaRPr lang="en-IN" sz="2495" b="1" dirty="0"/>
          </a:p>
        </p:txBody>
      </p:sp>
    </p:spTree>
    <p:extLst>
      <p:ext uri="{BB962C8B-B14F-4D97-AF65-F5344CB8AC3E}">
        <p14:creationId xmlns:p14="http://schemas.microsoft.com/office/powerpoint/2010/main" val="421339366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50" y="541328"/>
            <a:ext cx="11760630" cy="109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62" y="1625149"/>
            <a:ext cx="9814844" cy="4780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9960" y="541328"/>
            <a:ext cx="2037187" cy="476284"/>
          </a:xfrm>
          <a:prstGeom prst="rect">
            <a:avLst/>
          </a:prstGeom>
          <a:solidFill>
            <a:schemeClr val="bg1"/>
          </a:solidFill>
          <a:ln>
            <a:solidFill>
              <a:schemeClr val="bg1"/>
            </a:solidFill>
          </a:ln>
        </p:spPr>
        <p:txBody>
          <a:bodyPr wrap="square" rtlCol="0">
            <a:spAutoFit/>
          </a:bodyPr>
          <a:lstStyle/>
          <a:p>
            <a:r>
              <a:rPr lang="en-US" sz="2495" b="1" dirty="0"/>
              <a:t>Question</a:t>
            </a:r>
            <a:endParaRPr lang="en-IN" sz="2495" b="1" dirty="0"/>
          </a:p>
        </p:txBody>
      </p:sp>
    </p:spTree>
    <p:extLst>
      <p:ext uri="{BB962C8B-B14F-4D97-AF65-F5344CB8AC3E}">
        <p14:creationId xmlns:p14="http://schemas.microsoft.com/office/powerpoint/2010/main" val="899861326"/>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2" y="1107457"/>
            <a:ext cx="11569700" cy="4643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934188"/>
      </p:ext>
    </p:extLst>
  </p:cSld>
  <p:clrMapOvr>
    <a:masterClrMapping/>
  </p:clrMapOvr>
  <p:transition>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43" y="1824737"/>
            <a:ext cx="9436100" cy="2886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357072"/>
      </p:ext>
    </p:extLst>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861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116" y="2554515"/>
            <a:ext cx="8596085" cy="391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43287" y="707962"/>
            <a:ext cx="1357303" cy="523220"/>
          </a:xfrm>
          <a:prstGeom prst="rect">
            <a:avLst/>
          </a:prstGeom>
          <a:noFill/>
        </p:spPr>
        <p:txBody>
          <a:bodyPr wrap="square" rtlCol="0">
            <a:spAutoFit/>
          </a:bodyPr>
          <a:lstStyle/>
          <a:p>
            <a:r>
              <a:rPr lang="en-US" sz="2800" b="1" dirty="0"/>
              <a:t>Books</a:t>
            </a:r>
            <a:endParaRPr lang="en-IN" sz="2800" b="1" dirty="0"/>
          </a:p>
        </p:txBody>
      </p:sp>
    </p:spTree>
    <p:extLst>
      <p:ext uri="{BB962C8B-B14F-4D97-AF65-F5344CB8AC3E}">
        <p14:creationId xmlns:p14="http://schemas.microsoft.com/office/powerpoint/2010/main" val="4128172780"/>
      </p:ext>
    </p:extLst>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Module 3. Magnetic Circuits</a:t>
            </a:r>
            <a:endParaRPr lang="en-IN" dirty="0" smtClean="0"/>
          </a:p>
        </p:txBody>
      </p:sp>
      <p:sp>
        <p:nvSpPr>
          <p:cNvPr id="4" name="TextBox 3"/>
          <p:cNvSpPr txBox="1"/>
          <p:nvPr/>
        </p:nvSpPr>
        <p:spPr>
          <a:xfrm>
            <a:off x="1949850" y="2362200"/>
            <a:ext cx="8378714"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itchFamily="2" charset="2"/>
              <a:buChar char="ü"/>
            </a:pPr>
            <a:r>
              <a:rPr lang="en-US" sz="2400" dirty="0">
                <a:solidFill>
                  <a:srgbClr val="FF0000"/>
                </a:solidFill>
                <a:latin typeface="Trebuchet MS" pitchFamily="34" charset="0"/>
              </a:rPr>
              <a:t>Electromagnetic Induction: Self And Mutual</a:t>
            </a:r>
          </a:p>
          <a:p>
            <a:pPr marL="285750" indent="-285750">
              <a:buFont typeface="Wingdings" pitchFamily="2" charset="2"/>
              <a:buChar char="ü"/>
            </a:pPr>
            <a:r>
              <a:rPr lang="en-US" sz="2400" dirty="0">
                <a:solidFill>
                  <a:schemeClr val="tx1"/>
                </a:solidFill>
                <a:latin typeface="Trebuchet MS" pitchFamily="34" charset="0"/>
              </a:rPr>
              <a:t>Magnetically Coupled Circuits</a:t>
            </a:r>
          </a:p>
          <a:p>
            <a:pPr marL="285750" indent="-285750">
              <a:buFont typeface="Wingdings" pitchFamily="2" charset="2"/>
              <a:buChar char="ü"/>
            </a:pPr>
            <a:r>
              <a:rPr lang="en-US" sz="2400" dirty="0">
                <a:latin typeface="Trebuchet MS" pitchFamily="34" charset="0"/>
              </a:rPr>
              <a:t>Series and Parallel Magnetic Circuits</a:t>
            </a:r>
          </a:p>
          <a:p>
            <a:pPr marL="285750" indent="-285750">
              <a:buFont typeface="Wingdings" pitchFamily="2" charset="2"/>
              <a:buChar char="ü"/>
            </a:pPr>
            <a:r>
              <a:rPr lang="en-US" sz="2400" dirty="0">
                <a:latin typeface="Trebuchet MS" pitchFamily="34" charset="0"/>
              </a:rPr>
              <a:t>Dot Convention</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22FE-B242-4147-A604-854BE24D3723}"/>
              </a:ext>
            </a:extLst>
          </p:cNvPr>
          <p:cNvSpPr>
            <a:spLocks noGrp="1"/>
          </p:cNvSpPr>
          <p:nvPr>
            <p:ph type="title"/>
          </p:nvPr>
        </p:nvSpPr>
        <p:spPr>
          <a:xfrm>
            <a:off x="1828800" y="685801"/>
            <a:ext cx="8380268" cy="1325563"/>
          </a:xfrm>
        </p:spPr>
        <p:txBody>
          <a:bodyPr>
            <a:normAutofit fontScale="90000"/>
          </a:bodyPr>
          <a:lstStyle/>
          <a:p>
            <a:r>
              <a:rPr lang="en-IN" dirty="0">
                <a:solidFill>
                  <a:srgbClr val="C00000"/>
                </a:solidFill>
              </a:rPr>
              <a:t>Self Inductance         Mutual Inductance</a:t>
            </a: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732" y="1922319"/>
            <a:ext cx="1408617" cy="83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012" y="3170958"/>
            <a:ext cx="3874270" cy="246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921" y="1922319"/>
            <a:ext cx="1832116" cy="107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068314"/>
            <a:ext cx="4495800" cy="2668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965284"/>
      </p:ext>
    </p:extLst>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8229600" cy="1066800"/>
          </a:xfrm>
        </p:spPr>
        <p:txBody>
          <a:bodyPr/>
          <a:lstStyle/>
          <a:p>
            <a:r>
              <a:rPr lang="en-US" dirty="0" smtClean="0"/>
              <a:t>Mutual inductance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0" y="1447800"/>
                <a:ext cx="8229600" cy="4325112"/>
              </a:xfrm>
            </p:spPr>
            <p:txBody>
              <a:bodyPr/>
              <a:lstStyle/>
              <a:p>
                <a:pPr algn="just"/>
                <a:r>
                  <a:rPr lang="en-US" dirty="0" smtClean="0"/>
                  <a:t>Mutual inductance (</a:t>
                </a:r>
                <a:r>
                  <a:rPr lang="en-US" i="1" dirty="0"/>
                  <a:t>M</a:t>
                </a:r>
                <a:r>
                  <a:rPr lang="en-US" dirty="0"/>
                  <a:t>) is measured in henrys (H) and is given </a:t>
                </a:r>
                <a:r>
                  <a:rPr lang="en-US" dirty="0" smtClean="0"/>
                  <a:t>as</a:t>
                </a:r>
              </a:p>
              <a:p>
                <a:pPr marL="0" indent="0" algn="just">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a:rPr>
                            <m:t>𝑀</m:t>
                          </m:r>
                        </m:e>
                        <m:sub>
                          <m:r>
                            <a:rPr lang="en-US" b="0" i="1" smtClean="0">
                              <a:latin typeface="Cambria Math"/>
                            </a:rPr>
                            <m:t>12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m:t>
                          </m:r>
                        </m:e>
                        <m:sub>
                          <m:r>
                            <a:rPr lang="en-US" b="0" i="1" smtClean="0">
                              <a:latin typeface="Cambria Math"/>
                            </a:rPr>
                            <m:t>21</m:t>
                          </m:r>
                        </m:sub>
                      </m:sSub>
                      <m:r>
                        <a:rPr lang="en-US" b="0" i="1" smtClean="0">
                          <a:latin typeface="Cambria Math"/>
                        </a:rPr>
                        <m:t>=</m:t>
                      </m:r>
                      <m:r>
                        <a:rPr lang="en-US" b="0" i="1" smtClean="0">
                          <a:latin typeface="Cambria Math"/>
                        </a:rPr>
                        <m:t>𝑀</m:t>
                      </m:r>
                    </m:oMath>
                  </m:oMathPara>
                </a14:m>
                <a:endParaRPr lang="en-IN" dirty="0" smtClean="0"/>
              </a:p>
              <a:p>
                <a:pPr algn="just"/>
                <a:endParaRPr lang="en-US" dirty="0" smtClean="0"/>
              </a:p>
              <a:p>
                <a:pPr algn="just"/>
                <a:endParaRPr lang="en-US" dirty="0"/>
              </a:p>
              <a:p>
                <a:pPr algn="just"/>
                <a:r>
                  <a:rPr lang="en-US" dirty="0" smtClean="0"/>
                  <a:t>Mutual </a:t>
                </a:r>
                <a:r>
                  <a:rPr lang="en-US" dirty="0"/>
                  <a:t>inductance is the ability of one inductor to induce a </a:t>
                </a:r>
                <a:r>
                  <a:rPr lang="en-US" dirty="0" smtClean="0"/>
                  <a:t>voltage </a:t>
                </a:r>
                <a:r>
                  <a:rPr lang="en-IN" dirty="0" smtClean="0"/>
                  <a:t>across </a:t>
                </a:r>
                <a:r>
                  <a:rPr lang="en-IN" dirty="0"/>
                  <a:t>a </a:t>
                </a:r>
                <a:r>
                  <a:rPr lang="en-IN" dirty="0" smtClean="0"/>
                  <a:t>neighbouring </a:t>
                </a:r>
                <a:r>
                  <a:rPr lang="en-IN" dirty="0"/>
                  <a:t>inductor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0" y="1447800"/>
                <a:ext cx="8229600" cy="4325112"/>
              </a:xfrm>
              <a:blipFill>
                <a:blip r:embed="rId2"/>
                <a:stretch>
                  <a:fillRect l="-74" t="-1551" r="-1481"/>
                </a:stretch>
              </a:blipFill>
            </p:spPr>
            <p:txBody>
              <a:bodyPr/>
              <a:lstStyle/>
              <a:p>
                <a:r>
                  <a:rPr lang="en-IN">
                    <a:noFill/>
                  </a:rPr>
                  <a:t> </a:t>
                </a:r>
              </a:p>
            </p:txBody>
          </p:sp>
        </mc:Fallback>
      </mc:AlternateContent>
    </p:spTree>
    <p:extLst>
      <p:ext uri="{BB962C8B-B14F-4D97-AF65-F5344CB8AC3E}">
        <p14:creationId xmlns:p14="http://schemas.microsoft.com/office/powerpoint/2010/main" val="3215842047"/>
      </p:ext>
    </p:extLst>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219201"/>
            <a:ext cx="8229600" cy="1815882"/>
          </a:xfrm>
          <a:prstGeom prst="rect">
            <a:avLst/>
          </a:prstGeom>
        </p:spPr>
        <p:txBody>
          <a:bodyPr wrap="square">
            <a:spAutoFit/>
          </a:bodyPr>
          <a:lstStyle/>
          <a:p>
            <a:pPr algn="just"/>
            <a:r>
              <a:rPr lang="en-US" sz="2800" dirty="0">
                <a:latin typeface="+mn-lt"/>
              </a:rPr>
              <a:t>Mutual Inductance is the ratio between induced </a:t>
            </a:r>
            <a:r>
              <a:rPr lang="en-US" sz="2800" dirty="0" err="1">
                <a:latin typeface="+mn-lt"/>
              </a:rPr>
              <a:t>emf</a:t>
            </a:r>
            <a:r>
              <a:rPr lang="en-US" sz="2800" dirty="0">
                <a:latin typeface="+mn-lt"/>
              </a:rPr>
              <a:t> across a coil to the rate of change of current of another adjacent coil in such a way that two coils are in possibility of flux linkage.</a:t>
            </a:r>
            <a:endParaRPr lang="en-IN" sz="2800"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657600"/>
            <a:ext cx="401508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1752600" y="381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Mutual inductance</a:t>
            </a:r>
            <a:endParaRPr lang="en-IN" dirty="0"/>
          </a:p>
        </p:txBody>
      </p:sp>
    </p:spTree>
    <p:extLst>
      <p:ext uri="{BB962C8B-B14F-4D97-AF65-F5344CB8AC3E}">
        <p14:creationId xmlns:p14="http://schemas.microsoft.com/office/powerpoint/2010/main" val="565424451"/>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381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Mutual inductance</a:t>
            </a:r>
            <a:endParaRPr lang="en-IN" dirty="0"/>
          </a:p>
        </p:txBody>
      </p:sp>
      <p:sp>
        <p:nvSpPr>
          <p:cNvPr id="3" name="Rectangle 2"/>
          <p:cNvSpPr/>
          <p:nvPr/>
        </p:nvSpPr>
        <p:spPr>
          <a:xfrm>
            <a:off x="1371600" y="1305803"/>
            <a:ext cx="10134600" cy="1700635"/>
          </a:xfrm>
          <a:prstGeom prst="rect">
            <a:avLst/>
          </a:prstGeom>
        </p:spPr>
        <p:txBody>
          <a:bodyPr vert="horz">
            <a:normAutofit fontScale="92500" lnSpcReduction="10000"/>
          </a:bodyPr>
          <a:lstStyle/>
          <a:p>
            <a:pPr marL="365760" indent="-256032" algn="just" eaLnBrk="1" hangingPunct="1">
              <a:spcBef>
                <a:spcPts val="300"/>
              </a:spcBef>
              <a:buClr>
                <a:schemeClr val="accent3"/>
              </a:buClr>
              <a:buFont typeface="Georgia"/>
              <a:buChar char="•"/>
            </a:pPr>
            <a:r>
              <a:rPr lang="en-US" sz="2400" dirty="0">
                <a:latin typeface="+mn-lt"/>
              </a:rPr>
              <a:t>Let us two coils with self inductance L1 and L2</a:t>
            </a:r>
            <a:r>
              <a:rPr lang="en-US" sz="2400" dirty="0" smtClean="0">
                <a:latin typeface="+mn-lt"/>
              </a:rPr>
              <a:t>.</a:t>
            </a:r>
          </a:p>
          <a:p>
            <a:pPr marL="365760" indent="-256032" algn="just" eaLnBrk="1" hangingPunct="1">
              <a:spcBef>
                <a:spcPts val="300"/>
              </a:spcBef>
              <a:buClr>
                <a:schemeClr val="accent3"/>
              </a:buClr>
              <a:buFont typeface="Georgia"/>
              <a:buChar char="•"/>
            </a:pPr>
            <a:endParaRPr lang="en-US" sz="2400" dirty="0">
              <a:latin typeface="+mn-lt"/>
            </a:endParaRPr>
          </a:p>
          <a:p>
            <a:pPr marL="365760" indent="-256032" algn="just" eaLnBrk="1" hangingPunct="1">
              <a:spcBef>
                <a:spcPts val="300"/>
              </a:spcBef>
              <a:buClr>
                <a:schemeClr val="accent3"/>
              </a:buClr>
              <a:buFont typeface="Georgia"/>
              <a:buChar char="•"/>
            </a:pPr>
            <a:r>
              <a:rPr lang="en-US" sz="2400" dirty="0">
                <a:latin typeface="+mn-lt"/>
              </a:rPr>
              <a:t>Consider that there is a low reluctance magnetic core which couples these both coils in such a way that entire flux created by one coil will link the other coil. That means there will be no leakage of flux in the system.</a:t>
            </a:r>
            <a:endParaRPr lang="en-IN" sz="2400" dirty="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86" y="2971802"/>
            <a:ext cx="4981484"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366514"/>
      </p:ext>
    </p:extLst>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99" y="1085676"/>
            <a:ext cx="8458200" cy="1200329"/>
          </a:xfrm>
          <a:prstGeom prst="rect">
            <a:avLst/>
          </a:prstGeom>
        </p:spPr>
        <p:txBody>
          <a:bodyPr wrap="square">
            <a:spAutoFit/>
          </a:bodyPr>
          <a:lstStyle/>
          <a:p>
            <a:pPr marL="457200" indent="-457200" algn="just">
              <a:buFont typeface="Arial" pitchFamily="34" charset="0"/>
              <a:buChar char="•"/>
            </a:pPr>
            <a:r>
              <a:rPr lang="en-US" sz="2400" dirty="0">
                <a:latin typeface="+mn-lt"/>
              </a:rPr>
              <a:t>Apply a time varying current at coil 1 keeping the coil 2 open circuited. The voltage induced across the coil 1 will be</a:t>
            </a:r>
            <a:endParaRPr lang="en-IN" sz="2400" dirty="0">
              <a:latin typeface="+mn-l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67" t="28019"/>
          <a:stretch/>
        </p:blipFill>
        <p:spPr bwMode="auto">
          <a:xfrm>
            <a:off x="2743200" y="3096501"/>
            <a:ext cx="6034538" cy="325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443" r="36308" b="75962"/>
          <a:stretch/>
        </p:blipFill>
        <p:spPr bwMode="auto">
          <a:xfrm>
            <a:off x="5385953" y="2095515"/>
            <a:ext cx="1343891" cy="108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752600" y="3810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Mutual inductance</a:t>
            </a:r>
            <a:endParaRPr lang="en-IN" dirty="0"/>
          </a:p>
        </p:txBody>
      </p:sp>
    </p:spTree>
    <p:extLst>
      <p:ext uri="{BB962C8B-B14F-4D97-AF65-F5344CB8AC3E}">
        <p14:creationId xmlns:p14="http://schemas.microsoft.com/office/powerpoint/2010/main" val="3227357920"/>
      </p:ext>
    </p:extLst>
  </p:cSld>
  <p:clrMapOvr>
    <a:masterClrMapping/>
  </p:clrMapOvr>
  <p:transition>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7808</TotalTime>
  <Words>606</Words>
  <Application>Microsoft Office PowerPoint</Application>
  <PresentationFormat>Widescreen</PresentationFormat>
  <Paragraphs>90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 Math</vt:lpstr>
      <vt:lpstr>Georgia</vt:lpstr>
      <vt:lpstr>Times New Roman</vt:lpstr>
      <vt:lpstr>Trebuchet MS</vt:lpstr>
      <vt:lpstr>Wingdings</vt:lpstr>
      <vt:lpstr>Wingdings 2</vt:lpstr>
      <vt:lpstr>Urban</vt:lpstr>
      <vt:lpstr>Basic Electrical and Electronics Engineering</vt:lpstr>
      <vt:lpstr>PowerPoint Presentation</vt:lpstr>
      <vt:lpstr>PowerPoint Presentation</vt:lpstr>
      <vt:lpstr>Module 3. Magnetic Circuits</vt:lpstr>
      <vt:lpstr>Self Inductance         Mutual Inductance </vt:lpstr>
      <vt:lpstr>Mutual inductance</vt:lpstr>
      <vt:lpstr>PowerPoint Presentation</vt:lpstr>
      <vt:lpstr>PowerPoint Presentation</vt:lpstr>
      <vt:lpstr>PowerPoint Presentation</vt:lpstr>
      <vt:lpstr>PowerPoint Presentation</vt:lpstr>
      <vt:lpstr>PowerPoint Presentation</vt:lpstr>
      <vt:lpstr>Dot convention</vt:lpstr>
      <vt:lpstr>Dot convention</vt:lpstr>
      <vt:lpstr>Dot convention</vt:lpstr>
      <vt:lpstr>Classification of Coupling</vt:lpstr>
      <vt:lpstr>Electrical Coupling</vt:lpstr>
      <vt:lpstr>Coupling of Aiding type</vt:lpstr>
      <vt:lpstr>Coupling of Aiding type</vt:lpstr>
      <vt:lpstr>Coupling of opposing type</vt:lpstr>
      <vt:lpstr>Coupling of opposing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Kent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Matrices: Basic Operations</dc:title>
  <dc:creator>wradulov</dc:creator>
  <cp:lastModifiedBy>Admin</cp:lastModifiedBy>
  <cp:revision>147</cp:revision>
  <dcterms:created xsi:type="dcterms:W3CDTF">2004-03-15T18:51:54Z</dcterms:created>
  <dcterms:modified xsi:type="dcterms:W3CDTF">2024-02-27T10:14:16Z</dcterms:modified>
</cp:coreProperties>
</file>