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98" r:id="rId3"/>
    <p:sldId id="297" r:id="rId4"/>
    <p:sldId id="299" r:id="rId5"/>
    <p:sldId id="293" r:id="rId6"/>
    <p:sldId id="279" r:id="rId7"/>
    <p:sldId id="280" r:id="rId8"/>
    <p:sldId id="281" r:id="rId9"/>
    <p:sldId id="282" r:id="rId10"/>
    <p:sldId id="294" r:id="rId11"/>
    <p:sldId id="296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CBD62C-3983-4978-89C2-26CBE2ED5A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C3951-6896-46DB-AB63-ED5F2A4D8E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7F5D3-2EC5-4BF4-BD31-FF109E304F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41CE7-992F-4407-88C7-5602668B9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C56E5-065A-43E7-8518-11E5310830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E3907-EFF0-4EC8-BA3A-9244E48A2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16671791-2453-48CD-8D49-759363F687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F1A3FBD8-6D59-4C61-9312-33C2E1BDB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B9D58-BDC6-4653-B866-5B69E6E983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ABB19-2E75-4022-AC3E-00AD059C0F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526F9-B5BB-464B-B7E3-8017D9927B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E78ED2-15D1-4329-B406-6CCEB1DB9A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1752600" y="1371601"/>
            <a:ext cx="84582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Basic Electrical and Electronics  Engineering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8458200" cy="609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dirty="0" smtClean="0">
                <a:solidFill>
                  <a:srgbClr val="002060"/>
                </a:solidFill>
              </a:rPr>
              <a:t>Dr. </a:t>
            </a:r>
            <a:r>
              <a:rPr lang="en-US" b="1" dirty="0" err="1" smtClean="0">
                <a:solidFill>
                  <a:srgbClr val="002060"/>
                </a:solidFill>
              </a:rPr>
              <a:t>Sonam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Shrivastava</a:t>
            </a:r>
            <a:r>
              <a:rPr lang="en-US" b="1" dirty="0" smtClean="0">
                <a:solidFill>
                  <a:srgbClr val="002060"/>
                </a:solidFill>
              </a:rPr>
              <a:t>/ Assistant  Professor (Sr.) /SELECT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05801" y="4648200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rgbClr val="002060"/>
                </a:solidFill>
              </a:rPr>
              <a:t>LECTURE 1.1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981200" y="669925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</a:rPr>
              <a:t>Electric Potential (Voltage)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990600" y="1355726"/>
            <a:ext cx="92964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en-US" b="1" u="sng" dirty="0">
                <a:sym typeface="ZapfDingbats"/>
              </a:rPr>
              <a:t>Definition</a:t>
            </a:r>
            <a:r>
              <a:rPr lang="en-US" b="1" dirty="0">
                <a:sym typeface="ZapfDingbats"/>
              </a:rPr>
              <a:t>:</a:t>
            </a:r>
            <a:r>
              <a:rPr lang="en-US" dirty="0">
                <a:sym typeface="ZapfDingbats"/>
              </a:rPr>
              <a:t> </a:t>
            </a:r>
            <a:r>
              <a:rPr lang="en-US" sz="2400" dirty="0"/>
              <a:t>The work required to move a unit charge from a reference point to a specified point is voltage, measured in joules per coulomb or volts. 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b="1" u="sng" dirty="0" smtClean="0">
                <a:sym typeface="ZapfDingbats"/>
              </a:rPr>
              <a:t>Symbol</a:t>
            </a:r>
            <a:r>
              <a:rPr lang="en-US" b="1" dirty="0">
                <a:sym typeface="ZapfDingbats"/>
              </a:rPr>
              <a:t>: </a:t>
            </a:r>
            <a:r>
              <a:rPr lang="en-US" dirty="0">
                <a:sym typeface="ZapfDingbats"/>
              </a:rPr>
              <a:t> </a:t>
            </a:r>
            <a:r>
              <a:rPr lang="en-US" sz="2400" i="1" dirty="0">
                <a:sym typeface="ZapfDingbats"/>
              </a:rPr>
              <a:t>v</a:t>
            </a:r>
            <a:endParaRPr lang="en-US" i="1" dirty="0">
              <a:sym typeface="ZapfDingbats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b="1" u="sng" dirty="0">
                <a:sym typeface="ZapfDingbats"/>
              </a:rPr>
              <a:t>Units</a:t>
            </a:r>
            <a:r>
              <a:rPr lang="en-US" b="1" dirty="0">
                <a:sym typeface="ZapfDingbats"/>
              </a:rPr>
              <a:t>:</a:t>
            </a:r>
            <a:r>
              <a:rPr lang="en-US" i="1" dirty="0">
                <a:sym typeface="ZapfDingbats"/>
              </a:rPr>
              <a:t> </a:t>
            </a:r>
            <a:r>
              <a:rPr lang="en-US" sz="2000" dirty="0">
                <a:sym typeface="ZapfDingbats"/>
              </a:rPr>
              <a:t>Joules/Coulomb</a:t>
            </a:r>
            <a:r>
              <a:rPr lang="en-US" sz="2000" i="1" dirty="0">
                <a:sym typeface="ZapfDingbats"/>
              </a:rPr>
              <a:t> </a:t>
            </a:r>
            <a:r>
              <a:rPr lang="en-US" sz="2000" dirty="0">
                <a:cs typeface="Arial" pitchFamily="34" charset="0"/>
                <a:sym typeface="ZapfDingbats"/>
              </a:rPr>
              <a:t>≡</a:t>
            </a:r>
            <a:r>
              <a:rPr lang="en-US" sz="2000" i="1" dirty="0">
                <a:sym typeface="ZapfDingbats"/>
              </a:rPr>
              <a:t> </a:t>
            </a:r>
            <a:r>
              <a:rPr lang="en-US" sz="2000" dirty="0">
                <a:sym typeface="ZapfDingbats"/>
              </a:rPr>
              <a:t>Volts (V)</a:t>
            </a:r>
          </a:p>
          <a:p>
            <a:pPr marL="342900" indent="-342900" algn="ctr" eaLnBrk="1" hangingPunct="1">
              <a:spcBef>
                <a:spcPct val="50000"/>
              </a:spcBef>
            </a:pPr>
            <a:r>
              <a:rPr lang="en-US" sz="2400" b="1" i="1" dirty="0">
                <a:sym typeface="ZapfDingbats"/>
              </a:rPr>
              <a:t>v = </a:t>
            </a:r>
            <a:r>
              <a:rPr lang="en-US" sz="2400" b="1" i="1" dirty="0" err="1">
                <a:sym typeface="ZapfDingbats"/>
              </a:rPr>
              <a:t>dw</a:t>
            </a:r>
            <a:r>
              <a:rPr lang="en-US" sz="2400" b="1" i="1" dirty="0">
                <a:sym typeface="ZapfDingbats"/>
              </a:rPr>
              <a:t>/</a:t>
            </a:r>
            <a:r>
              <a:rPr lang="en-US" sz="2400" b="1" i="1" dirty="0" err="1">
                <a:sym typeface="ZapfDingbats"/>
              </a:rPr>
              <a:t>dq</a:t>
            </a:r>
            <a:endParaRPr lang="en-US" sz="2400" b="1" i="1" dirty="0">
              <a:sym typeface="ZapfDingbats"/>
            </a:endParaRP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000" dirty="0">
                <a:sym typeface="ZapfDingbats"/>
              </a:rPr>
              <a:t>where </a:t>
            </a:r>
            <a:r>
              <a:rPr lang="en-US" sz="2000" i="1" dirty="0">
                <a:sym typeface="ZapfDingbats"/>
              </a:rPr>
              <a:t>w</a:t>
            </a:r>
            <a:r>
              <a:rPr lang="en-US" sz="2000" dirty="0">
                <a:sym typeface="ZapfDingbats"/>
              </a:rPr>
              <a:t> = energy (in Joules), </a:t>
            </a:r>
            <a:r>
              <a:rPr lang="en-US" sz="2000" i="1" dirty="0">
                <a:sym typeface="ZapfDingbats"/>
              </a:rPr>
              <a:t>q</a:t>
            </a:r>
            <a:r>
              <a:rPr lang="en-US" sz="2000" dirty="0">
                <a:sym typeface="ZapfDingbats"/>
              </a:rPr>
              <a:t> = charge (in Coulombs</a:t>
            </a:r>
            <a:r>
              <a:rPr lang="en-US" sz="2000" dirty="0" smtClean="0">
                <a:sym typeface="ZapfDingbats"/>
              </a:rPr>
              <a:t>)</a:t>
            </a:r>
          </a:p>
          <a:p>
            <a:pPr marL="342900" indent="-342900" algn="ctr" eaLnBrk="1" hangingPunct="1">
              <a:spcBef>
                <a:spcPct val="100000"/>
              </a:spcBef>
            </a:pPr>
            <a:r>
              <a:rPr lang="en-US" sz="2000" b="1" dirty="0" smtClean="0">
                <a:solidFill>
                  <a:srgbClr val="FF0000"/>
                </a:solidFill>
              </a:rPr>
              <a:t>Note: Potential is always referenced to some point.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5791200" y="4953851"/>
            <a:ext cx="6867378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sng" dirty="0">
                <a:latin typeface="Arial" pitchFamily="34" charset="0"/>
              </a:rPr>
              <a:t>Subscript convention</a:t>
            </a:r>
            <a:r>
              <a:rPr lang="en-US" sz="2400" dirty="0">
                <a:latin typeface="Arial" pitchFamily="34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en-US" sz="2400" b="1" i="1" dirty="0" err="1"/>
              <a:t>v</a:t>
            </a:r>
            <a:r>
              <a:rPr lang="en-US" sz="2400" b="1" i="1" baseline="-25000" dirty="0" err="1"/>
              <a:t>ab</a:t>
            </a:r>
            <a:r>
              <a:rPr lang="en-US" sz="2400" dirty="0">
                <a:latin typeface="Arial" pitchFamily="34" charset="0"/>
              </a:rPr>
              <a:t> means the potential at </a:t>
            </a:r>
            <a:r>
              <a:rPr lang="en-US" sz="2400" b="1" i="1" dirty="0"/>
              <a:t>a</a:t>
            </a:r>
            <a:r>
              <a:rPr lang="en-US" sz="2400" dirty="0">
                <a:latin typeface="Arial" pitchFamily="34" charset="0"/>
              </a:rPr>
              <a:t> minus the potential at </a:t>
            </a:r>
            <a:r>
              <a:rPr lang="en-US" sz="2400" b="1" i="1" dirty="0"/>
              <a:t>b</a:t>
            </a:r>
            <a:r>
              <a:rPr lang="en-US" sz="2400" dirty="0">
                <a:latin typeface="Arial" pitchFamily="34" charset="0"/>
              </a:rPr>
              <a:t>.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5181600" y="5622925"/>
            <a:ext cx="381000" cy="762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4648200" y="53181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5410200" y="53181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5410200" y="63849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4" name="Oval 9"/>
          <p:cNvSpPr>
            <a:spLocks noChangeArrowheads="1"/>
          </p:cNvSpPr>
          <p:nvPr/>
        </p:nvSpPr>
        <p:spPr bwMode="auto">
          <a:xfrm>
            <a:off x="4572000" y="5241925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/>
          </a:p>
        </p:txBody>
      </p:sp>
      <p:sp>
        <p:nvSpPr>
          <p:cNvPr id="6155" name="Oval 10"/>
          <p:cNvSpPr>
            <a:spLocks noChangeArrowheads="1"/>
          </p:cNvSpPr>
          <p:nvPr/>
        </p:nvSpPr>
        <p:spPr bwMode="auto">
          <a:xfrm>
            <a:off x="4572000" y="6613525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4648200" y="66897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4191000" y="508952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i="1"/>
              <a:t>a</a:t>
            </a:r>
            <a:endParaRPr lang="en-US" sz="2000" b="1"/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4191000" y="646112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i="1"/>
              <a:t>b</a:t>
            </a:r>
            <a:endParaRPr lang="en-US" sz="2000" b="1"/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7206661" y="6005732"/>
            <a:ext cx="20585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 dirty="0" err="1"/>
              <a:t>v</a:t>
            </a:r>
            <a:r>
              <a:rPr lang="en-US" b="1" i="1" baseline="-25000" dirty="0" err="1"/>
              <a:t>ab</a:t>
            </a:r>
            <a:r>
              <a:rPr lang="en-US" b="1" i="1" dirty="0"/>
              <a:t> </a:t>
            </a:r>
            <a:r>
              <a:rPr lang="en-US" b="1" i="1" dirty="0">
                <a:cs typeface="Times New Roman" pitchFamily="18" charset="0"/>
              </a:rPr>
              <a:t>=</a:t>
            </a:r>
            <a:r>
              <a:rPr lang="en-US" b="1" i="1" dirty="0" smtClean="0"/>
              <a:t> </a:t>
            </a:r>
            <a:r>
              <a:rPr lang="en-US" b="1" i="1" dirty="0" err="1"/>
              <a:t>v</a:t>
            </a:r>
            <a:r>
              <a:rPr lang="en-US" b="1" i="1" baseline="-25000" dirty="0" err="1"/>
              <a:t>a</a:t>
            </a:r>
            <a:r>
              <a:rPr lang="en-US" b="1" i="1" dirty="0"/>
              <a:t> - </a:t>
            </a:r>
            <a:r>
              <a:rPr lang="en-US" b="1" i="1" dirty="0" err="1"/>
              <a:t>v</a:t>
            </a:r>
            <a:r>
              <a:rPr lang="en-US" b="1" i="1" baseline="-25000" dirty="0" err="1"/>
              <a:t>b</a:t>
            </a:r>
            <a:endParaRPr lang="en-US" b="1" i="1" baseline="-25000" dirty="0"/>
          </a:p>
        </p:txBody>
      </p:sp>
    </p:spTree>
    <p:extLst>
      <p:ext uri="{BB962C8B-B14F-4D97-AF65-F5344CB8AC3E}">
        <p14:creationId xmlns:p14="http://schemas.microsoft.com/office/powerpoint/2010/main" val="53437428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026"/>
          <p:cNvSpPr>
            <a:spLocks noChangeArrowheads="1"/>
          </p:cNvSpPr>
          <p:nvPr/>
        </p:nvSpPr>
        <p:spPr bwMode="auto">
          <a:xfrm>
            <a:off x="1981200" y="7620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>
                <a:solidFill>
                  <a:schemeClr val="tx2"/>
                </a:solidFill>
              </a:rPr>
              <a:t>Electric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Rectangle 1027"/>
              <p:cNvSpPr>
                <a:spLocks noChangeArrowheads="1"/>
              </p:cNvSpPr>
              <p:nvPr/>
            </p:nvSpPr>
            <p:spPr bwMode="auto">
              <a:xfrm>
                <a:off x="2133600" y="1646238"/>
                <a:ext cx="8153400" cy="52117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sz="2400" b="1" u="sng" dirty="0">
                    <a:sym typeface="ZapfDingbats"/>
                  </a:rPr>
                  <a:t>Definition</a:t>
                </a:r>
                <a:r>
                  <a:rPr lang="en-US" sz="2400" b="1" dirty="0">
                    <a:sym typeface="ZapfDingbats"/>
                  </a:rPr>
                  <a:t>:</a:t>
                </a:r>
                <a:r>
                  <a:rPr lang="en-US" sz="2400" dirty="0">
                    <a:sym typeface="ZapfDingbats"/>
                  </a:rPr>
                  <a:t> amount of energy transferred per unit time.</a:t>
                </a:r>
              </a:p>
              <a:p>
                <a:pPr marL="342900" indent="-342900"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sz="2400" b="1" u="sng" dirty="0">
                    <a:sym typeface="ZapfDingbats"/>
                  </a:rPr>
                  <a:t>Symbol</a:t>
                </a:r>
                <a:r>
                  <a:rPr lang="en-US" sz="2400" b="1" dirty="0">
                    <a:sym typeface="ZapfDingbats"/>
                  </a:rPr>
                  <a:t>: </a:t>
                </a:r>
                <a:r>
                  <a:rPr lang="en-US" sz="2400" dirty="0">
                    <a:sym typeface="ZapfDingbats"/>
                  </a:rPr>
                  <a:t> p or P</a:t>
                </a:r>
              </a:p>
              <a:p>
                <a:pPr marL="342900" indent="-342900"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sz="2400" b="1" u="sng" dirty="0">
                    <a:sym typeface="ZapfDingbats"/>
                  </a:rPr>
                  <a:t>Units</a:t>
                </a:r>
                <a:r>
                  <a:rPr lang="en-US" sz="2400" b="1" dirty="0">
                    <a:sym typeface="ZapfDingbats"/>
                  </a:rPr>
                  <a:t>:</a:t>
                </a:r>
                <a:r>
                  <a:rPr lang="en-US" sz="2400" i="1" dirty="0">
                    <a:sym typeface="ZapfDingbats"/>
                  </a:rPr>
                  <a:t> </a:t>
                </a:r>
                <a:r>
                  <a:rPr lang="en-US" sz="2400" dirty="0">
                    <a:sym typeface="ZapfDingbats"/>
                  </a:rPr>
                  <a:t>Joules per second </a:t>
                </a:r>
                <a:r>
                  <a:rPr lang="en-US" sz="2400" dirty="0">
                    <a:cs typeface="Arial" pitchFamily="34" charset="0"/>
                    <a:sym typeface="ZapfDingbats"/>
                  </a:rPr>
                  <a:t>≡</a:t>
                </a:r>
                <a:r>
                  <a:rPr lang="en-US" sz="2400" dirty="0">
                    <a:cs typeface="Times New Roman" pitchFamily="18" charset="0"/>
                    <a:sym typeface="ZapfDingbats"/>
                  </a:rPr>
                  <a:t> Watts (W</a:t>
                </a:r>
                <a:r>
                  <a:rPr lang="en-US" sz="2400" dirty="0" smtClean="0">
                    <a:cs typeface="Times New Roman" pitchFamily="18" charset="0"/>
                    <a:sym typeface="ZapfDingbats"/>
                  </a:rPr>
                  <a:t>)</a:t>
                </a:r>
              </a:p>
              <a:p>
                <a:pPr marL="342900" indent="-342900" eaLnBrk="1" hangingPunct="1">
                  <a:spcBef>
                    <a:spcPct val="20000"/>
                  </a:spcBef>
                  <a:buFontTx/>
                  <a:buChar char="•"/>
                </a:pPr>
                <a:endParaRPr lang="en-US" sz="2400" dirty="0">
                  <a:cs typeface="Times New Roman" pitchFamily="18" charset="0"/>
                  <a:sym typeface="ZapfDingbats"/>
                </a:endParaRPr>
              </a:p>
              <a:p>
                <a:pPr marL="342900" indent="-342900" algn="ctr" eaLnBrk="1" hangingPunct="1">
                  <a:spcBef>
                    <a:spcPct val="75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ZapfDingbats"/>
                        </a:rPr>
                        <m:t>𝑃</m:t>
                      </m:r>
                      <m:r>
                        <a:rPr lang="en-US" sz="4400" i="1" dirty="0" smtClean="0">
                          <a:latin typeface="Cambria Math" panose="02040503050406030204" pitchFamily="18" charset="0"/>
                          <a:sym typeface="ZapfDingbats"/>
                        </a:rPr>
                        <m:t>= </m:t>
                      </m:r>
                      <m:r>
                        <a:rPr lang="en-US" sz="4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ZapfDingbats"/>
                        </a:rPr>
                        <m:t>𝑉𝐼</m:t>
                      </m:r>
                    </m:oMath>
                  </m:oMathPara>
                </a14:m>
                <a:endParaRPr lang="en-US" sz="4400" dirty="0">
                  <a:solidFill>
                    <a:srgbClr val="FF0000"/>
                  </a:solidFill>
                  <a:sym typeface="ZapfDingbats"/>
                </a:endParaRPr>
              </a:p>
            </p:txBody>
          </p:sp>
        </mc:Choice>
        <mc:Fallback xmlns="">
          <p:sp>
            <p:nvSpPr>
              <p:cNvPr id="7174" name="Rectangle 10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1646238"/>
                <a:ext cx="8153400" cy="5211762"/>
              </a:xfrm>
              <a:prstGeom prst="rect">
                <a:avLst/>
              </a:prstGeom>
              <a:blipFill>
                <a:blip r:embed="rId2"/>
                <a:stretch>
                  <a:fillRect l="-972" t="-8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57600" y="4572000"/>
                <a:ext cx="4318490" cy="1134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𝒅𝑾</m:t>
                          </m:r>
                        </m:num>
                        <m:den>
                          <m:r>
                            <a:rPr 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𝒅𝑾</m:t>
                          </m:r>
                        </m:num>
                        <m:den>
                          <m:r>
                            <a:rPr 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𝒅𝑸</m:t>
                          </m:r>
                        </m:den>
                      </m:f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𝒅𝑸</m:t>
                          </m:r>
                        </m:num>
                        <m:den>
                          <m:r>
                            <a:rPr 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572000"/>
                <a:ext cx="4318490" cy="1134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22713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5" y="1581940"/>
            <a:ext cx="10581575" cy="38282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00800" y="2743200"/>
            <a:ext cx="1752600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7772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53001" y="609600"/>
            <a:ext cx="1917513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BEEE102L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4330" y="1664131"/>
            <a:ext cx="7091941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 Electrical and Electronics Engineering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2590800"/>
            <a:ext cx="7391400" cy="2677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DC Circuits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 Circuits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Magnetic Circuits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Electrical Machines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Semiconductor Devices and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Systems</a:t>
            </a:r>
          </a:p>
        </p:txBody>
      </p:sp>
    </p:spTree>
    <p:extLst>
      <p:ext uri="{BB962C8B-B14F-4D97-AF65-F5344CB8AC3E}">
        <p14:creationId xmlns:p14="http://schemas.microsoft.com/office/powerpoint/2010/main" val="421415013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98231"/>
            <a:ext cx="8644734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9996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3287" y="707962"/>
            <a:ext cx="1357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Books</a:t>
            </a:r>
            <a:endParaRPr lang="en-IN" sz="28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98366"/>
              </p:ext>
            </p:extLst>
          </p:nvPr>
        </p:nvGraphicFramePr>
        <p:xfrm>
          <a:off x="1752600" y="1231182"/>
          <a:ext cx="8606064" cy="33680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11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80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Text Books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marR="1778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spc="-25" dirty="0">
                          <a:effectLst/>
                        </a:rPr>
                        <a:t>Allan R. </a:t>
                      </a:r>
                      <a:r>
                        <a:rPr lang="en-IN" sz="2000" spc="-25" dirty="0" err="1">
                          <a:effectLst/>
                        </a:rPr>
                        <a:t>Hambley</a:t>
                      </a:r>
                      <a:r>
                        <a:rPr lang="en-IN" sz="2000" spc="-25" dirty="0">
                          <a:effectLst/>
                        </a:rPr>
                        <a:t>, “Electrical Engineering -Principles &amp; Applications”, 2019, </a:t>
                      </a:r>
                      <a:r>
                        <a:rPr lang="en-IN" sz="2000" dirty="0">
                          <a:effectLst/>
                        </a:rPr>
                        <a:t>6</a:t>
                      </a:r>
                      <a:r>
                        <a:rPr lang="en-IN" sz="2000" baseline="30000" dirty="0">
                          <a:effectLst/>
                        </a:rPr>
                        <a:t>th</a:t>
                      </a:r>
                      <a:r>
                        <a:rPr lang="en-IN" sz="2000" dirty="0">
                          <a:effectLst/>
                        </a:rPr>
                        <a:t> Edition,</a:t>
                      </a:r>
                      <a:r>
                        <a:rPr lang="en-IN" sz="2000" spc="-25" dirty="0">
                          <a:effectLst/>
                        </a:rPr>
                        <a:t> Pearson Education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marR="1778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effectLst/>
                        </a:rPr>
                        <a:t>V. D. Toro, Electrical Engineering Fundamentals, 2</a:t>
                      </a:r>
                      <a:r>
                        <a:rPr lang="en-IN" sz="2000" baseline="30000" dirty="0">
                          <a:effectLst/>
                        </a:rPr>
                        <a:t>nd</a:t>
                      </a:r>
                      <a:r>
                        <a:rPr lang="en-IN" sz="2000" dirty="0">
                          <a:effectLst/>
                        </a:rPr>
                        <a:t> edition. PHI, 2014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R="1778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0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Reference Books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effectLst/>
                        </a:rPr>
                        <a:t>R. L. </a:t>
                      </a:r>
                      <a:r>
                        <a:rPr lang="en-IN" sz="2000" dirty="0" err="1">
                          <a:effectLst/>
                        </a:rPr>
                        <a:t>Boylestad</a:t>
                      </a:r>
                      <a:r>
                        <a:rPr lang="en-IN" sz="2000" dirty="0">
                          <a:effectLst/>
                        </a:rPr>
                        <a:t> and L. </a:t>
                      </a:r>
                      <a:r>
                        <a:rPr lang="en-IN" sz="2000" dirty="0" err="1">
                          <a:effectLst/>
                        </a:rPr>
                        <a:t>Nashelsky</a:t>
                      </a:r>
                      <a:r>
                        <a:rPr lang="en-IN" sz="2000" dirty="0">
                          <a:effectLst/>
                        </a:rPr>
                        <a:t>, Electronic Devices and Circuit Theory, 11</a:t>
                      </a:r>
                      <a:r>
                        <a:rPr lang="en-IN" sz="2000" baseline="30000" dirty="0">
                          <a:effectLst/>
                        </a:rPr>
                        <a:t>th</a:t>
                      </a:r>
                      <a:r>
                        <a:rPr lang="en-IN" sz="2000" dirty="0">
                          <a:effectLst/>
                        </a:rPr>
                        <a:t> edition. Pearson, 2012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effectLst/>
                        </a:rPr>
                        <a:t>DP</a:t>
                      </a:r>
                      <a:r>
                        <a:rPr lang="en-IN" sz="2000" spc="-25" dirty="0">
                          <a:effectLst/>
                        </a:rPr>
                        <a:t> </a:t>
                      </a:r>
                      <a:r>
                        <a:rPr lang="en-IN" sz="2000" spc="10" dirty="0">
                          <a:effectLst/>
                        </a:rPr>
                        <a:t>K</a:t>
                      </a:r>
                      <a:r>
                        <a:rPr lang="en-IN" sz="2000" dirty="0">
                          <a:effectLst/>
                        </a:rPr>
                        <a:t>oth</a:t>
                      </a:r>
                      <a:r>
                        <a:rPr lang="en-IN" sz="2000" spc="10" dirty="0">
                          <a:effectLst/>
                        </a:rPr>
                        <a:t>a</a:t>
                      </a:r>
                      <a:r>
                        <a:rPr lang="en-IN" sz="2000" dirty="0">
                          <a:effectLst/>
                        </a:rPr>
                        <a:t>ri</a:t>
                      </a:r>
                      <a:r>
                        <a:rPr lang="en-IN" sz="2000" spc="-3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&amp;</a:t>
                      </a:r>
                      <a:r>
                        <a:rPr lang="en-IN" sz="2000" spc="-20" dirty="0">
                          <a:effectLst/>
                        </a:rPr>
                        <a:t> </a:t>
                      </a:r>
                      <a:r>
                        <a:rPr lang="en-IN" sz="2000" spc="10" dirty="0" err="1">
                          <a:effectLst/>
                        </a:rPr>
                        <a:t>Na</a:t>
                      </a:r>
                      <a:r>
                        <a:rPr lang="en-IN" sz="2000" spc="-10" dirty="0" err="1">
                          <a:effectLst/>
                        </a:rPr>
                        <a:t>g</a:t>
                      </a:r>
                      <a:r>
                        <a:rPr lang="en-IN" sz="2000" dirty="0" err="1">
                          <a:effectLst/>
                        </a:rPr>
                        <a:t>rat</a:t>
                      </a:r>
                      <a:r>
                        <a:rPr lang="en-IN" sz="2000" spc="10" dirty="0" err="1">
                          <a:effectLst/>
                        </a:rPr>
                        <a:t>h</a:t>
                      </a:r>
                      <a:r>
                        <a:rPr lang="en-IN" sz="2000" spc="10" dirty="0">
                          <a:effectLst/>
                        </a:rPr>
                        <a:t>,</a:t>
                      </a:r>
                      <a:r>
                        <a:rPr lang="en-IN" sz="2000" spc="-5" dirty="0">
                          <a:effectLst/>
                        </a:rPr>
                        <a:t> “B</a:t>
                      </a:r>
                      <a:r>
                        <a:rPr lang="en-IN" sz="2000" dirty="0">
                          <a:effectLst/>
                        </a:rPr>
                        <a:t>asic</a:t>
                      </a:r>
                      <a:r>
                        <a:rPr lang="en-IN" sz="2000" spc="-2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El</a:t>
                      </a:r>
                      <a:r>
                        <a:rPr lang="en-IN" sz="2000" spc="10" dirty="0">
                          <a:effectLst/>
                        </a:rPr>
                        <a:t>e</a:t>
                      </a:r>
                      <a:r>
                        <a:rPr lang="en-IN" sz="2000" dirty="0">
                          <a:effectLst/>
                        </a:rPr>
                        <a:t>ctr</a:t>
                      </a:r>
                      <a:r>
                        <a:rPr lang="en-IN" sz="2000" spc="-10" dirty="0">
                          <a:effectLst/>
                        </a:rPr>
                        <a:t>i</a:t>
                      </a:r>
                      <a:r>
                        <a:rPr lang="en-IN" sz="2000" dirty="0">
                          <a:effectLst/>
                        </a:rPr>
                        <a:t>c</a:t>
                      </a:r>
                      <a:r>
                        <a:rPr lang="en-IN" sz="2000" spc="-2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E</a:t>
                      </a:r>
                      <a:r>
                        <a:rPr lang="en-IN" sz="2000" spc="10" dirty="0">
                          <a:effectLst/>
                        </a:rPr>
                        <a:t>n</a:t>
                      </a:r>
                      <a:r>
                        <a:rPr lang="en-IN" sz="2000" spc="-10" dirty="0">
                          <a:effectLst/>
                        </a:rPr>
                        <a:t>g</a:t>
                      </a:r>
                      <a:r>
                        <a:rPr lang="en-IN" sz="2000" dirty="0">
                          <a:effectLst/>
                        </a:rPr>
                        <a:t>in</a:t>
                      </a:r>
                      <a:r>
                        <a:rPr lang="en-IN" sz="2000" spc="10" dirty="0">
                          <a:effectLst/>
                        </a:rPr>
                        <a:t>e</a:t>
                      </a:r>
                      <a:r>
                        <a:rPr lang="en-IN" sz="2000" dirty="0">
                          <a:effectLst/>
                        </a:rPr>
                        <a:t>er</a:t>
                      </a:r>
                      <a:r>
                        <a:rPr lang="en-IN" sz="2000" spc="-10" dirty="0">
                          <a:effectLst/>
                        </a:rPr>
                        <a:t>i</a:t>
                      </a:r>
                      <a:r>
                        <a:rPr lang="en-IN" sz="2000" spc="10" dirty="0">
                          <a:effectLst/>
                        </a:rPr>
                        <a:t>n</a:t>
                      </a:r>
                      <a:r>
                        <a:rPr lang="en-IN" sz="2000" dirty="0">
                          <a:effectLst/>
                        </a:rPr>
                        <a:t>g”,</a:t>
                      </a:r>
                      <a:r>
                        <a:rPr lang="en-IN" sz="2000" spc="-60" dirty="0">
                          <a:effectLst/>
                        </a:rPr>
                        <a:t> 2019, </a:t>
                      </a:r>
                      <a:r>
                        <a:rPr lang="en-IN" sz="2000" dirty="0">
                          <a:effectLst/>
                        </a:rPr>
                        <a:t>Ta</a:t>
                      </a:r>
                      <a:r>
                        <a:rPr lang="en-IN" sz="2000" spc="-10" dirty="0">
                          <a:effectLst/>
                        </a:rPr>
                        <a:t>t</a:t>
                      </a:r>
                      <a:r>
                        <a:rPr lang="en-IN" sz="2000" dirty="0">
                          <a:effectLst/>
                        </a:rPr>
                        <a:t>a</a:t>
                      </a:r>
                      <a:r>
                        <a:rPr lang="en-IN" sz="2000" spc="-10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Mc</a:t>
                      </a:r>
                      <a:r>
                        <a:rPr lang="en-IN" sz="2000" spc="-15" dirty="0">
                          <a:effectLst/>
                        </a:rPr>
                        <a:t>G</a:t>
                      </a:r>
                      <a:r>
                        <a:rPr lang="en-IN" sz="2000" spc="10" dirty="0">
                          <a:effectLst/>
                        </a:rPr>
                        <a:t>r</a:t>
                      </a:r>
                      <a:r>
                        <a:rPr lang="en-IN" sz="2000" dirty="0">
                          <a:effectLst/>
                        </a:rPr>
                        <a:t>aw</a:t>
                      </a:r>
                      <a:r>
                        <a:rPr lang="en-IN" sz="2000" spc="-4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Hill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17278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I. DC Circuits</a:t>
            </a:r>
            <a:endParaRPr lang="en-IN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752600" y="2282825"/>
            <a:ext cx="8458200" cy="2216654"/>
            <a:chOff x="228600" y="2282825"/>
            <a:chExt cx="8458200" cy="221665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282825"/>
              <a:ext cx="8458200" cy="221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104112" y="2743200"/>
              <a:ext cx="3485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Arial" pitchFamily="34" charset="0"/>
                  <a:cs typeface="Arial" pitchFamily="34" charset="0"/>
                </a:rPr>
                <a:t>Source transformation</a:t>
              </a:r>
              <a:endParaRPr lang="en-IN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45672" y="4495801"/>
            <a:ext cx="846512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600" b="1" dirty="0" smtClean="0"/>
              <a:t> Super </a:t>
            </a:r>
            <a:r>
              <a:rPr lang="en-US" sz="2600" b="1" dirty="0"/>
              <a:t>position theorem</a:t>
            </a:r>
            <a:endParaRPr lang="en-IN" sz="26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550522"/>
            <a:ext cx="8229600" cy="1066800"/>
          </a:xfrm>
        </p:spPr>
        <p:txBody>
          <a:bodyPr/>
          <a:lstStyle/>
          <a:p>
            <a:r>
              <a:rPr lang="en-US" dirty="0"/>
              <a:t>Electrical </a:t>
            </a:r>
            <a:r>
              <a:rPr lang="en-US" dirty="0" smtClean="0"/>
              <a:t>Circuits 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126" y="1482044"/>
            <a:ext cx="5105400" cy="174307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/>
              <a:t>A circuit consists of electrical elements connected together.</a:t>
            </a:r>
          </a:p>
          <a:p>
            <a:pPr>
              <a:spcBef>
                <a:spcPct val="50000"/>
              </a:spcBef>
              <a:defRPr/>
            </a:pP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"/>
            <a:ext cx="4953638" cy="623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7" t="7419" r="16569"/>
          <a:stretch/>
        </p:blipFill>
        <p:spPr bwMode="auto">
          <a:xfrm>
            <a:off x="1171403" y="2819400"/>
            <a:ext cx="420886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89810" y="601980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Example.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8229600" cy="1066800"/>
          </a:xfrm>
        </p:spPr>
        <p:txBody>
          <a:bodyPr/>
          <a:lstStyle/>
          <a:p>
            <a:r>
              <a:rPr lang="en-US" dirty="0"/>
              <a:t>Electric Charge</a:t>
            </a:r>
            <a:endParaRPr lang="en-IN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09800" y="1524000"/>
            <a:ext cx="7924800" cy="4572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en-US" dirty="0"/>
              <a:t>Definition: </a:t>
            </a:r>
            <a:r>
              <a:rPr lang="en-US" b="1" dirty="0"/>
              <a:t>Electric charge</a:t>
            </a:r>
            <a:r>
              <a:rPr lang="en-US" dirty="0"/>
              <a:t> is a </a:t>
            </a:r>
            <a:r>
              <a:rPr lang="en-US" b="1" dirty="0"/>
              <a:t>basic</a:t>
            </a:r>
            <a:r>
              <a:rPr lang="en-US" dirty="0"/>
              <a:t> property of electrons, protons and other subatomic particles.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dirty="0"/>
              <a:t>The quantity of electricity that flows in a given time or is held in a component such as a capacitor.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dirty="0"/>
              <a:t>Symbol:  q or Q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dirty="0"/>
              <a:t>Unit:  Coulomb (C)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dirty="0"/>
              <a:t>Notes:  </a:t>
            </a:r>
            <a:r>
              <a:rPr lang="en-US" dirty="0">
                <a:solidFill>
                  <a:srgbClr val="FF0000"/>
                </a:solidFill>
              </a:rPr>
              <a:t>Charges may be positive or negative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	           Like charges (e.g., + and +) repel each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              other, unlike charges (+ and -) attract   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               each other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5000" y="763134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</a:rPr>
              <a:t>Electric Current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81200" y="1448935"/>
            <a:ext cx="81534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 b="1" u="sng" dirty="0">
                <a:sym typeface="ZapfDingbats"/>
              </a:rPr>
              <a:t>Definition</a:t>
            </a:r>
            <a:r>
              <a:rPr lang="en-US" sz="2800" b="1" dirty="0">
                <a:sym typeface="ZapfDingbats"/>
              </a:rPr>
              <a:t>:</a:t>
            </a:r>
            <a:r>
              <a:rPr lang="en-US" sz="2800" dirty="0">
                <a:sym typeface="ZapfDingbats"/>
              </a:rPr>
              <a:t> Rate of </a:t>
            </a:r>
            <a:r>
              <a:rPr lang="en-US" sz="2800" dirty="0">
                <a:solidFill>
                  <a:srgbClr val="FF0000"/>
                </a:solidFill>
                <a:sym typeface="ZapfDingbats"/>
              </a:rPr>
              <a:t>positive</a:t>
            </a:r>
            <a:r>
              <a:rPr lang="en-US" sz="2800" dirty="0">
                <a:sym typeface="ZapfDingbats"/>
              </a:rPr>
              <a:t> charge flow</a:t>
            </a:r>
          </a:p>
          <a:p>
            <a:pPr marL="342900" indent="-342900" eaLnBrk="1" hangingPunct="1">
              <a:spcBef>
                <a:spcPct val="10000"/>
              </a:spcBef>
            </a:pPr>
            <a:r>
              <a:rPr lang="en-US" sz="2800" b="1" u="sng" dirty="0">
                <a:sym typeface="ZapfDingbats"/>
              </a:rPr>
              <a:t>Symbol</a:t>
            </a:r>
            <a:r>
              <a:rPr lang="en-US" sz="2800" b="1" dirty="0">
                <a:sym typeface="ZapfDingbats"/>
              </a:rPr>
              <a:t>: </a:t>
            </a:r>
            <a:r>
              <a:rPr lang="en-US" sz="2800" dirty="0">
                <a:sym typeface="ZapfDingbats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  <a:sym typeface="ZapfDingbats"/>
              </a:rPr>
              <a:t>i</a:t>
            </a:r>
            <a:r>
              <a:rPr lang="en-US" sz="2800" i="1" dirty="0">
                <a:sym typeface="ZapfDingbats"/>
              </a:rPr>
              <a:t> or I</a:t>
            </a:r>
          </a:p>
          <a:p>
            <a:pPr marL="342900" indent="-342900" eaLnBrk="1" hangingPunct="1">
              <a:spcBef>
                <a:spcPct val="10000"/>
              </a:spcBef>
            </a:pPr>
            <a:r>
              <a:rPr lang="en-US" sz="2800" b="1" u="sng" dirty="0">
                <a:sym typeface="ZapfDingbats"/>
              </a:rPr>
              <a:t>Units</a:t>
            </a:r>
            <a:r>
              <a:rPr lang="en-US" sz="2800" b="1" dirty="0">
                <a:sym typeface="ZapfDingbats"/>
              </a:rPr>
              <a:t>:</a:t>
            </a:r>
            <a:r>
              <a:rPr lang="en-US" sz="2800" i="1" dirty="0">
                <a:sym typeface="ZapfDingbats"/>
              </a:rPr>
              <a:t> </a:t>
            </a:r>
            <a:r>
              <a:rPr lang="en-US" sz="2800" dirty="0">
                <a:sym typeface="ZapfDingbats"/>
              </a:rPr>
              <a:t>Coulombs per second </a:t>
            </a:r>
            <a:r>
              <a:rPr lang="en-US" sz="2800" dirty="0">
                <a:cs typeface="Arial" pitchFamily="34" charset="0"/>
                <a:sym typeface="ZapfDingbats"/>
              </a:rPr>
              <a:t>≡</a:t>
            </a:r>
            <a:r>
              <a:rPr lang="en-US" sz="2800" dirty="0">
                <a:sym typeface="ZapfDingbats"/>
              </a:rPr>
              <a:t> Amperes (A)</a:t>
            </a:r>
          </a:p>
          <a:p>
            <a:pPr marL="342900" indent="-342900" algn="ctr" eaLnBrk="1" hangingPunct="1">
              <a:spcBef>
                <a:spcPct val="50000"/>
              </a:spcBef>
            </a:pPr>
            <a:r>
              <a:rPr lang="en-US" sz="2800" i="1" dirty="0" err="1">
                <a:sym typeface="ZapfDingbats"/>
              </a:rPr>
              <a:t>i</a:t>
            </a:r>
            <a:r>
              <a:rPr lang="en-US" sz="2800" i="1" dirty="0">
                <a:sym typeface="ZapfDingbats"/>
              </a:rPr>
              <a:t> = </a:t>
            </a:r>
            <a:r>
              <a:rPr lang="en-US" sz="2800" i="1" dirty="0" err="1">
                <a:sym typeface="ZapfDingbats"/>
              </a:rPr>
              <a:t>dq</a:t>
            </a:r>
            <a:r>
              <a:rPr lang="en-US" sz="2800" i="1" dirty="0">
                <a:sym typeface="ZapfDingbats"/>
              </a:rPr>
              <a:t>/</a:t>
            </a:r>
            <a:r>
              <a:rPr lang="en-US" sz="2800" i="1" dirty="0" err="1">
                <a:sym typeface="ZapfDingbats"/>
              </a:rPr>
              <a:t>dt</a:t>
            </a:r>
            <a:endParaRPr lang="en-US" sz="2800" i="1" dirty="0">
              <a:sym typeface="ZapfDingbats"/>
            </a:endParaRP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sz="2800" dirty="0">
                <a:sym typeface="ZapfDingbats"/>
              </a:rPr>
              <a:t>where </a:t>
            </a:r>
            <a:r>
              <a:rPr lang="en-US" sz="2800" i="1" dirty="0">
                <a:sym typeface="ZapfDingbats"/>
              </a:rPr>
              <a:t>q</a:t>
            </a:r>
            <a:r>
              <a:rPr lang="en-US" sz="2800" dirty="0">
                <a:sym typeface="ZapfDingbats"/>
              </a:rPr>
              <a:t> = charge (in Coulombs), </a:t>
            </a:r>
            <a:r>
              <a:rPr lang="en-US" sz="2800" i="1" dirty="0">
                <a:sym typeface="ZapfDingbats"/>
              </a:rPr>
              <a:t>t</a:t>
            </a:r>
            <a:r>
              <a:rPr lang="en-US" sz="2800" dirty="0">
                <a:sym typeface="ZapfDingbats"/>
              </a:rPr>
              <a:t> = time (in seconds)</a:t>
            </a:r>
          </a:p>
          <a:p>
            <a:pPr marL="342900" indent="-342900" algn="ctr" eaLnBrk="1" hangingPunct="1">
              <a:spcBef>
                <a:spcPct val="100000"/>
              </a:spcBef>
            </a:pPr>
            <a:r>
              <a:rPr lang="en-US" sz="2600" b="1" dirty="0">
                <a:solidFill>
                  <a:srgbClr val="FF0000"/>
                </a:solidFill>
              </a:rPr>
              <a:t>Note: Current has polarity (flow direction).</a:t>
            </a:r>
            <a:endParaRPr lang="en-US" sz="2600" dirty="0">
              <a:sym typeface="ZapfDingbat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5431563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</a:rPr>
              <a:t>If the drift of electrons in a conductor takes place at the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rate of one coulomb per second the resulting current is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said to be a current of one </a:t>
            </a:r>
            <a:r>
              <a:rPr lang="en-US" sz="2000" b="1" dirty="0">
                <a:solidFill>
                  <a:srgbClr val="002060"/>
                </a:solidFill>
              </a:rPr>
              <a:t>ampere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4489</TotalTime>
  <Words>300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Cambria Math</vt:lpstr>
      <vt:lpstr>Georgia</vt:lpstr>
      <vt:lpstr>Latha</vt:lpstr>
      <vt:lpstr>Times New Roman</vt:lpstr>
      <vt:lpstr>Trebuchet MS</vt:lpstr>
      <vt:lpstr>Wingdings</vt:lpstr>
      <vt:lpstr>Wingdings 2</vt:lpstr>
      <vt:lpstr>ZapfDingbats</vt:lpstr>
      <vt:lpstr>Urban</vt:lpstr>
      <vt:lpstr>Basic Electrical and Electronics  Engineering</vt:lpstr>
      <vt:lpstr>PowerPoint Presentation</vt:lpstr>
      <vt:lpstr>PowerPoint Presentation</vt:lpstr>
      <vt:lpstr>PowerPoint Presentation</vt:lpstr>
      <vt:lpstr>PowerPoint Presentation</vt:lpstr>
      <vt:lpstr>Module I. DC Circuits</vt:lpstr>
      <vt:lpstr>Electrical Circuits </vt:lpstr>
      <vt:lpstr>Electric Charge</vt:lpstr>
      <vt:lpstr>PowerPoint Presentation</vt:lpstr>
      <vt:lpstr>PowerPoint Presentation</vt:lpstr>
      <vt:lpstr>PowerPoint Presentation</vt:lpstr>
    </vt:vector>
  </TitlesOfParts>
  <Company>Kent Campus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Matrices: Basic Operations</dc:title>
  <dc:creator>wradulov</dc:creator>
  <cp:lastModifiedBy>Admin</cp:lastModifiedBy>
  <cp:revision>111</cp:revision>
  <dcterms:created xsi:type="dcterms:W3CDTF">2004-03-15T18:51:54Z</dcterms:created>
  <dcterms:modified xsi:type="dcterms:W3CDTF">2024-07-29T04:15:37Z</dcterms:modified>
</cp:coreProperties>
</file>