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1" r:id="rId1"/>
  </p:sldMasterIdLst>
  <p:notesMasterIdLst>
    <p:notesMasterId r:id="rId20"/>
  </p:notesMasterIdLst>
  <p:sldIdLst>
    <p:sldId id="314" r:id="rId2"/>
    <p:sldId id="315" r:id="rId3"/>
    <p:sldId id="316" r:id="rId4"/>
    <p:sldId id="317" r:id="rId5"/>
    <p:sldId id="297" r:id="rId6"/>
    <p:sldId id="298" r:id="rId7"/>
    <p:sldId id="299" r:id="rId8"/>
    <p:sldId id="300" r:id="rId9"/>
    <p:sldId id="301" r:id="rId10"/>
    <p:sldId id="303" r:id="rId11"/>
    <p:sldId id="304" r:id="rId12"/>
    <p:sldId id="305" r:id="rId13"/>
    <p:sldId id="307" r:id="rId14"/>
    <p:sldId id="308" r:id="rId15"/>
    <p:sldId id="309" r:id="rId16"/>
    <p:sldId id="310" r:id="rId17"/>
    <p:sldId id="311" r:id="rId18"/>
    <p:sldId id="313" r:id="rId1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3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4576" units="in"/>
          <inkml:channel name="Y" type="integer" max="18432" units="in"/>
          <inkml:channel name="F" type="integer" max="255" units="dev"/>
        </inkml:traceFormat>
        <inkml:channelProperties>
          <inkml:channelProperty channel="X" name="resolution" value="2978.90918" units="1/in"/>
          <inkml:channelProperty channel="Y" name="resolution" value="2978.66846" units="1/in"/>
          <inkml:channelProperty channel="F" name="resolution" value="INF" units="1/dev"/>
        </inkml:channelProperties>
      </inkml:inkSource>
      <inkml:timestamp xml:id="ts0" timeString="2005-01-26T00:19:08.89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  <inkml:brushProperty name="ignorePressure" value="1"/>
    </inkml:brush>
  </inkml:definitions>
  <inkml:trace contextRef="#ctx0" brushRef="#br0">0 0 39,'0'0'0,"0"0"0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</inkml:channelProperties>
      </inkml:inkSource>
      <inkml:timestamp xml:id="ts0" timeString="2020-07-17T08:41:25.7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7442 15543 153,'2'-2'230,"-1"1"-7,-1-1-34,0 1-46,2-3-30,-2 4-22,0-3-12,0 2-6,0 0-4,0-1-8,0-1-7,0 0-6,0 2-6,0-2-6,1 0 3,-1 0 3,0 0 0,2-2 2,-2 1-2,0-1-1,2 0-4,-1 1-2,-1 0 3,0-1 0,0 0 8,-1 1 0,-1 1 1,0 2-1,2-3-7,-3 4-8,2 0-8,-1 0-5,-4 0-7,1 5-2,1 2-4,-4 0-1,1 2-2,1 1 0,-1 2 0,1 0 0,1 1-2,2 2 0,-2-2 3,4-1-2,-2-2 0,2 1-1,2-2 0,2-1 0,0-1 0,2-2 1,0-1 1,2-1 0,3-3 2,-1 0 0,2-3-2,2-1 0,-2-3 0,1-4-2,0 1 0,-1-3 0,1-2 2,-3 0-4,0-1 2,-4-1 0,2 2 5,-3-1 0,-3 3 1,-2-1 6,-1 1-6,-5 3 2,-1 1-6,-2 1 1,-6 4 0,0 0 1,-2 3-2,-3 2 3,2 3-4,-2 0 3,1 2-2,3 2-1,1 1-1,1 1 0,1-1 0,6 3 0,0-3 0,4 2 0,-1-1 0,5 1 1,3-1 2,0-3-2,4 1 3,0 1 1,3-6 1,3 2-1,-1-2 1,2-3-1,-1-2-2,3-1 1,-2-1-2,0 0 3,0-6-1,-1 1 1,-2-1 1,-1-2 3,-1 0-1,-4-2-1,-2 1-2,-3-1 2,0 1-2,-3 2-2,0 1-5,-5 1 3,0 1-1,0 3-2,-3 2 1,-1-1 0,-3 4 4,-1 4-1,0-1 0,-1 1 0,0 3 0,4 1-1,-1 1 0,1 0 0,2 1-1,3 0 1,1 3-1,3-3 0,1 0 1,3 0 1,3 0 0,1-2-2,3 0-1,1-2 0,0 1-1,3-1 1,3-4 0,-1 3 1,1-5 0,-1 0 0,1-2-1,2-1 1,-2-4 1,1 2-1,-3-2-2,-1-3 1,0 2-1,-2-2 0,-2-1-1,-1-1 2,-4 0 3,1 0-2,-2-1-2,-1 4 3,-1-2 0,-2 2-1,1 0-2,-3 4 1,-1-3 3,-1 4-3,0 1 1,-1 2 0,0 1 1,-1 0 0,3 4 1,-4-1-1,2 2-1,-2 2 1,3 1-1,0 3 0,1-1 2,0 1 0,1 4-2,2-2 0,0 1 0,0-1-4,3 1 2,3-2-1,-2-1 0,2 0 0,0-2 0,1-1 0,3-3 0,0 0 2,-1-2-1,2-1 0,1-4 2,-1 1-2,1-2 1,-1-2 1,1-1 0,-1 0 0,-2-1 0,1 1 1,-2-2-1,0 2 0,0-1-1,-2 2 1,-1-1 0,1 2-3,-3-1 3,1 2 0,1 0 2,-2 0-2,0 2 0,0-1 1,0 1-1,0 1 0,0-2 0,0 2 0,0 0-1,0 0-1,-2 2 0,2-2-3,-1 3-1,1-2-6,0 2-9,-1 0-11,-1 0-13,2 2-15,0-2-21,-2 1-27,2-1-28,0-1-33,0 4-48,0-5-87,-1 2-35,-1 0 3,2-3 21,2 0 33</inkml:trace>
  <inkml:trace contextRef="#ctx0" brushRef="#br0" timeOffset="9101.0788">18815 16855 173,'0'0'198,"0"0"-27,0-1-49,0 1-44,2-2-29,-1 2-15,-1-1-5,5-1-2,-5 1 2,1 1 5,1-2 1,0 1 4,-2 1 4,0 0 2,1-2 3,-1 2 1,0 0 1,0 0-5,0 0-3,2 0-6,-2 0-9,0 0-7,0 0-6,0 2-5,1-2-3,-1 3-2,0-2-1,2 2 1,-2 1-1,2 0 1,-1 0 0,-1 1 0,3-1 0,-1 1 1,0-2 2,1 2 4,0-1 2,1-1 1,1-1 3,-2 1 5,2-3 0,-2 2 3,4 0 8,-1-2 10,0-2 5,1 0 10,-1-1 5,1 1 9,-2-3 1,0 0-4,0 1-7,-2-1-10,-1 0-5,-1 0-14,-1 1-11,0-1-6,0 2-7,-3-1 0,2 2-2,-4 1-2,-1 1 0,0 0-3,1 1 4,0 1-4,2-1 1,-1 2-2,1 0-1,2 0 0,1 0 0,0 0-1,0-1-2,1 2 3,-1-1 0,3-2 0,1 1 3,-1 0-3,2-1 1,-2-1 0,2-1 4,2-1 0,-4 0 1,2 1 4,-2-2-2,1-1 0,1-1-1,-2 0-6,-1 0-4,-1-1-16,-1 1-27,-1 2-60,-3 1-111,-2-1-118,-1 1-60,-2-1-23,0 1 10,-3 1 49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4FF40C-0993-4651-8123-59904983FB07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808573-567A-4FC5-BB11-CAD10556D9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4395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BCBD62C-3983-4978-89C2-26CBE2ED5AA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FC3951-6896-46DB-AB63-ED5F2A4D8EF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07F5D3-2EC5-4BF4-BD31-FF109E304F4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241CE7-992F-4407-88C7-5602668B9D3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FC56E5-065A-43E7-8518-11E53108309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9E3907-EFF0-4EC8-BA3A-9244E48A27B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>
              <a:defRPr/>
            </a:pP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>
              <a:defRPr/>
            </a:pPr>
            <a:fld id="{16671791-2453-48CD-8D49-759363F6871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pPr>
              <a:defRPr/>
            </a:pPr>
            <a:fld id="{F1A3FBD8-6D59-4C61-9312-33C2E1BDB01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EB9D58-BDC6-4653-B866-5B69E6E983B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7ABB19-2E75-4022-AC3E-00AD059C0F5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E526F9-B5BB-464B-B7E3-8017D9927BC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33E78ED2-15D1-4329-B406-6CCEB1DB9A1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</p:sldLayoutIdLst>
  <p:transition>
    <p:cover dir="r"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190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4.png"/><Relationship Id="rId5" Type="http://schemas.openxmlformats.org/officeDocument/2006/relationships/oleObject" Target="../embeddings/oleObject3.bin"/><Relationship Id="rId4" Type="http://schemas.openxmlformats.org/officeDocument/2006/relationships/image" Target="../media/image13.png"/><Relationship Id="rId9" Type="http://schemas.openxmlformats.org/officeDocument/2006/relationships/customXml" Target="../ink/ink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2"/>
          <p:cNvSpPr>
            <a:spLocks noGrp="1" noChangeArrowheads="1"/>
          </p:cNvSpPr>
          <p:nvPr>
            <p:ph type="ctrTitle"/>
          </p:nvPr>
        </p:nvSpPr>
        <p:spPr>
          <a:xfrm>
            <a:off x="228600" y="1371600"/>
            <a:ext cx="8458200" cy="1470025"/>
          </a:xfrm>
        </p:spPr>
        <p:txBody>
          <a:bodyPr>
            <a:normAutofit/>
          </a:bodyPr>
          <a:lstStyle/>
          <a:p>
            <a:pPr eaLnBrk="1" hangingPunct="1"/>
            <a:r>
              <a:rPr lang="en-US" b="1" dirty="0" smtClean="0"/>
              <a:t>Basic Electrical and Electronics  Engineering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5486400"/>
            <a:ext cx="8458200" cy="609600"/>
          </a:xfrm>
        </p:spPr>
        <p:txBody>
          <a:bodyPr>
            <a:normAutofit fontScale="85000" lnSpcReduction="10000"/>
          </a:bodyPr>
          <a:lstStyle/>
          <a:p>
            <a:pPr eaLnBrk="1" hangingPunct="1"/>
            <a:r>
              <a:rPr lang="en-US" b="1" dirty="0" smtClean="0">
                <a:solidFill>
                  <a:srgbClr val="002060"/>
                </a:solidFill>
              </a:rPr>
              <a:t>Dr. </a:t>
            </a:r>
            <a:r>
              <a:rPr lang="en-US" b="1" dirty="0" err="1" smtClean="0">
                <a:solidFill>
                  <a:srgbClr val="002060"/>
                </a:solidFill>
              </a:rPr>
              <a:t>Sonam</a:t>
            </a:r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</a:rPr>
              <a:t>Shrivastava</a:t>
            </a:r>
            <a:r>
              <a:rPr lang="en-US" b="1" dirty="0" smtClean="0">
                <a:solidFill>
                  <a:srgbClr val="002060"/>
                </a:solidFill>
              </a:rPr>
              <a:t>/ Assistant  Professor (Sr.) /SELECT</a:t>
            </a:r>
          </a:p>
        </p:txBody>
      </p:sp>
      <p:sp>
        <p:nvSpPr>
          <p:cNvPr id="4" name="Rectangle 3"/>
          <p:cNvSpPr/>
          <p:nvPr/>
        </p:nvSpPr>
        <p:spPr>
          <a:xfrm>
            <a:off x="6781800" y="4648200"/>
            <a:ext cx="165942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002060"/>
                </a:solidFill>
              </a:rPr>
              <a:t>LECTURE 1.2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49362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ChangeArrowheads="1"/>
          </p:cNvSpPr>
          <p:nvPr/>
        </p:nvSpPr>
        <p:spPr bwMode="auto">
          <a:xfrm>
            <a:off x="457200" y="571500"/>
            <a:ext cx="822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1" hangingPunct="1"/>
            <a:r>
              <a:rPr lang="en-US" sz="3200" dirty="0" smtClean="0">
                <a:solidFill>
                  <a:schemeClr val="tx2"/>
                </a:solidFill>
              </a:rPr>
              <a:t>Dependent Sources</a:t>
            </a:r>
            <a:endParaRPr lang="en-US" sz="3200" dirty="0">
              <a:solidFill>
                <a:schemeClr val="tx2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39345" y="1316312"/>
            <a:ext cx="8507288" cy="4530725"/>
          </a:xfrm>
          <a:prstGeom prst="rect">
            <a:avLst/>
          </a:prstGeom>
        </p:spPr>
        <p:txBody>
          <a:bodyPr/>
          <a:lstStyle>
            <a:lvl1pPr marL="365760" indent="-256032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altLang="en-US" sz="2000" dirty="0" smtClean="0">
                <a:latin typeface="+mj-lt"/>
              </a:rPr>
              <a:t>A dependent or controlled source is a voltage source or a current source whose value depends on a voltage or current somewhere else in the circuit. </a:t>
            </a:r>
          </a:p>
          <a:p>
            <a:pPr algn="just"/>
            <a:r>
              <a:rPr lang="en-IN" altLang="en-US" sz="2000" dirty="0" smtClean="0">
                <a:latin typeface="+mj-lt"/>
              </a:rPr>
              <a:t>Dependent sources are useful, for example, in modelling the behaviour of amplifiers, transistors etc.</a:t>
            </a:r>
          </a:p>
          <a:p>
            <a:pPr lvl="1"/>
            <a:r>
              <a:rPr lang="en-US" altLang="en-US" sz="1800" dirty="0" smtClean="0">
                <a:latin typeface="+mj-lt"/>
              </a:rPr>
              <a:t> (a) Voltage-Controlled Voltage Source (VCVS).</a:t>
            </a:r>
          </a:p>
          <a:p>
            <a:pPr lvl="1"/>
            <a:r>
              <a:rPr lang="en-US" altLang="en-US" sz="1800" dirty="0" smtClean="0">
                <a:latin typeface="+mj-lt"/>
              </a:rPr>
              <a:t> (b) Current-Controlled Voltage Source (CCVS).</a:t>
            </a:r>
          </a:p>
          <a:p>
            <a:pPr lvl="1"/>
            <a:r>
              <a:rPr lang="en-US" altLang="en-US" sz="1800" dirty="0" smtClean="0">
                <a:latin typeface="+mj-lt"/>
              </a:rPr>
              <a:t> (c) Voltage-Controlled Current Source (VCCS).</a:t>
            </a:r>
          </a:p>
          <a:p>
            <a:pPr lvl="1"/>
            <a:r>
              <a:rPr lang="en-US" altLang="en-US" sz="1800" dirty="0" smtClean="0">
                <a:latin typeface="+mj-lt"/>
              </a:rPr>
              <a:t> (d) Current-Controlled Current Source (CCCS).</a:t>
            </a:r>
          </a:p>
          <a:p>
            <a:pPr lvl="1"/>
            <a:endParaRPr lang="en-US" altLang="en-US" sz="1800" dirty="0" smtClean="0">
              <a:latin typeface="+mj-lt"/>
            </a:endParaRPr>
          </a:p>
          <a:p>
            <a:pPr lvl="1"/>
            <a:endParaRPr lang="en-US" altLang="en-US" sz="1800" dirty="0" smtClean="0">
              <a:latin typeface="+mj-lt"/>
            </a:endParaRPr>
          </a:p>
          <a:p>
            <a:pPr lvl="1"/>
            <a:endParaRPr lang="en-US" altLang="en-US" sz="1800" dirty="0" smtClean="0">
              <a:latin typeface="+mj-lt"/>
            </a:endParaRPr>
          </a:p>
          <a:p>
            <a:pPr lvl="1"/>
            <a:endParaRPr lang="en-US" altLang="en-US" sz="1800" dirty="0" smtClean="0">
              <a:latin typeface="+mj-lt"/>
            </a:endParaRPr>
          </a:p>
          <a:p>
            <a:pPr lvl="1"/>
            <a:endParaRPr lang="en-US" altLang="en-US" sz="1800" dirty="0" smtClean="0">
              <a:latin typeface="+mj-lt"/>
            </a:endParaRPr>
          </a:p>
          <a:p>
            <a:pPr lvl="1"/>
            <a:endParaRPr lang="en-US" altLang="en-US" sz="1800" dirty="0" smtClean="0">
              <a:latin typeface="+mj-lt"/>
            </a:endParaRPr>
          </a:p>
          <a:p>
            <a:pPr marL="344487" lvl="1" indent="0">
              <a:buFont typeface="Georgia"/>
              <a:buNone/>
            </a:pPr>
            <a:r>
              <a:rPr lang="en-US" altLang="en-US" sz="1800" dirty="0" smtClean="0">
                <a:latin typeface="+mj-lt"/>
              </a:rPr>
              <a:t>(a)			(b)		      (c) 			(d)</a:t>
            </a:r>
          </a:p>
          <a:p>
            <a:pPr algn="just"/>
            <a:endParaRPr lang="en-IN" altLang="en-US" sz="2400" dirty="0">
              <a:latin typeface="+mj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212" y="4303987"/>
            <a:ext cx="2105025" cy="15430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0906" y="4284937"/>
            <a:ext cx="2114550" cy="15621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0520" y="4284937"/>
            <a:ext cx="2124075" cy="1562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2200" y="4323037"/>
            <a:ext cx="2085975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275789"/>
      </p:ext>
    </p:extLst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 smtClean="0"/>
              <a:t>EE 42 and 100, Fall 2005</a:t>
            </a:r>
          </a:p>
        </p:txBody>
      </p:sp>
      <p:sp>
        <p:nvSpPr>
          <p:cNvPr id="14339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 smtClean="0"/>
              <a:t>Week 1</a:t>
            </a: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9136719-4677-41FE-AD31-DAAAC469CC6D}" type="slidenum">
              <a:rPr lang="en-US" sz="1400"/>
              <a:pPr/>
              <a:t>11</a:t>
            </a:fld>
            <a:endParaRPr lang="en-US" sz="1400"/>
          </a:p>
        </p:txBody>
      </p:sp>
      <p:graphicFrame>
        <p:nvGraphicFramePr>
          <p:cNvPr id="1434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151587"/>
              </p:ext>
            </p:extLst>
          </p:nvPr>
        </p:nvGraphicFramePr>
        <p:xfrm>
          <a:off x="0" y="0"/>
          <a:ext cx="9144000" cy="6519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Slide" r:id="rId3" imgW="3780960" imgH="2834698" progId="PowerPoint.Slide.8">
                  <p:embed/>
                </p:oleObj>
              </mc:Choice>
              <mc:Fallback>
                <p:oleObj name="Slide" r:id="rId3" imgW="3780960" imgH="2834698" progId="PowerPoint.Slid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6519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lg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78405794"/>
      </p:ext>
    </p:extLst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AutoShape 2"/>
          <p:cNvSpPr>
            <a:spLocks noChangeAspect="1" noChangeArrowheads="1" noTextEdit="1"/>
          </p:cNvSpPr>
          <p:nvPr/>
        </p:nvSpPr>
        <p:spPr bwMode="auto">
          <a:xfrm>
            <a:off x="1066800" y="1905000"/>
            <a:ext cx="1612900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6390" name="Rectangle 3"/>
          <p:cNvSpPr>
            <a:spLocks noChangeArrowheads="1"/>
          </p:cNvSpPr>
          <p:nvPr/>
        </p:nvSpPr>
        <p:spPr bwMode="auto">
          <a:xfrm>
            <a:off x="2487613" y="2560638"/>
            <a:ext cx="1587" cy="2857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/>
          </a:p>
        </p:txBody>
      </p:sp>
      <p:sp>
        <p:nvSpPr>
          <p:cNvPr id="16391" name="Rectangle 4"/>
          <p:cNvSpPr>
            <a:spLocks noChangeArrowheads="1"/>
          </p:cNvSpPr>
          <p:nvPr/>
        </p:nvSpPr>
        <p:spPr bwMode="auto">
          <a:xfrm>
            <a:off x="2487613" y="4119563"/>
            <a:ext cx="1587" cy="26987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/>
          </a:p>
        </p:txBody>
      </p:sp>
      <p:sp>
        <p:nvSpPr>
          <p:cNvPr id="16392" name="Rectangle 5"/>
          <p:cNvSpPr>
            <a:spLocks noChangeArrowheads="1"/>
          </p:cNvSpPr>
          <p:nvPr/>
        </p:nvSpPr>
        <p:spPr bwMode="auto">
          <a:xfrm>
            <a:off x="2078038" y="2343150"/>
            <a:ext cx="1587" cy="26988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/>
          </a:p>
        </p:txBody>
      </p:sp>
      <p:sp>
        <p:nvSpPr>
          <p:cNvPr id="16393" name="Rectangle 6"/>
          <p:cNvSpPr>
            <a:spLocks noChangeArrowheads="1"/>
          </p:cNvSpPr>
          <p:nvPr/>
        </p:nvSpPr>
        <p:spPr bwMode="auto">
          <a:xfrm>
            <a:off x="2160588" y="2343150"/>
            <a:ext cx="1587" cy="26988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/>
          </a:p>
        </p:txBody>
      </p:sp>
      <p:sp>
        <p:nvSpPr>
          <p:cNvPr id="16394" name="Rectangle 7"/>
          <p:cNvSpPr>
            <a:spLocks noChangeArrowheads="1"/>
          </p:cNvSpPr>
          <p:nvPr/>
        </p:nvSpPr>
        <p:spPr bwMode="auto">
          <a:xfrm>
            <a:off x="457200" y="762000"/>
            <a:ext cx="822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1" hangingPunct="1"/>
            <a:r>
              <a:rPr lang="en-US" sz="4400" dirty="0">
                <a:solidFill>
                  <a:schemeClr val="tx2"/>
                </a:solidFill>
              </a:rPr>
              <a:t>Electrical Resistance</a:t>
            </a:r>
          </a:p>
        </p:txBody>
      </p:sp>
      <p:sp>
        <p:nvSpPr>
          <p:cNvPr id="16395" name="Rectangle 8"/>
          <p:cNvSpPr>
            <a:spLocks noChangeArrowheads="1"/>
          </p:cNvSpPr>
          <p:nvPr/>
        </p:nvSpPr>
        <p:spPr bwMode="auto">
          <a:xfrm>
            <a:off x="457200" y="1447800"/>
            <a:ext cx="8534400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sz="2800" b="1" i="1" dirty="0">
                <a:sym typeface="ZapfDingbats"/>
              </a:rPr>
              <a:t>Resistance:</a:t>
            </a:r>
            <a:r>
              <a:rPr lang="en-US" sz="2800" dirty="0">
                <a:sym typeface="ZapfDingbats"/>
              </a:rPr>
              <a:t> Electric field is proportional to current density, within a resistive material.  Thus, </a:t>
            </a:r>
            <a:r>
              <a:rPr lang="en-US" sz="2800" b="1" dirty="0">
                <a:solidFill>
                  <a:srgbClr val="FF0000"/>
                </a:solidFill>
                <a:sym typeface="ZapfDingbats"/>
              </a:rPr>
              <a:t>voltage is proportional to current</a:t>
            </a:r>
            <a:r>
              <a:rPr lang="en-US" sz="2800" dirty="0">
                <a:sym typeface="ZapfDingbats"/>
              </a:rPr>
              <a:t>.  The circuit element used to model this behavior is the </a:t>
            </a:r>
            <a:r>
              <a:rPr lang="en-US" sz="2800" b="1" i="1" dirty="0">
                <a:sym typeface="ZapfDingbats"/>
              </a:rPr>
              <a:t>resistor</a:t>
            </a:r>
            <a:r>
              <a:rPr lang="en-US" sz="2800" dirty="0">
                <a:sym typeface="ZapfDingbats"/>
              </a:rPr>
              <a:t>.</a:t>
            </a:r>
          </a:p>
          <a:p>
            <a:pPr marL="742950" lvl="1" indent="-285750" eaLnBrk="1" hangingPunct="1">
              <a:lnSpc>
                <a:spcPct val="90000"/>
              </a:lnSpc>
              <a:spcBef>
                <a:spcPct val="100000"/>
              </a:spcBef>
            </a:pPr>
            <a:r>
              <a:rPr lang="en-US" b="1" u="sng" dirty="0"/>
              <a:t>Circuit symbol</a:t>
            </a:r>
            <a:r>
              <a:rPr lang="en-US" b="1" dirty="0"/>
              <a:t>:</a:t>
            </a:r>
            <a:endParaRPr lang="en-US" b="1" u="sng" dirty="0"/>
          </a:p>
          <a:p>
            <a:pPr marL="742950" lvl="1" indent="-285750" eaLnBrk="1" hangingPunct="1">
              <a:lnSpc>
                <a:spcPct val="90000"/>
              </a:lnSpc>
              <a:spcBef>
                <a:spcPct val="150000"/>
              </a:spcBef>
            </a:pPr>
            <a:r>
              <a:rPr lang="en-US" b="1" u="sng" dirty="0"/>
              <a:t>Unit for R</a:t>
            </a:r>
            <a:r>
              <a:rPr lang="en-US" b="1" dirty="0"/>
              <a:t>: Volts per Ampere </a:t>
            </a:r>
            <a:r>
              <a:rPr lang="en-US" dirty="0">
                <a:cs typeface="Arial" pitchFamily="34" charset="0"/>
                <a:sym typeface="ZapfDingbats"/>
              </a:rPr>
              <a:t>≡</a:t>
            </a:r>
            <a:r>
              <a:rPr lang="en-US" b="1" dirty="0"/>
              <a:t> ohms (</a:t>
            </a:r>
            <a:r>
              <a:rPr lang="en-US" b="1" dirty="0">
                <a:latin typeface="Symbol" pitchFamily="18" charset="2"/>
              </a:rPr>
              <a:t>W</a:t>
            </a:r>
            <a:r>
              <a:rPr lang="en-US" b="1" dirty="0"/>
              <a:t>) 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100000"/>
              </a:spcBef>
              <a:buFontTx/>
              <a:buChar char="•"/>
            </a:pPr>
            <a:r>
              <a:rPr lang="en-US" sz="2800" dirty="0"/>
              <a:t>The current flowing in the resistor is proportional to the voltage across the resistor:</a:t>
            </a:r>
          </a:p>
          <a:p>
            <a:pPr marL="342900" indent="-342900" algn="ctr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b="1" i="1" dirty="0">
                <a:solidFill>
                  <a:srgbClr val="FF0000"/>
                </a:solidFill>
              </a:rPr>
              <a:t>v = </a:t>
            </a:r>
            <a:r>
              <a:rPr lang="en-US" sz="2800" b="1" i="1" dirty="0" smtClean="0">
                <a:solidFill>
                  <a:srgbClr val="FF0000"/>
                </a:solidFill>
              </a:rPr>
              <a:t>IR</a:t>
            </a:r>
            <a:endParaRPr lang="en-US" sz="2800" b="1" i="1" dirty="0">
              <a:solidFill>
                <a:srgbClr val="FF0000"/>
              </a:solidFill>
            </a:endParaRPr>
          </a:p>
          <a:p>
            <a:pPr marL="342900" indent="-342900" algn="ctr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200" dirty="0"/>
              <a:t>where </a:t>
            </a:r>
            <a:r>
              <a:rPr lang="en-US" sz="2200" b="1" i="1" dirty="0"/>
              <a:t>v</a:t>
            </a:r>
            <a:r>
              <a:rPr lang="en-US" sz="2200" dirty="0"/>
              <a:t> = voltage (V), </a:t>
            </a:r>
            <a:r>
              <a:rPr lang="en-US" sz="2200" b="1" i="1" dirty="0" smtClean="0"/>
              <a:t>I</a:t>
            </a:r>
            <a:r>
              <a:rPr lang="en-US" sz="2200" dirty="0" smtClean="0"/>
              <a:t> </a:t>
            </a:r>
            <a:r>
              <a:rPr lang="en-US" sz="2200" dirty="0"/>
              <a:t>= current (A), and </a:t>
            </a:r>
            <a:r>
              <a:rPr lang="en-US" sz="2200" b="1" i="1" dirty="0"/>
              <a:t>R</a:t>
            </a:r>
            <a:r>
              <a:rPr lang="en-US" sz="2200" dirty="0"/>
              <a:t> = resistance (</a:t>
            </a:r>
            <a:r>
              <a:rPr lang="en-US" sz="2200" dirty="0">
                <a:latin typeface="Symbol" pitchFamily="18" charset="2"/>
              </a:rPr>
              <a:t>W</a:t>
            </a:r>
            <a:r>
              <a:rPr lang="en-US" sz="2200" dirty="0"/>
              <a:t>)</a:t>
            </a:r>
          </a:p>
        </p:txBody>
      </p:sp>
      <p:grpSp>
        <p:nvGrpSpPr>
          <p:cNvPr id="16396" name="Group 9"/>
          <p:cNvGrpSpPr>
            <a:grpSpLocks/>
          </p:cNvGrpSpPr>
          <p:nvPr/>
        </p:nvGrpSpPr>
        <p:grpSpPr bwMode="auto">
          <a:xfrm>
            <a:off x="4038600" y="3505200"/>
            <a:ext cx="2286000" cy="457200"/>
            <a:chOff x="1392" y="2304"/>
            <a:chExt cx="1440" cy="288"/>
          </a:xfrm>
        </p:grpSpPr>
        <p:sp>
          <p:nvSpPr>
            <p:cNvPr id="16400" name="Line 10"/>
            <p:cNvSpPr>
              <a:spLocks noChangeShapeType="1"/>
            </p:cNvSpPr>
            <p:nvPr/>
          </p:nvSpPr>
          <p:spPr bwMode="auto">
            <a:xfrm>
              <a:off x="1392" y="2448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6401" name="Line 11"/>
            <p:cNvSpPr>
              <a:spLocks noChangeShapeType="1"/>
            </p:cNvSpPr>
            <p:nvPr/>
          </p:nvSpPr>
          <p:spPr bwMode="auto">
            <a:xfrm flipV="1">
              <a:off x="1824" y="2304"/>
              <a:ext cx="48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6402" name="Line 12"/>
            <p:cNvSpPr>
              <a:spLocks noChangeShapeType="1"/>
            </p:cNvSpPr>
            <p:nvPr/>
          </p:nvSpPr>
          <p:spPr bwMode="auto">
            <a:xfrm>
              <a:off x="1872" y="2304"/>
              <a:ext cx="96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6403" name="Line 13"/>
            <p:cNvSpPr>
              <a:spLocks noChangeShapeType="1"/>
            </p:cNvSpPr>
            <p:nvPr/>
          </p:nvSpPr>
          <p:spPr bwMode="auto">
            <a:xfrm>
              <a:off x="2064" y="2304"/>
              <a:ext cx="96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6404" name="Line 14"/>
            <p:cNvSpPr>
              <a:spLocks noChangeShapeType="1"/>
            </p:cNvSpPr>
            <p:nvPr/>
          </p:nvSpPr>
          <p:spPr bwMode="auto">
            <a:xfrm>
              <a:off x="2256" y="2304"/>
              <a:ext cx="96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6405" name="Line 15"/>
            <p:cNvSpPr>
              <a:spLocks noChangeShapeType="1"/>
            </p:cNvSpPr>
            <p:nvPr/>
          </p:nvSpPr>
          <p:spPr bwMode="auto">
            <a:xfrm flipH="1">
              <a:off x="1968" y="2304"/>
              <a:ext cx="96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6406" name="Line 16"/>
            <p:cNvSpPr>
              <a:spLocks noChangeShapeType="1"/>
            </p:cNvSpPr>
            <p:nvPr/>
          </p:nvSpPr>
          <p:spPr bwMode="auto">
            <a:xfrm flipH="1">
              <a:off x="2160" y="2304"/>
              <a:ext cx="96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6407" name="Line 17"/>
            <p:cNvSpPr>
              <a:spLocks noChangeShapeType="1"/>
            </p:cNvSpPr>
            <p:nvPr/>
          </p:nvSpPr>
          <p:spPr bwMode="auto">
            <a:xfrm flipH="1">
              <a:off x="2352" y="2448"/>
              <a:ext cx="48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6408" name="Line 18"/>
            <p:cNvSpPr>
              <a:spLocks noChangeShapeType="1"/>
            </p:cNvSpPr>
            <p:nvPr/>
          </p:nvSpPr>
          <p:spPr bwMode="auto">
            <a:xfrm>
              <a:off x="2400" y="2448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6397" name="Text Box 19"/>
          <p:cNvSpPr txBox="1">
            <a:spLocks noChangeArrowheads="1"/>
          </p:cNvSpPr>
          <p:nvPr/>
        </p:nvSpPr>
        <p:spPr bwMode="auto">
          <a:xfrm>
            <a:off x="4953000" y="29718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400" b="1" i="1"/>
              <a:t>R</a:t>
            </a:r>
          </a:p>
        </p:txBody>
      </p:sp>
      <p:sp>
        <p:nvSpPr>
          <p:cNvPr id="16398" name="Text Box 20"/>
          <p:cNvSpPr txBox="1">
            <a:spLocks noChangeArrowheads="1"/>
          </p:cNvSpPr>
          <p:nvPr/>
        </p:nvSpPr>
        <p:spPr bwMode="auto">
          <a:xfrm>
            <a:off x="6723743" y="5638800"/>
            <a:ext cx="198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 dirty="0">
                <a:solidFill>
                  <a:srgbClr val="FF0000"/>
                </a:solidFill>
                <a:latin typeface="Arial" pitchFamily="34" charset="0"/>
              </a:rPr>
              <a:t>(Ohm’s Law)</a:t>
            </a:r>
          </a:p>
        </p:txBody>
      </p:sp>
      <p:sp>
        <p:nvSpPr>
          <p:cNvPr id="16399" name="Rectangle 21"/>
          <p:cNvSpPr>
            <a:spLocks noChangeArrowheads="1"/>
          </p:cNvSpPr>
          <p:nvPr/>
        </p:nvSpPr>
        <p:spPr bwMode="auto">
          <a:xfrm>
            <a:off x="2857500" y="5562600"/>
            <a:ext cx="3733800" cy="6096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6034458"/>
      </p:ext>
    </p:extLst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AutoShape 2"/>
          <p:cNvSpPr>
            <a:spLocks noChangeAspect="1" noChangeArrowheads="1" noTextEdit="1"/>
          </p:cNvSpPr>
          <p:nvPr/>
        </p:nvSpPr>
        <p:spPr bwMode="auto">
          <a:xfrm>
            <a:off x="1066800" y="1981200"/>
            <a:ext cx="1612900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7414" name="Rectangle 3"/>
          <p:cNvSpPr>
            <a:spLocks noChangeArrowheads="1"/>
          </p:cNvSpPr>
          <p:nvPr/>
        </p:nvSpPr>
        <p:spPr bwMode="auto">
          <a:xfrm>
            <a:off x="2487613" y="2636838"/>
            <a:ext cx="1587" cy="2857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/>
          </a:p>
        </p:txBody>
      </p:sp>
      <p:sp>
        <p:nvSpPr>
          <p:cNvPr id="17415" name="Rectangle 4"/>
          <p:cNvSpPr>
            <a:spLocks noChangeArrowheads="1"/>
          </p:cNvSpPr>
          <p:nvPr/>
        </p:nvSpPr>
        <p:spPr bwMode="auto">
          <a:xfrm>
            <a:off x="2487613" y="4195763"/>
            <a:ext cx="1587" cy="26987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/>
          </a:p>
        </p:txBody>
      </p:sp>
      <p:sp>
        <p:nvSpPr>
          <p:cNvPr id="17416" name="Rectangle 5"/>
          <p:cNvSpPr>
            <a:spLocks noChangeArrowheads="1"/>
          </p:cNvSpPr>
          <p:nvPr/>
        </p:nvSpPr>
        <p:spPr bwMode="auto">
          <a:xfrm>
            <a:off x="2078038" y="2419350"/>
            <a:ext cx="1587" cy="26988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/>
          </a:p>
        </p:txBody>
      </p:sp>
      <p:sp>
        <p:nvSpPr>
          <p:cNvPr id="17417" name="Rectangle 6"/>
          <p:cNvSpPr>
            <a:spLocks noChangeArrowheads="1"/>
          </p:cNvSpPr>
          <p:nvPr/>
        </p:nvSpPr>
        <p:spPr bwMode="auto">
          <a:xfrm>
            <a:off x="2160588" y="2419350"/>
            <a:ext cx="1587" cy="26988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/>
          </a:p>
        </p:txBody>
      </p:sp>
      <p:sp>
        <p:nvSpPr>
          <p:cNvPr id="17418" name="Rectangle 7"/>
          <p:cNvSpPr>
            <a:spLocks noChangeArrowheads="1"/>
          </p:cNvSpPr>
          <p:nvPr/>
        </p:nvSpPr>
        <p:spPr bwMode="auto">
          <a:xfrm>
            <a:off x="457200" y="609600"/>
            <a:ext cx="822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1" hangingPunct="1"/>
            <a:r>
              <a:rPr lang="en-US" sz="4400" dirty="0" smtClean="0">
                <a:solidFill>
                  <a:schemeClr val="tx2"/>
                </a:solidFill>
              </a:rPr>
              <a:t>Ohm’s Law</a:t>
            </a:r>
            <a:endParaRPr lang="en-US" sz="4400" dirty="0">
              <a:solidFill>
                <a:schemeClr val="tx2"/>
              </a:solidFill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450272" y="762000"/>
            <a:ext cx="8236527" cy="28194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anchor="ctr"/>
          <a:lstStyle/>
          <a:p>
            <a:pPr algn="just"/>
            <a:r>
              <a:rPr lang="en-US" sz="2400" b="1" dirty="0">
                <a:solidFill>
                  <a:srgbClr val="FF0000"/>
                </a:solidFill>
              </a:rPr>
              <a:t>Ohm’s law </a:t>
            </a:r>
            <a:r>
              <a:rPr lang="en-US" sz="2400" dirty="0">
                <a:solidFill>
                  <a:srgbClr val="FF0000"/>
                </a:solidFill>
              </a:rPr>
              <a:t>states that the current I flowing in a circuit is </a:t>
            </a:r>
            <a:endParaRPr lang="en-US" sz="2400" dirty="0" smtClean="0">
              <a:solidFill>
                <a:srgbClr val="FF0000"/>
              </a:solidFill>
            </a:endParaRPr>
          </a:p>
          <a:p>
            <a:pPr algn="just"/>
            <a:r>
              <a:rPr lang="en-US" sz="2400" dirty="0" smtClean="0">
                <a:solidFill>
                  <a:srgbClr val="FF0000"/>
                </a:solidFill>
              </a:rPr>
              <a:t>directly Proportional to the applied voltage V and inversely </a:t>
            </a:r>
          </a:p>
          <a:p>
            <a:pPr algn="just"/>
            <a:r>
              <a:rPr lang="en-US" sz="2400" dirty="0" smtClean="0">
                <a:solidFill>
                  <a:srgbClr val="FF0000"/>
                </a:solidFill>
              </a:rPr>
              <a:t>proportional </a:t>
            </a:r>
            <a:r>
              <a:rPr lang="en-US" sz="2400" dirty="0">
                <a:solidFill>
                  <a:srgbClr val="FF0000"/>
                </a:solidFill>
              </a:rPr>
              <a:t>to the resistance R, provided the temperature </a:t>
            </a:r>
          </a:p>
          <a:p>
            <a:pPr algn="just"/>
            <a:r>
              <a:rPr lang="en-US" sz="2400" dirty="0">
                <a:solidFill>
                  <a:srgbClr val="FF0000"/>
                </a:solidFill>
              </a:rPr>
              <a:t>remains constant</a:t>
            </a:r>
            <a:r>
              <a:rPr lang="en-US" sz="2400" dirty="0" smtClean="0">
                <a:solidFill>
                  <a:srgbClr val="FF0000"/>
                </a:solidFill>
              </a:rPr>
              <a:t>.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1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819400"/>
            <a:ext cx="6053348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163" y="5029200"/>
            <a:ext cx="8001000" cy="1323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4800121"/>
      </p:ext>
    </p:extLst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438400"/>
            <a:ext cx="8740331" cy="163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0664703"/>
      </p:ext>
    </p:extLst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AutoShape 2"/>
          <p:cNvSpPr>
            <a:spLocks noChangeAspect="1" noChangeArrowheads="1" noTextEdit="1"/>
          </p:cNvSpPr>
          <p:nvPr/>
        </p:nvSpPr>
        <p:spPr bwMode="auto">
          <a:xfrm>
            <a:off x="1066800" y="1981200"/>
            <a:ext cx="1612900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7414" name="Rectangle 3"/>
          <p:cNvSpPr>
            <a:spLocks noChangeArrowheads="1"/>
          </p:cNvSpPr>
          <p:nvPr/>
        </p:nvSpPr>
        <p:spPr bwMode="auto">
          <a:xfrm>
            <a:off x="2487613" y="2636838"/>
            <a:ext cx="1587" cy="2857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/>
          </a:p>
        </p:txBody>
      </p:sp>
      <p:sp>
        <p:nvSpPr>
          <p:cNvPr id="17415" name="Rectangle 4"/>
          <p:cNvSpPr>
            <a:spLocks noChangeArrowheads="1"/>
          </p:cNvSpPr>
          <p:nvPr/>
        </p:nvSpPr>
        <p:spPr bwMode="auto">
          <a:xfrm>
            <a:off x="2487613" y="4195763"/>
            <a:ext cx="1587" cy="26987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/>
          </a:p>
        </p:txBody>
      </p:sp>
      <p:sp>
        <p:nvSpPr>
          <p:cNvPr id="17416" name="Rectangle 5"/>
          <p:cNvSpPr>
            <a:spLocks noChangeArrowheads="1"/>
          </p:cNvSpPr>
          <p:nvPr/>
        </p:nvSpPr>
        <p:spPr bwMode="auto">
          <a:xfrm>
            <a:off x="2078038" y="2419350"/>
            <a:ext cx="1587" cy="26988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/>
          </a:p>
        </p:txBody>
      </p:sp>
      <p:sp>
        <p:nvSpPr>
          <p:cNvPr id="17417" name="Rectangle 6"/>
          <p:cNvSpPr>
            <a:spLocks noChangeArrowheads="1"/>
          </p:cNvSpPr>
          <p:nvPr/>
        </p:nvSpPr>
        <p:spPr bwMode="auto">
          <a:xfrm>
            <a:off x="2160588" y="2419350"/>
            <a:ext cx="1587" cy="26988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/>
          </a:p>
        </p:txBody>
      </p:sp>
      <p:sp>
        <p:nvSpPr>
          <p:cNvPr id="17418" name="Rectangle 7"/>
          <p:cNvSpPr>
            <a:spLocks noChangeArrowheads="1"/>
          </p:cNvSpPr>
          <p:nvPr/>
        </p:nvSpPr>
        <p:spPr bwMode="auto">
          <a:xfrm>
            <a:off x="457200" y="838200"/>
            <a:ext cx="822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1" hangingPunct="1"/>
            <a:r>
              <a:rPr lang="en-US" sz="4400" dirty="0">
                <a:solidFill>
                  <a:schemeClr val="tx2"/>
                </a:solidFill>
              </a:rPr>
              <a:t>Electrical Conductance</a:t>
            </a:r>
          </a:p>
        </p:txBody>
      </p:sp>
      <p:sp>
        <p:nvSpPr>
          <p:cNvPr id="17419" name="Rectangle 8"/>
          <p:cNvSpPr>
            <a:spLocks noChangeArrowheads="1"/>
          </p:cNvSpPr>
          <p:nvPr/>
        </p:nvSpPr>
        <p:spPr bwMode="auto">
          <a:xfrm>
            <a:off x="457200" y="1600200"/>
            <a:ext cx="83820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sz="2800" b="1" dirty="0">
                <a:sym typeface="ZapfDingbats"/>
              </a:rPr>
              <a:t>Conductance</a:t>
            </a:r>
            <a:r>
              <a:rPr lang="en-US" sz="2800" dirty="0">
                <a:sym typeface="ZapfDingbats"/>
              </a:rPr>
              <a:t> is the reciprocal of resistance.</a:t>
            </a:r>
          </a:p>
          <a:p>
            <a:pPr marL="742950" lvl="1" indent="-285750" eaLnBrk="1" hangingPunct="1">
              <a:spcBef>
                <a:spcPct val="50000"/>
              </a:spcBef>
            </a:pPr>
            <a:r>
              <a:rPr lang="en-US" sz="2800" b="1" u="sng" dirty="0"/>
              <a:t>Symbol</a:t>
            </a:r>
            <a:r>
              <a:rPr lang="en-US" sz="2800" b="1" dirty="0"/>
              <a:t>:  </a:t>
            </a:r>
            <a:r>
              <a:rPr lang="en-US" sz="2800" b="1" i="1" dirty="0"/>
              <a:t>G</a:t>
            </a:r>
            <a:endParaRPr lang="en-US" sz="2800" b="1" i="1" u="sng" dirty="0"/>
          </a:p>
          <a:p>
            <a:pPr marL="742950" lvl="1" indent="-285750" eaLnBrk="1" hangingPunct="1">
              <a:spcBef>
                <a:spcPct val="50000"/>
              </a:spcBef>
            </a:pPr>
            <a:r>
              <a:rPr lang="en-US" sz="2800" b="1" u="sng" dirty="0"/>
              <a:t>Units</a:t>
            </a:r>
            <a:r>
              <a:rPr lang="en-US" sz="2800" b="1" dirty="0"/>
              <a:t>:  </a:t>
            </a:r>
            <a:r>
              <a:rPr lang="en-US" sz="2800" b="1" dirty="0" err="1"/>
              <a:t>siemens</a:t>
            </a:r>
            <a:r>
              <a:rPr lang="en-US" sz="2800" b="1" dirty="0"/>
              <a:t> (S) or mhos (   )</a:t>
            </a:r>
          </a:p>
          <a:p>
            <a:pPr marL="742950" lvl="1" indent="-285750" eaLnBrk="1" hangingPunct="1">
              <a:spcBef>
                <a:spcPct val="100000"/>
              </a:spcBef>
            </a:pPr>
            <a:endParaRPr lang="en-US" u="sng" dirty="0"/>
          </a:p>
          <a:p>
            <a:pPr marL="742950" lvl="1" indent="-285750" eaLnBrk="1" hangingPunct="1">
              <a:spcBef>
                <a:spcPct val="100000"/>
              </a:spcBef>
            </a:pPr>
            <a:endParaRPr lang="en-US" u="sng" dirty="0"/>
          </a:p>
          <a:p>
            <a:pPr marL="742950" lvl="1" indent="-285750" eaLnBrk="1" hangingPunct="1">
              <a:spcBef>
                <a:spcPct val="100000"/>
              </a:spcBef>
            </a:pPr>
            <a:r>
              <a:rPr lang="en-US" u="sng" dirty="0"/>
              <a:t>Example</a:t>
            </a:r>
            <a:r>
              <a:rPr lang="en-US" dirty="0"/>
              <a:t>:</a:t>
            </a:r>
          </a:p>
          <a:p>
            <a:pPr marL="1143000" lvl="2" indent="-228600" eaLnBrk="1" hangingPunct="1">
              <a:spcBef>
                <a:spcPct val="50000"/>
              </a:spcBef>
            </a:pPr>
            <a:r>
              <a:rPr lang="en-US" dirty="0"/>
              <a:t>Consider an 8 </a:t>
            </a:r>
            <a:r>
              <a:rPr lang="en-US" dirty="0">
                <a:latin typeface="Symbol" pitchFamily="18" charset="2"/>
              </a:rPr>
              <a:t>W</a:t>
            </a:r>
            <a:r>
              <a:rPr lang="en-US" dirty="0"/>
              <a:t> resistor.  </a:t>
            </a:r>
            <a:r>
              <a:rPr lang="en-US" i="1" dirty="0"/>
              <a:t>What is its conductance?</a:t>
            </a:r>
          </a:p>
        </p:txBody>
      </p:sp>
      <p:sp>
        <p:nvSpPr>
          <p:cNvPr id="17420" name="Text Box 9"/>
          <p:cNvSpPr txBox="1">
            <a:spLocks noChangeArrowheads="1"/>
          </p:cNvSpPr>
          <p:nvPr/>
        </p:nvSpPr>
        <p:spPr bwMode="auto">
          <a:xfrm flipV="1">
            <a:off x="5867400" y="2909888"/>
            <a:ext cx="457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800" b="1">
                <a:latin typeface="Symbol" pitchFamily="18" charset="2"/>
              </a:rPr>
              <a:t>W</a:t>
            </a:r>
          </a:p>
        </p:txBody>
      </p:sp>
    </p:spTree>
    <p:extLst>
      <p:ext uri="{BB962C8B-B14F-4D97-AF65-F5344CB8AC3E}">
        <p14:creationId xmlns:p14="http://schemas.microsoft.com/office/powerpoint/2010/main" val="3874721610"/>
      </p:ext>
    </p:extLst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2"/>
          <p:cNvSpPr>
            <a:spLocks noChangeArrowheads="1"/>
          </p:cNvSpPr>
          <p:nvPr/>
        </p:nvSpPr>
        <p:spPr bwMode="auto">
          <a:xfrm>
            <a:off x="457200" y="808037"/>
            <a:ext cx="822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1" hangingPunct="1"/>
            <a:r>
              <a:rPr lang="en-US" sz="4400" dirty="0">
                <a:solidFill>
                  <a:schemeClr val="tx2"/>
                </a:solidFill>
              </a:rPr>
              <a:t>Short Circuit and Open Circuit</a:t>
            </a:r>
          </a:p>
        </p:txBody>
      </p:sp>
      <p:sp>
        <p:nvSpPr>
          <p:cNvPr id="18438" name="Rectangle 3"/>
          <p:cNvSpPr>
            <a:spLocks noChangeArrowheads="1"/>
          </p:cNvSpPr>
          <p:nvPr/>
        </p:nvSpPr>
        <p:spPr bwMode="auto">
          <a:xfrm>
            <a:off x="457200" y="1493837"/>
            <a:ext cx="8229600" cy="5135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/>
            <a:r>
              <a:rPr lang="en-US" sz="2800" b="1" u="sng" dirty="0"/>
              <a:t>Wire</a:t>
            </a:r>
            <a:r>
              <a:rPr lang="en-US" sz="2800" b="1" dirty="0"/>
              <a:t> (“short circuit”):</a:t>
            </a: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sz="2800" b="1" i="1" dirty="0"/>
              <a:t>R</a:t>
            </a:r>
            <a:r>
              <a:rPr lang="en-US" sz="2800" b="1" dirty="0"/>
              <a:t> = 0   </a:t>
            </a:r>
            <a:r>
              <a:rPr lang="en-US" sz="2800" b="1" dirty="0">
                <a:sym typeface="Wingdings" pitchFamily="2" charset="2"/>
              </a:rPr>
              <a:t></a:t>
            </a:r>
            <a:r>
              <a:rPr lang="en-US" sz="2800" b="1" dirty="0"/>
              <a:t> no voltage difference exists </a:t>
            </a:r>
          </a:p>
          <a:p>
            <a:pPr marL="742950" lvl="1" indent="-285750" eaLnBrk="1" hangingPunct="1">
              <a:buFont typeface="Wingdings" pitchFamily="2" charset="2"/>
              <a:buNone/>
            </a:pPr>
            <a:r>
              <a:rPr lang="en-US" b="1" dirty="0"/>
              <a:t>   </a:t>
            </a:r>
            <a:r>
              <a:rPr lang="en-US" dirty="0"/>
              <a:t>(all points on the wire are at the same potential)</a:t>
            </a:r>
          </a:p>
          <a:p>
            <a:pPr marL="342900" indent="-342900" eaLnBrk="1" hangingPunct="1">
              <a:spcBef>
                <a:spcPct val="25000"/>
              </a:spcBef>
              <a:buFontTx/>
              <a:buChar char="•"/>
            </a:pPr>
            <a:r>
              <a:rPr lang="en-US" dirty="0"/>
              <a:t>Current can flow, as determined by the circuit</a:t>
            </a:r>
          </a:p>
          <a:p>
            <a:pPr marL="342900" indent="-342900" eaLnBrk="1" hangingPunct="1">
              <a:buFontTx/>
              <a:buChar char="•"/>
            </a:pPr>
            <a:endParaRPr lang="en-US" sz="2800" dirty="0"/>
          </a:p>
          <a:p>
            <a:pPr marL="342900" indent="-342900" eaLnBrk="1" hangingPunct="1"/>
            <a:r>
              <a:rPr lang="en-US" sz="2800" b="1" u="sng" dirty="0"/>
              <a:t>Air</a:t>
            </a:r>
            <a:r>
              <a:rPr lang="en-US" sz="2800" b="1" dirty="0"/>
              <a:t> (“open circuit”):</a:t>
            </a: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sz="2800" b="1" i="1" dirty="0"/>
              <a:t>R</a:t>
            </a:r>
            <a:r>
              <a:rPr lang="en-US" sz="2800" b="1" dirty="0"/>
              <a:t> = </a:t>
            </a:r>
            <a:r>
              <a:rPr lang="en-US" sz="2800" b="1" dirty="0">
                <a:sym typeface="Symbol" pitchFamily="18" charset="2"/>
              </a:rPr>
              <a:t>   </a:t>
            </a:r>
            <a:r>
              <a:rPr lang="en-US" sz="2800" b="1" dirty="0">
                <a:sym typeface="Wingdings" pitchFamily="2" charset="2"/>
              </a:rPr>
              <a:t></a:t>
            </a:r>
            <a:r>
              <a:rPr lang="en-US" sz="2800" b="1" dirty="0"/>
              <a:t> no current flows</a:t>
            </a:r>
          </a:p>
          <a:p>
            <a:pPr marL="342900" indent="-342900" eaLnBrk="1" hangingPunct="1">
              <a:spcBef>
                <a:spcPct val="25000"/>
              </a:spcBef>
              <a:buFontTx/>
              <a:buChar char="•"/>
            </a:pPr>
            <a:r>
              <a:rPr lang="en-US" dirty="0"/>
              <a:t>Voltage difference can exist, as determined by the circuit</a:t>
            </a:r>
          </a:p>
          <a:p>
            <a:pPr marL="342900" indent="-342900" eaLnBrk="1" hangingPunct="1">
              <a:spcBef>
                <a:spcPct val="25000"/>
              </a:spcBef>
            </a:pPr>
            <a:endParaRPr lang="en-US" dirty="0"/>
          </a:p>
          <a:p>
            <a:pPr marL="342900" indent="-342900" eaLnBrk="1" hangingPunct="1"/>
            <a:r>
              <a:rPr lang="en-US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339329164"/>
      </p:ext>
    </p:extLst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2"/>
          <p:cNvSpPr>
            <a:spLocks noChangeArrowheads="1"/>
          </p:cNvSpPr>
          <p:nvPr/>
        </p:nvSpPr>
        <p:spPr bwMode="auto">
          <a:xfrm>
            <a:off x="457200" y="609600"/>
            <a:ext cx="822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1" hangingPunct="1"/>
            <a:r>
              <a:rPr lang="en-US" sz="4400" dirty="0">
                <a:solidFill>
                  <a:schemeClr val="tx2"/>
                </a:solidFill>
              </a:rPr>
              <a:t>Circuit Nodes and Loops</a:t>
            </a:r>
          </a:p>
        </p:txBody>
      </p:sp>
      <p:sp>
        <p:nvSpPr>
          <p:cNvPr id="19462" name="Rectangle 3"/>
          <p:cNvSpPr>
            <a:spLocks noChangeArrowheads="1"/>
          </p:cNvSpPr>
          <p:nvPr/>
        </p:nvSpPr>
        <p:spPr bwMode="auto">
          <a:xfrm>
            <a:off x="457200" y="1219200"/>
            <a:ext cx="8229600" cy="5211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sz="2400" dirty="0"/>
              <a:t>A </a:t>
            </a:r>
            <a:r>
              <a:rPr lang="en-US" sz="2400" b="1" i="1" dirty="0"/>
              <a:t>node</a:t>
            </a:r>
            <a:r>
              <a:rPr lang="en-US" sz="2400" dirty="0"/>
              <a:t> is a point where two or more circuit elements are connected.</a:t>
            </a: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sz="2400" dirty="0"/>
              <a:t>A </a:t>
            </a:r>
            <a:r>
              <a:rPr lang="en-US" sz="2400" b="1" i="1" dirty="0"/>
              <a:t>loop</a:t>
            </a:r>
            <a:r>
              <a:rPr lang="en-US" sz="2400" dirty="0"/>
              <a:t> is formed by tracing a closed path in a circuit through selected basic circuit elements without passing through any intermediate node more than once</a:t>
            </a: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endParaRPr lang="en-US" sz="2400" dirty="0"/>
          </a:p>
          <a:p>
            <a:pPr marL="742950" lvl="1" indent="-285750" eaLnBrk="1" hangingPunct="1">
              <a:spcBef>
                <a:spcPct val="20000"/>
              </a:spcBef>
            </a:pPr>
            <a:endParaRPr lang="en-US" sz="16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200400"/>
            <a:ext cx="6248400" cy="3435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7423191"/>
      </p:ext>
    </p:extLst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2" name="Rectangle 3"/>
          <p:cNvSpPr>
            <a:spLocks noChangeArrowheads="1"/>
          </p:cNvSpPr>
          <p:nvPr/>
        </p:nvSpPr>
        <p:spPr bwMode="auto">
          <a:xfrm>
            <a:off x="533400" y="1295400"/>
            <a:ext cx="8229600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2800" b="1" i="1" dirty="0"/>
              <a:t>Node</a:t>
            </a:r>
            <a:r>
              <a:rPr lang="en-US" sz="2800" b="1" dirty="0"/>
              <a:t>:</a:t>
            </a:r>
            <a:r>
              <a:rPr lang="en-US" sz="2800" dirty="0"/>
              <a:t>  A point where two or more circuit elements 	   are </a:t>
            </a:r>
            <a:r>
              <a:rPr lang="en-US" sz="2800" dirty="0" smtClean="0"/>
              <a:t>connected (current </a:t>
            </a:r>
            <a:r>
              <a:rPr lang="en-US" sz="2800" smtClean="0"/>
              <a:t>division happens)</a:t>
            </a:r>
            <a:endParaRPr lang="en-US" sz="2800" dirty="0">
              <a:solidFill>
                <a:srgbClr val="FF0000"/>
              </a:solidFill>
            </a:endParaRPr>
          </a:p>
          <a:p>
            <a:pPr marL="342900" indent="-342900" eaLnBrk="1" hangingPunct="1">
              <a:spcBef>
                <a:spcPct val="20000"/>
              </a:spcBef>
            </a:pPr>
            <a:endParaRPr lang="en-US" sz="2800" b="1" i="1" dirty="0"/>
          </a:p>
          <a:p>
            <a:pPr marL="342900" indent="-342900" eaLnBrk="1" hangingPunct="1">
              <a:spcBef>
                <a:spcPct val="20000"/>
              </a:spcBef>
            </a:pPr>
            <a:endParaRPr lang="en-US" sz="2800" b="1" i="1" dirty="0"/>
          </a:p>
          <a:p>
            <a:pPr marL="342900" indent="-342900" eaLnBrk="1" hangingPunct="1">
              <a:spcBef>
                <a:spcPct val="20000"/>
              </a:spcBef>
            </a:pPr>
            <a:endParaRPr lang="en-US" sz="2800" b="1" i="1" dirty="0"/>
          </a:p>
          <a:p>
            <a:pPr marL="342900" indent="-342900" eaLnBrk="1" hangingPunct="1">
              <a:spcBef>
                <a:spcPct val="20000"/>
              </a:spcBef>
            </a:pPr>
            <a:endParaRPr lang="en-US" sz="2800" b="1" i="1" dirty="0"/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2800" b="1" i="1" dirty="0"/>
              <a:t>Branch</a:t>
            </a:r>
            <a:r>
              <a:rPr lang="en-US" sz="2800" b="1" dirty="0"/>
              <a:t>:</a:t>
            </a:r>
            <a:r>
              <a:rPr lang="en-US" sz="2800" dirty="0"/>
              <a:t>  A path that connects two nodes</a:t>
            </a:r>
          </a:p>
        </p:txBody>
      </p:sp>
      <p:graphicFrame>
        <p:nvGraphicFramePr>
          <p:cNvPr id="276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2541388"/>
              </p:ext>
            </p:extLst>
          </p:nvPr>
        </p:nvGraphicFramePr>
        <p:xfrm>
          <a:off x="2514600" y="2462213"/>
          <a:ext cx="4038600" cy="1423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9" name="Micrografx Windows Draw 4.0 Drawing" r:id="rId3" imgW="4780952" imgH="1685714" progId="Draw.Document.4">
                  <p:embed/>
                </p:oleObj>
              </mc:Choice>
              <mc:Fallback>
                <p:oleObj name="Micrografx Windows Draw 4.0 Drawing" r:id="rId3" imgW="4780952" imgH="1685714" progId="Draw.Document.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462213"/>
                        <a:ext cx="4038600" cy="1423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584" name="Group 5"/>
          <p:cNvGrpSpPr>
            <a:grpSpLocks/>
          </p:cNvGrpSpPr>
          <p:nvPr/>
        </p:nvGrpSpPr>
        <p:grpSpPr bwMode="auto">
          <a:xfrm>
            <a:off x="4953000" y="4884738"/>
            <a:ext cx="3886200" cy="1820862"/>
            <a:chOff x="3120" y="1008"/>
            <a:chExt cx="2448" cy="1147"/>
          </a:xfrm>
        </p:grpSpPr>
        <p:graphicFrame>
          <p:nvGraphicFramePr>
            <p:cNvPr id="24589" name="Object 6"/>
            <p:cNvGraphicFramePr>
              <a:graphicFrameLocks noChangeAspect="1"/>
            </p:cNvGraphicFramePr>
            <p:nvPr/>
          </p:nvGraphicFramePr>
          <p:xfrm>
            <a:off x="3120" y="1008"/>
            <a:ext cx="2448" cy="11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80" name="Micrografx Windows Draw 4.0 Drawing" r:id="rId5" imgW="4780952" imgH="2337292" progId="Draw.Document.4">
                    <p:embed/>
                  </p:oleObj>
                </mc:Choice>
                <mc:Fallback>
                  <p:oleObj name="Micrografx Windows Draw 4.0 Drawing" r:id="rId5" imgW="4780952" imgH="2337292" progId="Draw.Document.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0" y="1008"/>
                          <a:ext cx="2448" cy="11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590" name="Oval 7"/>
            <p:cNvSpPr>
              <a:spLocks noChangeArrowheads="1"/>
            </p:cNvSpPr>
            <p:nvPr/>
          </p:nvSpPr>
          <p:spPr bwMode="auto">
            <a:xfrm>
              <a:off x="4232" y="1680"/>
              <a:ext cx="96" cy="96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GB"/>
            </a:p>
          </p:txBody>
        </p:sp>
      </p:grpSp>
      <p:graphicFrame>
        <p:nvGraphicFramePr>
          <p:cNvPr id="24585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629698"/>
              </p:ext>
            </p:extLst>
          </p:nvPr>
        </p:nvGraphicFramePr>
        <p:xfrm>
          <a:off x="612775" y="5418138"/>
          <a:ext cx="4035425" cy="839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1" name="Micrografx Windows Draw 4.0 Drawing" r:id="rId7" imgW="5095238" imgH="1061053" progId="Draw.Document.4">
                  <p:embed/>
                </p:oleObj>
              </mc:Choice>
              <mc:Fallback>
                <p:oleObj name="Micrografx Windows Draw 4.0 Drawing" r:id="rId7" imgW="5095238" imgH="1061053" progId="Draw.Document.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775" y="5418138"/>
                        <a:ext cx="4035425" cy="839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6" name="Oval 9"/>
          <p:cNvSpPr>
            <a:spLocks noChangeArrowheads="1"/>
          </p:cNvSpPr>
          <p:nvPr/>
        </p:nvSpPr>
        <p:spPr bwMode="auto">
          <a:xfrm>
            <a:off x="2578100" y="5494338"/>
            <a:ext cx="152400" cy="1524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GB"/>
          </a:p>
        </p:txBody>
      </p:sp>
      <p:sp>
        <p:nvSpPr>
          <p:cNvPr id="24587" name="Oval 10"/>
          <p:cNvSpPr>
            <a:spLocks noChangeArrowheads="1"/>
          </p:cNvSpPr>
          <p:nvPr/>
        </p:nvSpPr>
        <p:spPr bwMode="auto">
          <a:xfrm>
            <a:off x="533400" y="5486400"/>
            <a:ext cx="152400" cy="1524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GB"/>
          </a:p>
        </p:txBody>
      </p:sp>
      <p:sp>
        <p:nvSpPr>
          <p:cNvPr id="24588" name="Oval 11"/>
          <p:cNvSpPr>
            <a:spLocks noChangeArrowheads="1"/>
          </p:cNvSpPr>
          <p:nvPr/>
        </p:nvSpPr>
        <p:spPr bwMode="auto">
          <a:xfrm>
            <a:off x="4572000" y="5486400"/>
            <a:ext cx="152400" cy="1524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GB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457200" y="533400"/>
            <a:ext cx="822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1" hangingPunct="1"/>
            <a:r>
              <a:rPr lang="en-US" sz="4000" dirty="0">
                <a:solidFill>
                  <a:schemeClr val="tx2"/>
                </a:solidFill>
              </a:rPr>
              <a:t>Terminology: Nodes and Branches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" name="Ink 2"/>
              <p14:cNvContentPartPr/>
              <p14:nvPr/>
            </p14:nvContentPartPr>
            <p14:xfrm>
              <a:off x="2618280" y="5536440"/>
              <a:ext cx="4202280" cy="5486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611440" y="5529600"/>
                <a:ext cx="4215600" cy="560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42111944"/>
      </p:ext>
    </p:extLst>
  </p:cSld>
  <p:clrMapOvr>
    <a:masterClrMapping/>
  </p:clrMapOvr>
  <p:transition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29000" y="609600"/>
            <a:ext cx="1917513" cy="5232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BEEE102L</a:t>
            </a: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0329" y="1664131"/>
            <a:ext cx="7091941" cy="5232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Basic Electrical and Electronics Engineering</a:t>
            </a:r>
            <a:endParaRPr lang="en-IN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90600" y="2590800"/>
            <a:ext cx="7391400" cy="26776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DC Circuits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 Circuits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Magnetic Circuits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Electrical Machines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Semiconductor Devices and Applications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Digital Systems</a:t>
            </a:r>
          </a:p>
        </p:txBody>
      </p:sp>
    </p:spTree>
    <p:extLst>
      <p:ext uri="{BB962C8B-B14F-4D97-AF65-F5344CB8AC3E}">
        <p14:creationId xmlns:p14="http://schemas.microsoft.com/office/powerpoint/2010/main" val="247946895"/>
      </p:ext>
    </p:extLst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19286" y="707962"/>
            <a:ext cx="1357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Books</a:t>
            </a:r>
            <a:endParaRPr lang="en-IN" sz="2800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688393"/>
              </p:ext>
            </p:extLst>
          </p:nvPr>
        </p:nvGraphicFramePr>
        <p:xfrm>
          <a:off x="228600" y="1231182"/>
          <a:ext cx="8606064" cy="336804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8117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8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0805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Text Books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805">
                <a:tc>
                  <a:txBody>
                    <a:bodyPr/>
                    <a:lstStyle/>
                    <a:p>
                      <a:pPr marL="342900" marR="177800" indent="-342900" algn="just" hangingPunct="0">
                        <a:lnSpc>
                          <a:spcPct val="98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IN" sz="2000" spc="-25" dirty="0">
                          <a:effectLst/>
                        </a:rPr>
                        <a:t>Allan R. </a:t>
                      </a:r>
                      <a:r>
                        <a:rPr lang="en-IN" sz="2000" spc="-25" dirty="0" err="1">
                          <a:effectLst/>
                        </a:rPr>
                        <a:t>Hambley</a:t>
                      </a:r>
                      <a:r>
                        <a:rPr lang="en-IN" sz="2000" spc="-25" dirty="0">
                          <a:effectLst/>
                        </a:rPr>
                        <a:t>, “Electrical Engineering -Principles &amp; Applications”, 2019, </a:t>
                      </a:r>
                      <a:r>
                        <a:rPr lang="en-IN" sz="2000" dirty="0">
                          <a:effectLst/>
                        </a:rPr>
                        <a:t>6</a:t>
                      </a:r>
                      <a:r>
                        <a:rPr lang="en-IN" sz="2000" baseline="30000" dirty="0">
                          <a:effectLst/>
                        </a:rPr>
                        <a:t>th</a:t>
                      </a:r>
                      <a:r>
                        <a:rPr lang="en-IN" sz="2000" dirty="0">
                          <a:effectLst/>
                        </a:rPr>
                        <a:t> Edition,</a:t>
                      </a:r>
                      <a:r>
                        <a:rPr lang="en-IN" sz="2000" spc="-25" dirty="0">
                          <a:effectLst/>
                        </a:rPr>
                        <a:t> Pearson Education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 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805">
                <a:tc>
                  <a:txBody>
                    <a:bodyPr/>
                    <a:lstStyle/>
                    <a:p>
                      <a:pPr marL="342900" marR="177800" indent="-342900" algn="just" hangingPunct="0">
                        <a:lnSpc>
                          <a:spcPct val="98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IN" sz="2000" dirty="0">
                          <a:effectLst/>
                        </a:rPr>
                        <a:t>V. D. Toro, Electrical Engineering Fundamentals, 2</a:t>
                      </a:r>
                      <a:r>
                        <a:rPr lang="en-IN" sz="2000" baseline="30000" dirty="0">
                          <a:effectLst/>
                        </a:rPr>
                        <a:t>nd</a:t>
                      </a:r>
                      <a:r>
                        <a:rPr lang="en-IN" sz="2000" dirty="0">
                          <a:effectLst/>
                        </a:rPr>
                        <a:t> edition. PHI, 2014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 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805">
                <a:tc>
                  <a:txBody>
                    <a:bodyPr/>
                    <a:lstStyle/>
                    <a:p>
                      <a:pPr marR="177800" algn="just" hangingPunct="0">
                        <a:lnSpc>
                          <a:spcPct val="98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 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 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0805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Reference Books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0805">
                <a:tc>
                  <a:txBody>
                    <a:bodyPr/>
                    <a:lstStyle/>
                    <a:p>
                      <a:pPr marL="342900" indent="-342900" algn="just" hangingPunct="0">
                        <a:lnSpc>
                          <a:spcPct val="98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IN" sz="2000" dirty="0">
                          <a:effectLst/>
                        </a:rPr>
                        <a:t>R. L. </a:t>
                      </a:r>
                      <a:r>
                        <a:rPr lang="en-IN" sz="2000" dirty="0" err="1">
                          <a:effectLst/>
                        </a:rPr>
                        <a:t>Boylestad</a:t>
                      </a:r>
                      <a:r>
                        <a:rPr lang="en-IN" sz="2000" dirty="0">
                          <a:effectLst/>
                        </a:rPr>
                        <a:t> and L. </a:t>
                      </a:r>
                      <a:r>
                        <a:rPr lang="en-IN" sz="2000" dirty="0" err="1">
                          <a:effectLst/>
                        </a:rPr>
                        <a:t>Nashelsky</a:t>
                      </a:r>
                      <a:r>
                        <a:rPr lang="en-IN" sz="2000" dirty="0">
                          <a:effectLst/>
                        </a:rPr>
                        <a:t>, Electronic Devices and Circuit Theory, 11</a:t>
                      </a:r>
                      <a:r>
                        <a:rPr lang="en-IN" sz="2000" baseline="30000" dirty="0">
                          <a:effectLst/>
                        </a:rPr>
                        <a:t>th</a:t>
                      </a:r>
                      <a:r>
                        <a:rPr lang="en-IN" sz="2000" dirty="0">
                          <a:effectLst/>
                        </a:rPr>
                        <a:t> edition. Pearson, 2012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 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0805">
                <a:tc>
                  <a:txBody>
                    <a:bodyPr/>
                    <a:lstStyle/>
                    <a:p>
                      <a:pPr marL="342900" indent="-342900" algn="just" hangingPunct="0">
                        <a:lnSpc>
                          <a:spcPct val="98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IN" sz="2000" dirty="0">
                          <a:effectLst/>
                        </a:rPr>
                        <a:t>DP</a:t>
                      </a:r>
                      <a:r>
                        <a:rPr lang="en-IN" sz="2000" spc="-25" dirty="0">
                          <a:effectLst/>
                        </a:rPr>
                        <a:t> </a:t>
                      </a:r>
                      <a:r>
                        <a:rPr lang="en-IN" sz="2000" spc="10" dirty="0">
                          <a:effectLst/>
                        </a:rPr>
                        <a:t>K</a:t>
                      </a:r>
                      <a:r>
                        <a:rPr lang="en-IN" sz="2000" dirty="0">
                          <a:effectLst/>
                        </a:rPr>
                        <a:t>oth</a:t>
                      </a:r>
                      <a:r>
                        <a:rPr lang="en-IN" sz="2000" spc="10" dirty="0">
                          <a:effectLst/>
                        </a:rPr>
                        <a:t>a</a:t>
                      </a:r>
                      <a:r>
                        <a:rPr lang="en-IN" sz="2000" dirty="0">
                          <a:effectLst/>
                        </a:rPr>
                        <a:t>ri</a:t>
                      </a:r>
                      <a:r>
                        <a:rPr lang="en-IN" sz="2000" spc="-35" dirty="0">
                          <a:effectLst/>
                        </a:rPr>
                        <a:t> </a:t>
                      </a:r>
                      <a:r>
                        <a:rPr lang="en-IN" sz="2000" dirty="0">
                          <a:effectLst/>
                        </a:rPr>
                        <a:t>&amp;</a:t>
                      </a:r>
                      <a:r>
                        <a:rPr lang="en-IN" sz="2000" spc="-20" dirty="0">
                          <a:effectLst/>
                        </a:rPr>
                        <a:t> </a:t>
                      </a:r>
                      <a:r>
                        <a:rPr lang="en-IN" sz="2000" spc="10" dirty="0" err="1">
                          <a:effectLst/>
                        </a:rPr>
                        <a:t>Na</a:t>
                      </a:r>
                      <a:r>
                        <a:rPr lang="en-IN" sz="2000" spc="-10" dirty="0" err="1">
                          <a:effectLst/>
                        </a:rPr>
                        <a:t>g</a:t>
                      </a:r>
                      <a:r>
                        <a:rPr lang="en-IN" sz="2000" dirty="0" err="1">
                          <a:effectLst/>
                        </a:rPr>
                        <a:t>rat</a:t>
                      </a:r>
                      <a:r>
                        <a:rPr lang="en-IN" sz="2000" spc="10" dirty="0" err="1">
                          <a:effectLst/>
                        </a:rPr>
                        <a:t>h</a:t>
                      </a:r>
                      <a:r>
                        <a:rPr lang="en-IN" sz="2000" spc="10" dirty="0">
                          <a:effectLst/>
                        </a:rPr>
                        <a:t>,</a:t>
                      </a:r>
                      <a:r>
                        <a:rPr lang="en-IN" sz="2000" spc="-5" dirty="0">
                          <a:effectLst/>
                        </a:rPr>
                        <a:t> “B</a:t>
                      </a:r>
                      <a:r>
                        <a:rPr lang="en-IN" sz="2000" dirty="0">
                          <a:effectLst/>
                        </a:rPr>
                        <a:t>asic</a:t>
                      </a:r>
                      <a:r>
                        <a:rPr lang="en-IN" sz="2000" spc="-25" dirty="0">
                          <a:effectLst/>
                        </a:rPr>
                        <a:t> </a:t>
                      </a:r>
                      <a:r>
                        <a:rPr lang="en-IN" sz="2000" dirty="0">
                          <a:effectLst/>
                        </a:rPr>
                        <a:t>El</a:t>
                      </a:r>
                      <a:r>
                        <a:rPr lang="en-IN" sz="2000" spc="10" dirty="0">
                          <a:effectLst/>
                        </a:rPr>
                        <a:t>e</a:t>
                      </a:r>
                      <a:r>
                        <a:rPr lang="en-IN" sz="2000" dirty="0">
                          <a:effectLst/>
                        </a:rPr>
                        <a:t>ctr</a:t>
                      </a:r>
                      <a:r>
                        <a:rPr lang="en-IN" sz="2000" spc="-10" dirty="0">
                          <a:effectLst/>
                        </a:rPr>
                        <a:t>i</a:t>
                      </a:r>
                      <a:r>
                        <a:rPr lang="en-IN" sz="2000" dirty="0">
                          <a:effectLst/>
                        </a:rPr>
                        <a:t>c</a:t>
                      </a:r>
                      <a:r>
                        <a:rPr lang="en-IN" sz="2000" spc="-25" dirty="0">
                          <a:effectLst/>
                        </a:rPr>
                        <a:t> </a:t>
                      </a:r>
                      <a:r>
                        <a:rPr lang="en-IN" sz="2000" dirty="0">
                          <a:effectLst/>
                        </a:rPr>
                        <a:t>E</a:t>
                      </a:r>
                      <a:r>
                        <a:rPr lang="en-IN" sz="2000" spc="10" dirty="0">
                          <a:effectLst/>
                        </a:rPr>
                        <a:t>n</a:t>
                      </a:r>
                      <a:r>
                        <a:rPr lang="en-IN" sz="2000" spc="-10" dirty="0">
                          <a:effectLst/>
                        </a:rPr>
                        <a:t>g</a:t>
                      </a:r>
                      <a:r>
                        <a:rPr lang="en-IN" sz="2000" dirty="0">
                          <a:effectLst/>
                        </a:rPr>
                        <a:t>in</a:t>
                      </a:r>
                      <a:r>
                        <a:rPr lang="en-IN" sz="2000" spc="10" dirty="0">
                          <a:effectLst/>
                        </a:rPr>
                        <a:t>e</a:t>
                      </a:r>
                      <a:r>
                        <a:rPr lang="en-IN" sz="2000" dirty="0">
                          <a:effectLst/>
                        </a:rPr>
                        <a:t>er</a:t>
                      </a:r>
                      <a:r>
                        <a:rPr lang="en-IN" sz="2000" spc="-10" dirty="0">
                          <a:effectLst/>
                        </a:rPr>
                        <a:t>i</a:t>
                      </a:r>
                      <a:r>
                        <a:rPr lang="en-IN" sz="2000" spc="10" dirty="0">
                          <a:effectLst/>
                        </a:rPr>
                        <a:t>n</a:t>
                      </a:r>
                      <a:r>
                        <a:rPr lang="en-IN" sz="2000" dirty="0">
                          <a:effectLst/>
                        </a:rPr>
                        <a:t>g”,</a:t>
                      </a:r>
                      <a:r>
                        <a:rPr lang="en-IN" sz="2000" spc="-60" dirty="0">
                          <a:effectLst/>
                        </a:rPr>
                        <a:t> 2019, </a:t>
                      </a:r>
                      <a:r>
                        <a:rPr lang="en-IN" sz="2000" dirty="0">
                          <a:effectLst/>
                        </a:rPr>
                        <a:t>Ta</a:t>
                      </a:r>
                      <a:r>
                        <a:rPr lang="en-IN" sz="2000" spc="-10" dirty="0">
                          <a:effectLst/>
                        </a:rPr>
                        <a:t>t</a:t>
                      </a:r>
                      <a:r>
                        <a:rPr lang="en-IN" sz="2000" dirty="0">
                          <a:effectLst/>
                        </a:rPr>
                        <a:t>a</a:t>
                      </a:r>
                      <a:r>
                        <a:rPr lang="en-IN" sz="2000" spc="-10" dirty="0">
                          <a:effectLst/>
                        </a:rPr>
                        <a:t> </a:t>
                      </a:r>
                      <a:r>
                        <a:rPr lang="en-IN" sz="2000" dirty="0">
                          <a:effectLst/>
                        </a:rPr>
                        <a:t>Mc</a:t>
                      </a:r>
                      <a:r>
                        <a:rPr lang="en-IN" sz="2000" spc="-15" dirty="0">
                          <a:effectLst/>
                        </a:rPr>
                        <a:t>G</a:t>
                      </a:r>
                      <a:r>
                        <a:rPr lang="en-IN" sz="2000" spc="10" dirty="0">
                          <a:effectLst/>
                        </a:rPr>
                        <a:t>r</a:t>
                      </a:r>
                      <a:r>
                        <a:rPr lang="en-IN" sz="2000" dirty="0">
                          <a:effectLst/>
                        </a:rPr>
                        <a:t>aw</a:t>
                      </a:r>
                      <a:r>
                        <a:rPr lang="en-IN" sz="2000" spc="-45" dirty="0">
                          <a:effectLst/>
                        </a:rPr>
                        <a:t> </a:t>
                      </a:r>
                      <a:r>
                        <a:rPr lang="en-IN" sz="2000" dirty="0">
                          <a:effectLst/>
                        </a:rPr>
                        <a:t>Hill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dirty="0">
                          <a:effectLst/>
                        </a:rPr>
                        <a:t> 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5548256"/>
      </p:ext>
    </p:extLst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I. DC Circuits</a:t>
            </a:r>
            <a:endParaRPr lang="en-IN" dirty="0" smtClean="0"/>
          </a:p>
        </p:txBody>
      </p:sp>
      <p:grpSp>
        <p:nvGrpSpPr>
          <p:cNvPr id="3" name="Group 2"/>
          <p:cNvGrpSpPr/>
          <p:nvPr/>
        </p:nvGrpSpPr>
        <p:grpSpPr>
          <a:xfrm>
            <a:off x="228600" y="2282825"/>
            <a:ext cx="8458200" cy="2216654"/>
            <a:chOff x="228600" y="2282825"/>
            <a:chExt cx="8458200" cy="2216654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0" y="2282825"/>
              <a:ext cx="8458200" cy="2216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5104112" y="2743200"/>
              <a:ext cx="34852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latin typeface="Arial" pitchFamily="34" charset="0"/>
                  <a:cs typeface="Arial" pitchFamily="34" charset="0"/>
                </a:rPr>
                <a:t>Source transformation</a:t>
              </a:r>
              <a:endParaRPr lang="en-IN" sz="2400" b="1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235526" y="4499479"/>
            <a:ext cx="8451273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b="1" dirty="0" smtClean="0"/>
              <a:t>Super position theorem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3803245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2"/>
          <p:cNvSpPr>
            <a:spLocks noChangeArrowheads="1"/>
          </p:cNvSpPr>
          <p:nvPr/>
        </p:nvSpPr>
        <p:spPr bwMode="auto">
          <a:xfrm>
            <a:off x="457200" y="731837"/>
            <a:ext cx="822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1" hangingPunct="1"/>
            <a:r>
              <a:rPr lang="en-US" sz="4400" dirty="0">
                <a:solidFill>
                  <a:schemeClr val="tx2"/>
                </a:solidFill>
              </a:rPr>
              <a:t>The Ideal Basic Circuit Element</a:t>
            </a:r>
          </a:p>
        </p:txBody>
      </p:sp>
      <p:sp>
        <p:nvSpPr>
          <p:cNvPr id="8198" name="Rectangle 3"/>
          <p:cNvSpPr>
            <a:spLocks noChangeArrowheads="1"/>
          </p:cNvSpPr>
          <p:nvPr/>
        </p:nvSpPr>
        <p:spPr bwMode="auto">
          <a:xfrm>
            <a:off x="762000" y="3779837"/>
            <a:ext cx="8229600" cy="2697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just" eaLnBrk="1" hangingPunct="1">
              <a:spcBef>
                <a:spcPct val="20000"/>
              </a:spcBef>
            </a:pPr>
            <a:r>
              <a:rPr lang="en-US" sz="2800" b="1" u="sng" dirty="0"/>
              <a:t>Attributes</a:t>
            </a:r>
            <a:r>
              <a:rPr lang="en-US" sz="2800" b="1" dirty="0"/>
              <a:t>:</a:t>
            </a:r>
          </a:p>
          <a:p>
            <a:pPr marL="342900" indent="-342900" algn="just" eaLnBrk="1" hangingPunct="1">
              <a:spcBef>
                <a:spcPct val="20000"/>
              </a:spcBef>
              <a:buFontTx/>
              <a:buChar char="•"/>
            </a:pPr>
            <a:r>
              <a:rPr lang="en-US" sz="2800" dirty="0"/>
              <a:t>Two terminals (points of connection)</a:t>
            </a:r>
          </a:p>
          <a:p>
            <a:pPr marL="342900" indent="-342900" algn="just" eaLnBrk="1" hangingPunct="1">
              <a:spcBef>
                <a:spcPct val="20000"/>
              </a:spcBef>
              <a:buFontTx/>
              <a:buChar char="•"/>
            </a:pPr>
            <a:r>
              <a:rPr lang="en-US" sz="2800" dirty="0"/>
              <a:t>Cannot be subdivided into other </a:t>
            </a:r>
            <a:r>
              <a:rPr lang="en-US" sz="2800" dirty="0" smtClean="0"/>
              <a:t>elements</a:t>
            </a:r>
            <a:endParaRPr lang="en-US" sz="2800" dirty="0"/>
          </a:p>
        </p:txBody>
      </p:sp>
      <p:sp>
        <p:nvSpPr>
          <p:cNvPr id="8199" name="Rectangle 4"/>
          <p:cNvSpPr>
            <a:spLocks noChangeArrowheads="1"/>
          </p:cNvSpPr>
          <p:nvPr/>
        </p:nvSpPr>
        <p:spPr bwMode="auto">
          <a:xfrm>
            <a:off x="2286000" y="2332037"/>
            <a:ext cx="381000" cy="762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GB"/>
          </a:p>
        </p:txBody>
      </p:sp>
      <p:sp>
        <p:nvSpPr>
          <p:cNvPr id="8200" name="Line 5"/>
          <p:cNvSpPr>
            <a:spLocks noChangeShapeType="1"/>
          </p:cNvSpPr>
          <p:nvPr/>
        </p:nvSpPr>
        <p:spPr bwMode="auto">
          <a:xfrm>
            <a:off x="1752600" y="2027237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201" name="Line 6"/>
          <p:cNvSpPr>
            <a:spLocks noChangeShapeType="1"/>
          </p:cNvSpPr>
          <p:nvPr/>
        </p:nvSpPr>
        <p:spPr bwMode="auto">
          <a:xfrm>
            <a:off x="2514600" y="2027237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202" name="Line 7"/>
          <p:cNvSpPr>
            <a:spLocks noChangeShapeType="1"/>
          </p:cNvSpPr>
          <p:nvPr/>
        </p:nvSpPr>
        <p:spPr bwMode="auto">
          <a:xfrm>
            <a:off x="2514600" y="3094037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203" name="Oval 8"/>
          <p:cNvSpPr>
            <a:spLocks noChangeArrowheads="1"/>
          </p:cNvSpPr>
          <p:nvPr/>
        </p:nvSpPr>
        <p:spPr bwMode="auto">
          <a:xfrm>
            <a:off x="1676400" y="1951037"/>
            <a:ext cx="152400" cy="1524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GB"/>
          </a:p>
        </p:txBody>
      </p:sp>
      <p:sp>
        <p:nvSpPr>
          <p:cNvPr id="8204" name="Oval 9"/>
          <p:cNvSpPr>
            <a:spLocks noChangeArrowheads="1"/>
          </p:cNvSpPr>
          <p:nvPr/>
        </p:nvSpPr>
        <p:spPr bwMode="auto">
          <a:xfrm>
            <a:off x="1676400" y="3322637"/>
            <a:ext cx="152400" cy="1524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GB"/>
          </a:p>
        </p:txBody>
      </p:sp>
      <p:sp>
        <p:nvSpPr>
          <p:cNvPr id="8205" name="Line 10"/>
          <p:cNvSpPr>
            <a:spLocks noChangeShapeType="1"/>
          </p:cNvSpPr>
          <p:nvPr/>
        </p:nvSpPr>
        <p:spPr bwMode="auto">
          <a:xfrm>
            <a:off x="1752600" y="3398837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206" name="Text Box 11"/>
          <p:cNvSpPr txBox="1">
            <a:spLocks noChangeArrowheads="1"/>
          </p:cNvSpPr>
          <p:nvPr/>
        </p:nvSpPr>
        <p:spPr bwMode="auto">
          <a:xfrm>
            <a:off x="1397000" y="2058987"/>
            <a:ext cx="3556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400"/>
              <a:t>+</a:t>
            </a:r>
          </a:p>
          <a:p>
            <a:r>
              <a:rPr lang="en-US" sz="2400" i="1"/>
              <a:t>v</a:t>
            </a:r>
          </a:p>
          <a:p>
            <a:r>
              <a:rPr lang="en-US" sz="2400"/>
              <a:t>_</a:t>
            </a:r>
          </a:p>
        </p:txBody>
      </p:sp>
      <p:sp>
        <p:nvSpPr>
          <p:cNvPr id="8207" name="Line 12"/>
          <p:cNvSpPr>
            <a:spLocks noChangeShapeType="1"/>
          </p:cNvSpPr>
          <p:nvPr/>
        </p:nvSpPr>
        <p:spPr bwMode="auto">
          <a:xfrm>
            <a:off x="1981200" y="1798637"/>
            <a:ext cx="381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208" name="Text Box 13"/>
          <p:cNvSpPr txBox="1">
            <a:spLocks noChangeArrowheads="1"/>
          </p:cNvSpPr>
          <p:nvPr/>
        </p:nvSpPr>
        <p:spPr bwMode="auto">
          <a:xfrm>
            <a:off x="1981200" y="1341437"/>
            <a:ext cx="268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400" i="1"/>
              <a:t>i</a:t>
            </a:r>
          </a:p>
        </p:txBody>
      </p:sp>
      <p:sp>
        <p:nvSpPr>
          <p:cNvPr id="8209" name="Text Box 14"/>
          <p:cNvSpPr txBox="1">
            <a:spLocks noChangeArrowheads="1"/>
          </p:cNvSpPr>
          <p:nvPr/>
        </p:nvSpPr>
        <p:spPr bwMode="auto">
          <a:xfrm>
            <a:off x="3581400" y="1678419"/>
            <a:ext cx="5334000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Tx/>
              <a:buChar char="•"/>
            </a:pPr>
            <a:r>
              <a:rPr lang="en-US" sz="2400" b="1" dirty="0">
                <a:latin typeface="Arial Narrow" pitchFamily="34" charset="0"/>
              </a:rPr>
              <a:t> Polarity reference for voltage can be</a:t>
            </a:r>
          </a:p>
          <a:p>
            <a:r>
              <a:rPr lang="en-US" sz="2400" b="1" dirty="0">
                <a:latin typeface="Arial Narrow" pitchFamily="34" charset="0"/>
              </a:rPr>
              <a:t>  indicated by plus and minus signs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400" b="1" dirty="0">
                <a:latin typeface="Arial Narrow" pitchFamily="34" charset="0"/>
              </a:rPr>
              <a:t> Reference direction for the current</a:t>
            </a:r>
          </a:p>
          <a:p>
            <a:r>
              <a:rPr lang="en-US" sz="2400" b="1" dirty="0">
                <a:latin typeface="Arial Narrow" pitchFamily="34" charset="0"/>
              </a:rPr>
              <a:t>  is indicated by an arrow</a:t>
            </a:r>
          </a:p>
          <a:p>
            <a:endParaRPr lang="en-US" sz="2400" b="1" dirty="0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880351"/>
      </p:ext>
    </p:extLst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Text Box 2"/>
          <p:cNvSpPr txBox="1">
            <a:spLocks noChangeArrowheads="1"/>
          </p:cNvSpPr>
          <p:nvPr/>
        </p:nvSpPr>
        <p:spPr bwMode="auto">
          <a:xfrm>
            <a:off x="5524500" y="3019425"/>
            <a:ext cx="1201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400"/>
              <a:t>-    </a:t>
            </a:r>
            <a:r>
              <a:rPr lang="en-US" sz="2400" i="1"/>
              <a:t>v</a:t>
            </a:r>
            <a:r>
              <a:rPr lang="en-US" sz="2400"/>
              <a:t>    +</a:t>
            </a:r>
          </a:p>
        </p:txBody>
      </p:sp>
      <p:sp>
        <p:nvSpPr>
          <p:cNvPr id="9222" name="Text Box 3"/>
          <p:cNvSpPr txBox="1">
            <a:spLocks noChangeArrowheads="1"/>
          </p:cNvSpPr>
          <p:nvPr/>
        </p:nvSpPr>
        <p:spPr bwMode="auto">
          <a:xfrm>
            <a:off x="450496" y="1753358"/>
            <a:ext cx="78406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3838" indent="-223838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 dirty="0">
                <a:latin typeface="Arial" pitchFamily="34" charset="0"/>
              </a:rPr>
              <a:t>   A problem like “Find the current” or “Find the voltage” is always accompanied by a definition of the direction: 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685800" y="4276725"/>
            <a:ext cx="7739063" cy="212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>
                <a:latin typeface="Arial" pitchFamily="34" charset="0"/>
              </a:rPr>
              <a:t>In this case, if the current turns out to be 1 mA flowing to the left, we would say </a:t>
            </a:r>
            <a:r>
              <a:rPr lang="en-US" sz="2400" i="1"/>
              <a:t>i</a:t>
            </a:r>
            <a:r>
              <a:rPr lang="en-US" sz="2400">
                <a:latin typeface="Arial" pitchFamily="34" charset="0"/>
              </a:rPr>
              <a:t> = -1 mA</a:t>
            </a:r>
          </a:p>
          <a:p>
            <a:pPr>
              <a:spcBef>
                <a:spcPct val="50000"/>
              </a:spcBef>
            </a:pPr>
            <a:r>
              <a:rPr lang="en-US" sz="2400">
                <a:latin typeface="Arial" pitchFamily="34" charset="0"/>
              </a:rPr>
              <a:t>In order to perform circuit analysis to determine the voltages and currents in an electric circuit, you need to specify reference directions.  </a:t>
            </a:r>
          </a:p>
        </p:txBody>
      </p:sp>
      <p:sp>
        <p:nvSpPr>
          <p:cNvPr id="9224" name="Rectangle 5"/>
          <p:cNvSpPr>
            <a:spLocks noChangeArrowheads="1"/>
          </p:cNvSpPr>
          <p:nvPr/>
        </p:nvSpPr>
        <p:spPr bwMode="auto">
          <a:xfrm>
            <a:off x="440531" y="895350"/>
            <a:ext cx="822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1" hangingPunct="1"/>
            <a:r>
              <a:rPr lang="en-US" sz="4000" dirty="0">
                <a:solidFill>
                  <a:schemeClr val="tx2"/>
                </a:solidFill>
              </a:rPr>
              <a:t>A Note about Reference Directions</a:t>
            </a:r>
          </a:p>
        </p:txBody>
      </p:sp>
      <p:sp>
        <p:nvSpPr>
          <p:cNvPr id="9225" name="Line 6"/>
          <p:cNvSpPr>
            <a:spLocks noChangeShapeType="1"/>
          </p:cNvSpPr>
          <p:nvPr/>
        </p:nvSpPr>
        <p:spPr bwMode="auto">
          <a:xfrm>
            <a:off x="2057400" y="3743325"/>
            <a:ext cx="1600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226" name="Text Box 7"/>
          <p:cNvSpPr txBox="1">
            <a:spLocks noChangeArrowheads="1"/>
          </p:cNvSpPr>
          <p:nvPr/>
        </p:nvSpPr>
        <p:spPr bwMode="auto">
          <a:xfrm>
            <a:off x="2819400" y="3133725"/>
            <a:ext cx="268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400" i="1"/>
              <a:t>i</a:t>
            </a:r>
          </a:p>
        </p:txBody>
      </p:sp>
      <p:sp>
        <p:nvSpPr>
          <p:cNvPr id="9227" name="Rectangle 8"/>
          <p:cNvSpPr>
            <a:spLocks noChangeArrowheads="1"/>
          </p:cNvSpPr>
          <p:nvPr/>
        </p:nvSpPr>
        <p:spPr bwMode="auto">
          <a:xfrm rot="5400000">
            <a:off x="5905500" y="3705225"/>
            <a:ext cx="381000" cy="762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GB"/>
          </a:p>
        </p:txBody>
      </p:sp>
      <p:sp>
        <p:nvSpPr>
          <p:cNvPr id="9228" name="Line 9"/>
          <p:cNvSpPr>
            <a:spLocks noChangeShapeType="1"/>
          </p:cNvSpPr>
          <p:nvPr/>
        </p:nvSpPr>
        <p:spPr bwMode="auto">
          <a:xfrm rot="5400000">
            <a:off x="6400800" y="3743325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229" name="Line 10"/>
          <p:cNvSpPr>
            <a:spLocks noChangeShapeType="1"/>
          </p:cNvSpPr>
          <p:nvPr/>
        </p:nvSpPr>
        <p:spPr bwMode="auto">
          <a:xfrm rot="5400000">
            <a:off x="6629400" y="3971925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230" name="Line 11"/>
          <p:cNvSpPr>
            <a:spLocks noChangeShapeType="1"/>
          </p:cNvSpPr>
          <p:nvPr/>
        </p:nvSpPr>
        <p:spPr bwMode="auto">
          <a:xfrm rot="5400000">
            <a:off x="5562600" y="3971925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231" name="Oval 12"/>
          <p:cNvSpPr>
            <a:spLocks noChangeArrowheads="1"/>
          </p:cNvSpPr>
          <p:nvPr/>
        </p:nvSpPr>
        <p:spPr bwMode="auto">
          <a:xfrm rot="5400000">
            <a:off x="6705600" y="3286125"/>
            <a:ext cx="152400" cy="1524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GB"/>
          </a:p>
        </p:txBody>
      </p:sp>
      <p:sp>
        <p:nvSpPr>
          <p:cNvPr id="9232" name="Oval 13"/>
          <p:cNvSpPr>
            <a:spLocks noChangeArrowheads="1"/>
          </p:cNvSpPr>
          <p:nvPr/>
        </p:nvSpPr>
        <p:spPr bwMode="auto">
          <a:xfrm rot="5400000">
            <a:off x="5334000" y="3286125"/>
            <a:ext cx="152400" cy="152400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GB"/>
          </a:p>
        </p:txBody>
      </p:sp>
      <p:sp>
        <p:nvSpPr>
          <p:cNvPr id="9233" name="Line 14"/>
          <p:cNvSpPr>
            <a:spLocks noChangeShapeType="1"/>
          </p:cNvSpPr>
          <p:nvPr/>
        </p:nvSpPr>
        <p:spPr bwMode="auto">
          <a:xfrm rot="5400000">
            <a:off x="5029200" y="3743325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234" name="Line 15"/>
          <p:cNvSpPr>
            <a:spLocks noChangeShapeType="1"/>
          </p:cNvSpPr>
          <p:nvPr/>
        </p:nvSpPr>
        <p:spPr bwMode="auto">
          <a:xfrm>
            <a:off x="2743200" y="3590925"/>
            <a:ext cx="381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4396977"/>
      </p:ext>
    </p:extLst>
  </p:cSld>
  <p:clrMapOvr>
    <a:masterClrMapping/>
  </p:clrMapOvr>
  <p:transition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2"/>
          <p:cNvSpPr>
            <a:spLocks noChangeArrowheads="1"/>
          </p:cNvSpPr>
          <p:nvPr/>
        </p:nvSpPr>
        <p:spPr bwMode="auto">
          <a:xfrm>
            <a:off x="457200" y="685800"/>
            <a:ext cx="822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1" hangingPunct="1"/>
            <a:r>
              <a:rPr lang="en-US" sz="4400">
                <a:solidFill>
                  <a:schemeClr val="tx2"/>
                </a:solidFill>
              </a:rPr>
              <a:t>Circuit Elements</a:t>
            </a:r>
          </a:p>
        </p:txBody>
      </p:sp>
      <p:sp>
        <p:nvSpPr>
          <p:cNvPr id="10246" name="Rectangle 3"/>
          <p:cNvSpPr>
            <a:spLocks noChangeArrowheads="1"/>
          </p:cNvSpPr>
          <p:nvPr/>
        </p:nvSpPr>
        <p:spPr bwMode="auto">
          <a:xfrm>
            <a:off x="762000" y="1447800"/>
            <a:ext cx="76200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sz="2800" dirty="0"/>
              <a:t> 5 ideal basic circuit elements:</a:t>
            </a:r>
          </a:p>
          <a:p>
            <a:pPr marL="742950" lvl="1" indent="-285750" eaLnBrk="1" hangingPunct="1">
              <a:spcBef>
                <a:spcPct val="20000"/>
              </a:spcBef>
              <a:buFontTx/>
              <a:buChar char="–"/>
            </a:pPr>
            <a:r>
              <a:rPr lang="en-US" sz="2400" dirty="0"/>
              <a:t>voltage source</a:t>
            </a:r>
          </a:p>
          <a:p>
            <a:pPr marL="742950" lvl="1" indent="-285750" eaLnBrk="1" hangingPunct="1">
              <a:spcBef>
                <a:spcPct val="20000"/>
              </a:spcBef>
              <a:buFontTx/>
              <a:buChar char="–"/>
            </a:pPr>
            <a:r>
              <a:rPr lang="en-US" sz="2400" dirty="0"/>
              <a:t>current source</a:t>
            </a:r>
          </a:p>
          <a:p>
            <a:pPr marL="742950" lvl="1" indent="-285750" eaLnBrk="1" hangingPunct="1">
              <a:spcBef>
                <a:spcPct val="20000"/>
              </a:spcBef>
              <a:buFontTx/>
              <a:buChar char="–"/>
            </a:pPr>
            <a:r>
              <a:rPr lang="en-US" sz="2400" dirty="0"/>
              <a:t>resistor</a:t>
            </a:r>
          </a:p>
          <a:p>
            <a:pPr marL="742950" lvl="1" indent="-285750" eaLnBrk="1" hangingPunct="1">
              <a:spcBef>
                <a:spcPct val="20000"/>
              </a:spcBef>
              <a:buFontTx/>
              <a:buChar char="–"/>
            </a:pPr>
            <a:r>
              <a:rPr lang="en-US" sz="2400" dirty="0"/>
              <a:t>inductor</a:t>
            </a:r>
          </a:p>
          <a:p>
            <a:pPr marL="742950" lvl="1" indent="-285750" eaLnBrk="1" hangingPunct="1">
              <a:spcBef>
                <a:spcPct val="20000"/>
              </a:spcBef>
              <a:buFontTx/>
              <a:buChar char="–"/>
            </a:pPr>
            <a:r>
              <a:rPr lang="en-US" sz="2400" dirty="0"/>
              <a:t>capacitor</a:t>
            </a:r>
          </a:p>
          <a:p>
            <a:pPr marL="342900" indent="-342900" eaLnBrk="1" hangingPunct="1">
              <a:spcBef>
                <a:spcPct val="50000"/>
              </a:spcBef>
              <a:buFontTx/>
              <a:buChar char="•"/>
            </a:pPr>
            <a:endParaRPr lang="en-US" dirty="0" smtClean="0"/>
          </a:p>
          <a:p>
            <a:pPr marL="342900" indent="-342900" eaLnBrk="1" hangingPunct="1">
              <a:spcBef>
                <a:spcPct val="50000"/>
              </a:spcBef>
              <a:buFontTx/>
              <a:buChar char="•"/>
            </a:pPr>
            <a:r>
              <a:rPr lang="en-US" sz="2400" dirty="0" smtClean="0"/>
              <a:t>Many </a:t>
            </a:r>
            <a:r>
              <a:rPr lang="en-US" sz="2400" dirty="0"/>
              <a:t>practical systems can be modeled with just sources and resistors</a:t>
            </a:r>
          </a:p>
          <a:p>
            <a:pPr marL="342900" indent="-342900" eaLnBrk="1" hangingPunct="1">
              <a:spcBef>
                <a:spcPct val="50000"/>
              </a:spcBef>
              <a:buFontTx/>
              <a:buChar char="•"/>
            </a:pPr>
            <a:r>
              <a:rPr lang="en-US" sz="2400" dirty="0"/>
              <a:t>The basic analytical techniques for solving circuits with inductors and capacitors are the same as those for resistive circuits</a:t>
            </a:r>
          </a:p>
        </p:txBody>
      </p:sp>
      <p:sp>
        <p:nvSpPr>
          <p:cNvPr id="10247" name="AutoShape 4"/>
          <p:cNvSpPr>
            <a:spLocks/>
          </p:cNvSpPr>
          <p:nvPr/>
        </p:nvSpPr>
        <p:spPr bwMode="auto">
          <a:xfrm>
            <a:off x="3962400" y="2133600"/>
            <a:ext cx="381000" cy="533400"/>
          </a:xfrm>
          <a:prstGeom prst="rightBrace">
            <a:avLst>
              <a:gd name="adj1" fmla="val 1166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GB"/>
          </a:p>
        </p:txBody>
      </p:sp>
      <p:sp>
        <p:nvSpPr>
          <p:cNvPr id="10248" name="Text Box 5"/>
          <p:cNvSpPr txBox="1">
            <a:spLocks noChangeArrowheads="1"/>
          </p:cNvSpPr>
          <p:nvPr/>
        </p:nvSpPr>
        <p:spPr bwMode="auto">
          <a:xfrm>
            <a:off x="4403725" y="2041525"/>
            <a:ext cx="33845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000" b="1" i="1">
                <a:latin typeface="Arial" pitchFamily="34" charset="0"/>
              </a:rPr>
              <a:t>active elements</a:t>
            </a:r>
            <a:r>
              <a:rPr lang="en-US" sz="2000">
                <a:latin typeface="Arial" pitchFamily="34" charset="0"/>
              </a:rPr>
              <a:t>, capable of</a:t>
            </a:r>
          </a:p>
          <a:p>
            <a:r>
              <a:rPr lang="en-US" sz="2000">
                <a:latin typeface="Arial" pitchFamily="34" charset="0"/>
              </a:rPr>
              <a:t>generating electric energy</a:t>
            </a:r>
          </a:p>
        </p:txBody>
      </p:sp>
      <p:sp>
        <p:nvSpPr>
          <p:cNvPr id="10249" name="AutoShape 6"/>
          <p:cNvSpPr>
            <a:spLocks/>
          </p:cNvSpPr>
          <p:nvPr/>
        </p:nvSpPr>
        <p:spPr bwMode="auto">
          <a:xfrm>
            <a:off x="3978275" y="2987675"/>
            <a:ext cx="381000" cy="974725"/>
          </a:xfrm>
          <a:prstGeom prst="rightBrace">
            <a:avLst>
              <a:gd name="adj1" fmla="val 21319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GB"/>
          </a:p>
        </p:txBody>
      </p:sp>
      <p:sp>
        <p:nvSpPr>
          <p:cNvPr id="10250" name="Text Box 7"/>
          <p:cNvSpPr txBox="1">
            <a:spLocks noChangeArrowheads="1"/>
          </p:cNvSpPr>
          <p:nvPr/>
        </p:nvSpPr>
        <p:spPr bwMode="auto">
          <a:xfrm>
            <a:off x="4419600" y="3108325"/>
            <a:ext cx="405752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000" b="1" i="1" dirty="0">
                <a:latin typeface="Arial" pitchFamily="34" charset="0"/>
              </a:rPr>
              <a:t>passive elements</a:t>
            </a:r>
            <a:r>
              <a:rPr lang="en-US" sz="2000" dirty="0">
                <a:latin typeface="Arial" pitchFamily="34" charset="0"/>
              </a:rPr>
              <a:t>, </a:t>
            </a:r>
            <a:r>
              <a:rPr lang="en-US" sz="2000" dirty="0" smtClean="0">
                <a:latin typeface="Arial" pitchFamily="34" charset="0"/>
              </a:rPr>
              <a:t>not capable </a:t>
            </a:r>
            <a:r>
              <a:rPr lang="en-US" sz="2000" dirty="0">
                <a:latin typeface="Arial" pitchFamily="34" charset="0"/>
              </a:rPr>
              <a:t>of</a:t>
            </a:r>
          </a:p>
          <a:p>
            <a:r>
              <a:rPr lang="en-US" sz="2000" dirty="0">
                <a:latin typeface="Arial" pitchFamily="34" charset="0"/>
              </a:rPr>
              <a:t>generating electric energy</a:t>
            </a:r>
          </a:p>
        </p:txBody>
      </p:sp>
    </p:spTree>
    <p:extLst>
      <p:ext uri="{BB962C8B-B14F-4D97-AF65-F5344CB8AC3E}">
        <p14:creationId xmlns:p14="http://schemas.microsoft.com/office/powerpoint/2010/main" val="3349948988"/>
      </p:ext>
    </p:extLst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2"/>
          <p:cNvSpPr>
            <a:spLocks noChangeArrowheads="1"/>
          </p:cNvSpPr>
          <p:nvPr/>
        </p:nvSpPr>
        <p:spPr bwMode="auto">
          <a:xfrm>
            <a:off x="457200" y="884237"/>
            <a:ext cx="822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1" hangingPunct="1"/>
            <a:r>
              <a:rPr lang="en-US" sz="4400" dirty="0">
                <a:solidFill>
                  <a:schemeClr val="tx2"/>
                </a:solidFill>
              </a:rPr>
              <a:t>Electrical Sources</a:t>
            </a:r>
          </a:p>
        </p:txBody>
      </p:sp>
      <p:sp>
        <p:nvSpPr>
          <p:cNvPr id="11270" name="Rectangle 3"/>
          <p:cNvSpPr>
            <a:spLocks noChangeArrowheads="1"/>
          </p:cNvSpPr>
          <p:nvPr/>
        </p:nvSpPr>
        <p:spPr bwMode="auto">
          <a:xfrm>
            <a:off x="457200" y="1570037"/>
            <a:ext cx="8382000" cy="5211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sz="2800" dirty="0"/>
              <a:t>An </a:t>
            </a:r>
            <a:r>
              <a:rPr lang="en-US" sz="2800" b="1" i="1" dirty="0"/>
              <a:t>electrical source</a:t>
            </a:r>
            <a:r>
              <a:rPr lang="en-US" sz="2800" dirty="0"/>
              <a:t> is a device that is capable of converting non-electric energy to electric </a:t>
            </a:r>
            <a:r>
              <a:rPr lang="en-US" sz="2800" dirty="0" smtClean="0"/>
              <a:t>energy</a:t>
            </a:r>
            <a:endParaRPr lang="en-US" sz="2800" dirty="0"/>
          </a:p>
          <a:p>
            <a:pPr marL="742950" lvl="1" indent="-285750" eaLnBrk="1" hangingPunct="1">
              <a:spcBef>
                <a:spcPct val="40000"/>
              </a:spcBef>
            </a:pPr>
            <a:r>
              <a:rPr lang="en-US" sz="2000" u="sng" dirty="0"/>
              <a:t>Examples</a:t>
            </a:r>
            <a:r>
              <a:rPr lang="en-US" sz="2000" dirty="0"/>
              <a:t>:</a:t>
            </a:r>
          </a:p>
          <a:p>
            <a:pPr marL="742950" lvl="1" indent="-285750" eaLnBrk="1" hangingPunct="1">
              <a:spcBef>
                <a:spcPct val="20000"/>
              </a:spcBef>
              <a:buFontTx/>
              <a:buChar char="–"/>
            </a:pPr>
            <a:r>
              <a:rPr lang="en-US" sz="2000" dirty="0"/>
              <a:t>battery:  chemical          electric</a:t>
            </a:r>
          </a:p>
          <a:p>
            <a:pPr marL="742950" lvl="1" indent="-285750" eaLnBrk="1" hangingPunct="1">
              <a:spcBef>
                <a:spcPct val="20000"/>
              </a:spcBef>
              <a:buFontTx/>
              <a:buChar char="–"/>
            </a:pPr>
            <a:r>
              <a:rPr lang="en-US" sz="2000" dirty="0"/>
              <a:t>dynamo (generator/motor):  mechanical          electric</a:t>
            </a:r>
          </a:p>
          <a:p>
            <a:pPr marL="342900" indent="-342900" eaLnBrk="1" hangingPunct="1">
              <a:spcBef>
                <a:spcPct val="75000"/>
              </a:spcBef>
              <a:buFont typeface="Wingdings" pitchFamily="2" charset="2"/>
              <a:buChar char="à"/>
            </a:pPr>
            <a:r>
              <a:rPr lang="en-US" sz="2600" dirty="0">
                <a:sym typeface="Wingdings" pitchFamily="2" charset="2"/>
              </a:rPr>
              <a:t>Electrical sources can either deliver or absorb power</a:t>
            </a:r>
            <a:endParaRPr lang="en-US" sz="2600" dirty="0"/>
          </a:p>
        </p:txBody>
      </p:sp>
      <p:sp>
        <p:nvSpPr>
          <p:cNvPr id="11271" name="AutoShape 4"/>
          <p:cNvSpPr>
            <a:spLocks noChangeArrowheads="1"/>
          </p:cNvSpPr>
          <p:nvPr/>
        </p:nvSpPr>
        <p:spPr bwMode="auto">
          <a:xfrm>
            <a:off x="3394200" y="3506837"/>
            <a:ext cx="540000" cy="108000"/>
          </a:xfrm>
          <a:prstGeom prst="leftRightArrow">
            <a:avLst>
              <a:gd name="adj1" fmla="val 50000"/>
              <a:gd name="adj2" fmla="val 53333"/>
            </a:avLst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GB"/>
          </a:p>
        </p:txBody>
      </p:sp>
      <p:sp>
        <p:nvSpPr>
          <p:cNvPr id="9" name="AutoShape 4"/>
          <p:cNvSpPr>
            <a:spLocks noChangeArrowheads="1"/>
          </p:cNvSpPr>
          <p:nvPr/>
        </p:nvSpPr>
        <p:spPr bwMode="auto">
          <a:xfrm>
            <a:off x="5860800" y="3856037"/>
            <a:ext cx="540000" cy="108000"/>
          </a:xfrm>
          <a:prstGeom prst="leftRightArrow">
            <a:avLst>
              <a:gd name="adj1" fmla="val 50000"/>
              <a:gd name="adj2" fmla="val 53333"/>
            </a:avLst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9633489"/>
      </p:ext>
    </p:extLst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AutoShape 2"/>
          <p:cNvSpPr>
            <a:spLocks noChangeAspect="1" noChangeArrowheads="1" noTextEdit="1"/>
          </p:cNvSpPr>
          <p:nvPr/>
        </p:nvSpPr>
        <p:spPr bwMode="auto">
          <a:xfrm>
            <a:off x="1066800" y="1720850"/>
            <a:ext cx="1612900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294" name="Rectangle 3"/>
          <p:cNvSpPr>
            <a:spLocks noChangeArrowheads="1"/>
          </p:cNvSpPr>
          <p:nvPr/>
        </p:nvSpPr>
        <p:spPr bwMode="auto">
          <a:xfrm>
            <a:off x="2487613" y="2376488"/>
            <a:ext cx="1587" cy="2857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/>
          </a:p>
        </p:txBody>
      </p:sp>
      <p:sp>
        <p:nvSpPr>
          <p:cNvPr id="12295" name="Rectangle 4"/>
          <p:cNvSpPr>
            <a:spLocks noChangeArrowheads="1"/>
          </p:cNvSpPr>
          <p:nvPr/>
        </p:nvSpPr>
        <p:spPr bwMode="auto">
          <a:xfrm>
            <a:off x="2487613" y="3935413"/>
            <a:ext cx="1587" cy="26987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/>
          </a:p>
        </p:txBody>
      </p:sp>
      <p:sp>
        <p:nvSpPr>
          <p:cNvPr id="12296" name="Rectangle 5"/>
          <p:cNvSpPr>
            <a:spLocks noChangeArrowheads="1"/>
          </p:cNvSpPr>
          <p:nvPr/>
        </p:nvSpPr>
        <p:spPr bwMode="auto">
          <a:xfrm>
            <a:off x="2078038" y="2159000"/>
            <a:ext cx="1587" cy="26988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/>
          </a:p>
        </p:txBody>
      </p:sp>
      <p:sp>
        <p:nvSpPr>
          <p:cNvPr id="12297" name="Rectangle 6"/>
          <p:cNvSpPr>
            <a:spLocks noChangeArrowheads="1"/>
          </p:cNvSpPr>
          <p:nvPr/>
        </p:nvSpPr>
        <p:spPr bwMode="auto">
          <a:xfrm>
            <a:off x="2160588" y="2159000"/>
            <a:ext cx="1587" cy="26988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/>
          </a:p>
        </p:txBody>
      </p:sp>
      <p:sp>
        <p:nvSpPr>
          <p:cNvPr id="60423" name="Text Box 7"/>
          <p:cNvSpPr txBox="1">
            <a:spLocks noChangeArrowheads="1"/>
          </p:cNvSpPr>
          <p:nvPr/>
        </p:nvSpPr>
        <p:spPr bwMode="auto">
          <a:xfrm>
            <a:off x="223838" y="5541963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sz="2400">
              <a:latin typeface="Arial" pitchFamily="34" charset="0"/>
            </a:endParaRPr>
          </a:p>
        </p:txBody>
      </p:sp>
      <p:sp>
        <p:nvSpPr>
          <p:cNvPr id="12299" name="Rectangle 8"/>
          <p:cNvSpPr>
            <a:spLocks noChangeArrowheads="1"/>
          </p:cNvSpPr>
          <p:nvPr/>
        </p:nvSpPr>
        <p:spPr bwMode="auto">
          <a:xfrm>
            <a:off x="585787" y="838200"/>
            <a:ext cx="822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1" hangingPunct="1"/>
            <a:r>
              <a:rPr lang="en-US" sz="3200" dirty="0">
                <a:solidFill>
                  <a:schemeClr val="tx2"/>
                </a:solidFill>
              </a:rPr>
              <a:t>Ideal Independent and Dependent </a:t>
            </a:r>
            <a:r>
              <a:rPr lang="en-US" sz="3200" dirty="0">
                <a:solidFill>
                  <a:srgbClr val="FF0000"/>
                </a:solidFill>
              </a:rPr>
              <a:t>Voltage</a:t>
            </a:r>
            <a:r>
              <a:rPr lang="en-US" sz="3200" dirty="0">
                <a:solidFill>
                  <a:schemeClr val="tx2"/>
                </a:solidFill>
              </a:rPr>
              <a:t> Sources</a:t>
            </a:r>
          </a:p>
        </p:txBody>
      </p:sp>
      <p:sp>
        <p:nvSpPr>
          <p:cNvPr id="12300" name="Rectangle 9"/>
          <p:cNvSpPr>
            <a:spLocks noChangeArrowheads="1"/>
          </p:cNvSpPr>
          <p:nvPr/>
        </p:nvSpPr>
        <p:spPr bwMode="auto">
          <a:xfrm>
            <a:off x="457200" y="1600200"/>
            <a:ext cx="822960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sz="2400" dirty="0">
                <a:sym typeface="ZapfDingbats"/>
              </a:rPr>
              <a:t>Circuit element that maintains a prescribed voltage across its terminals, </a:t>
            </a:r>
            <a:r>
              <a:rPr lang="en-US" sz="2400" b="1" dirty="0">
                <a:sym typeface="ZapfDingbats"/>
              </a:rPr>
              <a:t>regardless of the current flowing in those terminals</a:t>
            </a:r>
            <a:r>
              <a:rPr lang="en-US" sz="2400" dirty="0">
                <a:sym typeface="ZapfDingbats"/>
              </a:rPr>
              <a:t>.</a:t>
            </a:r>
          </a:p>
          <a:p>
            <a:pPr marL="742950" lvl="1" indent="-285750" eaLnBrk="1" hangingPunct="1">
              <a:spcBef>
                <a:spcPct val="20000"/>
              </a:spcBef>
              <a:buFontTx/>
              <a:buChar char="–"/>
            </a:pPr>
            <a:r>
              <a:rPr lang="en-US" sz="1600" dirty="0">
                <a:sym typeface="ZapfDingbats"/>
              </a:rPr>
              <a:t>Voltage is known, but current is determined by the circuit to which the source is connected.</a:t>
            </a: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</a:pPr>
            <a:r>
              <a:rPr lang="en-US" sz="2400" dirty="0">
                <a:sym typeface="ZapfDingbats"/>
              </a:rPr>
              <a:t>The voltage can be either </a:t>
            </a:r>
            <a:r>
              <a:rPr lang="en-US" sz="2400" b="1" dirty="0">
                <a:sym typeface="ZapfDingbats"/>
              </a:rPr>
              <a:t>independent </a:t>
            </a:r>
            <a:r>
              <a:rPr lang="en-US" sz="2400" b="1" dirty="0" smtClean="0">
                <a:sym typeface="ZapfDingbats"/>
              </a:rPr>
              <a:t>or depends</a:t>
            </a:r>
            <a:r>
              <a:rPr lang="en-US" sz="2400" dirty="0" smtClean="0">
                <a:sym typeface="ZapfDingbats"/>
              </a:rPr>
              <a:t> </a:t>
            </a:r>
            <a:r>
              <a:rPr lang="en-US" sz="2400" b="1" dirty="0">
                <a:sym typeface="ZapfDingbats"/>
              </a:rPr>
              <a:t>on</a:t>
            </a:r>
            <a:r>
              <a:rPr lang="en-US" sz="2400" dirty="0">
                <a:sym typeface="ZapfDingbats"/>
              </a:rPr>
              <a:t> a voltage or current elsewhere in the circuit, and can be constant or time-varying.</a:t>
            </a:r>
          </a:p>
          <a:p>
            <a:pPr marL="342900" indent="-342900" algn="ctr" eaLnBrk="1" hangingPunct="1"/>
            <a:r>
              <a:rPr lang="en-US" b="1" u="sng" dirty="0"/>
              <a:t>Circuit symbols</a:t>
            </a:r>
            <a:r>
              <a:rPr lang="en-US" b="1" dirty="0"/>
              <a:t>:</a:t>
            </a:r>
            <a:r>
              <a:rPr lang="en-US" b="1" u="sng" dirty="0"/>
              <a:t>      </a:t>
            </a:r>
          </a:p>
        </p:txBody>
      </p:sp>
      <p:sp>
        <p:nvSpPr>
          <p:cNvPr id="12301" name="Oval 10"/>
          <p:cNvSpPr>
            <a:spLocks noChangeArrowheads="1"/>
          </p:cNvSpPr>
          <p:nvPr/>
        </p:nvSpPr>
        <p:spPr bwMode="auto">
          <a:xfrm>
            <a:off x="1600200" y="5607050"/>
            <a:ext cx="457200" cy="4572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lang="en-GB"/>
          </a:p>
        </p:txBody>
      </p:sp>
      <p:sp>
        <p:nvSpPr>
          <p:cNvPr id="12302" name="Text Box 13"/>
          <p:cNvSpPr txBox="1">
            <a:spLocks noChangeArrowheads="1"/>
          </p:cNvSpPr>
          <p:nvPr/>
        </p:nvSpPr>
        <p:spPr bwMode="auto">
          <a:xfrm>
            <a:off x="1676400" y="5607050"/>
            <a:ext cx="357188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75000"/>
              </a:lnSpc>
            </a:pPr>
            <a:r>
              <a:rPr lang="en-US" sz="2000" b="1"/>
              <a:t>+</a:t>
            </a:r>
          </a:p>
        </p:txBody>
      </p:sp>
      <p:sp>
        <p:nvSpPr>
          <p:cNvPr id="12303" name="Text Box 18"/>
          <p:cNvSpPr txBox="1">
            <a:spLocks noChangeArrowheads="1"/>
          </p:cNvSpPr>
          <p:nvPr/>
        </p:nvSpPr>
        <p:spPr bwMode="auto">
          <a:xfrm>
            <a:off x="4343400" y="5607050"/>
            <a:ext cx="357188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75000"/>
              </a:lnSpc>
            </a:pPr>
            <a:r>
              <a:rPr lang="en-US" sz="2000" b="1"/>
              <a:t>+</a:t>
            </a:r>
          </a:p>
        </p:txBody>
      </p:sp>
      <p:sp>
        <p:nvSpPr>
          <p:cNvPr id="12304" name="Text Box 24"/>
          <p:cNvSpPr txBox="1">
            <a:spLocks noChangeArrowheads="1"/>
          </p:cNvSpPr>
          <p:nvPr/>
        </p:nvSpPr>
        <p:spPr bwMode="auto">
          <a:xfrm>
            <a:off x="7315200" y="5607050"/>
            <a:ext cx="357188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75000"/>
              </a:lnSpc>
            </a:pPr>
            <a:r>
              <a:rPr lang="en-US" sz="2000" b="1"/>
              <a:t>+</a:t>
            </a:r>
          </a:p>
        </p:txBody>
      </p:sp>
      <p:grpSp>
        <p:nvGrpSpPr>
          <p:cNvPr id="12305" name="Group 36"/>
          <p:cNvGrpSpPr>
            <a:grpSpLocks/>
          </p:cNvGrpSpPr>
          <p:nvPr/>
        </p:nvGrpSpPr>
        <p:grpSpPr bwMode="auto">
          <a:xfrm>
            <a:off x="1201738" y="5226050"/>
            <a:ext cx="6494462" cy="1235075"/>
            <a:chOff x="757" y="3072"/>
            <a:chExt cx="4091" cy="778"/>
          </a:xfrm>
        </p:grpSpPr>
        <p:sp>
          <p:nvSpPr>
            <p:cNvPr id="12310" name="Line 11"/>
            <p:cNvSpPr>
              <a:spLocks noChangeShapeType="1"/>
            </p:cNvSpPr>
            <p:nvPr/>
          </p:nvSpPr>
          <p:spPr bwMode="auto">
            <a:xfrm flipV="1">
              <a:off x="1152" y="3072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311" name="Line 12"/>
            <p:cNvSpPr>
              <a:spLocks noChangeShapeType="1"/>
            </p:cNvSpPr>
            <p:nvPr/>
          </p:nvSpPr>
          <p:spPr bwMode="auto">
            <a:xfrm flipV="1">
              <a:off x="1152" y="3610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312" name="Text Box 14"/>
            <p:cNvSpPr txBox="1">
              <a:spLocks noChangeArrowheads="1"/>
            </p:cNvSpPr>
            <p:nvPr/>
          </p:nvSpPr>
          <p:spPr bwMode="auto">
            <a:xfrm>
              <a:off x="1056" y="3360"/>
              <a:ext cx="225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lnSpc>
                  <a:spcPct val="75000"/>
                </a:lnSpc>
              </a:pPr>
              <a:r>
                <a:rPr lang="en-US" sz="2000" b="1"/>
                <a:t>_</a:t>
              </a:r>
            </a:p>
          </p:txBody>
        </p:sp>
        <p:sp>
          <p:nvSpPr>
            <p:cNvPr id="12313" name="Text Box 15"/>
            <p:cNvSpPr txBox="1">
              <a:spLocks noChangeArrowheads="1"/>
            </p:cNvSpPr>
            <p:nvPr/>
          </p:nvSpPr>
          <p:spPr bwMode="auto">
            <a:xfrm>
              <a:off x="757" y="3322"/>
              <a:ext cx="25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2400" b="1" i="1"/>
                <a:t>v</a:t>
              </a:r>
              <a:r>
                <a:rPr lang="en-US" sz="2400" b="1" i="1" baseline="-25000"/>
                <a:t>s</a:t>
              </a:r>
            </a:p>
          </p:txBody>
        </p:sp>
        <p:sp>
          <p:nvSpPr>
            <p:cNvPr id="12314" name="Line 16"/>
            <p:cNvSpPr>
              <a:spLocks noChangeShapeType="1"/>
            </p:cNvSpPr>
            <p:nvPr/>
          </p:nvSpPr>
          <p:spPr bwMode="auto">
            <a:xfrm flipV="1">
              <a:off x="2832" y="3082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315" name="Line 17"/>
            <p:cNvSpPr>
              <a:spLocks noChangeShapeType="1"/>
            </p:cNvSpPr>
            <p:nvPr/>
          </p:nvSpPr>
          <p:spPr bwMode="auto">
            <a:xfrm flipV="1">
              <a:off x="2832" y="3610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316" name="Text Box 19"/>
            <p:cNvSpPr txBox="1">
              <a:spLocks noChangeArrowheads="1"/>
            </p:cNvSpPr>
            <p:nvPr/>
          </p:nvSpPr>
          <p:spPr bwMode="auto">
            <a:xfrm>
              <a:off x="2736" y="3360"/>
              <a:ext cx="225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lnSpc>
                  <a:spcPct val="75000"/>
                </a:lnSpc>
              </a:pPr>
              <a:r>
                <a:rPr lang="en-US" sz="2000" b="1"/>
                <a:t>_</a:t>
              </a:r>
            </a:p>
          </p:txBody>
        </p:sp>
        <p:sp>
          <p:nvSpPr>
            <p:cNvPr id="12317" name="Text Box 20"/>
            <p:cNvSpPr txBox="1">
              <a:spLocks noChangeArrowheads="1"/>
            </p:cNvSpPr>
            <p:nvPr/>
          </p:nvSpPr>
          <p:spPr bwMode="auto">
            <a:xfrm>
              <a:off x="2064" y="3322"/>
              <a:ext cx="6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2400" b="1" i="1"/>
                <a:t>v</a:t>
              </a:r>
              <a:r>
                <a:rPr lang="en-US" sz="2400" b="1" baseline="-25000"/>
                <a:t>s</a:t>
              </a:r>
              <a:r>
                <a:rPr lang="en-US" sz="2400" b="1"/>
                <a:t>=</a:t>
              </a:r>
              <a:r>
                <a:rPr lang="en-US" sz="2400" b="1" i="1">
                  <a:latin typeface="Symbol" pitchFamily="18" charset="2"/>
                </a:rPr>
                <a:t>m </a:t>
              </a:r>
              <a:r>
                <a:rPr lang="en-US" sz="2400" b="1" i="1"/>
                <a:t>v</a:t>
              </a:r>
              <a:r>
                <a:rPr lang="en-US" sz="2400" b="1" i="1" baseline="-25000"/>
                <a:t>x</a:t>
              </a:r>
            </a:p>
          </p:txBody>
        </p:sp>
        <p:sp>
          <p:nvSpPr>
            <p:cNvPr id="12318" name="AutoShape 21"/>
            <p:cNvSpPr>
              <a:spLocks noChangeArrowheads="1"/>
            </p:cNvSpPr>
            <p:nvPr/>
          </p:nvSpPr>
          <p:spPr bwMode="auto">
            <a:xfrm>
              <a:off x="2688" y="3322"/>
              <a:ext cx="288" cy="288"/>
            </a:xfrm>
            <a:prstGeom prst="diamond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GB"/>
            </a:p>
          </p:txBody>
        </p:sp>
        <p:sp>
          <p:nvSpPr>
            <p:cNvPr id="12319" name="Line 22"/>
            <p:cNvSpPr>
              <a:spLocks noChangeShapeType="1"/>
            </p:cNvSpPr>
            <p:nvPr/>
          </p:nvSpPr>
          <p:spPr bwMode="auto">
            <a:xfrm flipV="1">
              <a:off x="4704" y="3082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320" name="Line 23"/>
            <p:cNvSpPr>
              <a:spLocks noChangeShapeType="1"/>
            </p:cNvSpPr>
            <p:nvPr/>
          </p:nvSpPr>
          <p:spPr bwMode="auto">
            <a:xfrm flipV="1">
              <a:off x="4704" y="3610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321" name="Text Box 25"/>
            <p:cNvSpPr txBox="1">
              <a:spLocks noChangeArrowheads="1"/>
            </p:cNvSpPr>
            <p:nvPr/>
          </p:nvSpPr>
          <p:spPr bwMode="auto">
            <a:xfrm>
              <a:off x="4608" y="3360"/>
              <a:ext cx="225" cy="2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lnSpc>
                  <a:spcPct val="75000"/>
                </a:lnSpc>
              </a:pPr>
              <a:r>
                <a:rPr lang="en-US" sz="2000" b="1"/>
                <a:t>_</a:t>
              </a:r>
            </a:p>
          </p:txBody>
        </p:sp>
        <p:sp>
          <p:nvSpPr>
            <p:cNvPr id="12322" name="Text Box 26"/>
            <p:cNvSpPr txBox="1">
              <a:spLocks noChangeArrowheads="1"/>
            </p:cNvSpPr>
            <p:nvPr/>
          </p:nvSpPr>
          <p:spPr bwMode="auto">
            <a:xfrm>
              <a:off x="3936" y="3322"/>
              <a:ext cx="6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2400" b="1" i="1"/>
                <a:t>v</a:t>
              </a:r>
              <a:r>
                <a:rPr lang="en-US" sz="2400" b="1" i="1" baseline="-25000"/>
                <a:t>s</a:t>
              </a:r>
              <a:r>
                <a:rPr lang="en-US" sz="2400" b="1" i="1"/>
                <a:t>=</a:t>
              </a:r>
              <a:r>
                <a:rPr lang="en-US" sz="2400" b="1" i="1">
                  <a:latin typeface="Symbol" pitchFamily="18" charset="2"/>
                </a:rPr>
                <a:t>r </a:t>
              </a:r>
              <a:r>
                <a:rPr lang="en-US" sz="2400" b="1" i="1"/>
                <a:t>i</a:t>
              </a:r>
              <a:r>
                <a:rPr lang="en-US" sz="2400" b="1" i="1" baseline="-25000"/>
                <a:t>x</a:t>
              </a:r>
            </a:p>
          </p:txBody>
        </p:sp>
        <p:sp>
          <p:nvSpPr>
            <p:cNvPr id="12323" name="AutoShape 27"/>
            <p:cNvSpPr>
              <a:spLocks noChangeArrowheads="1"/>
            </p:cNvSpPr>
            <p:nvPr/>
          </p:nvSpPr>
          <p:spPr bwMode="auto">
            <a:xfrm>
              <a:off x="4560" y="3322"/>
              <a:ext cx="288" cy="288"/>
            </a:xfrm>
            <a:prstGeom prst="diamond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/>
              <a:endParaRPr lang="en-GB"/>
            </a:p>
          </p:txBody>
        </p:sp>
      </p:grpSp>
      <p:sp>
        <p:nvSpPr>
          <p:cNvPr id="12306" name="Text Box 28"/>
          <p:cNvSpPr txBox="1">
            <a:spLocks noChangeArrowheads="1"/>
          </p:cNvSpPr>
          <p:nvPr/>
        </p:nvSpPr>
        <p:spPr bwMode="auto">
          <a:xfrm>
            <a:off x="990600" y="6445250"/>
            <a:ext cx="1695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2000" b="1">
                <a:latin typeface="Arial" pitchFamily="34" charset="0"/>
              </a:rPr>
              <a:t>independent</a:t>
            </a:r>
          </a:p>
        </p:txBody>
      </p:sp>
      <p:sp>
        <p:nvSpPr>
          <p:cNvPr id="12307" name="Text Box 29"/>
          <p:cNvSpPr txBox="1">
            <a:spLocks noChangeArrowheads="1"/>
          </p:cNvSpPr>
          <p:nvPr/>
        </p:nvSpPr>
        <p:spPr bwMode="auto">
          <a:xfrm>
            <a:off x="3276600" y="6461125"/>
            <a:ext cx="2384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2000" b="1">
                <a:latin typeface="Arial" pitchFamily="34" charset="0"/>
              </a:rPr>
              <a:t>voltage-controlled</a:t>
            </a:r>
          </a:p>
        </p:txBody>
      </p:sp>
      <p:sp>
        <p:nvSpPr>
          <p:cNvPr id="12308" name="Text Box 30"/>
          <p:cNvSpPr txBox="1">
            <a:spLocks noChangeArrowheads="1"/>
          </p:cNvSpPr>
          <p:nvPr/>
        </p:nvSpPr>
        <p:spPr bwMode="auto">
          <a:xfrm>
            <a:off x="6256338" y="6445250"/>
            <a:ext cx="23701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2000" b="1">
                <a:latin typeface="Arial" pitchFamily="34" charset="0"/>
              </a:rPr>
              <a:t>current-controlled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0447" name="Ink 3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175250" y="6418263"/>
              <a:ext cx="1588" cy="1587"/>
            </p14:xfrm>
          </p:contentPart>
        </mc:Choice>
        <mc:Fallback xmlns="">
          <p:pic>
            <p:nvPicPr>
              <p:cNvPr id="60447" name="Ink 3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33962" y="6377001"/>
                <a:ext cx="84164" cy="8411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69139781"/>
      </p:ext>
    </p:extLst>
  </p:cSld>
  <p:clrMapOvr>
    <a:masterClrMapping/>
  </p:clrMapOvr>
  <p:transition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3" grpId="0" autoUpdateAnimBg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3541</TotalTime>
  <Words>756</Words>
  <Application>Microsoft Office PowerPoint</Application>
  <PresentationFormat>On-screen Show (4:3)</PresentationFormat>
  <Paragraphs>143</Paragraphs>
  <Slides>18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32" baseType="lpstr">
      <vt:lpstr>Arial</vt:lpstr>
      <vt:lpstr>Arial Narrow</vt:lpstr>
      <vt:lpstr>Calibri</vt:lpstr>
      <vt:lpstr>Georgia</vt:lpstr>
      <vt:lpstr>Latha</vt:lpstr>
      <vt:lpstr>Symbol</vt:lpstr>
      <vt:lpstr>Times New Roman</vt:lpstr>
      <vt:lpstr>Trebuchet MS</vt:lpstr>
      <vt:lpstr>Wingdings</vt:lpstr>
      <vt:lpstr>Wingdings 2</vt:lpstr>
      <vt:lpstr>ZapfDingbats</vt:lpstr>
      <vt:lpstr>Urban</vt:lpstr>
      <vt:lpstr>Micrografx Windows Draw 4.0 Drawing</vt:lpstr>
      <vt:lpstr>Slide</vt:lpstr>
      <vt:lpstr>Basic Electrical and Electronics  Engineering</vt:lpstr>
      <vt:lpstr>PowerPoint Presentation</vt:lpstr>
      <vt:lpstr>PowerPoint Presentation</vt:lpstr>
      <vt:lpstr>Module I. DC Circuits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Kent Campus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4.4 Matrices: Basic Operations</dc:title>
  <dc:creator>wradulov</dc:creator>
  <cp:lastModifiedBy>Admin</cp:lastModifiedBy>
  <cp:revision>103</cp:revision>
  <dcterms:created xsi:type="dcterms:W3CDTF">2004-03-15T18:51:54Z</dcterms:created>
  <dcterms:modified xsi:type="dcterms:W3CDTF">2024-07-29T04:15:43Z</dcterms:modified>
</cp:coreProperties>
</file>