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7"/>
  </p:notesMasterIdLst>
  <p:sldIdLst>
    <p:sldId id="256" r:id="rId2"/>
    <p:sldId id="279" r:id="rId3"/>
    <p:sldId id="384" r:id="rId4"/>
    <p:sldId id="385" r:id="rId5"/>
    <p:sldId id="315" r:id="rId6"/>
    <p:sldId id="375" r:id="rId7"/>
    <p:sldId id="317" r:id="rId8"/>
    <p:sldId id="319" r:id="rId9"/>
    <p:sldId id="318" r:id="rId10"/>
    <p:sldId id="381" r:id="rId11"/>
    <p:sldId id="378" r:id="rId12"/>
    <p:sldId id="383" r:id="rId13"/>
    <p:sldId id="386" r:id="rId14"/>
    <p:sldId id="320" r:id="rId15"/>
    <p:sldId id="37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0-10-05T02:38:57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5887 10115 276,'4'-2'368,"-1"0"38,-1-3-24,1 5-59,-1-5-86,0 3-68,1-1-45,-2-2-28,1 3-12,0-3-12,-1 2-10,0-2-11,-1 3-9,3-4-5,-2 1-6,-1 2-6,0-2-2,0 0-4,0 0-1,0 0-6,-1 1 0,-2-1 1,3 0-2,0 3 4,-1-3 2,0 1 5,-1 0 2,0-1 7,1 2 9,-2-1 10,1 1 7,0 0 5,-3 0 4,2 0 2,-1 1-2,-1 2-6,2-3-6,0 3-3,-2 0-10,0 0-5,0 3-2,-1-3-9,2 3-4,-1 2-2,-2 1 8,3 1 7,0 3 7,-2 5 18,2-3 18,-1 5 17,0 1 8,3 3 6,-4-2-1,6 3-8,-2-1-14,-2-1-19,4 1-14,0-4-7,3-2-7,0 0-4,0-1 4,0-5 2,4 0 3,0-5 3,3 1 1,0-4-2,4-2-6,0-2-5,1-3-8,0-2-8,1 0-3,0-1 1,-2-3-3,0-1 5,-2 1 0,1-1 1,-1 0-5,-3 1 0,0-3-2,-4 2-2,0 0-1,-2 0-2,-3 1 5,0-2-2,-1 0 5,-3 3 0,0 0 6,-2-1 4,-1 2 1,1 2 1,-1-1 1,-1 2 0,-1 0-5,0 1-3,0 1-1,0 3 3,1-1 0,0 0 0,0 1 2,-1 1 3,3 1-3,-2 0-3,4 1-2,-4 2-3,0 2-2,2 1-6,0 0-1,0 2 2,0 1-1,-1 3 6,4 1 1,0 2 4,0 0 10,3 1 3,0 0 1,0 0 0,3 0 1,0 1-1,0-3-2,2 1-3,3 2 0,-2-6-3,2-1 0,2 0-2,0 0-4,-2-3-3,4 0 2,-2-4-5,2 1-6,0-3 4,-1-2-3,-2-1 1,4-3-4,-3 1 2,1-4 1,-2-1-4,1-1-2,0 0 2,0-2-1,-3 0-1,-1-2-1,1-1 1,-2-3-1,0 2-1,-3-3 3,0 0-1,-1 1 1,-2-1-3,-1 0 0,-2 0 0,-1 3 0,0 1-5,-1 0 5,-1 2 5,-4 1 0,3 3 1,-1 1 2,-1 2 0,-1 0-1,0 1-3,-3 4-1,3-1-3,-1 2 0,0 2-1,1 1 0,-3 1 0,4 1-2,-1 1 0,1 1 1,1 1-2,1 2 6,0 1 0,-1 2-1,3-1 0,-1 3 2,4-1-1,0 3-5,0 0 2,0-2 1,3 1 3,0 1-1,3 0 3,-2-2-3,1 0 1,3-1 0,-2 0 1,3-2 1,-1 3 0,4-6 2,-1 2 1,0-4-1,2 0 0,1-2 0,0-1 0,3-1 2,-1-3-1,0 0-1,1-3-2,-1 1 1,0-3-2,0-2-3,1 1 1,-1-2-2,-2-1 2,2-1 0,-4-1-2,2 1 0,-1-2 3,-2-2-3,0 1 0,-1-2 0,1-1 2,-3-1-2,0-1 0,-2 0 0,-1-1 2,0 0-2,-2 3 1,0-1 1,-2 3 0,0 2 1,-1-2-1,-2 4 4,2 2-4,-2 0 2,-1 2-4,-2 2 1,0-1-1,2 2-1,-4 1-1,-1-1 2,2 1 2,-4 0-4,2 2 1,0 0 0,-1 0-1,0 0 0,-2 2-2,3 0 2,-2 1-3,-1-1 0,3 1 3,-1 2 0,0 1 1,3-1-1,-2 2 1,3 0 0,0 1-1,0 0-1,0 4-1,0-3 0,4 2 2,0 0 2,0 1 0,0 0-1,3 1 0,-2-1 0,3 0 4,0 2-5,3-2-1,0 1 2,0-1-1,2 0 2,1 0-6,-1-3 6,4 2-1,1-4 2,-2 0-1,4-2 2,0-1 2,1-1 1,0-3 0,0 0 0,1 0-2,-2-5 0,0 3 3,-1-3-1,-1 0 0,-1-1-2,-1-2-1,0 1 0,0-1-4,-3-2 0,0 0 1,-1 1 2,-1-1-1,-1 0 4,-2 0 0,0 0-2,-2 4-2,1-2 0,-3 1 3,1 2-6,0 0 2,-1 1 1,0-1 1,-2 3-1,3-1-1,-2 1-1,0-1-8,-2 1-11,0 2-25,-1-2-36,0 1-62,-3 1-110,3 0-130,-2 1-94,-1-1-45,4 3-158,-3 0-131,1 0 11,-1 0 85,4-1 73,1-2 57,2-2 185</inkml:trace>
  <inkml:trace contextRef="#ctx0" brushRef="#br0" timeOffset="7939.2633">5943 10026 168,'0'-2'407,"0"1"50,0-1 21,0 0-56,0 2-100,-1-1-121,1-1-74,0 1-42,0 0-25,0-1-12,0-1-12,0 2-11,0-1-5,0 1-7,0-1 1,0 2-5,1-2 4,-1 1-2,0 0 2,0 1-1,0-2 2,0 1 1,0 1-2,0 0 4,0-2 1,0 1 2,0-1 1,0-1 2,3 0 3,-2 3-2,-1-4 1,2 0 2,-2 2 0,1 0-3,-1 1-2,0-1-4,3 2-4,-3 2 1,0 1-1,0 3 2,0 0 0,0 1 0,0 4-2,-3-1 2,2 1-3,-1 3 1,-2-4 5,3 2 11,-3-2 23,-3-1 27,2 0 33,0 0 31,-3-2 35,2-2 22,-2-1 4,0-1-5,-2-3-14,2 0-21,0-3-31,-2-1-23,2-1-22,0-2-16,2 1-10,0-1-6,1-1-4,2 1-1,1 2-5,1-1-4,-2 2-8,6 0-10,-2 0-10,1 1-3,1 1-8,0-1-1,3 3-3,-1-2 0,0 0-4,1-1-11,-2 1-26,0 2-49,0 0-93,-2-5-124,-2 5-83,0-5-72,-4 0-181,-1 0-121,-1-1 6,-4 0 78,-1 0 59,-1-2 73</inkml:trace>
  <inkml:trace contextRef="#ctx0" brushRef="#br0" timeOffset="8813.3182">5294 9653 136,'-3'-16'459,"0"1"44,-5-1 29,3 0 16,-1-1-192,1 2-152,-1 1-74,2 1-28,-1 2-8,1 2-1,0 1-3,3 4-1,1 1 7,0 3 16,0 5 33,1 4 28,-1 8 26,3 3 23,-3 6-1,1 3-25,-1 0-32,-1 3-37,1 1-27,-3-1-23,2 0-16,0-2-8,-1 0-10,-1-4-7,0 1-7,0-3-2,-2-3-2,-1-2-2,3-5-1,-1 0 4,1-2 5,0-4 3,0-3 4,1-2 0,-1-3-5,-3-5-4,3-5-6,-2-5-10,2-4-4,-2-4-6,2-5 1,1 0 2,-1-2-5,0-2 1,0 1 2,0-1 7,1 1 4,-1 0 2,3 1 8,-2-2 4,1 1 3,1 2 5,-2 1 3,2 1 5,0 2 0,2 2 4,-2 3-1,1 2-2,1 3-3,0 0-4,1 3-7,0 4-5,0-1-3,0 2-2,-1 2-2,1 2 1,0 2 5,3 2 3,1 2 3,2 1 4,-1 4 5,3 1 2,2 1 1,-1 5-3,4 1 1,-2 4 0,4 1-3,-1 1 2,-1 3-1,3-1 1,-2 2-3,-1-1 0,2 1-5,-1-2-3,-4 1-1,4-1-3,-4 1-2,0-3-1,-1 1-3,-1-3-2,-2 0-2,1 0-1,-2-3-2,0-1-1,-1-1 0,0-2-2,-2 1-2,-2-6-2,2 4-3,-2-5 0,-1 0-2,-1-2-1,3-1 0,-2-1 0,-2-1-2,0-1 0,1 1-3,1-1-9,-2 0-14,0-1-25,0 0-39,-3 0-56,3 0-69,-3 0-125,-1-1-145,0-3-82,1 1-25,-2-3-40,-1 0-112,-1-2-23,-2 0 77,1-1 65,0 2 41,0-3 83</inkml:trace>
  <inkml:trace contextRef="#ctx0" brushRef="#br0" timeOffset="9059.7724">5180 9823 214,'-16'10'478,"-1"0"45,3-3 31,1-1 35,2 0-220,2-3-113,4 0-51,5-2-8,3-2 7,3-3 0,6-1-7,2-4-14,6-1-13,4-2-34,1-1-33,4-1-30,-1 2-26,0-2-21,-2 2-12,1 1-14,-3-1-39,-4 3-62,-2 2-77,-3 2-63,-4 0-48,-5 2-154,-1 1-163,-10 4-39,1 2 19,-6 2 35,1 1 31,-4 3 158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EB4F7-635F-4D62-878C-789A4AA2FA0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88008-B867-420D-B9E0-AEB5DC4C6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1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88008-B867-420D-B9E0-AEB5DC4C644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228600" y="1371600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0" y="594360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LECTURE 1.3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9" b="12083"/>
          <a:stretch/>
        </p:blipFill>
        <p:spPr bwMode="auto">
          <a:xfrm>
            <a:off x="0" y="1274618"/>
            <a:ext cx="5562600" cy="306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804" y="609600"/>
                <a:ext cx="39010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800" b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2800" b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sz="2800" b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800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𝐚𝐧𝐝</m:t>
                    </m:r>
                  </m:oMath>
                </a14:m>
                <a:r>
                  <a:rPr lang="en-IN" sz="28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endParaRPr lang="en-I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4" y="609600"/>
                <a:ext cx="390106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286"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63953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s://www.tutorialspoint.com/network_theory/images/kv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1295400"/>
            <a:ext cx="454602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88"/>
          <p:cNvSpPr>
            <a:spLocks noChangeArrowheads="1"/>
          </p:cNvSpPr>
          <p:nvPr/>
        </p:nvSpPr>
        <p:spPr bwMode="auto">
          <a:xfrm>
            <a:off x="457200" y="685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KVL Example</a:t>
            </a:r>
          </a:p>
        </p:txBody>
      </p:sp>
    </p:spTree>
    <p:extLst>
      <p:ext uri="{BB962C8B-B14F-4D97-AF65-F5344CB8AC3E}">
        <p14:creationId xmlns:p14="http://schemas.microsoft.com/office/powerpoint/2010/main" val="135150633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88"/>
          <p:cNvSpPr>
            <a:spLocks noChangeArrowheads="1"/>
          </p:cNvSpPr>
          <p:nvPr/>
        </p:nvSpPr>
        <p:spPr bwMode="auto">
          <a:xfrm>
            <a:off x="457200" y="685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KVL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4"/>
          <a:stretch/>
        </p:blipFill>
        <p:spPr bwMode="auto">
          <a:xfrm>
            <a:off x="228600" y="1600201"/>
            <a:ext cx="688354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40884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88"/>
          <p:cNvSpPr>
            <a:spLocks noChangeArrowheads="1"/>
          </p:cNvSpPr>
          <p:nvPr/>
        </p:nvSpPr>
        <p:spPr bwMode="auto">
          <a:xfrm>
            <a:off x="457200" y="685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KVL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6883544" cy="37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16852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09600" y="4379913"/>
            <a:ext cx="12001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2400" b="1" u="sng" dirty="0">
                <a:latin typeface="Arial" pitchFamily="34" charset="0"/>
              </a:rPr>
              <a:t>Path 1</a:t>
            </a:r>
            <a:r>
              <a:rPr lang="en-US" sz="2400" b="1" dirty="0">
                <a:latin typeface="Arial" pitchFamily="34" charset="0"/>
              </a:rPr>
              <a:t>:</a:t>
            </a:r>
          </a:p>
          <a:p>
            <a:pPr>
              <a:spcBef>
                <a:spcPct val="100000"/>
              </a:spcBef>
            </a:pPr>
            <a:r>
              <a:rPr lang="en-US" sz="2400" b="1" u="sng" dirty="0">
                <a:latin typeface="Arial" pitchFamily="34" charset="0"/>
              </a:rPr>
              <a:t>Path 2</a:t>
            </a:r>
            <a:r>
              <a:rPr lang="en-US" sz="2400" b="1" dirty="0">
                <a:latin typeface="Arial" pitchFamily="34" charset="0"/>
              </a:rPr>
              <a:t>:</a:t>
            </a:r>
          </a:p>
          <a:p>
            <a:pPr>
              <a:spcBef>
                <a:spcPct val="100000"/>
              </a:spcBef>
            </a:pPr>
            <a:r>
              <a:rPr lang="en-US" sz="2400" b="1" u="sng" dirty="0">
                <a:latin typeface="Arial" pitchFamily="34" charset="0"/>
              </a:rPr>
              <a:t>Path 3</a:t>
            </a:r>
            <a:r>
              <a:rPr lang="en-US" sz="2400" b="1" dirty="0">
                <a:latin typeface="Arial" pitchFamily="34" charset="0"/>
              </a:rPr>
              <a:t>:</a:t>
            </a:r>
          </a:p>
        </p:txBody>
      </p:sp>
      <p:grpSp>
        <p:nvGrpSpPr>
          <p:cNvPr id="31750" name="Group 3"/>
          <p:cNvGrpSpPr>
            <a:grpSpLocks/>
          </p:cNvGrpSpPr>
          <p:nvPr/>
        </p:nvGrpSpPr>
        <p:grpSpPr bwMode="auto">
          <a:xfrm>
            <a:off x="3214688" y="1890713"/>
            <a:ext cx="5348287" cy="2833687"/>
            <a:chOff x="2025" y="780"/>
            <a:chExt cx="3369" cy="1785"/>
          </a:xfrm>
        </p:grpSpPr>
        <p:grpSp>
          <p:nvGrpSpPr>
            <p:cNvPr id="31756" name="Group 4"/>
            <p:cNvGrpSpPr>
              <a:grpSpLocks/>
            </p:cNvGrpSpPr>
            <p:nvPr/>
          </p:nvGrpSpPr>
          <p:grpSpPr bwMode="auto">
            <a:xfrm>
              <a:off x="2025" y="780"/>
              <a:ext cx="3369" cy="1785"/>
              <a:chOff x="2025" y="780"/>
              <a:chExt cx="3369" cy="1785"/>
            </a:xfrm>
          </p:grpSpPr>
          <p:sp>
            <p:nvSpPr>
              <p:cNvPr id="31764" name="Rectangle 5"/>
              <p:cNvSpPr>
                <a:spLocks noChangeArrowheads="1"/>
              </p:cNvSpPr>
              <p:nvPr/>
            </p:nvSpPr>
            <p:spPr bwMode="auto">
              <a:xfrm>
                <a:off x="2462" y="1113"/>
                <a:ext cx="2540" cy="1060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31765" name="Rectangle 6"/>
              <p:cNvSpPr>
                <a:spLocks noChangeArrowheads="1"/>
              </p:cNvSpPr>
              <p:nvPr/>
            </p:nvSpPr>
            <p:spPr bwMode="auto">
              <a:xfrm>
                <a:off x="2394" y="1424"/>
                <a:ext cx="120" cy="601"/>
              </a:xfrm>
              <a:prstGeom prst="rect">
                <a:avLst/>
              </a:prstGeom>
              <a:solidFill>
                <a:srgbClr val="8080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31766" name="Rectangle 7"/>
              <p:cNvSpPr>
                <a:spLocks noChangeArrowheads="1"/>
              </p:cNvSpPr>
              <p:nvPr/>
            </p:nvSpPr>
            <p:spPr bwMode="auto">
              <a:xfrm>
                <a:off x="2631" y="1046"/>
                <a:ext cx="735" cy="128"/>
              </a:xfrm>
              <a:prstGeom prst="rect">
                <a:avLst/>
              </a:prstGeom>
              <a:solidFill>
                <a:srgbClr val="666699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31767" name="Rectangle 8"/>
              <p:cNvSpPr>
                <a:spLocks noChangeArrowheads="1"/>
              </p:cNvSpPr>
              <p:nvPr/>
            </p:nvSpPr>
            <p:spPr bwMode="auto">
              <a:xfrm>
                <a:off x="3861" y="1046"/>
                <a:ext cx="735" cy="135"/>
              </a:xfrm>
              <a:prstGeom prst="rect">
                <a:avLst/>
              </a:prstGeom>
              <a:solidFill>
                <a:srgbClr val="993366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31768" name="Rectangle 9"/>
              <p:cNvSpPr>
                <a:spLocks noChangeArrowheads="1"/>
              </p:cNvSpPr>
              <p:nvPr/>
            </p:nvSpPr>
            <p:spPr bwMode="auto">
              <a:xfrm>
                <a:off x="4942" y="1424"/>
                <a:ext cx="119" cy="601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31769" name="Line 10"/>
              <p:cNvSpPr>
                <a:spLocks noChangeShapeType="1"/>
              </p:cNvSpPr>
              <p:nvPr/>
            </p:nvSpPr>
            <p:spPr bwMode="auto">
              <a:xfrm>
                <a:off x="3617" y="1112"/>
                <a:ext cx="1" cy="105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770" name="Rectangle 11"/>
              <p:cNvSpPr>
                <a:spLocks noChangeArrowheads="1"/>
              </p:cNvSpPr>
              <p:nvPr/>
            </p:nvSpPr>
            <p:spPr bwMode="auto">
              <a:xfrm>
                <a:off x="3558" y="1410"/>
                <a:ext cx="119" cy="600"/>
              </a:xfrm>
              <a:prstGeom prst="rect">
                <a:avLst/>
              </a:prstGeom>
              <a:solidFill>
                <a:srgbClr val="FF99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31771" name="Oval 12"/>
              <p:cNvSpPr>
                <a:spLocks noChangeArrowheads="1"/>
              </p:cNvSpPr>
              <p:nvPr/>
            </p:nvSpPr>
            <p:spPr bwMode="auto">
              <a:xfrm>
                <a:off x="3572" y="1075"/>
                <a:ext cx="72" cy="73"/>
              </a:xfrm>
              <a:prstGeom prst="ellipse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GB"/>
              </a:p>
            </p:txBody>
          </p:sp>
          <p:grpSp>
            <p:nvGrpSpPr>
              <p:cNvPr id="31772" name="Group 13"/>
              <p:cNvGrpSpPr>
                <a:grpSpLocks/>
              </p:cNvGrpSpPr>
              <p:nvPr/>
            </p:nvGrpSpPr>
            <p:grpSpPr bwMode="auto">
              <a:xfrm>
                <a:off x="2701" y="1321"/>
                <a:ext cx="700" cy="776"/>
                <a:chOff x="2338" y="1559"/>
                <a:chExt cx="700" cy="776"/>
              </a:xfrm>
            </p:grpSpPr>
            <p:sp>
              <p:nvSpPr>
                <p:cNvPr id="32156" name="Freeform 14"/>
                <p:cNvSpPr>
                  <a:spLocks/>
                </p:cNvSpPr>
                <p:nvPr/>
              </p:nvSpPr>
              <p:spPr bwMode="auto">
                <a:xfrm>
                  <a:off x="2504" y="2259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3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2 h 14"/>
                    <a:gd name="T10" fmla="*/ 10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0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5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57" name="Freeform 15"/>
                <p:cNvSpPr>
                  <a:spLocks/>
                </p:cNvSpPr>
                <p:nvPr/>
              </p:nvSpPr>
              <p:spPr bwMode="auto">
                <a:xfrm>
                  <a:off x="2476" y="2258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4 h 14"/>
                    <a:gd name="T4" fmla="*/ 11 w 14"/>
                    <a:gd name="T5" fmla="*/ 12 h 14"/>
                    <a:gd name="T6" fmla="*/ 14 w 14"/>
                    <a:gd name="T7" fmla="*/ 7 h 14"/>
                    <a:gd name="T8" fmla="*/ 11 w 14"/>
                    <a:gd name="T9" fmla="*/ 2 h 14"/>
                    <a:gd name="T10" fmla="*/ 9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1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4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4"/>
                      </a:lnTo>
                      <a:lnTo>
                        <a:pt x="11" y="12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58" name="Freeform 16"/>
                <p:cNvSpPr>
                  <a:spLocks/>
                </p:cNvSpPr>
                <p:nvPr/>
              </p:nvSpPr>
              <p:spPr bwMode="auto">
                <a:xfrm>
                  <a:off x="2447" y="2255"/>
                  <a:ext cx="14" cy="15"/>
                </a:xfrm>
                <a:custGeom>
                  <a:avLst/>
                  <a:gdLst>
                    <a:gd name="T0" fmla="*/ 7 w 14"/>
                    <a:gd name="T1" fmla="*/ 15 h 15"/>
                    <a:gd name="T2" fmla="*/ 11 w 14"/>
                    <a:gd name="T3" fmla="*/ 14 h 15"/>
                    <a:gd name="T4" fmla="*/ 12 w 14"/>
                    <a:gd name="T5" fmla="*/ 12 h 15"/>
                    <a:gd name="T6" fmla="*/ 14 w 14"/>
                    <a:gd name="T7" fmla="*/ 8 h 15"/>
                    <a:gd name="T8" fmla="*/ 12 w 14"/>
                    <a:gd name="T9" fmla="*/ 3 h 15"/>
                    <a:gd name="T10" fmla="*/ 11 w 14"/>
                    <a:gd name="T11" fmla="*/ 0 h 15"/>
                    <a:gd name="T12" fmla="*/ 7 w 14"/>
                    <a:gd name="T13" fmla="*/ 0 h 15"/>
                    <a:gd name="T14" fmla="*/ 7 w 14"/>
                    <a:gd name="T15" fmla="*/ 0 h 15"/>
                    <a:gd name="T16" fmla="*/ 5 w 14"/>
                    <a:gd name="T17" fmla="*/ 0 h 15"/>
                    <a:gd name="T18" fmla="*/ 3 w 14"/>
                    <a:gd name="T19" fmla="*/ 3 h 15"/>
                    <a:gd name="T20" fmla="*/ 0 w 14"/>
                    <a:gd name="T21" fmla="*/ 8 h 15"/>
                    <a:gd name="T22" fmla="*/ 3 w 14"/>
                    <a:gd name="T23" fmla="*/ 12 h 15"/>
                    <a:gd name="T24" fmla="*/ 5 w 14"/>
                    <a:gd name="T25" fmla="*/ 14 h 15"/>
                    <a:gd name="T26" fmla="*/ 7 w 14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lnTo>
                        <a:pt x="11" y="14"/>
                      </a:lnTo>
                      <a:lnTo>
                        <a:pt x="12" y="12"/>
                      </a:lnTo>
                      <a:lnTo>
                        <a:pt x="14" y="8"/>
                      </a:lnTo>
                      <a:lnTo>
                        <a:pt x="12" y="3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8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59" name="Freeform 17"/>
                <p:cNvSpPr>
                  <a:spLocks/>
                </p:cNvSpPr>
                <p:nvPr/>
              </p:nvSpPr>
              <p:spPr bwMode="auto">
                <a:xfrm>
                  <a:off x="2420" y="2248"/>
                  <a:ext cx="14" cy="15"/>
                </a:xfrm>
                <a:custGeom>
                  <a:avLst/>
                  <a:gdLst>
                    <a:gd name="T0" fmla="*/ 3 w 14"/>
                    <a:gd name="T1" fmla="*/ 15 h 15"/>
                    <a:gd name="T2" fmla="*/ 7 w 14"/>
                    <a:gd name="T3" fmla="*/ 15 h 15"/>
                    <a:gd name="T4" fmla="*/ 9 w 14"/>
                    <a:gd name="T5" fmla="*/ 15 h 15"/>
                    <a:gd name="T6" fmla="*/ 12 w 14"/>
                    <a:gd name="T7" fmla="*/ 13 h 15"/>
                    <a:gd name="T8" fmla="*/ 14 w 14"/>
                    <a:gd name="T9" fmla="*/ 7 h 15"/>
                    <a:gd name="T10" fmla="*/ 12 w 14"/>
                    <a:gd name="T11" fmla="*/ 3 h 15"/>
                    <a:gd name="T12" fmla="*/ 9 w 14"/>
                    <a:gd name="T13" fmla="*/ 2 h 15"/>
                    <a:gd name="T14" fmla="*/ 9 w 14"/>
                    <a:gd name="T15" fmla="*/ 2 h 15"/>
                    <a:gd name="T16" fmla="*/ 7 w 14"/>
                    <a:gd name="T17" fmla="*/ 0 h 15"/>
                    <a:gd name="T18" fmla="*/ 3 w 14"/>
                    <a:gd name="T19" fmla="*/ 2 h 15"/>
                    <a:gd name="T20" fmla="*/ 2 w 14"/>
                    <a:gd name="T21" fmla="*/ 3 h 15"/>
                    <a:gd name="T22" fmla="*/ 0 w 14"/>
                    <a:gd name="T23" fmla="*/ 7 h 15"/>
                    <a:gd name="T24" fmla="*/ 2 w 14"/>
                    <a:gd name="T25" fmla="*/ 13 h 15"/>
                    <a:gd name="T26" fmla="*/ 3 w 14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3" y="15"/>
                      </a:moveTo>
                      <a:lnTo>
                        <a:pt x="7" y="15"/>
                      </a:lnTo>
                      <a:lnTo>
                        <a:pt x="9" y="15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60" name="Freeform 18"/>
                <p:cNvSpPr>
                  <a:spLocks/>
                </p:cNvSpPr>
                <p:nvPr/>
              </p:nvSpPr>
              <p:spPr bwMode="auto">
                <a:xfrm>
                  <a:off x="2395" y="2235"/>
                  <a:ext cx="14" cy="15"/>
                </a:xfrm>
                <a:custGeom>
                  <a:avLst/>
                  <a:gdLst>
                    <a:gd name="T0" fmla="*/ 2 w 14"/>
                    <a:gd name="T1" fmla="*/ 12 h 15"/>
                    <a:gd name="T2" fmla="*/ 5 w 14"/>
                    <a:gd name="T3" fmla="*/ 13 h 15"/>
                    <a:gd name="T4" fmla="*/ 7 w 14"/>
                    <a:gd name="T5" fmla="*/ 15 h 15"/>
                    <a:gd name="T6" fmla="*/ 9 w 14"/>
                    <a:gd name="T7" fmla="*/ 13 h 15"/>
                    <a:gd name="T8" fmla="*/ 12 w 14"/>
                    <a:gd name="T9" fmla="*/ 12 h 15"/>
                    <a:gd name="T10" fmla="*/ 14 w 14"/>
                    <a:gd name="T11" fmla="*/ 7 h 15"/>
                    <a:gd name="T12" fmla="*/ 13 w 14"/>
                    <a:gd name="T13" fmla="*/ 2 h 15"/>
                    <a:gd name="T14" fmla="*/ 13 w 14"/>
                    <a:gd name="T15" fmla="*/ 2 h 15"/>
                    <a:gd name="T16" fmla="*/ 9 w 14"/>
                    <a:gd name="T17" fmla="*/ 0 h 15"/>
                    <a:gd name="T18" fmla="*/ 7 w 14"/>
                    <a:gd name="T19" fmla="*/ 0 h 15"/>
                    <a:gd name="T20" fmla="*/ 5 w 14"/>
                    <a:gd name="T21" fmla="*/ 0 h 15"/>
                    <a:gd name="T22" fmla="*/ 2 w 14"/>
                    <a:gd name="T23" fmla="*/ 2 h 15"/>
                    <a:gd name="T24" fmla="*/ 0 w 14"/>
                    <a:gd name="T25" fmla="*/ 7 h 15"/>
                    <a:gd name="T26" fmla="*/ 2 w 14"/>
                    <a:gd name="T27" fmla="*/ 12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2" y="12"/>
                      </a:moveTo>
                      <a:lnTo>
                        <a:pt x="5" y="13"/>
                      </a:lnTo>
                      <a:lnTo>
                        <a:pt x="7" y="15"/>
                      </a:ln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61" name="Freeform 19"/>
                <p:cNvSpPr>
                  <a:spLocks/>
                </p:cNvSpPr>
                <p:nvPr/>
              </p:nvSpPr>
              <p:spPr bwMode="auto">
                <a:xfrm>
                  <a:off x="2375" y="2215"/>
                  <a:ext cx="14" cy="14"/>
                </a:xfrm>
                <a:custGeom>
                  <a:avLst/>
                  <a:gdLst>
                    <a:gd name="T0" fmla="*/ 2 w 14"/>
                    <a:gd name="T1" fmla="*/ 12 h 14"/>
                    <a:gd name="T2" fmla="*/ 5 w 14"/>
                    <a:gd name="T3" fmla="*/ 13 h 14"/>
                    <a:gd name="T4" fmla="*/ 7 w 14"/>
                    <a:gd name="T5" fmla="*/ 14 h 14"/>
                    <a:gd name="T6" fmla="*/ 9 w 14"/>
                    <a:gd name="T7" fmla="*/ 13 h 14"/>
                    <a:gd name="T8" fmla="*/ 12 w 14"/>
                    <a:gd name="T9" fmla="*/ 12 h 14"/>
                    <a:gd name="T10" fmla="*/ 14 w 14"/>
                    <a:gd name="T11" fmla="*/ 7 h 14"/>
                    <a:gd name="T12" fmla="*/ 13 w 14"/>
                    <a:gd name="T13" fmla="*/ 1 h 14"/>
                    <a:gd name="T14" fmla="*/ 13 w 14"/>
                    <a:gd name="T15" fmla="*/ 1 h 14"/>
                    <a:gd name="T16" fmla="*/ 9 w 14"/>
                    <a:gd name="T17" fmla="*/ 0 h 14"/>
                    <a:gd name="T18" fmla="*/ 7 w 14"/>
                    <a:gd name="T19" fmla="*/ 0 h 14"/>
                    <a:gd name="T20" fmla="*/ 5 w 14"/>
                    <a:gd name="T21" fmla="*/ 0 h 14"/>
                    <a:gd name="T22" fmla="*/ 2 w 14"/>
                    <a:gd name="T23" fmla="*/ 1 h 14"/>
                    <a:gd name="T24" fmla="*/ 0 w 14"/>
                    <a:gd name="T25" fmla="*/ 7 h 14"/>
                    <a:gd name="T26" fmla="*/ 2 w 14"/>
                    <a:gd name="T27" fmla="*/ 12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2" y="12"/>
                      </a:move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62" name="Freeform 20"/>
                <p:cNvSpPr>
                  <a:spLocks/>
                </p:cNvSpPr>
                <p:nvPr/>
              </p:nvSpPr>
              <p:spPr bwMode="auto">
                <a:xfrm>
                  <a:off x="2359" y="2191"/>
                  <a:ext cx="15" cy="15"/>
                </a:xfrm>
                <a:custGeom>
                  <a:avLst/>
                  <a:gdLst>
                    <a:gd name="T0" fmla="*/ 3 w 15"/>
                    <a:gd name="T1" fmla="*/ 12 h 15"/>
                    <a:gd name="T2" fmla="*/ 5 w 15"/>
                    <a:gd name="T3" fmla="*/ 14 h 15"/>
                    <a:gd name="T4" fmla="*/ 8 w 15"/>
                    <a:gd name="T5" fmla="*/ 15 h 15"/>
                    <a:gd name="T6" fmla="*/ 11 w 15"/>
                    <a:gd name="T7" fmla="*/ 14 h 15"/>
                    <a:gd name="T8" fmla="*/ 12 w 15"/>
                    <a:gd name="T9" fmla="*/ 12 h 15"/>
                    <a:gd name="T10" fmla="*/ 15 w 15"/>
                    <a:gd name="T11" fmla="*/ 8 h 15"/>
                    <a:gd name="T12" fmla="*/ 14 w 15"/>
                    <a:gd name="T13" fmla="*/ 2 h 15"/>
                    <a:gd name="T14" fmla="*/ 14 w 15"/>
                    <a:gd name="T15" fmla="*/ 2 h 15"/>
                    <a:gd name="T16" fmla="*/ 11 w 15"/>
                    <a:gd name="T17" fmla="*/ 0 h 15"/>
                    <a:gd name="T18" fmla="*/ 8 w 15"/>
                    <a:gd name="T19" fmla="*/ 0 h 15"/>
                    <a:gd name="T20" fmla="*/ 5 w 15"/>
                    <a:gd name="T21" fmla="*/ 0 h 15"/>
                    <a:gd name="T22" fmla="*/ 3 w 15"/>
                    <a:gd name="T23" fmla="*/ 2 h 15"/>
                    <a:gd name="T24" fmla="*/ 0 w 15"/>
                    <a:gd name="T25" fmla="*/ 8 h 15"/>
                    <a:gd name="T26" fmla="*/ 3 w 15"/>
                    <a:gd name="T27" fmla="*/ 12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3" y="12"/>
                      </a:moveTo>
                      <a:lnTo>
                        <a:pt x="5" y="14"/>
                      </a:lnTo>
                      <a:lnTo>
                        <a:pt x="8" y="15"/>
                      </a:lnTo>
                      <a:lnTo>
                        <a:pt x="11" y="14"/>
                      </a:lnTo>
                      <a:lnTo>
                        <a:pt x="12" y="12"/>
                      </a:lnTo>
                      <a:lnTo>
                        <a:pt x="15" y="8"/>
                      </a:lnTo>
                      <a:lnTo>
                        <a:pt x="14" y="2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8"/>
                      </a:lnTo>
                      <a:lnTo>
                        <a:pt x="3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63" name="Freeform 21"/>
                <p:cNvSpPr>
                  <a:spLocks/>
                </p:cNvSpPr>
                <p:nvPr/>
              </p:nvSpPr>
              <p:spPr bwMode="auto">
                <a:xfrm>
                  <a:off x="2350" y="2164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2 h 14"/>
                    <a:gd name="T4" fmla="*/ 5 w 14"/>
                    <a:gd name="T5" fmla="*/ 13 h 14"/>
                    <a:gd name="T6" fmla="*/ 7 w 14"/>
                    <a:gd name="T7" fmla="*/ 14 h 14"/>
                    <a:gd name="T8" fmla="*/ 9 w 14"/>
                    <a:gd name="T9" fmla="*/ 13 h 14"/>
                    <a:gd name="T10" fmla="*/ 12 w 14"/>
                    <a:gd name="T11" fmla="*/ 12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3 h 14"/>
                    <a:gd name="T18" fmla="*/ 9 w 14"/>
                    <a:gd name="T19" fmla="*/ 1 h 14"/>
                    <a:gd name="T20" fmla="*/ 7 w 14"/>
                    <a:gd name="T21" fmla="*/ 0 h 14"/>
                    <a:gd name="T22" fmla="*/ 5 w 14"/>
                    <a:gd name="T23" fmla="*/ 1 h 14"/>
                    <a:gd name="T24" fmla="*/ 2 w 14"/>
                    <a:gd name="T25" fmla="*/ 3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64" name="Freeform 22"/>
                <p:cNvSpPr>
                  <a:spLocks/>
                </p:cNvSpPr>
                <p:nvPr/>
              </p:nvSpPr>
              <p:spPr bwMode="auto">
                <a:xfrm>
                  <a:off x="2344" y="2137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2 h 14"/>
                    <a:gd name="T4" fmla="*/ 4 w 14"/>
                    <a:gd name="T5" fmla="*/ 13 h 14"/>
                    <a:gd name="T6" fmla="*/ 7 w 14"/>
                    <a:gd name="T7" fmla="*/ 14 h 14"/>
                    <a:gd name="T8" fmla="*/ 10 w 14"/>
                    <a:gd name="T9" fmla="*/ 13 h 14"/>
                    <a:gd name="T10" fmla="*/ 12 w 14"/>
                    <a:gd name="T11" fmla="*/ 12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1 h 14"/>
                    <a:gd name="T18" fmla="*/ 10 w 14"/>
                    <a:gd name="T19" fmla="*/ 0 h 14"/>
                    <a:gd name="T20" fmla="*/ 7 w 14"/>
                    <a:gd name="T21" fmla="*/ 0 h 14"/>
                    <a:gd name="T22" fmla="*/ 4 w 14"/>
                    <a:gd name="T23" fmla="*/ 0 h 14"/>
                    <a:gd name="T24" fmla="*/ 2 w 14"/>
                    <a:gd name="T25" fmla="*/ 1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65" name="Freeform 23"/>
                <p:cNvSpPr>
                  <a:spLocks/>
                </p:cNvSpPr>
                <p:nvPr/>
              </p:nvSpPr>
              <p:spPr bwMode="auto">
                <a:xfrm>
                  <a:off x="2341" y="2109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1 h 14"/>
                    <a:gd name="T4" fmla="*/ 3 w 14"/>
                    <a:gd name="T5" fmla="*/ 13 h 14"/>
                    <a:gd name="T6" fmla="*/ 7 w 14"/>
                    <a:gd name="T7" fmla="*/ 14 h 14"/>
                    <a:gd name="T8" fmla="*/ 9 w 14"/>
                    <a:gd name="T9" fmla="*/ 13 h 14"/>
                    <a:gd name="T10" fmla="*/ 11 w 14"/>
                    <a:gd name="T11" fmla="*/ 11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1 w 14"/>
                    <a:gd name="T17" fmla="*/ 2 h 14"/>
                    <a:gd name="T18" fmla="*/ 9 w 14"/>
                    <a:gd name="T19" fmla="*/ 0 h 14"/>
                    <a:gd name="T20" fmla="*/ 7 w 14"/>
                    <a:gd name="T21" fmla="*/ 0 h 14"/>
                    <a:gd name="T22" fmla="*/ 3 w 14"/>
                    <a:gd name="T23" fmla="*/ 0 h 14"/>
                    <a:gd name="T24" fmla="*/ 2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1"/>
                      </a:lnTo>
                      <a:lnTo>
                        <a:pt x="3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1" y="11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66" name="Freeform 24"/>
                <p:cNvSpPr>
                  <a:spLocks/>
                </p:cNvSpPr>
                <p:nvPr/>
              </p:nvSpPr>
              <p:spPr bwMode="auto">
                <a:xfrm>
                  <a:off x="2338" y="2080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3 w 14"/>
                    <a:gd name="T3" fmla="*/ 12 h 14"/>
                    <a:gd name="T4" fmla="*/ 5 w 14"/>
                    <a:gd name="T5" fmla="*/ 13 h 14"/>
                    <a:gd name="T6" fmla="*/ 7 w 14"/>
                    <a:gd name="T7" fmla="*/ 14 h 14"/>
                    <a:gd name="T8" fmla="*/ 11 w 14"/>
                    <a:gd name="T9" fmla="*/ 13 h 14"/>
                    <a:gd name="T10" fmla="*/ 13 w 14"/>
                    <a:gd name="T11" fmla="*/ 12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3 w 14"/>
                    <a:gd name="T17" fmla="*/ 2 h 14"/>
                    <a:gd name="T18" fmla="*/ 11 w 14"/>
                    <a:gd name="T19" fmla="*/ 0 h 14"/>
                    <a:gd name="T20" fmla="*/ 7 w 14"/>
                    <a:gd name="T21" fmla="*/ 0 h 14"/>
                    <a:gd name="T22" fmla="*/ 5 w 14"/>
                    <a:gd name="T23" fmla="*/ 0 h 14"/>
                    <a:gd name="T24" fmla="*/ 3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67" name="Freeform 25"/>
                <p:cNvSpPr>
                  <a:spLocks/>
                </p:cNvSpPr>
                <p:nvPr/>
              </p:nvSpPr>
              <p:spPr bwMode="auto">
                <a:xfrm>
                  <a:off x="2338" y="2052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3 w 14"/>
                    <a:gd name="T3" fmla="*/ 12 h 14"/>
                    <a:gd name="T4" fmla="*/ 5 w 14"/>
                    <a:gd name="T5" fmla="*/ 13 h 14"/>
                    <a:gd name="T6" fmla="*/ 7 w 14"/>
                    <a:gd name="T7" fmla="*/ 14 h 14"/>
                    <a:gd name="T8" fmla="*/ 10 w 14"/>
                    <a:gd name="T9" fmla="*/ 13 h 14"/>
                    <a:gd name="T10" fmla="*/ 12 w 14"/>
                    <a:gd name="T11" fmla="*/ 12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2 h 14"/>
                    <a:gd name="T18" fmla="*/ 10 w 14"/>
                    <a:gd name="T19" fmla="*/ 0 h 14"/>
                    <a:gd name="T20" fmla="*/ 7 w 14"/>
                    <a:gd name="T21" fmla="*/ 0 h 14"/>
                    <a:gd name="T22" fmla="*/ 5 w 14"/>
                    <a:gd name="T23" fmla="*/ 0 h 14"/>
                    <a:gd name="T24" fmla="*/ 3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68" name="Freeform 26"/>
                <p:cNvSpPr>
                  <a:spLocks/>
                </p:cNvSpPr>
                <p:nvPr/>
              </p:nvSpPr>
              <p:spPr bwMode="auto">
                <a:xfrm>
                  <a:off x="2338" y="2023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3 w 14"/>
                    <a:gd name="T3" fmla="*/ 12 h 14"/>
                    <a:gd name="T4" fmla="*/ 5 w 14"/>
                    <a:gd name="T5" fmla="*/ 13 h 14"/>
                    <a:gd name="T6" fmla="*/ 7 w 14"/>
                    <a:gd name="T7" fmla="*/ 14 h 14"/>
                    <a:gd name="T8" fmla="*/ 11 w 14"/>
                    <a:gd name="T9" fmla="*/ 13 h 14"/>
                    <a:gd name="T10" fmla="*/ 12 w 14"/>
                    <a:gd name="T11" fmla="*/ 12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3 h 14"/>
                    <a:gd name="T18" fmla="*/ 11 w 14"/>
                    <a:gd name="T19" fmla="*/ 0 h 14"/>
                    <a:gd name="T20" fmla="*/ 7 w 14"/>
                    <a:gd name="T21" fmla="*/ 0 h 14"/>
                    <a:gd name="T22" fmla="*/ 5 w 14"/>
                    <a:gd name="T23" fmla="*/ 0 h 14"/>
                    <a:gd name="T24" fmla="*/ 3 w 14"/>
                    <a:gd name="T25" fmla="*/ 3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69" name="Freeform 27"/>
                <p:cNvSpPr>
                  <a:spLocks/>
                </p:cNvSpPr>
                <p:nvPr/>
              </p:nvSpPr>
              <p:spPr bwMode="auto">
                <a:xfrm>
                  <a:off x="2338" y="1995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3 w 14"/>
                    <a:gd name="T3" fmla="*/ 12 h 14"/>
                    <a:gd name="T4" fmla="*/ 5 w 14"/>
                    <a:gd name="T5" fmla="*/ 13 h 14"/>
                    <a:gd name="T6" fmla="*/ 7 w 14"/>
                    <a:gd name="T7" fmla="*/ 14 h 14"/>
                    <a:gd name="T8" fmla="*/ 11 w 14"/>
                    <a:gd name="T9" fmla="*/ 13 h 14"/>
                    <a:gd name="T10" fmla="*/ 13 w 14"/>
                    <a:gd name="T11" fmla="*/ 12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3 w 14"/>
                    <a:gd name="T17" fmla="*/ 2 h 14"/>
                    <a:gd name="T18" fmla="*/ 11 w 14"/>
                    <a:gd name="T19" fmla="*/ 0 h 14"/>
                    <a:gd name="T20" fmla="*/ 7 w 14"/>
                    <a:gd name="T21" fmla="*/ 0 h 14"/>
                    <a:gd name="T22" fmla="*/ 5 w 14"/>
                    <a:gd name="T23" fmla="*/ 0 h 14"/>
                    <a:gd name="T24" fmla="*/ 3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70" name="Freeform 28"/>
                <p:cNvSpPr>
                  <a:spLocks/>
                </p:cNvSpPr>
                <p:nvPr/>
              </p:nvSpPr>
              <p:spPr bwMode="auto">
                <a:xfrm>
                  <a:off x="2339" y="1966"/>
                  <a:ext cx="15" cy="15"/>
                </a:xfrm>
                <a:custGeom>
                  <a:avLst/>
                  <a:gdLst>
                    <a:gd name="T0" fmla="*/ 0 w 15"/>
                    <a:gd name="T1" fmla="*/ 7 h 15"/>
                    <a:gd name="T2" fmla="*/ 3 w 15"/>
                    <a:gd name="T3" fmla="*/ 12 h 15"/>
                    <a:gd name="T4" fmla="*/ 5 w 15"/>
                    <a:gd name="T5" fmla="*/ 13 h 15"/>
                    <a:gd name="T6" fmla="*/ 7 w 15"/>
                    <a:gd name="T7" fmla="*/ 15 h 15"/>
                    <a:gd name="T8" fmla="*/ 11 w 15"/>
                    <a:gd name="T9" fmla="*/ 13 h 15"/>
                    <a:gd name="T10" fmla="*/ 12 w 15"/>
                    <a:gd name="T11" fmla="*/ 12 h 15"/>
                    <a:gd name="T12" fmla="*/ 15 w 15"/>
                    <a:gd name="T13" fmla="*/ 7 h 15"/>
                    <a:gd name="T14" fmla="*/ 15 w 15"/>
                    <a:gd name="T15" fmla="*/ 7 h 15"/>
                    <a:gd name="T16" fmla="*/ 12 w 15"/>
                    <a:gd name="T17" fmla="*/ 3 h 15"/>
                    <a:gd name="T18" fmla="*/ 11 w 15"/>
                    <a:gd name="T19" fmla="*/ 0 h 15"/>
                    <a:gd name="T20" fmla="*/ 7 w 15"/>
                    <a:gd name="T21" fmla="*/ 0 h 15"/>
                    <a:gd name="T22" fmla="*/ 5 w 15"/>
                    <a:gd name="T23" fmla="*/ 0 h 15"/>
                    <a:gd name="T24" fmla="*/ 3 w 15"/>
                    <a:gd name="T25" fmla="*/ 3 h 15"/>
                    <a:gd name="T26" fmla="*/ 0 w 15"/>
                    <a:gd name="T27" fmla="*/ 7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0" y="7"/>
                      </a:move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5"/>
                      </a:ln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lnTo>
                        <a:pt x="12" y="3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71" name="Freeform 29"/>
                <p:cNvSpPr>
                  <a:spLocks/>
                </p:cNvSpPr>
                <p:nvPr/>
              </p:nvSpPr>
              <p:spPr bwMode="auto">
                <a:xfrm>
                  <a:off x="2341" y="1938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2 h 14"/>
                    <a:gd name="T4" fmla="*/ 4 w 14"/>
                    <a:gd name="T5" fmla="*/ 13 h 14"/>
                    <a:gd name="T6" fmla="*/ 7 w 14"/>
                    <a:gd name="T7" fmla="*/ 14 h 14"/>
                    <a:gd name="T8" fmla="*/ 9 w 14"/>
                    <a:gd name="T9" fmla="*/ 13 h 14"/>
                    <a:gd name="T10" fmla="*/ 11 w 14"/>
                    <a:gd name="T11" fmla="*/ 12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1 w 14"/>
                    <a:gd name="T17" fmla="*/ 2 h 14"/>
                    <a:gd name="T18" fmla="*/ 9 w 14"/>
                    <a:gd name="T19" fmla="*/ 0 h 14"/>
                    <a:gd name="T20" fmla="*/ 7 w 14"/>
                    <a:gd name="T21" fmla="*/ 0 h 14"/>
                    <a:gd name="T22" fmla="*/ 4 w 14"/>
                    <a:gd name="T23" fmla="*/ 0 h 14"/>
                    <a:gd name="T24" fmla="*/ 2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1" y="12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72" name="Freeform 30"/>
                <p:cNvSpPr>
                  <a:spLocks/>
                </p:cNvSpPr>
                <p:nvPr/>
              </p:nvSpPr>
              <p:spPr bwMode="auto">
                <a:xfrm>
                  <a:off x="2342" y="1909"/>
                  <a:ext cx="14" cy="15"/>
                </a:xfrm>
                <a:custGeom>
                  <a:avLst/>
                  <a:gdLst>
                    <a:gd name="T0" fmla="*/ 0 w 14"/>
                    <a:gd name="T1" fmla="*/ 8 h 15"/>
                    <a:gd name="T2" fmla="*/ 2 w 14"/>
                    <a:gd name="T3" fmla="*/ 12 h 15"/>
                    <a:gd name="T4" fmla="*/ 3 w 14"/>
                    <a:gd name="T5" fmla="*/ 14 h 15"/>
                    <a:gd name="T6" fmla="*/ 7 w 14"/>
                    <a:gd name="T7" fmla="*/ 15 h 15"/>
                    <a:gd name="T8" fmla="*/ 9 w 14"/>
                    <a:gd name="T9" fmla="*/ 14 h 15"/>
                    <a:gd name="T10" fmla="*/ 12 w 14"/>
                    <a:gd name="T11" fmla="*/ 12 h 15"/>
                    <a:gd name="T12" fmla="*/ 14 w 14"/>
                    <a:gd name="T13" fmla="*/ 8 h 15"/>
                    <a:gd name="T14" fmla="*/ 14 w 14"/>
                    <a:gd name="T15" fmla="*/ 8 h 15"/>
                    <a:gd name="T16" fmla="*/ 12 w 14"/>
                    <a:gd name="T17" fmla="*/ 3 h 15"/>
                    <a:gd name="T18" fmla="*/ 9 w 14"/>
                    <a:gd name="T19" fmla="*/ 0 h 15"/>
                    <a:gd name="T20" fmla="*/ 7 w 14"/>
                    <a:gd name="T21" fmla="*/ 0 h 15"/>
                    <a:gd name="T22" fmla="*/ 3 w 14"/>
                    <a:gd name="T23" fmla="*/ 0 h 15"/>
                    <a:gd name="T24" fmla="*/ 2 w 14"/>
                    <a:gd name="T25" fmla="*/ 3 h 15"/>
                    <a:gd name="T26" fmla="*/ 0 w 14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0" y="8"/>
                      </a:moveTo>
                      <a:lnTo>
                        <a:pt x="2" y="12"/>
                      </a:lnTo>
                      <a:lnTo>
                        <a:pt x="3" y="14"/>
                      </a:lnTo>
                      <a:lnTo>
                        <a:pt x="7" y="15"/>
                      </a:lnTo>
                      <a:lnTo>
                        <a:pt x="9" y="14"/>
                      </a:lnTo>
                      <a:lnTo>
                        <a:pt x="12" y="12"/>
                      </a:lnTo>
                      <a:lnTo>
                        <a:pt x="14" y="8"/>
                      </a:lnTo>
                      <a:lnTo>
                        <a:pt x="12" y="3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2" y="3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73" name="Freeform 31"/>
                <p:cNvSpPr>
                  <a:spLocks/>
                </p:cNvSpPr>
                <p:nvPr/>
              </p:nvSpPr>
              <p:spPr bwMode="auto">
                <a:xfrm>
                  <a:off x="2343" y="1881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2 h 14"/>
                    <a:gd name="T4" fmla="*/ 3 w 14"/>
                    <a:gd name="T5" fmla="*/ 13 h 14"/>
                    <a:gd name="T6" fmla="*/ 7 w 14"/>
                    <a:gd name="T7" fmla="*/ 14 h 14"/>
                    <a:gd name="T8" fmla="*/ 9 w 14"/>
                    <a:gd name="T9" fmla="*/ 13 h 14"/>
                    <a:gd name="T10" fmla="*/ 12 w 14"/>
                    <a:gd name="T11" fmla="*/ 12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2 h 14"/>
                    <a:gd name="T18" fmla="*/ 9 w 14"/>
                    <a:gd name="T19" fmla="*/ 0 h 14"/>
                    <a:gd name="T20" fmla="*/ 7 w 14"/>
                    <a:gd name="T21" fmla="*/ 0 h 14"/>
                    <a:gd name="T22" fmla="*/ 3 w 14"/>
                    <a:gd name="T23" fmla="*/ 0 h 14"/>
                    <a:gd name="T24" fmla="*/ 2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2"/>
                      </a:lnTo>
                      <a:lnTo>
                        <a:pt x="3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74" name="Freeform 32"/>
                <p:cNvSpPr>
                  <a:spLocks/>
                </p:cNvSpPr>
                <p:nvPr/>
              </p:nvSpPr>
              <p:spPr bwMode="auto">
                <a:xfrm>
                  <a:off x="2344" y="1853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1 h 14"/>
                    <a:gd name="T4" fmla="*/ 4 w 14"/>
                    <a:gd name="T5" fmla="*/ 13 h 14"/>
                    <a:gd name="T6" fmla="*/ 7 w 14"/>
                    <a:gd name="T7" fmla="*/ 14 h 14"/>
                    <a:gd name="T8" fmla="*/ 10 w 14"/>
                    <a:gd name="T9" fmla="*/ 13 h 14"/>
                    <a:gd name="T10" fmla="*/ 12 w 14"/>
                    <a:gd name="T11" fmla="*/ 11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2 h 14"/>
                    <a:gd name="T18" fmla="*/ 10 w 14"/>
                    <a:gd name="T19" fmla="*/ 0 h 14"/>
                    <a:gd name="T20" fmla="*/ 7 w 14"/>
                    <a:gd name="T21" fmla="*/ 0 h 14"/>
                    <a:gd name="T22" fmla="*/ 4 w 14"/>
                    <a:gd name="T23" fmla="*/ 0 h 14"/>
                    <a:gd name="T24" fmla="*/ 2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1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1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75" name="Freeform 33"/>
                <p:cNvSpPr>
                  <a:spLocks/>
                </p:cNvSpPr>
                <p:nvPr/>
              </p:nvSpPr>
              <p:spPr bwMode="auto">
                <a:xfrm>
                  <a:off x="2345" y="1824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3 w 14"/>
                    <a:gd name="T3" fmla="*/ 12 h 14"/>
                    <a:gd name="T4" fmla="*/ 4 w 14"/>
                    <a:gd name="T5" fmla="*/ 13 h 14"/>
                    <a:gd name="T6" fmla="*/ 7 w 14"/>
                    <a:gd name="T7" fmla="*/ 14 h 14"/>
                    <a:gd name="T8" fmla="*/ 10 w 14"/>
                    <a:gd name="T9" fmla="*/ 13 h 14"/>
                    <a:gd name="T10" fmla="*/ 12 w 14"/>
                    <a:gd name="T11" fmla="*/ 12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3 h 14"/>
                    <a:gd name="T18" fmla="*/ 10 w 14"/>
                    <a:gd name="T19" fmla="*/ 0 h 14"/>
                    <a:gd name="T20" fmla="*/ 7 w 14"/>
                    <a:gd name="T21" fmla="*/ 0 h 14"/>
                    <a:gd name="T22" fmla="*/ 4 w 14"/>
                    <a:gd name="T23" fmla="*/ 0 h 14"/>
                    <a:gd name="T24" fmla="*/ 3 w 14"/>
                    <a:gd name="T25" fmla="*/ 3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3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76" name="Freeform 34"/>
                <p:cNvSpPr>
                  <a:spLocks/>
                </p:cNvSpPr>
                <p:nvPr/>
              </p:nvSpPr>
              <p:spPr bwMode="auto">
                <a:xfrm>
                  <a:off x="2346" y="1796"/>
                  <a:ext cx="15" cy="14"/>
                </a:xfrm>
                <a:custGeom>
                  <a:avLst/>
                  <a:gdLst>
                    <a:gd name="T0" fmla="*/ 0 w 15"/>
                    <a:gd name="T1" fmla="*/ 7 h 14"/>
                    <a:gd name="T2" fmla="*/ 2 w 15"/>
                    <a:gd name="T3" fmla="*/ 12 h 14"/>
                    <a:gd name="T4" fmla="*/ 4 w 15"/>
                    <a:gd name="T5" fmla="*/ 13 h 14"/>
                    <a:gd name="T6" fmla="*/ 8 w 15"/>
                    <a:gd name="T7" fmla="*/ 14 h 14"/>
                    <a:gd name="T8" fmla="*/ 10 w 15"/>
                    <a:gd name="T9" fmla="*/ 13 h 14"/>
                    <a:gd name="T10" fmla="*/ 12 w 15"/>
                    <a:gd name="T11" fmla="*/ 12 h 14"/>
                    <a:gd name="T12" fmla="*/ 15 w 15"/>
                    <a:gd name="T13" fmla="*/ 7 h 14"/>
                    <a:gd name="T14" fmla="*/ 15 w 15"/>
                    <a:gd name="T15" fmla="*/ 7 h 14"/>
                    <a:gd name="T16" fmla="*/ 12 w 15"/>
                    <a:gd name="T17" fmla="*/ 2 h 14"/>
                    <a:gd name="T18" fmla="*/ 10 w 15"/>
                    <a:gd name="T19" fmla="*/ 0 h 14"/>
                    <a:gd name="T20" fmla="*/ 8 w 15"/>
                    <a:gd name="T21" fmla="*/ 0 h 14"/>
                    <a:gd name="T22" fmla="*/ 4 w 15"/>
                    <a:gd name="T23" fmla="*/ 0 h 14"/>
                    <a:gd name="T24" fmla="*/ 2 w 15"/>
                    <a:gd name="T25" fmla="*/ 2 h 14"/>
                    <a:gd name="T26" fmla="*/ 0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0" y="7"/>
                      </a:move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77" name="Freeform 35"/>
                <p:cNvSpPr>
                  <a:spLocks/>
                </p:cNvSpPr>
                <p:nvPr/>
              </p:nvSpPr>
              <p:spPr bwMode="auto">
                <a:xfrm>
                  <a:off x="2346" y="1767"/>
                  <a:ext cx="15" cy="15"/>
                </a:xfrm>
                <a:custGeom>
                  <a:avLst/>
                  <a:gdLst>
                    <a:gd name="T0" fmla="*/ 0 w 15"/>
                    <a:gd name="T1" fmla="*/ 7 h 15"/>
                    <a:gd name="T2" fmla="*/ 3 w 15"/>
                    <a:gd name="T3" fmla="*/ 12 h 15"/>
                    <a:gd name="T4" fmla="*/ 5 w 15"/>
                    <a:gd name="T5" fmla="*/ 13 h 15"/>
                    <a:gd name="T6" fmla="*/ 8 w 15"/>
                    <a:gd name="T7" fmla="*/ 15 h 15"/>
                    <a:gd name="T8" fmla="*/ 11 w 15"/>
                    <a:gd name="T9" fmla="*/ 13 h 15"/>
                    <a:gd name="T10" fmla="*/ 13 w 15"/>
                    <a:gd name="T11" fmla="*/ 12 h 15"/>
                    <a:gd name="T12" fmla="*/ 15 w 15"/>
                    <a:gd name="T13" fmla="*/ 7 h 15"/>
                    <a:gd name="T14" fmla="*/ 15 w 15"/>
                    <a:gd name="T15" fmla="*/ 7 h 15"/>
                    <a:gd name="T16" fmla="*/ 13 w 15"/>
                    <a:gd name="T17" fmla="*/ 3 h 15"/>
                    <a:gd name="T18" fmla="*/ 11 w 15"/>
                    <a:gd name="T19" fmla="*/ 0 h 15"/>
                    <a:gd name="T20" fmla="*/ 8 w 15"/>
                    <a:gd name="T21" fmla="*/ 0 h 15"/>
                    <a:gd name="T22" fmla="*/ 5 w 15"/>
                    <a:gd name="T23" fmla="*/ 0 h 15"/>
                    <a:gd name="T24" fmla="*/ 3 w 15"/>
                    <a:gd name="T25" fmla="*/ 3 h 15"/>
                    <a:gd name="T26" fmla="*/ 0 w 15"/>
                    <a:gd name="T27" fmla="*/ 7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0" y="7"/>
                      </a:move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5" y="7"/>
                      </a:lnTo>
                      <a:lnTo>
                        <a:pt x="13" y="3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78" name="Freeform 36"/>
                <p:cNvSpPr>
                  <a:spLocks/>
                </p:cNvSpPr>
                <p:nvPr/>
              </p:nvSpPr>
              <p:spPr bwMode="auto">
                <a:xfrm>
                  <a:off x="2346" y="1739"/>
                  <a:ext cx="15" cy="14"/>
                </a:xfrm>
                <a:custGeom>
                  <a:avLst/>
                  <a:gdLst>
                    <a:gd name="T0" fmla="*/ 0 w 15"/>
                    <a:gd name="T1" fmla="*/ 7 h 14"/>
                    <a:gd name="T2" fmla="*/ 3 w 15"/>
                    <a:gd name="T3" fmla="*/ 12 h 14"/>
                    <a:gd name="T4" fmla="*/ 5 w 15"/>
                    <a:gd name="T5" fmla="*/ 14 h 14"/>
                    <a:gd name="T6" fmla="*/ 8 w 15"/>
                    <a:gd name="T7" fmla="*/ 14 h 14"/>
                    <a:gd name="T8" fmla="*/ 11 w 15"/>
                    <a:gd name="T9" fmla="*/ 14 h 14"/>
                    <a:gd name="T10" fmla="*/ 13 w 15"/>
                    <a:gd name="T11" fmla="*/ 12 h 14"/>
                    <a:gd name="T12" fmla="*/ 15 w 15"/>
                    <a:gd name="T13" fmla="*/ 7 h 14"/>
                    <a:gd name="T14" fmla="*/ 15 w 15"/>
                    <a:gd name="T15" fmla="*/ 7 h 14"/>
                    <a:gd name="T16" fmla="*/ 13 w 15"/>
                    <a:gd name="T17" fmla="*/ 2 h 14"/>
                    <a:gd name="T18" fmla="*/ 11 w 15"/>
                    <a:gd name="T19" fmla="*/ 0 h 14"/>
                    <a:gd name="T20" fmla="*/ 8 w 15"/>
                    <a:gd name="T21" fmla="*/ 0 h 14"/>
                    <a:gd name="T22" fmla="*/ 5 w 15"/>
                    <a:gd name="T23" fmla="*/ 0 h 14"/>
                    <a:gd name="T24" fmla="*/ 3 w 15"/>
                    <a:gd name="T25" fmla="*/ 2 h 14"/>
                    <a:gd name="T26" fmla="*/ 0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0" y="7"/>
                      </a:move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8" y="14"/>
                      </a:lnTo>
                      <a:lnTo>
                        <a:pt x="11" y="14"/>
                      </a:lnTo>
                      <a:lnTo>
                        <a:pt x="13" y="12"/>
                      </a:lnTo>
                      <a:lnTo>
                        <a:pt x="15" y="7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79" name="Freeform 37"/>
                <p:cNvSpPr>
                  <a:spLocks/>
                </p:cNvSpPr>
                <p:nvPr/>
              </p:nvSpPr>
              <p:spPr bwMode="auto">
                <a:xfrm>
                  <a:off x="2346" y="1710"/>
                  <a:ext cx="15" cy="15"/>
                </a:xfrm>
                <a:custGeom>
                  <a:avLst/>
                  <a:gdLst>
                    <a:gd name="T0" fmla="*/ 0 w 15"/>
                    <a:gd name="T1" fmla="*/ 8 h 15"/>
                    <a:gd name="T2" fmla="*/ 3 w 15"/>
                    <a:gd name="T3" fmla="*/ 12 h 15"/>
                    <a:gd name="T4" fmla="*/ 5 w 15"/>
                    <a:gd name="T5" fmla="*/ 15 h 15"/>
                    <a:gd name="T6" fmla="*/ 8 w 15"/>
                    <a:gd name="T7" fmla="*/ 15 h 15"/>
                    <a:gd name="T8" fmla="*/ 10 w 15"/>
                    <a:gd name="T9" fmla="*/ 15 h 15"/>
                    <a:gd name="T10" fmla="*/ 12 w 15"/>
                    <a:gd name="T11" fmla="*/ 12 h 15"/>
                    <a:gd name="T12" fmla="*/ 15 w 15"/>
                    <a:gd name="T13" fmla="*/ 8 h 15"/>
                    <a:gd name="T14" fmla="*/ 15 w 15"/>
                    <a:gd name="T15" fmla="*/ 8 h 15"/>
                    <a:gd name="T16" fmla="*/ 12 w 15"/>
                    <a:gd name="T17" fmla="*/ 3 h 15"/>
                    <a:gd name="T18" fmla="*/ 10 w 15"/>
                    <a:gd name="T19" fmla="*/ 0 h 15"/>
                    <a:gd name="T20" fmla="*/ 8 w 15"/>
                    <a:gd name="T21" fmla="*/ 0 h 15"/>
                    <a:gd name="T22" fmla="*/ 5 w 15"/>
                    <a:gd name="T23" fmla="*/ 0 h 15"/>
                    <a:gd name="T24" fmla="*/ 3 w 15"/>
                    <a:gd name="T25" fmla="*/ 3 h 15"/>
                    <a:gd name="T26" fmla="*/ 0 w 15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0" y="8"/>
                      </a:moveTo>
                      <a:lnTo>
                        <a:pt x="3" y="12"/>
                      </a:lnTo>
                      <a:lnTo>
                        <a:pt x="5" y="15"/>
                      </a:lnTo>
                      <a:lnTo>
                        <a:pt x="8" y="15"/>
                      </a:lnTo>
                      <a:lnTo>
                        <a:pt x="10" y="15"/>
                      </a:lnTo>
                      <a:lnTo>
                        <a:pt x="12" y="12"/>
                      </a:lnTo>
                      <a:lnTo>
                        <a:pt x="15" y="8"/>
                      </a:lnTo>
                      <a:lnTo>
                        <a:pt x="12" y="3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80" name="Freeform 38"/>
                <p:cNvSpPr>
                  <a:spLocks/>
                </p:cNvSpPr>
                <p:nvPr/>
              </p:nvSpPr>
              <p:spPr bwMode="auto">
                <a:xfrm>
                  <a:off x="2348" y="1682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1 w 14"/>
                    <a:gd name="T3" fmla="*/ 12 h 14"/>
                    <a:gd name="T4" fmla="*/ 3 w 14"/>
                    <a:gd name="T5" fmla="*/ 14 h 14"/>
                    <a:gd name="T6" fmla="*/ 7 w 14"/>
                    <a:gd name="T7" fmla="*/ 14 h 14"/>
                    <a:gd name="T8" fmla="*/ 9 w 14"/>
                    <a:gd name="T9" fmla="*/ 14 h 14"/>
                    <a:gd name="T10" fmla="*/ 11 w 14"/>
                    <a:gd name="T11" fmla="*/ 12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1 w 14"/>
                    <a:gd name="T17" fmla="*/ 2 h 14"/>
                    <a:gd name="T18" fmla="*/ 9 w 14"/>
                    <a:gd name="T19" fmla="*/ 1 h 14"/>
                    <a:gd name="T20" fmla="*/ 7 w 14"/>
                    <a:gd name="T21" fmla="*/ 0 h 14"/>
                    <a:gd name="T22" fmla="*/ 3 w 14"/>
                    <a:gd name="T23" fmla="*/ 1 h 14"/>
                    <a:gd name="T24" fmla="*/ 1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1" y="12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1" y="12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81" name="Freeform 39"/>
                <p:cNvSpPr>
                  <a:spLocks/>
                </p:cNvSpPr>
                <p:nvPr/>
              </p:nvSpPr>
              <p:spPr bwMode="auto">
                <a:xfrm>
                  <a:off x="2352" y="1654"/>
                  <a:ext cx="15" cy="14"/>
                </a:xfrm>
                <a:custGeom>
                  <a:avLst/>
                  <a:gdLst>
                    <a:gd name="T0" fmla="*/ 0 w 15"/>
                    <a:gd name="T1" fmla="*/ 7 h 14"/>
                    <a:gd name="T2" fmla="*/ 3 w 15"/>
                    <a:gd name="T3" fmla="*/ 13 h 14"/>
                    <a:gd name="T4" fmla="*/ 5 w 15"/>
                    <a:gd name="T5" fmla="*/ 14 h 14"/>
                    <a:gd name="T6" fmla="*/ 7 w 15"/>
                    <a:gd name="T7" fmla="*/ 14 h 14"/>
                    <a:gd name="T8" fmla="*/ 11 w 15"/>
                    <a:gd name="T9" fmla="*/ 14 h 14"/>
                    <a:gd name="T10" fmla="*/ 12 w 15"/>
                    <a:gd name="T11" fmla="*/ 13 h 14"/>
                    <a:gd name="T12" fmla="*/ 15 w 15"/>
                    <a:gd name="T13" fmla="*/ 7 h 14"/>
                    <a:gd name="T14" fmla="*/ 15 w 15"/>
                    <a:gd name="T15" fmla="*/ 7 h 14"/>
                    <a:gd name="T16" fmla="*/ 12 w 15"/>
                    <a:gd name="T17" fmla="*/ 2 h 14"/>
                    <a:gd name="T18" fmla="*/ 11 w 15"/>
                    <a:gd name="T19" fmla="*/ 1 h 14"/>
                    <a:gd name="T20" fmla="*/ 7 w 15"/>
                    <a:gd name="T21" fmla="*/ 0 h 14"/>
                    <a:gd name="T22" fmla="*/ 5 w 15"/>
                    <a:gd name="T23" fmla="*/ 1 h 14"/>
                    <a:gd name="T24" fmla="*/ 3 w 15"/>
                    <a:gd name="T25" fmla="*/ 2 h 14"/>
                    <a:gd name="T26" fmla="*/ 0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0" y="7"/>
                      </a:moveTo>
                      <a:lnTo>
                        <a:pt x="3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2" y="13"/>
                      </a:lnTo>
                      <a:lnTo>
                        <a:pt x="15" y="7"/>
                      </a:lnTo>
                      <a:lnTo>
                        <a:pt x="12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82" name="Freeform 40"/>
                <p:cNvSpPr>
                  <a:spLocks/>
                </p:cNvSpPr>
                <p:nvPr/>
              </p:nvSpPr>
              <p:spPr bwMode="auto">
                <a:xfrm>
                  <a:off x="2364" y="1629"/>
                  <a:ext cx="14" cy="14"/>
                </a:xfrm>
                <a:custGeom>
                  <a:avLst/>
                  <a:gdLst>
                    <a:gd name="T0" fmla="*/ 1 w 14"/>
                    <a:gd name="T1" fmla="*/ 1 h 14"/>
                    <a:gd name="T2" fmla="*/ 0 w 14"/>
                    <a:gd name="T3" fmla="*/ 7 h 14"/>
                    <a:gd name="T4" fmla="*/ 3 w 14"/>
                    <a:gd name="T5" fmla="*/ 11 h 14"/>
                    <a:gd name="T6" fmla="*/ 5 w 14"/>
                    <a:gd name="T7" fmla="*/ 13 h 14"/>
                    <a:gd name="T8" fmla="*/ 7 w 14"/>
                    <a:gd name="T9" fmla="*/ 14 h 14"/>
                    <a:gd name="T10" fmla="*/ 10 w 14"/>
                    <a:gd name="T11" fmla="*/ 13 h 14"/>
                    <a:gd name="T12" fmla="*/ 12 w 14"/>
                    <a:gd name="T13" fmla="*/ 11 h 14"/>
                    <a:gd name="T14" fmla="*/ 12 w 14"/>
                    <a:gd name="T15" fmla="*/ 11 h 14"/>
                    <a:gd name="T16" fmla="*/ 14 w 14"/>
                    <a:gd name="T17" fmla="*/ 7 h 14"/>
                    <a:gd name="T18" fmla="*/ 12 w 14"/>
                    <a:gd name="T19" fmla="*/ 1 h 14"/>
                    <a:gd name="T20" fmla="*/ 10 w 14"/>
                    <a:gd name="T21" fmla="*/ 0 h 14"/>
                    <a:gd name="T22" fmla="*/ 7 w 14"/>
                    <a:gd name="T23" fmla="*/ 0 h 14"/>
                    <a:gd name="T24" fmla="*/ 5 w 14"/>
                    <a:gd name="T25" fmla="*/ 0 h 14"/>
                    <a:gd name="T26" fmla="*/ 1 w 14"/>
                    <a:gd name="T27" fmla="*/ 1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" y="1"/>
                      </a:moveTo>
                      <a:lnTo>
                        <a:pt x="0" y="7"/>
                      </a:lnTo>
                      <a:lnTo>
                        <a:pt x="3" y="11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1"/>
                      </a:lnTo>
                      <a:lnTo>
                        <a:pt x="14" y="7"/>
                      </a:ln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83" name="Freeform 41"/>
                <p:cNvSpPr>
                  <a:spLocks/>
                </p:cNvSpPr>
                <p:nvPr/>
              </p:nvSpPr>
              <p:spPr bwMode="auto">
                <a:xfrm>
                  <a:off x="2378" y="1604"/>
                  <a:ext cx="15" cy="14"/>
                </a:xfrm>
                <a:custGeom>
                  <a:avLst/>
                  <a:gdLst>
                    <a:gd name="T0" fmla="*/ 3 w 15"/>
                    <a:gd name="T1" fmla="*/ 2 h 14"/>
                    <a:gd name="T2" fmla="*/ 0 w 15"/>
                    <a:gd name="T3" fmla="*/ 7 h 14"/>
                    <a:gd name="T4" fmla="*/ 3 w 15"/>
                    <a:gd name="T5" fmla="*/ 12 h 14"/>
                    <a:gd name="T6" fmla="*/ 5 w 15"/>
                    <a:gd name="T7" fmla="*/ 14 h 14"/>
                    <a:gd name="T8" fmla="*/ 8 w 15"/>
                    <a:gd name="T9" fmla="*/ 14 h 14"/>
                    <a:gd name="T10" fmla="*/ 11 w 15"/>
                    <a:gd name="T11" fmla="*/ 14 h 14"/>
                    <a:gd name="T12" fmla="*/ 13 w 15"/>
                    <a:gd name="T13" fmla="*/ 13 h 14"/>
                    <a:gd name="T14" fmla="*/ 13 w 15"/>
                    <a:gd name="T15" fmla="*/ 13 h 14"/>
                    <a:gd name="T16" fmla="*/ 15 w 15"/>
                    <a:gd name="T17" fmla="*/ 7 h 14"/>
                    <a:gd name="T18" fmla="*/ 12 w 15"/>
                    <a:gd name="T19" fmla="*/ 2 h 14"/>
                    <a:gd name="T20" fmla="*/ 11 w 15"/>
                    <a:gd name="T21" fmla="*/ 1 h 14"/>
                    <a:gd name="T22" fmla="*/ 8 w 15"/>
                    <a:gd name="T23" fmla="*/ 0 h 14"/>
                    <a:gd name="T24" fmla="*/ 5 w 15"/>
                    <a:gd name="T25" fmla="*/ 1 h 14"/>
                    <a:gd name="T26" fmla="*/ 3 w 15"/>
                    <a:gd name="T27" fmla="*/ 2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3" y="2"/>
                      </a:move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8" y="14"/>
                      </a:lnTo>
                      <a:lnTo>
                        <a:pt x="11" y="14"/>
                      </a:lnTo>
                      <a:lnTo>
                        <a:pt x="13" y="13"/>
                      </a:lnTo>
                      <a:lnTo>
                        <a:pt x="15" y="7"/>
                      </a:lnTo>
                      <a:lnTo>
                        <a:pt x="12" y="2"/>
                      </a:lnTo>
                      <a:lnTo>
                        <a:pt x="11" y="1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84" name="Freeform 42"/>
                <p:cNvSpPr>
                  <a:spLocks/>
                </p:cNvSpPr>
                <p:nvPr/>
              </p:nvSpPr>
              <p:spPr bwMode="auto">
                <a:xfrm>
                  <a:off x="2402" y="1590"/>
                  <a:ext cx="14" cy="14"/>
                </a:xfrm>
                <a:custGeom>
                  <a:avLst/>
                  <a:gdLst>
                    <a:gd name="T0" fmla="*/ 5 w 14"/>
                    <a:gd name="T1" fmla="*/ 0 h 14"/>
                    <a:gd name="T2" fmla="*/ 2 w 14"/>
                    <a:gd name="T3" fmla="*/ 1 h 14"/>
                    <a:gd name="T4" fmla="*/ 0 w 14"/>
                    <a:gd name="T5" fmla="*/ 7 h 14"/>
                    <a:gd name="T6" fmla="*/ 2 w 14"/>
                    <a:gd name="T7" fmla="*/ 11 h 14"/>
                    <a:gd name="T8" fmla="*/ 5 w 14"/>
                    <a:gd name="T9" fmla="*/ 13 h 14"/>
                    <a:gd name="T10" fmla="*/ 7 w 14"/>
                    <a:gd name="T11" fmla="*/ 14 h 14"/>
                    <a:gd name="T12" fmla="*/ 11 w 14"/>
                    <a:gd name="T13" fmla="*/ 13 h 14"/>
                    <a:gd name="T14" fmla="*/ 11 w 14"/>
                    <a:gd name="T15" fmla="*/ 13 h 14"/>
                    <a:gd name="T16" fmla="*/ 13 w 14"/>
                    <a:gd name="T17" fmla="*/ 11 h 14"/>
                    <a:gd name="T18" fmla="*/ 14 w 14"/>
                    <a:gd name="T19" fmla="*/ 7 h 14"/>
                    <a:gd name="T20" fmla="*/ 13 w 14"/>
                    <a:gd name="T21" fmla="*/ 1 h 14"/>
                    <a:gd name="T22" fmla="*/ 11 w 14"/>
                    <a:gd name="T23" fmla="*/ 0 h 14"/>
                    <a:gd name="T24" fmla="*/ 7 w 14"/>
                    <a:gd name="T25" fmla="*/ 0 h 14"/>
                    <a:gd name="T26" fmla="*/ 5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1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85" name="Freeform 43"/>
                <p:cNvSpPr>
                  <a:spLocks/>
                </p:cNvSpPr>
                <p:nvPr/>
              </p:nvSpPr>
              <p:spPr bwMode="auto">
                <a:xfrm>
                  <a:off x="2429" y="1581"/>
                  <a:ext cx="15" cy="14"/>
                </a:xfrm>
                <a:custGeom>
                  <a:avLst/>
                  <a:gdLst>
                    <a:gd name="T0" fmla="*/ 7 w 15"/>
                    <a:gd name="T1" fmla="*/ 0 h 14"/>
                    <a:gd name="T2" fmla="*/ 5 w 15"/>
                    <a:gd name="T3" fmla="*/ 1 h 14"/>
                    <a:gd name="T4" fmla="*/ 3 w 15"/>
                    <a:gd name="T5" fmla="*/ 3 h 14"/>
                    <a:gd name="T6" fmla="*/ 0 w 15"/>
                    <a:gd name="T7" fmla="*/ 7 h 14"/>
                    <a:gd name="T8" fmla="*/ 3 w 15"/>
                    <a:gd name="T9" fmla="*/ 12 h 14"/>
                    <a:gd name="T10" fmla="*/ 5 w 15"/>
                    <a:gd name="T11" fmla="*/ 14 h 14"/>
                    <a:gd name="T12" fmla="*/ 7 w 15"/>
                    <a:gd name="T13" fmla="*/ 14 h 14"/>
                    <a:gd name="T14" fmla="*/ 7 w 15"/>
                    <a:gd name="T15" fmla="*/ 14 h 14"/>
                    <a:gd name="T16" fmla="*/ 11 w 15"/>
                    <a:gd name="T17" fmla="*/ 14 h 14"/>
                    <a:gd name="T18" fmla="*/ 13 w 15"/>
                    <a:gd name="T19" fmla="*/ 12 h 14"/>
                    <a:gd name="T20" fmla="*/ 15 w 15"/>
                    <a:gd name="T21" fmla="*/ 7 h 14"/>
                    <a:gd name="T22" fmla="*/ 13 w 15"/>
                    <a:gd name="T23" fmla="*/ 3 h 14"/>
                    <a:gd name="T24" fmla="*/ 11 w 15"/>
                    <a:gd name="T25" fmla="*/ 1 h 14"/>
                    <a:gd name="T26" fmla="*/ 7 w 15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7" y="0"/>
                      </a:move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2"/>
                      </a:lnTo>
                      <a:lnTo>
                        <a:pt x="15" y="7"/>
                      </a:lnTo>
                      <a:lnTo>
                        <a:pt x="13" y="3"/>
                      </a:lnTo>
                      <a:lnTo>
                        <a:pt x="11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86" name="Freeform 44"/>
                <p:cNvSpPr>
                  <a:spLocks/>
                </p:cNvSpPr>
                <p:nvPr/>
              </p:nvSpPr>
              <p:spPr bwMode="auto">
                <a:xfrm>
                  <a:off x="2458" y="1577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0 h 14"/>
                    <a:gd name="T4" fmla="*/ 2 w 14"/>
                    <a:gd name="T5" fmla="*/ 2 h 14"/>
                    <a:gd name="T6" fmla="*/ 0 w 14"/>
                    <a:gd name="T7" fmla="*/ 7 h 14"/>
                    <a:gd name="T8" fmla="*/ 2 w 14"/>
                    <a:gd name="T9" fmla="*/ 11 h 14"/>
                    <a:gd name="T10" fmla="*/ 5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9 w 14"/>
                    <a:gd name="T17" fmla="*/ 13 h 14"/>
                    <a:gd name="T18" fmla="*/ 12 w 14"/>
                    <a:gd name="T19" fmla="*/ 11 h 14"/>
                    <a:gd name="T20" fmla="*/ 14 w 14"/>
                    <a:gd name="T21" fmla="*/ 7 h 14"/>
                    <a:gd name="T22" fmla="*/ 12 w 14"/>
                    <a:gd name="T23" fmla="*/ 2 h 14"/>
                    <a:gd name="T24" fmla="*/ 9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2" y="11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87" name="Freeform 45"/>
                <p:cNvSpPr>
                  <a:spLocks/>
                </p:cNvSpPr>
                <p:nvPr/>
              </p:nvSpPr>
              <p:spPr bwMode="auto">
                <a:xfrm>
                  <a:off x="2486" y="1573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4 w 14"/>
                    <a:gd name="T3" fmla="*/ 0 h 14"/>
                    <a:gd name="T4" fmla="*/ 3 w 14"/>
                    <a:gd name="T5" fmla="*/ 2 h 14"/>
                    <a:gd name="T6" fmla="*/ 0 w 14"/>
                    <a:gd name="T7" fmla="*/ 7 h 14"/>
                    <a:gd name="T8" fmla="*/ 3 w 14"/>
                    <a:gd name="T9" fmla="*/ 12 h 14"/>
                    <a:gd name="T10" fmla="*/ 4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0 w 14"/>
                    <a:gd name="T17" fmla="*/ 13 h 14"/>
                    <a:gd name="T18" fmla="*/ 12 w 14"/>
                    <a:gd name="T19" fmla="*/ 12 h 14"/>
                    <a:gd name="T20" fmla="*/ 14 w 14"/>
                    <a:gd name="T21" fmla="*/ 7 h 14"/>
                    <a:gd name="T22" fmla="*/ 12 w 14"/>
                    <a:gd name="T23" fmla="*/ 2 h 14"/>
                    <a:gd name="T24" fmla="*/ 10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4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88" name="Freeform 46"/>
                <p:cNvSpPr>
                  <a:spLocks/>
                </p:cNvSpPr>
                <p:nvPr/>
              </p:nvSpPr>
              <p:spPr bwMode="auto">
                <a:xfrm>
                  <a:off x="2515" y="1569"/>
                  <a:ext cx="14" cy="15"/>
                </a:xfrm>
                <a:custGeom>
                  <a:avLst/>
                  <a:gdLst>
                    <a:gd name="T0" fmla="*/ 7 w 14"/>
                    <a:gd name="T1" fmla="*/ 0 h 15"/>
                    <a:gd name="T2" fmla="*/ 3 w 14"/>
                    <a:gd name="T3" fmla="*/ 2 h 15"/>
                    <a:gd name="T4" fmla="*/ 1 w 14"/>
                    <a:gd name="T5" fmla="*/ 3 h 15"/>
                    <a:gd name="T6" fmla="*/ 0 w 14"/>
                    <a:gd name="T7" fmla="*/ 8 h 15"/>
                    <a:gd name="T8" fmla="*/ 1 w 14"/>
                    <a:gd name="T9" fmla="*/ 13 h 15"/>
                    <a:gd name="T10" fmla="*/ 3 w 14"/>
                    <a:gd name="T11" fmla="*/ 15 h 15"/>
                    <a:gd name="T12" fmla="*/ 7 w 14"/>
                    <a:gd name="T13" fmla="*/ 15 h 15"/>
                    <a:gd name="T14" fmla="*/ 7 w 14"/>
                    <a:gd name="T15" fmla="*/ 15 h 15"/>
                    <a:gd name="T16" fmla="*/ 9 w 14"/>
                    <a:gd name="T17" fmla="*/ 15 h 15"/>
                    <a:gd name="T18" fmla="*/ 12 w 14"/>
                    <a:gd name="T19" fmla="*/ 13 h 15"/>
                    <a:gd name="T20" fmla="*/ 14 w 14"/>
                    <a:gd name="T21" fmla="*/ 8 h 15"/>
                    <a:gd name="T22" fmla="*/ 12 w 14"/>
                    <a:gd name="T23" fmla="*/ 3 h 15"/>
                    <a:gd name="T24" fmla="*/ 9 w 14"/>
                    <a:gd name="T25" fmla="*/ 2 h 15"/>
                    <a:gd name="T26" fmla="*/ 7 w 14"/>
                    <a:gd name="T27" fmla="*/ 0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7" y="0"/>
                      </a:move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8"/>
                      </a:lnTo>
                      <a:lnTo>
                        <a:pt x="1" y="13"/>
                      </a:lnTo>
                      <a:lnTo>
                        <a:pt x="3" y="15"/>
                      </a:lnTo>
                      <a:lnTo>
                        <a:pt x="7" y="15"/>
                      </a:lnTo>
                      <a:lnTo>
                        <a:pt x="9" y="15"/>
                      </a:lnTo>
                      <a:lnTo>
                        <a:pt x="12" y="13"/>
                      </a:lnTo>
                      <a:lnTo>
                        <a:pt x="14" y="8"/>
                      </a:lnTo>
                      <a:lnTo>
                        <a:pt x="12" y="3"/>
                      </a:lnTo>
                      <a:lnTo>
                        <a:pt x="9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89" name="Freeform 47"/>
                <p:cNvSpPr>
                  <a:spLocks/>
                </p:cNvSpPr>
                <p:nvPr/>
              </p:nvSpPr>
              <p:spPr bwMode="auto">
                <a:xfrm>
                  <a:off x="2543" y="1567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4 w 14"/>
                    <a:gd name="T3" fmla="*/ 1 h 14"/>
                    <a:gd name="T4" fmla="*/ 1 w 14"/>
                    <a:gd name="T5" fmla="*/ 2 h 14"/>
                    <a:gd name="T6" fmla="*/ 0 w 14"/>
                    <a:gd name="T7" fmla="*/ 7 h 14"/>
                    <a:gd name="T8" fmla="*/ 1 w 14"/>
                    <a:gd name="T9" fmla="*/ 13 h 14"/>
                    <a:gd name="T10" fmla="*/ 4 w 14"/>
                    <a:gd name="T11" fmla="*/ 14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0 w 14"/>
                    <a:gd name="T17" fmla="*/ 14 h 14"/>
                    <a:gd name="T18" fmla="*/ 12 w 14"/>
                    <a:gd name="T19" fmla="*/ 13 h 14"/>
                    <a:gd name="T20" fmla="*/ 14 w 14"/>
                    <a:gd name="T21" fmla="*/ 7 h 14"/>
                    <a:gd name="T22" fmla="*/ 12 w 14"/>
                    <a:gd name="T23" fmla="*/ 2 h 14"/>
                    <a:gd name="T24" fmla="*/ 10 w 14"/>
                    <a:gd name="T25" fmla="*/ 1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4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90" name="Freeform 48"/>
                <p:cNvSpPr>
                  <a:spLocks/>
                </p:cNvSpPr>
                <p:nvPr/>
              </p:nvSpPr>
              <p:spPr bwMode="auto">
                <a:xfrm>
                  <a:off x="2572" y="1566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3 w 14"/>
                    <a:gd name="T3" fmla="*/ 0 h 14"/>
                    <a:gd name="T4" fmla="*/ 1 w 14"/>
                    <a:gd name="T5" fmla="*/ 1 h 14"/>
                    <a:gd name="T6" fmla="*/ 0 w 14"/>
                    <a:gd name="T7" fmla="*/ 7 h 14"/>
                    <a:gd name="T8" fmla="*/ 1 w 14"/>
                    <a:gd name="T9" fmla="*/ 12 h 14"/>
                    <a:gd name="T10" fmla="*/ 3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9 w 14"/>
                    <a:gd name="T17" fmla="*/ 13 h 14"/>
                    <a:gd name="T18" fmla="*/ 11 w 14"/>
                    <a:gd name="T19" fmla="*/ 12 h 14"/>
                    <a:gd name="T20" fmla="*/ 14 w 14"/>
                    <a:gd name="T21" fmla="*/ 7 h 14"/>
                    <a:gd name="T22" fmla="*/ 11 w 14"/>
                    <a:gd name="T23" fmla="*/ 1 h 14"/>
                    <a:gd name="T24" fmla="*/ 9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7"/>
                      </a:lnTo>
                      <a:lnTo>
                        <a:pt x="1" y="12"/>
                      </a:lnTo>
                      <a:lnTo>
                        <a:pt x="3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1" y="12"/>
                      </a:lnTo>
                      <a:lnTo>
                        <a:pt x="14" y="7"/>
                      </a:lnTo>
                      <a:lnTo>
                        <a:pt x="11" y="1"/>
                      </a:lnTo>
                      <a:lnTo>
                        <a:pt x="9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91" name="Freeform 49"/>
                <p:cNvSpPr>
                  <a:spLocks/>
                </p:cNvSpPr>
                <p:nvPr/>
              </p:nvSpPr>
              <p:spPr bwMode="auto">
                <a:xfrm>
                  <a:off x="2599" y="1563"/>
                  <a:ext cx="14" cy="15"/>
                </a:xfrm>
                <a:custGeom>
                  <a:avLst/>
                  <a:gdLst>
                    <a:gd name="T0" fmla="*/ 7 w 14"/>
                    <a:gd name="T1" fmla="*/ 0 h 15"/>
                    <a:gd name="T2" fmla="*/ 5 w 14"/>
                    <a:gd name="T3" fmla="*/ 2 h 15"/>
                    <a:gd name="T4" fmla="*/ 2 w 14"/>
                    <a:gd name="T5" fmla="*/ 3 h 15"/>
                    <a:gd name="T6" fmla="*/ 0 w 14"/>
                    <a:gd name="T7" fmla="*/ 8 h 15"/>
                    <a:gd name="T8" fmla="*/ 2 w 14"/>
                    <a:gd name="T9" fmla="*/ 12 h 15"/>
                    <a:gd name="T10" fmla="*/ 5 w 14"/>
                    <a:gd name="T11" fmla="*/ 15 h 15"/>
                    <a:gd name="T12" fmla="*/ 7 w 14"/>
                    <a:gd name="T13" fmla="*/ 15 h 15"/>
                    <a:gd name="T14" fmla="*/ 7 w 14"/>
                    <a:gd name="T15" fmla="*/ 15 h 15"/>
                    <a:gd name="T16" fmla="*/ 10 w 14"/>
                    <a:gd name="T17" fmla="*/ 15 h 15"/>
                    <a:gd name="T18" fmla="*/ 13 w 14"/>
                    <a:gd name="T19" fmla="*/ 12 h 15"/>
                    <a:gd name="T20" fmla="*/ 14 w 14"/>
                    <a:gd name="T21" fmla="*/ 8 h 15"/>
                    <a:gd name="T22" fmla="*/ 13 w 14"/>
                    <a:gd name="T23" fmla="*/ 3 h 15"/>
                    <a:gd name="T24" fmla="*/ 10 w 14"/>
                    <a:gd name="T25" fmla="*/ 2 h 15"/>
                    <a:gd name="T26" fmla="*/ 7 w 14"/>
                    <a:gd name="T27" fmla="*/ 0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7" y="0"/>
                      </a:moveTo>
                      <a:lnTo>
                        <a:pt x="5" y="2"/>
                      </a:lnTo>
                      <a:lnTo>
                        <a:pt x="2" y="3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10" y="15"/>
                      </a:lnTo>
                      <a:lnTo>
                        <a:pt x="13" y="12"/>
                      </a:lnTo>
                      <a:lnTo>
                        <a:pt x="14" y="8"/>
                      </a:lnTo>
                      <a:lnTo>
                        <a:pt x="13" y="3"/>
                      </a:lnTo>
                      <a:lnTo>
                        <a:pt x="10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92" name="Freeform 50"/>
                <p:cNvSpPr>
                  <a:spLocks/>
                </p:cNvSpPr>
                <p:nvPr/>
              </p:nvSpPr>
              <p:spPr bwMode="auto">
                <a:xfrm>
                  <a:off x="2627" y="1562"/>
                  <a:ext cx="14" cy="15"/>
                </a:xfrm>
                <a:custGeom>
                  <a:avLst/>
                  <a:gdLst>
                    <a:gd name="T0" fmla="*/ 7 w 14"/>
                    <a:gd name="T1" fmla="*/ 0 h 15"/>
                    <a:gd name="T2" fmla="*/ 5 w 14"/>
                    <a:gd name="T3" fmla="*/ 0 h 15"/>
                    <a:gd name="T4" fmla="*/ 3 w 14"/>
                    <a:gd name="T5" fmla="*/ 3 h 15"/>
                    <a:gd name="T6" fmla="*/ 0 w 14"/>
                    <a:gd name="T7" fmla="*/ 7 h 15"/>
                    <a:gd name="T8" fmla="*/ 3 w 14"/>
                    <a:gd name="T9" fmla="*/ 12 h 15"/>
                    <a:gd name="T10" fmla="*/ 5 w 14"/>
                    <a:gd name="T11" fmla="*/ 13 h 15"/>
                    <a:gd name="T12" fmla="*/ 7 w 14"/>
                    <a:gd name="T13" fmla="*/ 15 h 15"/>
                    <a:gd name="T14" fmla="*/ 7 w 14"/>
                    <a:gd name="T15" fmla="*/ 15 h 15"/>
                    <a:gd name="T16" fmla="*/ 11 w 14"/>
                    <a:gd name="T17" fmla="*/ 13 h 15"/>
                    <a:gd name="T18" fmla="*/ 13 w 14"/>
                    <a:gd name="T19" fmla="*/ 12 h 15"/>
                    <a:gd name="T20" fmla="*/ 14 w 14"/>
                    <a:gd name="T21" fmla="*/ 7 h 15"/>
                    <a:gd name="T22" fmla="*/ 13 w 14"/>
                    <a:gd name="T23" fmla="*/ 3 h 15"/>
                    <a:gd name="T24" fmla="*/ 11 w 14"/>
                    <a:gd name="T25" fmla="*/ 0 h 15"/>
                    <a:gd name="T26" fmla="*/ 7 w 14"/>
                    <a:gd name="T27" fmla="*/ 0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5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3"/>
                      </a:lnTo>
                      <a:lnTo>
                        <a:pt x="11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93" name="Freeform 51"/>
                <p:cNvSpPr>
                  <a:spLocks/>
                </p:cNvSpPr>
                <p:nvPr/>
              </p:nvSpPr>
              <p:spPr bwMode="auto">
                <a:xfrm>
                  <a:off x="2656" y="1561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4 w 14"/>
                    <a:gd name="T3" fmla="*/ 0 h 14"/>
                    <a:gd name="T4" fmla="*/ 2 w 14"/>
                    <a:gd name="T5" fmla="*/ 1 h 14"/>
                    <a:gd name="T6" fmla="*/ 0 w 14"/>
                    <a:gd name="T7" fmla="*/ 7 h 14"/>
                    <a:gd name="T8" fmla="*/ 2 w 14"/>
                    <a:gd name="T9" fmla="*/ 12 h 14"/>
                    <a:gd name="T10" fmla="*/ 4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0 w 14"/>
                    <a:gd name="T17" fmla="*/ 13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1 h 14"/>
                    <a:gd name="T24" fmla="*/ 10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94" name="Freeform 52"/>
                <p:cNvSpPr>
                  <a:spLocks/>
                </p:cNvSpPr>
                <p:nvPr/>
              </p:nvSpPr>
              <p:spPr bwMode="auto">
                <a:xfrm>
                  <a:off x="2684" y="1560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0 h 14"/>
                    <a:gd name="T4" fmla="*/ 2 w 14"/>
                    <a:gd name="T5" fmla="*/ 1 h 14"/>
                    <a:gd name="T6" fmla="*/ 0 w 14"/>
                    <a:gd name="T7" fmla="*/ 7 h 14"/>
                    <a:gd name="T8" fmla="*/ 2 w 14"/>
                    <a:gd name="T9" fmla="*/ 12 h 14"/>
                    <a:gd name="T10" fmla="*/ 5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1 w 14"/>
                    <a:gd name="T17" fmla="*/ 13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1 h 14"/>
                    <a:gd name="T24" fmla="*/ 11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95" name="Freeform 53"/>
                <p:cNvSpPr>
                  <a:spLocks/>
                </p:cNvSpPr>
                <p:nvPr/>
              </p:nvSpPr>
              <p:spPr bwMode="auto">
                <a:xfrm>
                  <a:off x="2713" y="1559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4 w 14"/>
                    <a:gd name="T3" fmla="*/ 1 h 14"/>
                    <a:gd name="T4" fmla="*/ 2 w 14"/>
                    <a:gd name="T5" fmla="*/ 2 h 14"/>
                    <a:gd name="T6" fmla="*/ 0 w 14"/>
                    <a:gd name="T7" fmla="*/ 7 h 14"/>
                    <a:gd name="T8" fmla="*/ 2 w 14"/>
                    <a:gd name="T9" fmla="*/ 12 h 14"/>
                    <a:gd name="T10" fmla="*/ 4 w 14"/>
                    <a:gd name="T11" fmla="*/ 14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0 w 14"/>
                    <a:gd name="T17" fmla="*/ 14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2 h 14"/>
                    <a:gd name="T24" fmla="*/ 10 w 14"/>
                    <a:gd name="T25" fmla="*/ 1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96" name="Freeform 54"/>
                <p:cNvSpPr>
                  <a:spLocks/>
                </p:cNvSpPr>
                <p:nvPr/>
              </p:nvSpPr>
              <p:spPr bwMode="auto">
                <a:xfrm>
                  <a:off x="2741" y="1559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0 h 14"/>
                    <a:gd name="T4" fmla="*/ 2 w 14"/>
                    <a:gd name="T5" fmla="*/ 1 h 14"/>
                    <a:gd name="T6" fmla="*/ 0 w 14"/>
                    <a:gd name="T7" fmla="*/ 7 h 14"/>
                    <a:gd name="T8" fmla="*/ 2 w 14"/>
                    <a:gd name="T9" fmla="*/ 12 h 14"/>
                    <a:gd name="T10" fmla="*/ 5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1 w 14"/>
                    <a:gd name="T17" fmla="*/ 13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1 h 14"/>
                    <a:gd name="T24" fmla="*/ 11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97" name="Freeform 55"/>
                <p:cNvSpPr>
                  <a:spLocks/>
                </p:cNvSpPr>
                <p:nvPr/>
              </p:nvSpPr>
              <p:spPr bwMode="auto">
                <a:xfrm>
                  <a:off x="2769" y="1559"/>
                  <a:ext cx="15" cy="14"/>
                </a:xfrm>
                <a:custGeom>
                  <a:avLst/>
                  <a:gdLst>
                    <a:gd name="T0" fmla="*/ 8 w 15"/>
                    <a:gd name="T1" fmla="*/ 0 h 14"/>
                    <a:gd name="T2" fmla="*/ 5 w 15"/>
                    <a:gd name="T3" fmla="*/ 0 h 14"/>
                    <a:gd name="T4" fmla="*/ 3 w 15"/>
                    <a:gd name="T5" fmla="*/ 1 h 14"/>
                    <a:gd name="T6" fmla="*/ 0 w 15"/>
                    <a:gd name="T7" fmla="*/ 7 h 14"/>
                    <a:gd name="T8" fmla="*/ 3 w 15"/>
                    <a:gd name="T9" fmla="*/ 12 h 14"/>
                    <a:gd name="T10" fmla="*/ 5 w 15"/>
                    <a:gd name="T11" fmla="*/ 13 h 14"/>
                    <a:gd name="T12" fmla="*/ 8 w 15"/>
                    <a:gd name="T13" fmla="*/ 14 h 14"/>
                    <a:gd name="T14" fmla="*/ 8 w 15"/>
                    <a:gd name="T15" fmla="*/ 14 h 14"/>
                    <a:gd name="T16" fmla="*/ 11 w 15"/>
                    <a:gd name="T17" fmla="*/ 13 h 14"/>
                    <a:gd name="T18" fmla="*/ 13 w 15"/>
                    <a:gd name="T19" fmla="*/ 12 h 14"/>
                    <a:gd name="T20" fmla="*/ 15 w 15"/>
                    <a:gd name="T21" fmla="*/ 7 h 14"/>
                    <a:gd name="T22" fmla="*/ 13 w 15"/>
                    <a:gd name="T23" fmla="*/ 1 h 14"/>
                    <a:gd name="T24" fmla="*/ 11 w 15"/>
                    <a:gd name="T25" fmla="*/ 0 h 14"/>
                    <a:gd name="T26" fmla="*/ 8 w 15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8" y="0"/>
                      </a:move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8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5" y="7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98" name="Freeform 56"/>
                <p:cNvSpPr>
                  <a:spLocks/>
                </p:cNvSpPr>
                <p:nvPr/>
              </p:nvSpPr>
              <p:spPr bwMode="auto">
                <a:xfrm>
                  <a:off x="2798" y="1559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0 h 14"/>
                    <a:gd name="T4" fmla="*/ 2 w 14"/>
                    <a:gd name="T5" fmla="*/ 2 h 14"/>
                    <a:gd name="T6" fmla="*/ 0 w 14"/>
                    <a:gd name="T7" fmla="*/ 7 h 14"/>
                    <a:gd name="T8" fmla="*/ 2 w 14"/>
                    <a:gd name="T9" fmla="*/ 12 h 14"/>
                    <a:gd name="T10" fmla="*/ 5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1 w 14"/>
                    <a:gd name="T17" fmla="*/ 13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2 h 14"/>
                    <a:gd name="T24" fmla="*/ 11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99" name="Freeform 57"/>
                <p:cNvSpPr>
                  <a:spLocks/>
                </p:cNvSpPr>
                <p:nvPr/>
              </p:nvSpPr>
              <p:spPr bwMode="auto">
                <a:xfrm>
                  <a:off x="2826" y="1560"/>
                  <a:ext cx="15" cy="14"/>
                </a:xfrm>
                <a:custGeom>
                  <a:avLst/>
                  <a:gdLst>
                    <a:gd name="T0" fmla="*/ 7 w 15"/>
                    <a:gd name="T1" fmla="*/ 0 h 14"/>
                    <a:gd name="T2" fmla="*/ 5 w 15"/>
                    <a:gd name="T3" fmla="*/ 0 h 14"/>
                    <a:gd name="T4" fmla="*/ 3 w 15"/>
                    <a:gd name="T5" fmla="*/ 1 h 14"/>
                    <a:gd name="T6" fmla="*/ 0 w 15"/>
                    <a:gd name="T7" fmla="*/ 7 h 14"/>
                    <a:gd name="T8" fmla="*/ 3 w 15"/>
                    <a:gd name="T9" fmla="*/ 12 h 14"/>
                    <a:gd name="T10" fmla="*/ 5 w 15"/>
                    <a:gd name="T11" fmla="*/ 13 h 14"/>
                    <a:gd name="T12" fmla="*/ 7 w 15"/>
                    <a:gd name="T13" fmla="*/ 14 h 14"/>
                    <a:gd name="T14" fmla="*/ 7 w 15"/>
                    <a:gd name="T15" fmla="*/ 14 h 14"/>
                    <a:gd name="T16" fmla="*/ 11 w 15"/>
                    <a:gd name="T17" fmla="*/ 13 h 14"/>
                    <a:gd name="T18" fmla="*/ 13 w 15"/>
                    <a:gd name="T19" fmla="*/ 12 h 14"/>
                    <a:gd name="T20" fmla="*/ 15 w 15"/>
                    <a:gd name="T21" fmla="*/ 7 h 14"/>
                    <a:gd name="T22" fmla="*/ 13 w 15"/>
                    <a:gd name="T23" fmla="*/ 1 h 14"/>
                    <a:gd name="T24" fmla="*/ 11 w 15"/>
                    <a:gd name="T25" fmla="*/ 0 h 14"/>
                    <a:gd name="T26" fmla="*/ 7 w 15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5" y="7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00" name="Freeform 58"/>
                <p:cNvSpPr>
                  <a:spLocks/>
                </p:cNvSpPr>
                <p:nvPr/>
              </p:nvSpPr>
              <p:spPr bwMode="auto">
                <a:xfrm>
                  <a:off x="2855" y="1561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4 w 14"/>
                    <a:gd name="T3" fmla="*/ 1 h 14"/>
                    <a:gd name="T4" fmla="*/ 2 w 14"/>
                    <a:gd name="T5" fmla="*/ 2 h 14"/>
                    <a:gd name="T6" fmla="*/ 0 w 14"/>
                    <a:gd name="T7" fmla="*/ 7 h 14"/>
                    <a:gd name="T8" fmla="*/ 2 w 14"/>
                    <a:gd name="T9" fmla="*/ 12 h 14"/>
                    <a:gd name="T10" fmla="*/ 4 w 14"/>
                    <a:gd name="T11" fmla="*/ 14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0 w 14"/>
                    <a:gd name="T17" fmla="*/ 14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2 h 14"/>
                    <a:gd name="T24" fmla="*/ 10 w 14"/>
                    <a:gd name="T25" fmla="*/ 1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01" name="Freeform 59"/>
                <p:cNvSpPr>
                  <a:spLocks/>
                </p:cNvSpPr>
                <p:nvPr/>
              </p:nvSpPr>
              <p:spPr bwMode="auto">
                <a:xfrm>
                  <a:off x="2883" y="1565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1 h 14"/>
                    <a:gd name="T4" fmla="*/ 3 w 14"/>
                    <a:gd name="T5" fmla="*/ 2 h 14"/>
                    <a:gd name="T6" fmla="*/ 0 w 14"/>
                    <a:gd name="T7" fmla="*/ 7 h 14"/>
                    <a:gd name="T8" fmla="*/ 3 w 14"/>
                    <a:gd name="T9" fmla="*/ 12 h 14"/>
                    <a:gd name="T10" fmla="*/ 5 w 14"/>
                    <a:gd name="T11" fmla="*/ 14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0 w 14"/>
                    <a:gd name="T17" fmla="*/ 14 h 14"/>
                    <a:gd name="T18" fmla="*/ 12 w 14"/>
                    <a:gd name="T19" fmla="*/ 12 h 14"/>
                    <a:gd name="T20" fmla="*/ 14 w 14"/>
                    <a:gd name="T21" fmla="*/ 7 h 14"/>
                    <a:gd name="T22" fmla="*/ 12 w 14"/>
                    <a:gd name="T23" fmla="*/ 2 h 14"/>
                    <a:gd name="T24" fmla="*/ 10 w 14"/>
                    <a:gd name="T25" fmla="*/ 1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02" name="Freeform 60"/>
                <p:cNvSpPr>
                  <a:spLocks/>
                </p:cNvSpPr>
                <p:nvPr/>
              </p:nvSpPr>
              <p:spPr bwMode="auto">
                <a:xfrm>
                  <a:off x="2912" y="1571"/>
                  <a:ext cx="14" cy="14"/>
                </a:xfrm>
                <a:custGeom>
                  <a:avLst/>
                  <a:gdLst>
                    <a:gd name="T0" fmla="*/ 9 w 14"/>
                    <a:gd name="T1" fmla="*/ 1 h 14"/>
                    <a:gd name="T2" fmla="*/ 7 w 14"/>
                    <a:gd name="T3" fmla="*/ 0 h 14"/>
                    <a:gd name="T4" fmla="*/ 3 w 14"/>
                    <a:gd name="T5" fmla="*/ 1 h 14"/>
                    <a:gd name="T6" fmla="*/ 1 w 14"/>
                    <a:gd name="T7" fmla="*/ 2 h 14"/>
                    <a:gd name="T8" fmla="*/ 0 w 14"/>
                    <a:gd name="T9" fmla="*/ 7 h 14"/>
                    <a:gd name="T10" fmla="*/ 1 w 14"/>
                    <a:gd name="T11" fmla="*/ 13 h 14"/>
                    <a:gd name="T12" fmla="*/ 3 w 14"/>
                    <a:gd name="T13" fmla="*/ 14 h 14"/>
                    <a:gd name="T14" fmla="*/ 3 w 14"/>
                    <a:gd name="T15" fmla="*/ 14 h 14"/>
                    <a:gd name="T16" fmla="*/ 7 w 14"/>
                    <a:gd name="T17" fmla="*/ 14 h 14"/>
                    <a:gd name="T18" fmla="*/ 9 w 14"/>
                    <a:gd name="T19" fmla="*/ 14 h 14"/>
                    <a:gd name="T20" fmla="*/ 11 w 14"/>
                    <a:gd name="T21" fmla="*/ 13 h 14"/>
                    <a:gd name="T22" fmla="*/ 14 w 14"/>
                    <a:gd name="T23" fmla="*/ 7 h 14"/>
                    <a:gd name="T24" fmla="*/ 11 w 14"/>
                    <a:gd name="T25" fmla="*/ 2 h 14"/>
                    <a:gd name="T26" fmla="*/ 9 w 14"/>
                    <a:gd name="T27" fmla="*/ 1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9" y="1"/>
                      </a:move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1" y="13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03" name="Freeform 61"/>
                <p:cNvSpPr>
                  <a:spLocks/>
                </p:cNvSpPr>
                <p:nvPr/>
              </p:nvSpPr>
              <p:spPr bwMode="auto">
                <a:xfrm>
                  <a:off x="2938" y="1580"/>
                  <a:ext cx="14" cy="14"/>
                </a:xfrm>
                <a:custGeom>
                  <a:avLst/>
                  <a:gdLst>
                    <a:gd name="T0" fmla="*/ 10 w 14"/>
                    <a:gd name="T1" fmla="*/ 1 h 14"/>
                    <a:gd name="T2" fmla="*/ 7 w 14"/>
                    <a:gd name="T3" fmla="*/ 0 h 14"/>
                    <a:gd name="T4" fmla="*/ 4 w 14"/>
                    <a:gd name="T5" fmla="*/ 1 h 14"/>
                    <a:gd name="T6" fmla="*/ 2 w 14"/>
                    <a:gd name="T7" fmla="*/ 2 h 14"/>
                    <a:gd name="T8" fmla="*/ 0 w 14"/>
                    <a:gd name="T9" fmla="*/ 7 h 14"/>
                    <a:gd name="T10" fmla="*/ 2 w 14"/>
                    <a:gd name="T11" fmla="*/ 13 h 14"/>
                    <a:gd name="T12" fmla="*/ 4 w 14"/>
                    <a:gd name="T13" fmla="*/ 14 h 14"/>
                    <a:gd name="T14" fmla="*/ 4 w 14"/>
                    <a:gd name="T15" fmla="*/ 14 h 14"/>
                    <a:gd name="T16" fmla="*/ 7 w 14"/>
                    <a:gd name="T17" fmla="*/ 14 h 14"/>
                    <a:gd name="T18" fmla="*/ 10 w 14"/>
                    <a:gd name="T19" fmla="*/ 14 h 14"/>
                    <a:gd name="T20" fmla="*/ 12 w 14"/>
                    <a:gd name="T21" fmla="*/ 13 h 14"/>
                    <a:gd name="T22" fmla="*/ 14 w 14"/>
                    <a:gd name="T23" fmla="*/ 7 h 14"/>
                    <a:gd name="T24" fmla="*/ 12 w 14"/>
                    <a:gd name="T25" fmla="*/ 2 h 14"/>
                    <a:gd name="T26" fmla="*/ 10 w 14"/>
                    <a:gd name="T27" fmla="*/ 1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0" y="1"/>
                      </a:move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04" name="Freeform 62"/>
                <p:cNvSpPr>
                  <a:spLocks/>
                </p:cNvSpPr>
                <p:nvPr/>
              </p:nvSpPr>
              <p:spPr bwMode="auto">
                <a:xfrm>
                  <a:off x="2963" y="1595"/>
                  <a:ext cx="14" cy="15"/>
                </a:xfrm>
                <a:custGeom>
                  <a:avLst/>
                  <a:gdLst>
                    <a:gd name="T0" fmla="*/ 11 w 14"/>
                    <a:gd name="T1" fmla="*/ 2 h 15"/>
                    <a:gd name="T2" fmla="*/ 9 w 14"/>
                    <a:gd name="T3" fmla="*/ 0 h 15"/>
                    <a:gd name="T4" fmla="*/ 7 w 14"/>
                    <a:gd name="T5" fmla="*/ 0 h 15"/>
                    <a:gd name="T6" fmla="*/ 3 w 14"/>
                    <a:gd name="T7" fmla="*/ 0 h 15"/>
                    <a:gd name="T8" fmla="*/ 1 w 14"/>
                    <a:gd name="T9" fmla="*/ 2 h 15"/>
                    <a:gd name="T10" fmla="*/ 0 w 14"/>
                    <a:gd name="T11" fmla="*/ 8 h 15"/>
                    <a:gd name="T12" fmla="*/ 1 w 14"/>
                    <a:gd name="T13" fmla="*/ 12 h 15"/>
                    <a:gd name="T14" fmla="*/ 1 w 14"/>
                    <a:gd name="T15" fmla="*/ 12 h 15"/>
                    <a:gd name="T16" fmla="*/ 3 w 14"/>
                    <a:gd name="T17" fmla="*/ 14 h 15"/>
                    <a:gd name="T18" fmla="*/ 7 w 14"/>
                    <a:gd name="T19" fmla="*/ 15 h 15"/>
                    <a:gd name="T20" fmla="*/ 9 w 14"/>
                    <a:gd name="T21" fmla="*/ 14 h 15"/>
                    <a:gd name="T22" fmla="*/ 11 w 14"/>
                    <a:gd name="T23" fmla="*/ 12 h 15"/>
                    <a:gd name="T24" fmla="*/ 14 w 14"/>
                    <a:gd name="T25" fmla="*/ 8 h 15"/>
                    <a:gd name="T26" fmla="*/ 11 w 14"/>
                    <a:gd name="T27" fmla="*/ 2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1" y="2"/>
                      </a:move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8"/>
                      </a:lnTo>
                      <a:lnTo>
                        <a:pt x="1" y="12"/>
                      </a:lnTo>
                      <a:lnTo>
                        <a:pt x="3" y="14"/>
                      </a:lnTo>
                      <a:lnTo>
                        <a:pt x="7" y="15"/>
                      </a:lnTo>
                      <a:lnTo>
                        <a:pt x="9" y="14"/>
                      </a:lnTo>
                      <a:lnTo>
                        <a:pt x="11" y="12"/>
                      </a:lnTo>
                      <a:lnTo>
                        <a:pt x="14" y="8"/>
                      </a:lnTo>
                      <a:lnTo>
                        <a:pt x="1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05" name="Freeform 63"/>
                <p:cNvSpPr>
                  <a:spLocks/>
                </p:cNvSpPr>
                <p:nvPr/>
              </p:nvSpPr>
              <p:spPr bwMode="auto">
                <a:xfrm>
                  <a:off x="2983" y="1614"/>
                  <a:ext cx="14" cy="15"/>
                </a:xfrm>
                <a:custGeom>
                  <a:avLst/>
                  <a:gdLst>
                    <a:gd name="T0" fmla="*/ 12 w 14"/>
                    <a:gd name="T1" fmla="*/ 3 h 15"/>
                    <a:gd name="T2" fmla="*/ 9 w 14"/>
                    <a:gd name="T3" fmla="*/ 2 h 15"/>
                    <a:gd name="T4" fmla="*/ 7 w 14"/>
                    <a:gd name="T5" fmla="*/ 0 h 15"/>
                    <a:gd name="T6" fmla="*/ 3 w 14"/>
                    <a:gd name="T7" fmla="*/ 2 h 15"/>
                    <a:gd name="T8" fmla="*/ 1 w 14"/>
                    <a:gd name="T9" fmla="*/ 3 h 15"/>
                    <a:gd name="T10" fmla="*/ 0 w 14"/>
                    <a:gd name="T11" fmla="*/ 8 h 15"/>
                    <a:gd name="T12" fmla="*/ 1 w 14"/>
                    <a:gd name="T13" fmla="*/ 13 h 15"/>
                    <a:gd name="T14" fmla="*/ 1 w 14"/>
                    <a:gd name="T15" fmla="*/ 13 h 15"/>
                    <a:gd name="T16" fmla="*/ 3 w 14"/>
                    <a:gd name="T17" fmla="*/ 15 h 15"/>
                    <a:gd name="T18" fmla="*/ 7 w 14"/>
                    <a:gd name="T19" fmla="*/ 15 h 15"/>
                    <a:gd name="T20" fmla="*/ 9 w 14"/>
                    <a:gd name="T21" fmla="*/ 15 h 15"/>
                    <a:gd name="T22" fmla="*/ 12 w 14"/>
                    <a:gd name="T23" fmla="*/ 13 h 15"/>
                    <a:gd name="T24" fmla="*/ 14 w 14"/>
                    <a:gd name="T25" fmla="*/ 8 h 15"/>
                    <a:gd name="T26" fmla="*/ 12 w 14"/>
                    <a:gd name="T27" fmla="*/ 3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2" y="3"/>
                      </a:move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8"/>
                      </a:lnTo>
                      <a:lnTo>
                        <a:pt x="1" y="13"/>
                      </a:lnTo>
                      <a:lnTo>
                        <a:pt x="3" y="15"/>
                      </a:lnTo>
                      <a:lnTo>
                        <a:pt x="7" y="15"/>
                      </a:lnTo>
                      <a:lnTo>
                        <a:pt x="9" y="15"/>
                      </a:lnTo>
                      <a:lnTo>
                        <a:pt x="12" y="13"/>
                      </a:lnTo>
                      <a:lnTo>
                        <a:pt x="14" y="8"/>
                      </a:lnTo>
                      <a:lnTo>
                        <a:pt x="12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06" name="Freeform 64"/>
                <p:cNvSpPr>
                  <a:spLocks/>
                </p:cNvSpPr>
                <p:nvPr/>
              </p:nvSpPr>
              <p:spPr bwMode="auto">
                <a:xfrm>
                  <a:off x="2998" y="1639"/>
                  <a:ext cx="14" cy="15"/>
                </a:xfrm>
                <a:custGeom>
                  <a:avLst/>
                  <a:gdLst>
                    <a:gd name="T0" fmla="*/ 12 w 14"/>
                    <a:gd name="T1" fmla="*/ 1 h 15"/>
                    <a:gd name="T2" fmla="*/ 10 w 14"/>
                    <a:gd name="T3" fmla="*/ 0 h 15"/>
                    <a:gd name="T4" fmla="*/ 7 w 14"/>
                    <a:gd name="T5" fmla="*/ 0 h 15"/>
                    <a:gd name="T6" fmla="*/ 4 w 14"/>
                    <a:gd name="T7" fmla="*/ 0 h 15"/>
                    <a:gd name="T8" fmla="*/ 1 w 14"/>
                    <a:gd name="T9" fmla="*/ 1 h 15"/>
                    <a:gd name="T10" fmla="*/ 0 w 14"/>
                    <a:gd name="T11" fmla="*/ 7 h 15"/>
                    <a:gd name="T12" fmla="*/ 1 w 14"/>
                    <a:gd name="T13" fmla="*/ 12 h 15"/>
                    <a:gd name="T14" fmla="*/ 1 w 14"/>
                    <a:gd name="T15" fmla="*/ 12 h 15"/>
                    <a:gd name="T16" fmla="*/ 4 w 14"/>
                    <a:gd name="T17" fmla="*/ 13 h 15"/>
                    <a:gd name="T18" fmla="*/ 7 w 14"/>
                    <a:gd name="T19" fmla="*/ 15 h 15"/>
                    <a:gd name="T20" fmla="*/ 10 w 14"/>
                    <a:gd name="T21" fmla="*/ 13 h 15"/>
                    <a:gd name="T22" fmla="*/ 12 w 14"/>
                    <a:gd name="T23" fmla="*/ 12 h 15"/>
                    <a:gd name="T24" fmla="*/ 14 w 14"/>
                    <a:gd name="T25" fmla="*/ 7 h 15"/>
                    <a:gd name="T26" fmla="*/ 12 w 14"/>
                    <a:gd name="T27" fmla="*/ 1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2" y="1"/>
                      </a:move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7"/>
                      </a:lnTo>
                      <a:lnTo>
                        <a:pt x="1" y="12"/>
                      </a:lnTo>
                      <a:lnTo>
                        <a:pt x="4" y="13"/>
                      </a:lnTo>
                      <a:lnTo>
                        <a:pt x="7" y="15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07" name="Freeform 65"/>
                <p:cNvSpPr>
                  <a:spLocks/>
                </p:cNvSpPr>
                <p:nvPr/>
              </p:nvSpPr>
              <p:spPr bwMode="auto">
                <a:xfrm>
                  <a:off x="3011" y="1664"/>
                  <a:ext cx="14" cy="14"/>
                </a:xfrm>
                <a:custGeom>
                  <a:avLst/>
                  <a:gdLst>
                    <a:gd name="T0" fmla="*/ 12 w 14"/>
                    <a:gd name="T1" fmla="*/ 1 h 14"/>
                    <a:gd name="T2" fmla="*/ 10 w 14"/>
                    <a:gd name="T3" fmla="*/ 0 h 14"/>
                    <a:gd name="T4" fmla="*/ 7 w 14"/>
                    <a:gd name="T5" fmla="*/ 0 h 14"/>
                    <a:gd name="T6" fmla="*/ 4 w 14"/>
                    <a:gd name="T7" fmla="*/ 0 h 14"/>
                    <a:gd name="T8" fmla="*/ 1 w 14"/>
                    <a:gd name="T9" fmla="*/ 3 h 14"/>
                    <a:gd name="T10" fmla="*/ 0 w 14"/>
                    <a:gd name="T11" fmla="*/ 7 h 14"/>
                    <a:gd name="T12" fmla="*/ 1 w 14"/>
                    <a:gd name="T13" fmla="*/ 12 h 14"/>
                    <a:gd name="T14" fmla="*/ 1 w 14"/>
                    <a:gd name="T15" fmla="*/ 12 h 14"/>
                    <a:gd name="T16" fmla="*/ 4 w 14"/>
                    <a:gd name="T17" fmla="*/ 13 h 14"/>
                    <a:gd name="T18" fmla="*/ 7 w 14"/>
                    <a:gd name="T19" fmla="*/ 14 h 14"/>
                    <a:gd name="T20" fmla="*/ 10 w 14"/>
                    <a:gd name="T21" fmla="*/ 13 h 14"/>
                    <a:gd name="T22" fmla="*/ 12 w 14"/>
                    <a:gd name="T23" fmla="*/ 12 h 14"/>
                    <a:gd name="T24" fmla="*/ 14 w 14"/>
                    <a:gd name="T25" fmla="*/ 7 h 14"/>
                    <a:gd name="T26" fmla="*/ 12 w 14"/>
                    <a:gd name="T27" fmla="*/ 1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2" y="1"/>
                      </a:move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1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08" name="Freeform 66"/>
                <p:cNvSpPr>
                  <a:spLocks/>
                </p:cNvSpPr>
                <p:nvPr/>
              </p:nvSpPr>
              <p:spPr bwMode="auto">
                <a:xfrm>
                  <a:off x="3019" y="1691"/>
                  <a:ext cx="15" cy="15"/>
                </a:xfrm>
                <a:custGeom>
                  <a:avLst/>
                  <a:gdLst>
                    <a:gd name="T0" fmla="*/ 15 w 15"/>
                    <a:gd name="T1" fmla="*/ 8 h 15"/>
                    <a:gd name="T2" fmla="*/ 12 w 15"/>
                    <a:gd name="T3" fmla="*/ 2 h 15"/>
                    <a:gd name="T4" fmla="*/ 10 w 15"/>
                    <a:gd name="T5" fmla="*/ 0 h 15"/>
                    <a:gd name="T6" fmla="*/ 8 w 15"/>
                    <a:gd name="T7" fmla="*/ 0 h 15"/>
                    <a:gd name="T8" fmla="*/ 4 w 15"/>
                    <a:gd name="T9" fmla="*/ 0 h 15"/>
                    <a:gd name="T10" fmla="*/ 2 w 15"/>
                    <a:gd name="T11" fmla="*/ 2 h 15"/>
                    <a:gd name="T12" fmla="*/ 0 w 15"/>
                    <a:gd name="T13" fmla="*/ 8 h 15"/>
                    <a:gd name="T14" fmla="*/ 0 w 15"/>
                    <a:gd name="T15" fmla="*/ 8 h 15"/>
                    <a:gd name="T16" fmla="*/ 3 w 15"/>
                    <a:gd name="T17" fmla="*/ 12 h 15"/>
                    <a:gd name="T18" fmla="*/ 4 w 15"/>
                    <a:gd name="T19" fmla="*/ 13 h 15"/>
                    <a:gd name="T20" fmla="*/ 8 w 15"/>
                    <a:gd name="T21" fmla="*/ 15 h 15"/>
                    <a:gd name="T22" fmla="*/ 10 w 15"/>
                    <a:gd name="T23" fmla="*/ 13 h 15"/>
                    <a:gd name="T24" fmla="*/ 12 w 15"/>
                    <a:gd name="T25" fmla="*/ 12 h 15"/>
                    <a:gd name="T26" fmla="*/ 15 w 15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15" y="8"/>
                      </a:move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8"/>
                      </a:lnTo>
                      <a:lnTo>
                        <a:pt x="3" y="12"/>
                      </a:lnTo>
                      <a:lnTo>
                        <a:pt x="4" y="13"/>
                      </a:lnTo>
                      <a:lnTo>
                        <a:pt x="8" y="15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09" name="Freeform 67"/>
                <p:cNvSpPr>
                  <a:spLocks/>
                </p:cNvSpPr>
                <p:nvPr/>
              </p:nvSpPr>
              <p:spPr bwMode="auto">
                <a:xfrm>
                  <a:off x="3023" y="1719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9 w 14"/>
                    <a:gd name="T5" fmla="*/ 1 h 14"/>
                    <a:gd name="T6" fmla="*/ 7 w 14"/>
                    <a:gd name="T7" fmla="*/ 0 h 14"/>
                    <a:gd name="T8" fmla="*/ 5 w 14"/>
                    <a:gd name="T9" fmla="*/ 1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3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10" name="Freeform 68"/>
                <p:cNvSpPr>
                  <a:spLocks/>
                </p:cNvSpPr>
                <p:nvPr/>
              </p:nvSpPr>
              <p:spPr bwMode="auto">
                <a:xfrm>
                  <a:off x="3023" y="1747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3 w 14"/>
                    <a:gd name="T3" fmla="*/ 3 h 14"/>
                    <a:gd name="T4" fmla="*/ 11 w 14"/>
                    <a:gd name="T5" fmla="*/ 1 h 14"/>
                    <a:gd name="T6" fmla="*/ 7 w 14"/>
                    <a:gd name="T7" fmla="*/ 0 h 14"/>
                    <a:gd name="T8" fmla="*/ 5 w 14"/>
                    <a:gd name="T9" fmla="*/ 1 h 14"/>
                    <a:gd name="T10" fmla="*/ 2 w 14"/>
                    <a:gd name="T11" fmla="*/ 3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3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11 w 14"/>
                    <a:gd name="T23" fmla="*/ 14 h 14"/>
                    <a:gd name="T24" fmla="*/ 13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3" y="3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11" name="Freeform 69"/>
                <p:cNvSpPr>
                  <a:spLocks/>
                </p:cNvSpPr>
                <p:nvPr/>
              </p:nvSpPr>
              <p:spPr bwMode="auto">
                <a:xfrm>
                  <a:off x="3023" y="1776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9 w 14"/>
                    <a:gd name="T5" fmla="*/ 1 h 14"/>
                    <a:gd name="T6" fmla="*/ 7 w 14"/>
                    <a:gd name="T7" fmla="*/ 0 h 14"/>
                    <a:gd name="T8" fmla="*/ 4 w 14"/>
                    <a:gd name="T9" fmla="*/ 1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3 h 14"/>
                    <a:gd name="T18" fmla="*/ 4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12" name="Freeform 70"/>
                <p:cNvSpPr>
                  <a:spLocks/>
                </p:cNvSpPr>
                <p:nvPr/>
              </p:nvSpPr>
              <p:spPr bwMode="auto">
                <a:xfrm>
                  <a:off x="3022" y="1804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9 w 14"/>
                    <a:gd name="T5" fmla="*/ 1 h 14"/>
                    <a:gd name="T6" fmla="*/ 7 w 14"/>
                    <a:gd name="T7" fmla="*/ 0 h 14"/>
                    <a:gd name="T8" fmla="*/ 3 w 14"/>
                    <a:gd name="T9" fmla="*/ 1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3 h 14"/>
                    <a:gd name="T18" fmla="*/ 3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13" name="Freeform 71"/>
                <p:cNvSpPr>
                  <a:spLocks/>
                </p:cNvSpPr>
                <p:nvPr/>
              </p:nvSpPr>
              <p:spPr bwMode="auto">
                <a:xfrm>
                  <a:off x="3021" y="1832"/>
                  <a:ext cx="14" cy="15"/>
                </a:xfrm>
                <a:custGeom>
                  <a:avLst/>
                  <a:gdLst>
                    <a:gd name="T0" fmla="*/ 14 w 14"/>
                    <a:gd name="T1" fmla="*/ 8 h 15"/>
                    <a:gd name="T2" fmla="*/ 11 w 14"/>
                    <a:gd name="T3" fmla="*/ 3 h 15"/>
                    <a:gd name="T4" fmla="*/ 9 w 14"/>
                    <a:gd name="T5" fmla="*/ 2 h 15"/>
                    <a:gd name="T6" fmla="*/ 7 w 14"/>
                    <a:gd name="T7" fmla="*/ 0 h 15"/>
                    <a:gd name="T8" fmla="*/ 4 w 14"/>
                    <a:gd name="T9" fmla="*/ 2 h 15"/>
                    <a:gd name="T10" fmla="*/ 2 w 14"/>
                    <a:gd name="T11" fmla="*/ 3 h 15"/>
                    <a:gd name="T12" fmla="*/ 0 w 14"/>
                    <a:gd name="T13" fmla="*/ 8 h 15"/>
                    <a:gd name="T14" fmla="*/ 0 w 14"/>
                    <a:gd name="T15" fmla="*/ 8 h 15"/>
                    <a:gd name="T16" fmla="*/ 2 w 14"/>
                    <a:gd name="T17" fmla="*/ 13 h 15"/>
                    <a:gd name="T18" fmla="*/ 4 w 14"/>
                    <a:gd name="T19" fmla="*/ 15 h 15"/>
                    <a:gd name="T20" fmla="*/ 7 w 14"/>
                    <a:gd name="T21" fmla="*/ 15 h 15"/>
                    <a:gd name="T22" fmla="*/ 9 w 14"/>
                    <a:gd name="T23" fmla="*/ 15 h 15"/>
                    <a:gd name="T24" fmla="*/ 11 w 14"/>
                    <a:gd name="T25" fmla="*/ 13 h 15"/>
                    <a:gd name="T26" fmla="*/ 14 w 14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4" y="8"/>
                      </a:moveTo>
                      <a:lnTo>
                        <a:pt x="11" y="3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4" y="2"/>
                      </a:lnTo>
                      <a:lnTo>
                        <a:pt x="2" y="3"/>
                      </a:lnTo>
                      <a:lnTo>
                        <a:pt x="0" y="8"/>
                      </a:lnTo>
                      <a:lnTo>
                        <a:pt x="2" y="13"/>
                      </a:lnTo>
                      <a:lnTo>
                        <a:pt x="4" y="15"/>
                      </a:lnTo>
                      <a:lnTo>
                        <a:pt x="7" y="15"/>
                      </a:lnTo>
                      <a:lnTo>
                        <a:pt x="9" y="15"/>
                      </a:lnTo>
                      <a:lnTo>
                        <a:pt x="11" y="13"/>
                      </a:lnTo>
                      <a:lnTo>
                        <a:pt x="1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14" name="Freeform 72"/>
                <p:cNvSpPr>
                  <a:spLocks/>
                </p:cNvSpPr>
                <p:nvPr/>
              </p:nvSpPr>
              <p:spPr bwMode="auto">
                <a:xfrm>
                  <a:off x="3021" y="1861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1 w 14"/>
                    <a:gd name="T3" fmla="*/ 2 h 14"/>
                    <a:gd name="T4" fmla="*/ 9 w 14"/>
                    <a:gd name="T5" fmla="*/ 1 h 14"/>
                    <a:gd name="T6" fmla="*/ 7 w 14"/>
                    <a:gd name="T7" fmla="*/ 0 h 14"/>
                    <a:gd name="T8" fmla="*/ 4 w 14"/>
                    <a:gd name="T9" fmla="*/ 1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3 h 14"/>
                    <a:gd name="T18" fmla="*/ 4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1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1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15" name="Freeform 73"/>
                <p:cNvSpPr>
                  <a:spLocks/>
                </p:cNvSpPr>
                <p:nvPr/>
              </p:nvSpPr>
              <p:spPr bwMode="auto">
                <a:xfrm>
                  <a:off x="3022" y="1889"/>
                  <a:ext cx="14" cy="15"/>
                </a:xfrm>
                <a:custGeom>
                  <a:avLst/>
                  <a:gdLst>
                    <a:gd name="T0" fmla="*/ 14 w 14"/>
                    <a:gd name="T1" fmla="*/ 7 h 15"/>
                    <a:gd name="T2" fmla="*/ 12 w 14"/>
                    <a:gd name="T3" fmla="*/ 3 h 15"/>
                    <a:gd name="T4" fmla="*/ 9 w 14"/>
                    <a:gd name="T5" fmla="*/ 2 h 15"/>
                    <a:gd name="T6" fmla="*/ 7 w 14"/>
                    <a:gd name="T7" fmla="*/ 0 h 15"/>
                    <a:gd name="T8" fmla="*/ 3 w 14"/>
                    <a:gd name="T9" fmla="*/ 2 h 15"/>
                    <a:gd name="T10" fmla="*/ 1 w 14"/>
                    <a:gd name="T11" fmla="*/ 3 h 15"/>
                    <a:gd name="T12" fmla="*/ 0 w 14"/>
                    <a:gd name="T13" fmla="*/ 7 h 15"/>
                    <a:gd name="T14" fmla="*/ 0 w 14"/>
                    <a:gd name="T15" fmla="*/ 7 h 15"/>
                    <a:gd name="T16" fmla="*/ 1 w 14"/>
                    <a:gd name="T17" fmla="*/ 13 h 15"/>
                    <a:gd name="T18" fmla="*/ 3 w 14"/>
                    <a:gd name="T19" fmla="*/ 15 h 15"/>
                    <a:gd name="T20" fmla="*/ 7 w 14"/>
                    <a:gd name="T21" fmla="*/ 15 h 15"/>
                    <a:gd name="T22" fmla="*/ 9 w 14"/>
                    <a:gd name="T23" fmla="*/ 15 h 15"/>
                    <a:gd name="T24" fmla="*/ 12 w 14"/>
                    <a:gd name="T25" fmla="*/ 13 h 15"/>
                    <a:gd name="T26" fmla="*/ 14 w 14"/>
                    <a:gd name="T27" fmla="*/ 7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4" y="7"/>
                      </a:moveTo>
                      <a:lnTo>
                        <a:pt x="12" y="3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3" y="15"/>
                      </a:lnTo>
                      <a:lnTo>
                        <a:pt x="7" y="15"/>
                      </a:lnTo>
                      <a:lnTo>
                        <a:pt x="9" y="15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16" name="Freeform 74"/>
                <p:cNvSpPr>
                  <a:spLocks/>
                </p:cNvSpPr>
                <p:nvPr/>
              </p:nvSpPr>
              <p:spPr bwMode="auto">
                <a:xfrm>
                  <a:off x="3022" y="1918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3 w 14"/>
                    <a:gd name="T3" fmla="*/ 2 h 14"/>
                    <a:gd name="T4" fmla="*/ 10 w 14"/>
                    <a:gd name="T5" fmla="*/ 1 h 14"/>
                    <a:gd name="T6" fmla="*/ 7 w 14"/>
                    <a:gd name="T7" fmla="*/ 0 h 14"/>
                    <a:gd name="T8" fmla="*/ 5 w 14"/>
                    <a:gd name="T9" fmla="*/ 1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3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10 w 14"/>
                    <a:gd name="T23" fmla="*/ 14 h 14"/>
                    <a:gd name="T24" fmla="*/ 13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3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3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17" name="Freeform 75"/>
                <p:cNvSpPr>
                  <a:spLocks/>
                </p:cNvSpPr>
                <p:nvPr/>
              </p:nvSpPr>
              <p:spPr bwMode="auto">
                <a:xfrm>
                  <a:off x="3023" y="1946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3 h 14"/>
                    <a:gd name="T4" fmla="*/ 9 w 14"/>
                    <a:gd name="T5" fmla="*/ 1 h 14"/>
                    <a:gd name="T6" fmla="*/ 7 w 14"/>
                    <a:gd name="T7" fmla="*/ 0 h 14"/>
                    <a:gd name="T8" fmla="*/ 5 w 14"/>
                    <a:gd name="T9" fmla="*/ 1 h 14"/>
                    <a:gd name="T10" fmla="*/ 2 w 14"/>
                    <a:gd name="T11" fmla="*/ 3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3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18" name="Freeform 76"/>
                <p:cNvSpPr>
                  <a:spLocks/>
                </p:cNvSpPr>
                <p:nvPr/>
              </p:nvSpPr>
              <p:spPr bwMode="auto">
                <a:xfrm>
                  <a:off x="3024" y="1975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10 w 14"/>
                    <a:gd name="T5" fmla="*/ 1 h 14"/>
                    <a:gd name="T6" fmla="*/ 7 w 14"/>
                    <a:gd name="T7" fmla="*/ 0 h 14"/>
                    <a:gd name="T8" fmla="*/ 4 w 14"/>
                    <a:gd name="T9" fmla="*/ 1 h 14"/>
                    <a:gd name="T10" fmla="*/ 1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1 w 14"/>
                    <a:gd name="T17" fmla="*/ 13 h 14"/>
                    <a:gd name="T18" fmla="*/ 4 w 14"/>
                    <a:gd name="T19" fmla="*/ 14 h 14"/>
                    <a:gd name="T20" fmla="*/ 7 w 14"/>
                    <a:gd name="T21" fmla="*/ 14 h 14"/>
                    <a:gd name="T22" fmla="*/ 10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19" name="Freeform 77"/>
                <p:cNvSpPr>
                  <a:spLocks/>
                </p:cNvSpPr>
                <p:nvPr/>
              </p:nvSpPr>
              <p:spPr bwMode="auto">
                <a:xfrm>
                  <a:off x="3024" y="2003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10 w 14"/>
                    <a:gd name="T5" fmla="*/ 1 h 14"/>
                    <a:gd name="T6" fmla="*/ 7 w 14"/>
                    <a:gd name="T7" fmla="*/ 0 h 14"/>
                    <a:gd name="T8" fmla="*/ 5 w 14"/>
                    <a:gd name="T9" fmla="*/ 1 h 14"/>
                    <a:gd name="T10" fmla="*/ 3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3 w 14"/>
                    <a:gd name="T17" fmla="*/ 13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10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20" name="Freeform 78"/>
                <p:cNvSpPr>
                  <a:spLocks/>
                </p:cNvSpPr>
                <p:nvPr/>
              </p:nvSpPr>
              <p:spPr bwMode="auto">
                <a:xfrm>
                  <a:off x="3024" y="2032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10 w 14"/>
                    <a:gd name="T5" fmla="*/ 1 h 14"/>
                    <a:gd name="T6" fmla="*/ 7 w 14"/>
                    <a:gd name="T7" fmla="*/ 0 h 14"/>
                    <a:gd name="T8" fmla="*/ 5 w 14"/>
                    <a:gd name="T9" fmla="*/ 1 h 14"/>
                    <a:gd name="T10" fmla="*/ 3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3 w 14"/>
                    <a:gd name="T17" fmla="*/ 13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10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21" name="Freeform 79"/>
                <p:cNvSpPr>
                  <a:spLocks/>
                </p:cNvSpPr>
                <p:nvPr/>
              </p:nvSpPr>
              <p:spPr bwMode="auto">
                <a:xfrm>
                  <a:off x="3024" y="2060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10 w 14"/>
                    <a:gd name="T5" fmla="*/ 1 h 14"/>
                    <a:gd name="T6" fmla="*/ 7 w 14"/>
                    <a:gd name="T7" fmla="*/ 0 h 14"/>
                    <a:gd name="T8" fmla="*/ 4 w 14"/>
                    <a:gd name="T9" fmla="*/ 1 h 14"/>
                    <a:gd name="T10" fmla="*/ 1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1 w 14"/>
                    <a:gd name="T17" fmla="*/ 13 h 14"/>
                    <a:gd name="T18" fmla="*/ 4 w 14"/>
                    <a:gd name="T19" fmla="*/ 14 h 14"/>
                    <a:gd name="T20" fmla="*/ 7 w 14"/>
                    <a:gd name="T21" fmla="*/ 14 h 14"/>
                    <a:gd name="T22" fmla="*/ 10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22" name="Freeform 80"/>
                <p:cNvSpPr>
                  <a:spLocks/>
                </p:cNvSpPr>
                <p:nvPr/>
              </p:nvSpPr>
              <p:spPr bwMode="auto">
                <a:xfrm>
                  <a:off x="3022" y="2088"/>
                  <a:ext cx="14" cy="15"/>
                </a:xfrm>
                <a:custGeom>
                  <a:avLst/>
                  <a:gdLst>
                    <a:gd name="T0" fmla="*/ 14 w 14"/>
                    <a:gd name="T1" fmla="*/ 8 h 15"/>
                    <a:gd name="T2" fmla="*/ 13 w 14"/>
                    <a:gd name="T3" fmla="*/ 3 h 15"/>
                    <a:gd name="T4" fmla="*/ 10 w 14"/>
                    <a:gd name="T5" fmla="*/ 2 h 15"/>
                    <a:gd name="T6" fmla="*/ 7 w 14"/>
                    <a:gd name="T7" fmla="*/ 0 h 15"/>
                    <a:gd name="T8" fmla="*/ 5 w 14"/>
                    <a:gd name="T9" fmla="*/ 2 h 15"/>
                    <a:gd name="T10" fmla="*/ 2 w 14"/>
                    <a:gd name="T11" fmla="*/ 3 h 15"/>
                    <a:gd name="T12" fmla="*/ 0 w 14"/>
                    <a:gd name="T13" fmla="*/ 8 h 15"/>
                    <a:gd name="T14" fmla="*/ 0 w 14"/>
                    <a:gd name="T15" fmla="*/ 8 h 15"/>
                    <a:gd name="T16" fmla="*/ 2 w 14"/>
                    <a:gd name="T17" fmla="*/ 13 h 15"/>
                    <a:gd name="T18" fmla="*/ 5 w 14"/>
                    <a:gd name="T19" fmla="*/ 15 h 15"/>
                    <a:gd name="T20" fmla="*/ 7 w 14"/>
                    <a:gd name="T21" fmla="*/ 15 h 15"/>
                    <a:gd name="T22" fmla="*/ 10 w 14"/>
                    <a:gd name="T23" fmla="*/ 15 h 15"/>
                    <a:gd name="T24" fmla="*/ 13 w 14"/>
                    <a:gd name="T25" fmla="*/ 13 h 15"/>
                    <a:gd name="T26" fmla="*/ 14 w 14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4" y="8"/>
                      </a:moveTo>
                      <a:lnTo>
                        <a:pt x="13" y="3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2" y="3"/>
                      </a:lnTo>
                      <a:lnTo>
                        <a:pt x="0" y="8"/>
                      </a:lnTo>
                      <a:lnTo>
                        <a:pt x="2" y="13"/>
                      </a:ln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10" y="15"/>
                      </a:lnTo>
                      <a:lnTo>
                        <a:pt x="13" y="13"/>
                      </a:lnTo>
                      <a:lnTo>
                        <a:pt x="1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23" name="Freeform 81"/>
                <p:cNvSpPr>
                  <a:spLocks/>
                </p:cNvSpPr>
                <p:nvPr/>
              </p:nvSpPr>
              <p:spPr bwMode="auto">
                <a:xfrm>
                  <a:off x="3019" y="2117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2 w 15"/>
                    <a:gd name="T3" fmla="*/ 2 h 14"/>
                    <a:gd name="T4" fmla="*/ 10 w 15"/>
                    <a:gd name="T5" fmla="*/ 1 h 14"/>
                    <a:gd name="T6" fmla="*/ 8 w 15"/>
                    <a:gd name="T7" fmla="*/ 0 h 14"/>
                    <a:gd name="T8" fmla="*/ 5 w 15"/>
                    <a:gd name="T9" fmla="*/ 1 h 14"/>
                    <a:gd name="T10" fmla="*/ 3 w 15"/>
                    <a:gd name="T11" fmla="*/ 2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2 h 14"/>
                    <a:gd name="T18" fmla="*/ 5 w 15"/>
                    <a:gd name="T19" fmla="*/ 14 h 14"/>
                    <a:gd name="T20" fmla="*/ 8 w 15"/>
                    <a:gd name="T21" fmla="*/ 14 h 14"/>
                    <a:gd name="T22" fmla="*/ 10 w 15"/>
                    <a:gd name="T23" fmla="*/ 14 h 14"/>
                    <a:gd name="T24" fmla="*/ 12 w 15"/>
                    <a:gd name="T25" fmla="*/ 12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2" y="12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24" name="Freeform 82"/>
                <p:cNvSpPr>
                  <a:spLocks/>
                </p:cNvSpPr>
                <p:nvPr/>
              </p:nvSpPr>
              <p:spPr bwMode="auto">
                <a:xfrm>
                  <a:off x="3015" y="2145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3 h 14"/>
                    <a:gd name="T4" fmla="*/ 9 w 14"/>
                    <a:gd name="T5" fmla="*/ 0 h 14"/>
                    <a:gd name="T6" fmla="*/ 7 w 14"/>
                    <a:gd name="T7" fmla="*/ 0 h 14"/>
                    <a:gd name="T8" fmla="*/ 3 w 14"/>
                    <a:gd name="T9" fmla="*/ 0 h 14"/>
                    <a:gd name="T10" fmla="*/ 2 w 14"/>
                    <a:gd name="T11" fmla="*/ 3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2 h 14"/>
                    <a:gd name="T18" fmla="*/ 3 w 14"/>
                    <a:gd name="T19" fmla="*/ 13 h 14"/>
                    <a:gd name="T20" fmla="*/ 7 w 14"/>
                    <a:gd name="T21" fmla="*/ 14 h 14"/>
                    <a:gd name="T22" fmla="*/ 9 w 14"/>
                    <a:gd name="T23" fmla="*/ 13 h 14"/>
                    <a:gd name="T24" fmla="*/ 12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3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3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25" name="Freeform 83"/>
                <p:cNvSpPr>
                  <a:spLocks/>
                </p:cNvSpPr>
                <p:nvPr/>
              </p:nvSpPr>
              <p:spPr bwMode="auto">
                <a:xfrm>
                  <a:off x="3006" y="2173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2 w 15"/>
                    <a:gd name="T3" fmla="*/ 1 h 14"/>
                    <a:gd name="T4" fmla="*/ 10 w 15"/>
                    <a:gd name="T5" fmla="*/ 0 h 14"/>
                    <a:gd name="T6" fmla="*/ 8 w 15"/>
                    <a:gd name="T7" fmla="*/ 0 h 14"/>
                    <a:gd name="T8" fmla="*/ 4 w 15"/>
                    <a:gd name="T9" fmla="*/ 0 h 14"/>
                    <a:gd name="T10" fmla="*/ 3 w 15"/>
                    <a:gd name="T11" fmla="*/ 1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1 h 14"/>
                    <a:gd name="T18" fmla="*/ 4 w 15"/>
                    <a:gd name="T19" fmla="*/ 13 h 14"/>
                    <a:gd name="T20" fmla="*/ 8 w 15"/>
                    <a:gd name="T21" fmla="*/ 14 h 14"/>
                    <a:gd name="T22" fmla="*/ 10 w 15"/>
                    <a:gd name="T23" fmla="*/ 13 h 14"/>
                    <a:gd name="T24" fmla="*/ 12 w 15"/>
                    <a:gd name="T25" fmla="*/ 11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1"/>
                      </a:lnTo>
                      <a:lnTo>
                        <a:pt x="4" y="13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2" y="11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26" name="Freeform 84"/>
                <p:cNvSpPr>
                  <a:spLocks/>
                </p:cNvSpPr>
                <p:nvPr/>
              </p:nvSpPr>
              <p:spPr bwMode="auto">
                <a:xfrm>
                  <a:off x="2995" y="2199"/>
                  <a:ext cx="14" cy="14"/>
                </a:xfrm>
                <a:custGeom>
                  <a:avLst/>
                  <a:gdLst>
                    <a:gd name="T0" fmla="*/ 11 w 14"/>
                    <a:gd name="T1" fmla="*/ 11 h 14"/>
                    <a:gd name="T2" fmla="*/ 14 w 14"/>
                    <a:gd name="T3" fmla="*/ 7 h 14"/>
                    <a:gd name="T4" fmla="*/ 11 w 14"/>
                    <a:gd name="T5" fmla="*/ 1 h 14"/>
                    <a:gd name="T6" fmla="*/ 9 w 14"/>
                    <a:gd name="T7" fmla="*/ 0 h 14"/>
                    <a:gd name="T8" fmla="*/ 7 w 14"/>
                    <a:gd name="T9" fmla="*/ 0 h 14"/>
                    <a:gd name="T10" fmla="*/ 4 w 14"/>
                    <a:gd name="T11" fmla="*/ 0 h 14"/>
                    <a:gd name="T12" fmla="*/ 1 w 14"/>
                    <a:gd name="T13" fmla="*/ 1 h 14"/>
                    <a:gd name="T14" fmla="*/ 1 w 14"/>
                    <a:gd name="T15" fmla="*/ 1 h 14"/>
                    <a:gd name="T16" fmla="*/ 0 w 14"/>
                    <a:gd name="T17" fmla="*/ 7 h 14"/>
                    <a:gd name="T18" fmla="*/ 2 w 14"/>
                    <a:gd name="T19" fmla="*/ 11 h 14"/>
                    <a:gd name="T20" fmla="*/ 4 w 14"/>
                    <a:gd name="T21" fmla="*/ 13 h 14"/>
                    <a:gd name="T22" fmla="*/ 7 w 14"/>
                    <a:gd name="T23" fmla="*/ 14 h 14"/>
                    <a:gd name="T24" fmla="*/ 9 w 14"/>
                    <a:gd name="T25" fmla="*/ 13 h 14"/>
                    <a:gd name="T26" fmla="*/ 11 w 14"/>
                    <a:gd name="T27" fmla="*/ 11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1" y="11"/>
                      </a:moveTo>
                      <a:lnTo>
                        <a:pt x="14" y="7"/>
                      </a:lnTo>
                      <a:lnTo>
                        <a:pt x="11" y="1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1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27" name="Freeform 85"/>
                <p:cNvSpPr>
                  <a:spLocks/>
                </p:cNvSpPr>
                <p:nvPr/>
              </p:nvSpPr>
              <p:spPr bwMode="auto">
                <a:xfrm>
                  <a:off x="2978" y="2221"/>
                  <a:ext cx="14" cy="14"/>
                </a:xfrm>
                <a:custGeom>
                  <a:avLst/>
                  <a:gdLst>
                    <a:gd name="T0" fmla="*/ 13 w 14"/>
                    <a:gd name="T1" fmla="*/ 13 h 14"/>
                    <a:gd name="T2" fmla="*/ 14 w 14"/>
                    <a:gd name="T3" fmla="*/ 7 h 14"/>
                    <a:gd name="T4" fmla="*/ 12 w 14"/>
                    <a:gd name="T5" fmla="*/ 2 h 14"/>
                    <a:gd name="T6" fmla="*/ 9 w 14"/>
                    <a:gd name="T7" fmla="*/ 1 h 14"/>
                    <a:gd name="T8" fmla="*/ 7 w 14"/>
                    <a:gd name="T9" fmla="*/ 0 h 14"/>
                    <a:gd name="T10" fmla="*/ 5 w 14"/>
                    <a:gd name="T11" fmla="*/ 1 h 14"/>
                    <a:gd name="T12" fmla="*/ 2 w 14"/>
                    <a:gd name="T13" fmla="*/ 2 h 14"/>
                    <a:gd name="T14" fmla="*/ 2 w 14"/>
                    <a:gd name="T15" fmla="*/ 2 h 14"/>
                    <a:gd name="T16" fmla="*/ 0 w 14"/>
                    <a:gd name="T17" fmla="*/ 7 h 14"/>
                    <a:gd name="T18" fmla="*/ 2 w 14"/>
                    <a:gd name="T19" fmla="*/ 12 h 14"/>
                    <a:gd name="T20" fmla="*/ 5 w 14"/>
                    <a:gd name="T21" fmla="*/ 14 h 14"/>
                    <a:gd name="T22" fmla="*/ 7 w 14"/>
                    <a:gd name="T23" fmla="*/ 14 h 14"/>
                    <a:gd name="T24" fmla="*/ 9 w 14"/>
                    <a:gd name="T25" fmla="*/ 14 h 14"/>
                    <a:gd name="T26" fmla="*/ 13 w 14"/>
                    <a:gd name="T27" fmla="*/ 13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3" y="13"/>
                      </a:move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3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28" name="Freeform 86"/>
                <p:cNvSpPr>
                  <a:spLocks/>
                </p:cNvSpPr>
                <p:nvPr/>
              </p:nvSpPr>
              <p:spPr bwMode="auto">
                <a:xfrm>
                  <a:off x="2957" y="2240"/>
                  <a:ext cx="14" cy="14"/>
                </a:xfrm>
                <a:custGeom>
                  <a:avLst/>
                  <a:gdLst>
                    <a:gd name="T0" fmla="*/ 13 w 14"/>
                    <a:gd name="T1" fmla="*/ 12 h 14"/>
                    <a:gd name="T2" fmla="*/ 14 w 14"/>
                    <a:gd name="T3" fmla="*/ 7 h 14"/>
                    <a:gd name="T4" fmla="*/ 11 w 14"/>
                    <a:gd name="T5" fmla="*/ 2 h 14"/>
                    <a:gd name="T6" fmla="*/ 9 w 14"/>
                    <a:gd name="T7" fmla="*/ 0 h 14"/>
                    <a:gd name="T8" fmla="*/ 7 w 14"/>
                    <a:gd name="T9" fmla="*/ 0 h 14"/>
                    <a:gd name="T10" fmla="*/ 4 w 14"/>
                    <a:gd name="T11" fmla="*/ 0 h 14"/>
                    <a:gd name="T12" fmla="*/ 2 w 14"/>
                    <a:gd name="T13" fmla="*/ 1 h 14"/>
                    <a:gd name="T14" fmla="*/ 2 w 14"/>
                    <a:gd name="T15" fmla="*/ 1 h 14"/>
                    <a:gd name="T16" fmla="*/ 0 w 14"/>
                    <a:gd name="T17" fmla="*/ 7 h 14"/>
                    <a:gd name="T18" fmla="*/ 2 w 14"/>
                    <a:gd name="T19" fmla="*/ 12 h 14"/>
                    <a:gd name="T20" fmla="*/ 4 w 14"/>
                    <a:gd name="T21" fmla="*/ 13 h 14"/>
                    <a:gd name="T22" fmla="*/ 7 w 14"/>
                    <a:gd name="T23" fmla="*/ 14 h 14"/>
                    <a:gd name="T24" fmla="*/ 9 w 14"/>
                    <a:gd name="T25" fmla="*/ 13 h 14"/>
                    <a:gd name="T26" fmla="*/ 13 w 14"/>
                    <a:gd name="T27" fmla="*/ 12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3" y="12"/>
                      </a:move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3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29" name="Freeform 87"/>
                <p:cNvSpPr>
                  <a:spLocks/>
                </p:cNvSpPr>
                <p:nvPr/>
              </p:nvSpPr>
              <p:spPr bwMode="auto">
                <a:xfrm>
                  <a:off x="2932" y="2254"/>
                  <a:ext cx="14" cy="15"/>
                </a:xfrm>
                <a:custGeom>
                  <a:avLst/>
                  <a:gdLst>
                    <a:gd name="T0" fmla="*/ 10 w 14"/>
                    <a:gd name="T1" fmla="*/ 13 h 15"/>
                    <a:gd name="T2" fmla="*/ 12 w 14"/>
                    <a:gd name="T3" fmla="*/ 12 h 15"/>
                    <a:gd name="T4" fmla="*/ 14 w 14"/>
                    <a:gd name="T5" fmla="*/ 7 h 15"/>
                    <a:gd name="T6" fmla="*/ 12 w 14"/>
                    <a:gd name="T7" fmla="*/ 1 h 15"/>
                    <a:gd name="T8" fmla="*/ 10 w 14"/>
                    <a:gd name="T9" fmla="*/ 0 h 15"/>
                    <a:gd name="T10" fmla="*/ 7 w 14"/>
                    <a:gd name="T11" fmla="*/ 0 h 15"/>
                    <a:gd name="T12" fmla="*/ 4 w 14"/>
                    <a:gd name="T13" fmla="*/ 0 h 15"/>
                    <a:gd name="T14" fmla="*/ 4 w 14"/>
                    <a:gd name="T15" fmla="*/ 0 h 15"/>
                    <a:gd name="T16" fmla="*/ 2 w 14"/>
                    <a:gd name="T17" fmla="*/ 1 h 15"/>
                    <a:gd name="T18" fmla="*/ 0 w 14"/>
                    <a:gd name="T19" fmla="*/ 7 h 15"/>
                    <a:gd name="T20" fmla="*/ 2 w 14"/>
                    <a:gd name="T21" fmla="*/ 12 h 15"/>
                    <a:gd name="T22" fmla="*/ 4 w 14"/>
                    <a:gd name="T23" fmla="*/ 13 h 15"/>
                    <a:gd name="T24" fmla="*/ 7 w 14"/>
                    <a:gd name="T25" fmla="*/ 15 h 15"/>
                    <a:gd name="T26" fmla="*/ 10 w 14"/>
                    <a:gd name="T27" fmla="*/ 13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0" y="13"/>
                      </a:move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5"/>
                      </a:lnTo>
                      <a:lnTo>
                        <a:pt x="1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30" name="Freeform 88"/>
                <p:cNvSpPr>
                  <a:spLocks/>
                </p:cNvSpPr>
                <p:nvPr/>
              </p:nvSpPr>
              <p:spPr bwMode="auto">
                <a:xfrm>
                  <a:off x="2906" y="2264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2 w 14"/>
                    <a:gd name="T3" fmla="*/ 13 h 14"/>
                    <a:gd name="T4" fmla="*/ 14 w 14"/>
                    <a:gd name="T5" fmla="*/ 7 h 14"/>
                    <a:gd name="T6" fmla="*/ 12 w 14"/>
                    <a:gd name="T7" fmla="*/ 2 h 14"/>
                    <a:gd name="T8" fmla="*/ 9 w 14"/>
                    <a:gd name="T9" fmla="*/ 1 h 14"/>
                    <a:gd name="T10" fmla="*/ 7 w 14"/>
                    <a:gd name="T11" fmla="*/ 0 h 14"/>
                    <a:gd name="T12" fmla="*/ 3 w 14"/>
                    <a:gd name="T13" fmla="*/ 1 h 14"/>
                    <a:gd name="T14" fmla="*/ 3 w 14"/>
                    <a:gd name="T15" fmla="*/ 1 h 14"/>
                    <a:gd name="T16" fmla="*/ 2 w 14"/>
                    <a:gd name="T17" fmla="*/ 2 h 14"/>
                    <a:gd name="T18" fmla="*/ 0 w 14"/>
                    <a:gd name="T19" fmla="*/ 7 h 14"/>
                    <a:gd name="T20" fmla="*/ 2 w 14"/>
                    <a:gd name="T21" fmla="*/ 13 h 14"/>
                    <a:gd name="T22" fmla="*/ 3 w 14"/>
                    <a:gd name="T23" fmla="*/ 14 h 14"/>
                    <a:gd name="T24" fmla="*/ 7 w 14"/>
                    <a:gd name="T25" fmla="*/ 14 h 14"/>
                    <a:gd name="T26" fmla="*/ 9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31" name="Freeform 89"/>
                <p:cNvSpPr>
                  <a:spLocks/>
                </p:cNvSpPr>
                <p:nvPr/>
              </p:nvSpPr>
              <p:spPr bwMode="auto">
                <a:xfrm>
                  <a:off x="2877" y="2270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1 w 14"/>
                    <a:gd name="T3" fmla="*/ 14 h 14"/>
                    <a:gd name="T4" fmla="*/ 13 w 14"/>
                    <a:gd name="T5" fmla="*/ 13 h 14"/>
                    <a:gd name="T6" fmla="*/ 14 w 14"/>
                    <a:gd name="T7" fmla="*/ 7 h 14"/>
                    <a:gd name="T8" fmla="*/ 13 w 14"/>
                    <a:gd name="T9" fmla="*/ 2 h 14"/>
                    <a:gd name="T10" fmla="*/ 11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1 h 14"/>
                    <a:gd name="T18" fmla="*/ 3 w 14"/>
                    <a:gd name="T19" fmla="*/ 2 h 14"/>
                    <a:gd name="T20" fmla="*/ 0 w 14"/>
                    <a:gd name="T21" fmla="*/ 7 h 14"/>
                    <a:gd name="T22" fmla="*/ 3 w 14"/>
                    <a:gd name="T23" fmla="*/ 13 h 14"/>
                    <a:gd name="T24" fmla="*/ 5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1" y="14"/>
                      </a:lnTo>
                      <a:lnTo>
                        <a:pt x="13" y="13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32" name="Freeform 90"/>
                <p:cNvSpPr>
                  <a:spLocks/>
                </p:cNvSpPr>
                <p:nvPr/>
              </p:nvSpPr>
              <p:spPr bwMode="auto">
                <a:xfrm>
                  <a:off x="2850" y="2274"/>
                  <a:ext cx="14" cy="15"/>
                </a:xfrm>
                <a:custGeom>
                  <a:avLst/>
                  <a:gdLst>
                    <a:gd name="T0" fmla="*/ 7 w 14"/>
                    <a:gd name="T1" fmla="*/ 15 h 15"/>
                    <a:gd name="T2" fmla="*/ 9 w 14"/>
                    <a:gd name="T3" fmla="*/ 13 h 15"/>
                    <a:gd name="T4" fmla="*/ 12 w 14"/>
                    <a:gd name="T5" fmla="*/ 12 h 15"/>
                    <a:gd name="T6" fmla="*/ 14 w 14"/>
                    <a:gd name="T7" fmla="*/ 8 h 15"/>
                    <a:gd name="T8" fmla="*/ 12 w 14"/>
                    <a:gd name="T9" fmla="*/ 3 h 15"/>
                    <a:gd name="T10" fmla="*/ 9 w 14"/>
                    <a:gd name="T11" fmla="*/ 0 h 15"/>
                    <a:gd name="T12" fmla="*/ 7 w 14"/>
                    <a:gd name="T13" fmla="*/ 0 h 15"/>
                    <a:gd name="T14" fmla="*/ 7 w 14"/>
                    <a:gd name="T15" fmla="*/ 0 h 15"/>
                    <a:gd name="T16" fmla="*/ 4 w 14"/>
                    <a:gd name="T17" fmla="*/ 0 h 15"/>
                    <a:gd name="T18" fmla="*/ 1 w 14"/>
                    <a:gd name="T19" fmla="*/ 3 h 15"/>
                    <a:gd name="T20" fmla="*/ 0 w 14"/>
                    <a:gd name="T21" fmla="*/ 8 h 15"/>
                    <a:gd name="T22" fmla="*/ 1 w 14"/>
                    <a:gd name="T23" fmla="*/ 12 h 15"/>
                    <a:gd name="T24" fmla="*/ 4 w 14"/>
                    <a:gd name="T25" fmla="*/ 13 h 15"/>
                    <a:gd name="T26" fmla="*/ 7 w 14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8"/>
                      </a:lnTo>
                      <a:lnTo>
                        <a:pt x="12" y="3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0" y="8"/>
                      </a:lnTo>
                      <a:lnTo>
                        <a:pt x="1" y="12"/>
                      </a:lnTo>
                      <a:lnTo>
                        <a:pt x="4" y="13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33" name="Freeform 91"/>
                <p:cNvSpPr>
                  <a:spLocks/>
                </p:cNvSpPr>
                <p:nvPr/>
              </p:nvSpPr>
              <p:spPr bwMode="auto">
                <a:xfrm>
                  <a:off x="2822" y="2277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4 h 14"/>
                    <a:gd name="T4" fmla="*/ 11 w 14"/>
                    <a:gd name="T5" fmla="*/ 13 h 14"/>
                    <a:gd name="T6" fmla="*/ 14 w 14"/>
                    <a:gd name="T7" fmla="*/ 7 h 14"/>
                    <a:gd name="T8" fmla="*/ 11 w 14"/>
                    <a:gd name="T9" fmla="*/ 2 h 14"/>
                    <a:gd name="T10" fmla="*/ 9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3 w 14"/>
                    <a:gd name="T17" fmla="*/ 1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3 h 14"/>
                    <a:gd name="T24" fmla="*/ 3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4"/>
                      </a:lnTo>
                      <a:lnTo>
                        <a:pt x="11" y="13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34" name="Freeform 92"/>
                <p:cNvSpPr>
                  <a:spLocks/>
                </p:cNvSpPr>
                <p:nvPr/>
              </p:nvSpPr>
              <p:spPr bwMode="auto">
                <a:xfrm>
                  <a:off x="2793" y="2279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3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3 h 14"/>
                    <a:gd name="T10" fmla="*/ 10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0 h 14"/>
                    <a:gd name="T18" fmla="*/ 2 w 14"/>
                    <a:gd name="T19" fmla="*/ 3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4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235" name="Freeform 93"/>
                <p:cNvSpPr>
                  <a:spLocks/>
                </p:cNvSpPr>
                <p:nvPr/>
              </p:nvSpPr>
              <p:spPr bwMode="auto">
                <a:xfrm>
                  <a:off x="2702" y="2239"/>
                  <a:ext cx="97" cy="96"/>
                </a:xfrm>
                <a:custGeom>
                  <a:avLst/>
                  <a:gdLst>
                    <a:gd name="T0" fmla="*/ 93 w 97"/>
                    <a:gd name="T1" fmla="*/ 0 h 96"/>
                    <a:gd name="T2" fmla="*/ 0 w 97"/>
                    <a:gd name="T3" fmla="*/ 52 h 96"/>
                    <a:gd name="T4" fmla="*/ 97 w 97"/>
                    <a:gd name="T5" fmla="*/ 96 h 96"/>
                    <a:gd name="T6" fmla="*/ 93 w 97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7" h="96">
                      <a:moveTo>
                        <a:pt x="93" y="0"/>
                      </a:moveTo>
                      <a:lnTo>
                        <a:pt x="0" y="52"/>
                      </a:lnTo>
                      <a:lnTo>
                        <a:pt x="97" y="9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31773" name="Group 94"/>
              <p:cNvGrpSpPr>
                <a:grpSpLocks/>
              </p:cNvGrpSpPr>
              <p:nvPr/>
            </p:nvGrpSpPr>
            <p:grpSpPr bwMode="auto">
              <a:xfrm>
                <a:off x="3961" y="1321"/>
                <a:ext cx="699" cy="776"/>
                <a:chOff x="3598" y="1559"/>
                <a:chExt cx="699" cy="776"/>
              </a:xfrm>
            </p:grpSpPr>
            <p:sp>
              <p:nvSpPr>
                <p:cNvPr id="32076" name="Freeform 95"/>
                <p:cNvSpPr>
                  <a:spLocks/>
                </p:cNvSpPr>
                <p:nvPr/>
              </p:nvSpPr>
              <p:spPr bwMode="auto">
                <a:xfrm>
                  <a:off x="3762" y="2259"/>
                  <a:ext cx="15" cy="14"/>
                </a:xfrm>
                <a:custGeom>
                  <a:avLst/>
                  <a:gdLst>
                    <a:gd name="T0" fmla="*/ 7 w 15"/>
                    <a:gd name="T1" fmla="*/ 14 h 14"/>
                    <a:gd name="T2" fmla="*/ 10 w 15"/>
                    <a:gd name="T3" fmla="*/ 13 h 14"/>
                    <a:gd name="T4" fmla="*/ 12 w 15"/>
                    <a:gd name="T5" fmla="*/ 12 h 14"/>
                    <a:gd name="T6" fmla="*/ 15 w 15"/>
                    <a:gd name="T7" fmla="*/ 7 h 14"/>
                    <a:gd name="T8" fmla="*/ 12 w 15"/>
                    <a:gd name="T9" fmla="*/ 2 h 14"/>
                    <a:gd name="T10" fmla="*/ 10 w 15"/>
                    <a:gd name="T11" fmla="*/ 1 h 14"/>
                    <a:gd name="T12" fmla="*/ 7 w 15"/>
                    <a:gd name="T13" fmla="*/ 0 h 14"/>
                    <a:gd name="T14" fmla="*/ 7 w 15"/>
                    <a:gd name="T15" fmla="*/ 0 h 14"/>
                    <a:gd name="T16" fmla="*/ 5 w 15"/>
                    <a:gd name="T17" fmla="*/ 0 h 14"/>
                    <a:gd name="T18" fmla="*/ 3 w 15"/>
                    <a:gd name="T19" fmla="*/ 2 h 14"/>
                    <a:gd name="T20" fmla="*/ 0 w 15"/>
                    <a:gd name="T21" fmla="*/ 7 h 14"/>
                    <a:gd name="T22" fmla="*/ 3 w 15"/>
                    <a:gd name="T23" fmla="*/ 12 h 14"/>
                    <a:gd name="T24" fmla="*/ 5 w 15"/>
                    <a:gd name="T25" fmla="*/ 13 h 14"/>
                    <a:gd name="T26" fmla="*/ 7 w 15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7" y="14"/>
                      </a:move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77" name="Freeform 96"/>
                <p:cNvSpPr>
                  <a:spLocks/>
                </p:cNvSpPr>
                <p:nvPr/>
              </p:nvSpPr>
              <p:spPr bwMode="auto">
                <a:xfrm>
                  <a:off x="3734" y="2258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4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2 h 14"/>
                    <a:gd name="T10" fmla="*/ 9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1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5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78" name="Freeform 97"/>
                <p:cNvSpPr>
                  <a:spLocks/>
                </p:cNvSpPr>
                <p:nvPr/>
              </p:nvSpPr>
              <p:spPr bwMode="auto">
                <a:xfrm>
                  <a:off x="3705" y="2255"/>
                  <a:ext cx="15" cy="15"/>
                </a:xfrm>
                <a:custGeom>
                  <a:avLst/>
                  <a:gdLst>
                    <a:gd name="T0" fmla="*/ 8 w 15"/>
                    <a:gd name="T1" fmla="*/ 15 h 15"/>
                    <a:gd name="T2" fmla="*/ 11 w 15"/>
                    <a:gd name="T3" fmla="*/ 14 h 15"/>
                    <a:gd name="T4" fmla="*/ 12 w 15"/>
                    <a:gd name="T5" fmla="*/ 12 h 15"/>
                    <a:gd name="T6" fmla="*/ 15 w 15"/>
                    <a:gd name="T7" fmla="*/ 8 h 15"/>
                    <a:gd name="T8" fmla="*/ 12 w 15"/>
                    <a:gd name="T9" fmla="*/ 3 h 15"/>
                    <a:gd name="T10" fmla="*/ 11 w 15"/>
                    <a:gd name="T11" fmla="*/ 0 h 15"/>
                    <a:gd name="T12" fmla="*/ 8 w 15"/>
                    <a:gd name="T13" fmla="*/ 0 h 15"/>
                    <a:gd name="T14" fmla="*/ 8 w 15"/>
                    <a:gd name="T15" fmla="*/ 0 h 15"/>
                    <a:gd name="T16" fmla="*/ 5 w 15"/>
                    <a:gd name="T17" fmla="*/ 0 h 15"/>
                    <a:gd name="T18" fmla="*/ 3 w 15"/>
                    <a:gd name="T19" fmla="*/ 3 h 15"/>
                    <a:gd name="T20" fmla="*/ 0 w 15"/>
                    <a:gd name="T21" fmla="*/ 8 h 15"/>
                    <a:gd name="T22" fmla="*/ 3 w 15"/>
                    <a:gd name="T23" fmla="*/ 12 h 15"/>
                    <a:gd name="T24" fmla="*/ 5 w 15"/>
                    <a:gd name="T25" fmla="*/ 14 h 15"/>
                    <a:gd name="T26" fmla="*/ 8 w 15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lnTo>
                        <a:pt x="11" y="14"/>
                      </a:lnTo>
                      <a:lnTo>
                        <a:pt x="12" y="12"/>
                      </a:lnTo>
                      <a:lnTo>
                        <a:pt x="15" y="8"/>
                      </a:lnTo>
                      <a:lnTo>
                        <a:pt x="12" y="3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8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8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79" name="Freeform 98"/>
                <p:cNvSpPr>
                  <a:spLocks/>
                </p:cNvSpPr>
                <p:nvPr/>
              </p:nvSpPr>
              <p:spPr bwMode="auto">
                <a:xfrm>
                  <a:off x="3678" y="2248"/>
                  <a:ext cx="14" cy="15"/>
                </a:xfrm>
                <a:custGeom>
                  <a:avLst/>
                  <a:gdLst>
                    <a:gd name="T0" fmla="*/ 4 w 14"/>
                    <a:gd name="T1" fmla="*/ 15 h 15"/>
                    <a:gd name="T2" fmla="*/ 7 w 14"/>
                    <a:gd name="T3" fmla="*/ 15 h 15"/>
                    <a:gd name="T4" fmla="*/ 10 w 14"/>
                    <a:gd name="T5" fmla="*/ 15 h 15"/>
                    <a:gd name="T6" fmla="*/ 12 w 14"/>
                    <a:gd name="T7" fmla="*/ 12 h 15"/>
                    <a:gd name="T8" fmla="*/ 14 w 14"/>
                    <a:gd name="T9" fmla="*/ 7 h 15"/>
                    <a:gd name="T10" fmla="*/ 12 w 14"/>
                    <a:gd name="T11" fmla="*/ 3 h 15"/>
                    <a:gd name="T12" fmla="*/ 10 w 14"/>
                    <a:gd name="T13" fmla="*/ 2 h 15"/>
                    <a:gd name="T14" fmla="*/ 10 w 14"/>
                    <a:gd name="T15" fmla="*/ 2 h 15"/>
                    <a:gd name="T16" fmla="*/ 7 w 14"/>
                    <a:gd name="T17" fmla="*/ 0 h 15"/>
                    <a:gd name="T18" fmla="*/ 5 w 14"/>
                    <a:gd name="T19" fmla="*/ 2 h 15"/>
                    <a:gd name="T20" fmla="*/ 3 w 14"/>
                    <a:gd name="T21" fmla="*/ 3 h 15"/>
                    <a:gd name="T22" fmla="*/ 0 w 14"/>
                    <a:gd name="T23" fmla="*/ 7 h 15"/>
                    <a:gd name="T24" fmla="*/ 3 w 14"/>
                    <a:gd name="T25" fmla="*/ 12 h 15"/>
                    <a:gd name="T26" fmla="*/ 4 w 14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4" y="15"/>
                      </a:moveTo>
                      <a:lnTo>
                        <a:pt x="7" y="15"/>
                      </a:lnTo>
                      <a:lnTo>
                        <a:pt x="10" y="15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4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80" name="Freeform 99"/>
                <p:cNvSpPr>
                  <a:spLocks/>
                </p:cNvSpPr>
                <p:nvPr/>
              </p:nvSpPr>
              <p:spPr bwMode="auto">
                <a:xfrm>
                  <a:off x="3653" y="2234"/>
                  <a:ext cx="15" cy="14"/>
                </a:xfrm>
                <a:custGeom>
                  <a:avLst/>
                  <a:gdLst>
                    <a:gd name="T0" fmla="*/ 3 w 15"/>
                    <a:gd name="T1" fmla="*/ 12 h 14"/>
                    <a:gd name="T2" fmla="*/ 5 w 15"/>
                    <a:gd name="T3" fmla="*/ 13 h 14"/>
                    <a:gd name="T4" fmla="*/ 7 w 15"/>
                    <a:gd name="T5" fmla="*/ 14 h 14"/>
                    <a:gd name="T6" fmla="*/ 11 w 15"/>
                    <a:gd name="T7" fmla="*/ 13 h 14"/>
                    <a:gd name="T8" fmla="*/ 13 w 15"/>
                    <a:gd name="T9" fmla="*/ 12 h 14"/>
                    <a:gd name="T10" fmla="*/ 15 w 15"/>
                    <a:gd name="T11" fmla="*/ 7 h 14"/>
                    <a:gd name="T12" fmla="*/ 13 w 15"/>
                    <a:gd name="T13" fmla="*/ 1 h 14"/>
                    <a:gd name="T14" fmla="*/ 13 w 15"/>
                    <a:gd name="T15" fmla="*/ 1 h 14"/>
                    <a:gd name="T16" fmla="*/ 11 w 15"/>
                    <a:gd name="T17" fmla="*/ 0 h 14"/>
                    <a:gd name="T18" fmla="*/ 7 w 15"/>
                    <a:gd name="T19" fmla="*/ 0 h 14"/>
                    <a:gd name="T20" fmla="*/ 5 w 15"/>
                    <a:gd name="T21" fmla="*/ 0 h 14"/>
                    <a:gd name="T22" fmla="*/ 3 w 15"/>
                    <a:gd name="T23" fmla="*/ 3 h 14"/>
                    <a:gd name="T24" fmla="*/ 0 w 15"/>
                    <a:gd name="T25" fmla="*/ 7 h 14"/>
                    <a:gd name="T26" fmla="*/ 3 w 15"/>
                    <a:gd name="T27" fmla="*/ 12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3" y="12"/>
                      </a:move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5" y="7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81" name="Freeform 100"/>
                <p:cNvSpPr>
                  <a:spLocks/>
                </p:cNvSpPr>
                <p:nvPr/>
              </p:nvSpPr>
              <p:spPr bwMode="auto">
                <a:xfrm>
                  <a:off x="3633" y="2214"/>
                  <a:ext cx="14" cy="14"/>
                </a:xfrm>
                <a:custGeom>
                  <a:avLst/>
                  <a:gdLst>
                    <a:gd name="T0" fmla="*/ 3 w 14"/>
                    <a:gd name="T1" fmla="*/ 13 h 14"/>
                    <a:gd name="T2" fmla="*/ 5 w 14"/>
                    <a:gd name="T3" fmla="*/ 14 h 14"/>
                    <a:gd name="T4" fmla="*/ 7 w 14"/>
                    <a:gd name="T5" fmla="*/ 14 h 14"/>
                    <a:gd name="T6" fmla="*/ 10 w 14"/>
                    <a:gd name="T7" fmla="*/ 14 h 14"/>
                    <a:gd name="T8" fmla="*/ 12 w 14"/>
                    <a:gd name="T9" fmla="*/ 13 h 14"/>
                    <a:gd name="T10" fmla="*/ 14 w 14"/>
                    <a:gd name="T11" fmla="*/ 7 h 14"/>
                    <a:gd name="T12" fmla="*/ 13 w 14"/>
                    <a:gd name="T13" fmla="*/ 2 h 14"/>
                    <a:gd name="T14" fmla="*/ 13 w 14"/>
                    <a:gd name="T15" fmla="*/ 2 h 14"/>
                    <a:gd name="T16" fmla="*/ 10 w 14"/>
                    <a:gd name="T17" fmla="*/ 1 h 14"/>
                    <a:gd name="T18" fmla="*/ 7 w 14"/>
                    <a:gd name="T19" fmla="*/ 0 h 14"/>
                    <a:gd name="T20" fmla="*/ 5 w 14"/>
                    <a:gd name="T21" fmla="*/ 1 h 14"/>
                    <a:gd name="T22" fmla="*/ 3 w 14"/>
                    <a:gd name="T23" fmla="*/ 2 h 14"/>
                    <a:gd name="T24" fmla="*/ 0 w 14"/>
                    <a:gd name="T25" fmla="*/ 7 h 14"/>
                    <a:gd name="T26" fmla="*/ 3 w 14"/>
                    <a:gd name="T27" fmla="*/ 13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3" y="13"/>
                      </a:move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82" name="Freeform 101"/>
                <p:cNvSpPr>
                  <a:spLocks/>
                </p:cNvSpPr>
                <p:nvPr/>
              </p:nvSpPr>
              <p:spPr bwMode="auto">
                <a:xfrm>
                  <a:off x="3618" y="2190"/>
                  <a:ext cx="14" cy="15"/>
                </a:xfrm>
                <a:custGeom>
                  <a:avLst/>
                  <a:gdLst>
                    <a:gd name="T0" fmla="*/ 2 w 14"/>
                    <a:gd name="T1" fmla="*/ 13 h 15"/>
                    <a:gd name="T2" fmla="*/ 5 w 14"/>
                    <a:gd name="T3" fmla="*/ 15 h 15"/>
                    <a:gd name="T4" fmla="*/ 7 w 14"/>
                    <a:gd name="T5" fmla="*/ 15 h 15"/>
                    <a:gd name="T6" fmla="*/ 10 w 14"/>
                    <a:gd name="T7" fmla="*/ 15 h 15"/>
                    <a:gd name="T8" fmla="*/ 12 w 14"/>
                    <a:gd name="T9" fmla="*/ 12 h 15"/>
                    <a:gd name="T10" fmla="*/ 14 w 14"/>
                    <a:gd name="T11" fmla="*/ 7 h 15"/>
                    <a:gd name="T12" fmla="*/ 13 w 14"/>
                    <a:gd name="T13" fmla="*/ 3 h 15"/>
                    <a:gd name="T14" fmla="*/ 13 w 14"/>
                    <a:gd name="T15" fmla="*/ 3 h 15"/>
                    <a:gd name="T16" fmla="*/ 10 w 14"/>
                    <a:gd name="T17" fmla="*/ 1 h 15"/>
                    <a:gd name="T18" fmla="*/ 7 w 14"/>
                    <a:gd name="T19" fmla="*/ 0 h 15"/>
                    <a:gd name="T20" fmla="*/ 5 w 14"/>
                    <a:gd name="T21" fmla="*/ 1 h 15"/>
                    <a:gd name="T22" fmla="*/ 2 w 14"/>
                    <a:gd name="T23" fmla="*/ 3 h 15"/>
                    <a:gd name="T24" fmla="*/ 0 w 14"/>
                    <a:gd name="T25" fmla="*/ 7 h 15"/>
                    <a:gd name="T26" fmla="*/ 2 w 14"/>
                    <a:gd name="T27" fmla="*/ 13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2" y="13"/>
                      </a:move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10" y="15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3" y="3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83" name="Freeform 102"/>
                <p:cNvSpPr>
                  <a:spLocks/>
                </p:cNvSpPr>
                <p:nvPr/>
              </p:nvSpPr>
              <p:spPr bwMode="auto">
                <a:xfrm>
                  <a:off x="3608" y="2164"/>
                  <a:ext cx="15" cy="14"/>
                </a:xfrm>
                <a:custGeom>
                  <a:avLst/>
                  <a:gdLst>
                    <a:gd name="T0" fmla="*/ 0 w 15"/>
                    <a:gd name="T1" fmla="*/ 7 h 14"/>
                    <a:gd name="T2" fmla="*/ 3 w 15"/>
                    <a:gd name="T3" fmla="*/ 12 h 14"/>
                    <a:gd name="T4" fmla="*/ 5 w 15"/>
                    <a:gd name="T5" fmla="*/ 13 h 14"/>
                    <a:gd name="T6" fmla="*/ 7 w 15"/>
                    <a:gd name="T7" fmla="*/ 14 h 14"/>
                    <a:gd name="T8" fmla="*/ 11 w 15"/>
                    <a:gd name="T9" fmla="*/ 13 h 14"/>
                    <a:gd name="T10" fmla="*/ 13 w 15"/>
                    <a:gd name="T11" fmla="*/ 12 h 14"/>
                    <a:gd name="T12" fmla="*/ 15 w 15"/>
                    <a:gd name="T13" fmla="*/ 7 h 14"/>
                    <a:gd name="T14" fmla="*/ 15 w 15"/>
                    <a:gd name="T15" fmla="*/ 7 h 14"/>
                    <a:gd name="T16" fmla="*/ 13 w 15"/>
                    <a:gd name="T17" fmla="*/ 1 h 14"/>
                    <a:gd name="T18" fmla="*/ 11 w 15"/>
                    <a:gd name="T19" fmla="*/ 0 h 14"/>
                    <a:gd name="T20" fmla="*/ 7 w 15"/>
                    <a:gd name="T21" fmla="*/ 0 h 14"/>
                    <a:gd name="T22" fmla="*/ 5 w 15"/>
                    <a:gd name="T23" fmla="*/ 0 h 14"/>
                    <a:gd name="T24" fmla="*/ 3 w 15"/>
                    <a:gd name="T25" fmla="*/ 1 h 14"/>
                    <a:gd name="T26" fmla="*/ 0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0" y="7"/>
                      </a:move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5" y="7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84" name="Freeform 103"/>
                <p:cNvSpPr>
                  <a:spLocks/>
                </p:cNvSpPr>
                <p:nvPr/>
              </p:nvSpPr>
              <p:spPr bwMode="auto">
                <a:xfrm>
                  <a:off x="3602" y="2136"/>
                  <a:ext cx="15" cy="14"/>
                </a:xfrm>
                <a:custGeom>
                  <a:avLst/>
                  <a:gdLst>
                    <a:gd name="T0" fmla="*/ 0 w 15"/>
                    <a:gd name="T1" fmla="*/ 7 h 14"/>
                    <a:gd name="T2" fmla="*/ 3 w 15"/>
                    <a:gd name="T3" fmla="*/ 12 h 14"/>
                    <a:gd name="T4" fmla="*/ 5 w 15"/>
                    <a:gd name="T5" fmla="*/ 14 h 14"/>
                    <a:gd name="T6" fmla="*/ 7 w 15"/>
                    <a:gd name="T7" fmla="*/ 14 h 14"/>
                    <a:gd name="T8" fmla="*/ 11 w 15"/>
                    <a:gd name="T9" fmla="*/ 14 h 14"/>
                    <a:gd name="T10" fmla="*/ 13 w 15"/>
                    <a:gd name="T11" fmla="*/ 12 h 14"/>
                    <a:gd name="T12" fmla="*/ 15 w 15"/>
                    <a:gd name="T13" fmla="*/ 7 h 14"/>
                    <a:gd name="T14" fmla="*/ 15 w 15"/>
                    <a:gd name="T15" fmla="*/ 7 h 14"/>
                    <a:gd name="T16" fmla="*/ 13 w 15"/>
                    <a:gd name="T17" fmla="*/ 2 h 14"/>
                    <a:gd name="T18" fmla="*/ 11 w 15"/>
                    <a:gd name="T19" fmla="*/ 1 h 14"/>
                    <a:gd name="T20" fmla="*/ 7 w 15"/>
                    <a:gd name="T21" fmla="*/ 0 h 14"/>
                    <a:gd name="T22" fmla="*/ 5 w 15"/>
                    <a:gd name="T23" fmla="*/ 1 h 14"/>
                    <a:gd name="T24" fmla="*/ 3 w 15"/>
                    <a:gd name="T25" fmla="*/ 2 h 14"/>
                    <a:gd name="T26" fmla="*/ 0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0" y="7"/>
                      </a:move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2"/>
                      </a:lnTo>
                      <a:lnTo>
                        <a:pt x="15" y="7"/>
                      </a:lnTo>
                      <a:lnTo>
                        <a:pt x="13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85" name="Freeform 104"/>
                <p:cNvSpPr>
                  <a:spLocks/>
                </p:cNvSpPr>
                <p:nvPr/>
              </p:nvSpPr>
              <p:spPr bwMode="auto">
                <a:xfrm>
                  <a:off x="3600" y="2107"/>
                  <a:ext cx="14" cy="15"/>
                </a:xfrm>
                <a:custGeom>
                  <a:avLst/>
                  <a:gdLst>
                    <a:gd name="T0" fmla="*/ 0 w 14"/>
                    <a:gd name="T1" fmla="*/ 7 h 15"/>
                    <a:gd name="T2" fmla="*/ 1 w 14"/>
                    <a:gd name="T3" fmla="*/ 12 h 15"/>
                    <a:gd name="T4" fmla="*/ 4 w 14"/>
                    <a:gd name="T5" fmla="*/ 15 h 15"/>
                    <a:gd name="T6" fmla="*/ 7 w 14"/>
                    <a:gd name="T7" fmla="*/ 15 h 15"/>
                    <a:gd name="T8" fmla="*/ 9 w 14"/>
                    <a:gd name="T9" fmla="*/ 15 h 15"/>
                    <a:gd name="T10" fmla="*/ 12 w 14"/>
                    <a:gd name="T11" fmla="*/ 12 h 15"/>
                    <a:gd name="T12" fmla="*/ 14 w 14"/>
                    <a:gd name="T13" fmla="*/ 7 h 15"/>
                    <a:gd name="T14" fmla="*/ 14 w 14"/>
                    <a:gd name="T15" fmla="*/ 7 h 15"/>
                    <a:gd name="T16" fmla="*/ 12 w 14"/>
                    <a:gd name="T17" fmla="*/ 3 h 15"/>
                    <a:gd name="T18" fmla="*/ 9 w 14"/>
                    <a:gd name="T19" fmla="*/ 2 h 15"/>
                    <a:gd name="T20" fmla="*/ 7 w 14"/>
                    <a:gd name="T21" fmla="*/ 0 h 15"/>
                    <a:gd name="T22" fmla="*/ 4 w 14"/>
                    <a:gd name="T23" fmla="*/ 2 h 15"/>
                    <a:gd name="T24" fmla="*/ 1 w 14"/>
                    <a:gd name="T25" fmla="*/ 3 h 15"/>
                    <a:gd name="T26" fmla="*/ 0 w 14"/>
                    <a:gd name="T27" fmla="*/ 7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0" y="7"/>
                      </a:moveTo>
                      <a:lnTo>
                        <a:pt x="1" y="12"/>
                      </a:lnTo>
                      <a:lnTo>
                        <a:pt x="4" y="15"/>
                      </a:lnTo>
                      <a:lnTo>
                        <a:pt x="7" y="15"/>
                      </a:lnTo>
                      <a:lnTo>
                        <a:pt x="9" y="15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4" y="2"/>
                      </a:lnTo>
                      <a:lnTo>
                        <a:pt x="1" y="3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86" name="Freeform 105"/>
                <p:cNvSpPr>
                  <a:spLocks/>
                </p:cNvSpPr>
                <p:nvPr/>
              </p:nvSpPr>
              <p:spPr bwMode="auto">
                <a:xfrm>
                  <a:off x="3598" y="2079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2 h 14"/>
                    <a:gd name="T4" fmla="*/ 4 w 14"/>
                    <a:gd name="T5" fmla="*/ 14 h 14"/>
                    <a:gd name="T6" fmla="*/ 7 w 14"/>
                    <a:gd name="T7" fmla="*/ 14 h 14"/>
                    <a:gd name="T8" fmla="*/ 9 w 14"/>
                    <a:gd name="T9" fmla="*/ 14 h 14"/>
                    <a:gd name="T10" fmla="*/ 11 w 14"/>
                    <a:gd name="T11" fmla="*/ 12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1 w 14"/>
                    <a:gd name="T17" fmla="*/ 2 h 14"/>
                    <a:gd name="T18" fmla="*/ 9 w 14"/>
                    <a:gd name="T19" fmla="*/ 1 h 14"/>
                    <a:gd name="T20" fmla="*/ 7 w 14"/>
                    <a:gd name="T21" fmla="*/ 0 h 14"/>
                    <a:gd name="T22" fmla="*/ 4 w 14"/>
                    <a:gd name="T23" fmla="*/ 1 h 14"/>
                    <a:gd name="T24" fmla="*/ 2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1" y="12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87" name="Freeform 106"/>
                <p:cNvSpPr>
                  <a:spLocks/>
                </p:cNvSpPr>
                <p:nvPr/>
              </p:nvSpPr>
              <p:spPr bwMode="auto">
                <a:xfrm>
                  <a:off x="3598" y="2050"/>
                  <a:ext cx="14" cy="15"/>
                </a:xfrm>
                <a:custGeom>
                  <a:avLst/>
                  <a:gdLst>
                    <a:gd name="T0" fmla="*/ 0 w 14"/>
                    <a:gd name="T1" fmla="*/ 8 h 15"/>
                    <a:gd name="T2" fmla="*/ 1 w 14"/>
                    <a:gd name="T3" fmla="*/ 14 h 15"/>
                    <a:gd name="T4" fmla="*/ 3 w 14"/>
                    <a:gd name="T5" fmla="*/ 15 h 15"/>
                    <a:gd name="T6" fmla="*/ 7 w 14"/>
                    <a:gd name="T7" fmla="*/ 15 h 15"/>
                    <a:gd name="T8" fmla="*/ 9 w 14"/>
                    <a:gd name="T9" fmla="*/ 15 h 15"/>
                    <a:gd name="T10" fmla="*/ 11 w 14"/>
                    <a:gd name="T11" fmla="*/ 14 h 15"/>
                    <a:gd name="T12" fmla="*/ 14 w 14"/>
                    <a:gd name="T13" fmla="*/ 8 h 15"/>
                    <a:gd name="T14" fmla="*/ 14 w 14"/>
                    <a:gd name="T15" fmla="*/ 8 h 15"/>
                    <a:gd name="T16" fmla="*/ 11 w 14"/>
                    <a:gd name="T17" fmla="*/ 3 h 15"/>
                    <a:gd name="T18" fmla="*/ 9 w 14"/>
                    <a:gd name="T19" fmla="*/ 2 h 15"/>
                    <a:gd name="T20" fmla="*/ 7 w 14"/>
                    <a:gd name="T21" fmla="*/ 0 h 15"/>
                    <a:gd name="T22" fmla="*/ 3 w 14"/>
                    <a:gd name="T23" fmla="*/ 2 h 15"/>
                    <a:gd name="T24" fmla="*/ 1 w 14"/>
                    <a:gd name="T25" fmla="*/ 3 h 15"/>
                    <a:gd name="T26" fmla="*/ 0 w 14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0" y="8"/>
                      </a:move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7" y="15"/>
                      </a:lnTo>
                      <a:lnTo>
                        <a:pt x="9" y="15"/>
                      </a:lnTo>
                      <a:lnTo>
                        <a:pt x="11" y="14"/>
                      </a:lnTo>
                      <a:lnTo>
                        <a:pt x="14" y="8"/>
                      </a:lnTo>
                      <a:lnTo>
                        <a:pt x="11" y="3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88" name="Freeform 107"/>
                <p:cNvSpPr>
                  <a:spLocks/>
                </p:cNvSpPr>
                <p:nvPr/>
              </p:nvSpPr>
              <p:spPr bwMode="auto">
                <a:xfrm>
                  <a:off x="3598" y="2022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1 w 14"/>
                    <a:gd name="T3" fmla="*/ 13 h 14"/>
                    <a:gd name="T4" fmla="*/ 3 w 14"/>
                    <a:gd name="T5" fmla="*/ 14 h 14"/>
                    <a:gd name="T6" fmla="*/ 7 w 14"/>
                    <a:gd name="T7" fmla="*/ 14 h 14"/>
                    <a:gd name="T8" fmla="*/ 9 w 14"/>
                    <a:gd name="T9" fmla="*/ 14 h 14"/>
                    <a:gd name="T10" fmla="*/ 11 w 14"/>
                    <a:gd name="T11" fmla="*/ 13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1 w 14"/>
                    <a:gd name="T17" fmla="*/ 2 h 14"/>
                    <a:gd name="T18" fmla="*/ 9 w 14"/>
                    <a:gd name="T19" fmla="*/ 1 h 14"/>
                    <a:gd name="T20" fmla="*/ 7 w 14"/>
                    <a:gd name="T21" fmla="*/ 0 h 14"/>
                    <a:gd name="T22" fmla="*/ 3 w 14"/>
                    <a:gd name="T23" fmla="*/ 1 h 14"/>
                    <a:gd name="T24" fmla="*/ 1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1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1" y="13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89" name="Freeform 108"/>
                <p:cNvSpPr>
                  <a:spLocks/>
                </p:cNvSpPr>
                <p:nvPr/>
              </p:nvSpPr>
              <p:spPr bwMode="auto">
                <a:xfrm>
                  <a:off x="3598" y="1994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3 h 14"/>
                    <a:gd name="T4" fmla="*/ 3 w 14"/>
                    <a:gd name="T5" fmla="*/ 14 h 14"/>
                    <a:gd name="T6" fmla="*/ 7 w 14"/>
                    <a:gd name="T7" fmla="*/ 14 h 14"/>
                    <a:gd name="T8" fmla="*/ 9 w 14"/>
                    <a:gd name="T9" fmla="*/ 14 h 14"/>
                    <a:gd name="T10" fmla="*/ 11 w 14"/>
                    <a:gd name="T11" fmla="*/ 13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1 w 14"/>
                    <a:gd name="T17" fmla="*/ 2 h 14"/>
                    <a:gd name="T18" fmla="*/ 9 w 14"/>
                    <a:gd name="T19" fmla="*/ 1 h 14"/>
                    <a:gd name="T20" fmla="*/ 7 w 14"/>
                    <a:gd name="T21" fmla="*/ 0 h 14"/>
                    <a:gd name="T22" fmla="*/ 3 w 14"/>
                    <a:gd name="T23" fmla="*/ 1 h 14"/>
                    <a:gd name="T24" fmla="*/ 2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1" y="13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90" name="Freeform 109"/>
                <p:cNvSpPr>
                  <a:spLocks/>
                </p:cNvSpPr>
                <p:nvPr/>
              </p:nvSpPr>
              <p:spPr bwMode="auto">
                <a:xfrm>
                  <a:off x="3598" y="1965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3 h 14"/>
                    <a:gd name="T4" fmla="*/ 4 w 14"/>
                    <a:gd name="T5" fmla="*/ 14 h 14"/>
                    <a:gd name="T6" fmla="*/ 7 w 14"/>
                    <a:gd name="T7" fmla="*/ 14 h 14"/>
                    <a:gd name="T8" fmla="*/ 10 w 14"/>
                    <a:gd name="T9" fmla="*/ 14 h 14"/>
                    <a:gd name="T10" fmla="*/ 13 w 14"/>
                    <a:gd name="T11" fmla="*/ 13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3 w 14"/>
                    <a:gd name="T17" fmla="*/ 3 h 14"/>
                    <a:gd name="T18" fmla="*/ 10 w 14"/>
                    <a:gd name="T19" fmla="*/ 1 h 14"/>
                    <a:gd name="T20" fmla="*/ 7 w 14"/>
                    <a:gd name="T21" fmla="*/ 0 h 14"/>
                    <a:gd name="T22" fmla="*/ 4 w 14"/>
                    <a:gd name="T23" fmla="*/ 1 h 14"/>
                    <a:gd name="T24" fmla="*/ 2 w 14"/>
                    <a:gd name="T25" fmla="*/ 3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3" y="13"/>
                      </a:lnTo>
                      <a:lnTo>
                        <a:pt x="14" y="7"/>
                      </a:lnTo>
                      <a:lnTo>
                        <a:pt x="13" y="3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91" name="Freeform 110"/>
                <p:cNvSpPr>
                  <a:spLocks/>
                </p:cNvSpPr>
                <p:nvPr/>
              </p:nvSpPr>
              <p:spPr bwMode="auto">
                <a:xfrm>
                  <a:off x="3599" y="1937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3 h 14"/>
                    <a:gd name="T4" fmla="*/ 5 w 14"/>
                    <a:gd name="T5" fmla="*/ 14 h 14"/>
                    <a:gd name="T6" fmla="*/ 7 w 14"/>
                    <a:gd name="T7" fmla="*/ 14 h 14"/>
                    <a:gd name="T8" fmla="*/ 10 w 14"/>
                    <a:gd name="T9" fmla="*/ 14 h 14"/>
                    <a:gd name="T10" fmla="*/ 12 w 14"/>
                    <a:gd name="T11" fmla="*/ 13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2 h 14"/>
                    <a:gd name="T18" fmla="*/ 10 w 14"/>
                    <a:gd name="T19" fmla="*/ 1 h 14"/>
                    <a:gd name="T20" fmla="*/ 7 w 14"/>
                    <a:gd name="T21" fmla="*/ 0 h 14"/>
                    <a:gd name="T22" fmla="*/ 5 w 14"/>
                    <a:gd name="T23" fmla="*/ 1 h 14"/>
                    <a:gd name="T24" fmla="*/ 2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92" name="Freeform 111"/>
                <p:cNvSpPr>
                  <a:spLocks/>
                </p:cNvSpPr>
                <p:nvPr/>
              </p:nvSpPr>
              <p:spPr bwMode="auto">
                <a:xfrm>
                  <a:off x="3600" y="1908"/>
                  <a:ext cx="14" cy="15"/>
                </a:xfrm>
                <a:custGeom>
                  <a:avLst/>
                  <a:gdLst>
                    <a:gd name="T0" fmla="*/ 0 w 14"/>
                    <a:gd name="T1" fmla="*/ 7 h 15"/>
                    <a:gd name="T2" fmla="*/ 2 w 14"/>
                    <a:gd name="T3" fmla="*/ 13 h 15"/>
                    <a:gd name="T4" fmla="*/ 5 w 14"/>
                    <a:gd name="T5" fmla="*/ 15 h 15"/>
                    <a:gd name="T6" fmla="*/ 7 w 14"/>
                    <a:gd name="T7" fmla="*/ 15 h 15"/>
                    <a:gd name="T8" fmla="*/ 9 w 14"/>
                    <a:gd name="T9" fmla="*/ 15 h 15"/>
                    <a:gd name="T10" fmla="*/ 12 w 14"/>
                    <a:gd name="T11" fmla="*/ 13 h 15"/>
                    <a:gd name="T12" fmla="*/ 14 w 14"/>
                    <a:gd name="T13" fmla="*/ 7 h 15"/>
                    <a:gd name="T14" fmla="*/ 14 w 14"/>
                    <a:gd name="T15" fmla="*/ 7 h 15"/>
                    <a:gd name="T16" fmla="*/ 12 w 14"/>
                    <a:gd name="T17" fmla="*/ 3 h 15"/>
                    <a:gd name="T18" fmla="*/ 9 w 14"/>
                    <a:gd name="T19" fmla="*/ 1 h 15"/>
                    <a:gd name="T20" fmla="*/ 7 w 14"/>
                    <a:gd name="T21" fmla="*/ 0 h 15"/>
                    <a:gd name="T22" fmla="*/ 5 w 14"/>
                    <a:gd name="T23" fmla="*/ 1 h 15"/>
                    <a:gd name="T24" fmla="*/ 2 w 14"/>
                    <a:gd name="T25" fmla="*/ 3 h 15"/>
                    <a:gd name="T26" fmla="*/ 0 w 14"/>
                    <a:gd name="T27" fmla="*/ 7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0" y="7"/>
                      </a:moveTo>
                      <a:lnTo>
                        <a:pt x="2" y="13"/>
                      </a:ln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9" y="15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93" name="Freeform 112"/>
                <p:cNvSpPr>
                  <a:spLocks/>
                </p:cNvSpPr>
                <p:nvPr/>
              </p:nvSpPr>
              <p:spPr bwMode="auto">
                <a:xfrm>
                  <a:off x="3601" y="1880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3 w 14"/>
                    <a:gd name="T3" fmla="*/ 13 h 14"/>
                    <a:gd name="T4" fmla="*/ 5 w 14"/>
                    <a:gd name="T5" fmla="*/ 14 h 14"/>
                    <a:gd name="T6" fmla="*/ 7 w 14"/>
                    <a:gd name="T7" fmla="*/ 14 h 14"/>
                    <a:gd name="T8" fmla="*/ 11 w 14"/>
                    <a:gd name="T9" fmla="*/ 14 h 14"/>
                    <a:gd name="T10" fmla="*/ 12 w 14"/>
                    <a:gd name="T11" fmla="*/ 13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2 h 14"/>
                    <a:gd name="T18" fmla="*/ 11 w 14"/>
                    <a:gd name="T19" fmla="*/ 1 h 14"/>
                    <a:gd name="T20" fmla="*/ 7 w 14"/>
                    <a:gd name="T21" fmla="*/ 0 h 14"/>
                    <a:gd name="T22" fmla="*/ 5 w 14"/>
                    <a:gd name="T23" fmla="*/ 1 h 14"/>
                    <a:gd name="T24" fmla="*/ 3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3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94" name="Freeform 113"/>
                <p:cNvSpPr>
                  <a:spLocks/>
                </p:cNvSpPr>
                <p:nvPr/>
              </p:nvSpPr>
              <p:spPr bwMode="auto">
                <a:xfrm>
                  <a:off x="3602" y="1851"/>
                  <a:ext cx="15" cy="15"/>
                </a:xfrm>
                <a:custGeom>
                  <a:avLst/>
                  <a:gdLst>
                    <a:gd name="T0" fmla="*/ 0 w 15"/>
                    <a:gd name="T1" fmla="*/ 8 h 15"/>
                    <a:gd name="T2" fmla="*/ 3 w 15"/>
                    <a:gd name="T3" fmla="*/ 13 h 15"/>
                    <a:gd name="T4" fmla="*/ 5 w 15"/>
                    <a:gd name="T5" fmla="*/ 15 h 15"/>
                    <a:gd name="T6" fmla="*/ 7 w 15"/>
                    <a:gd name="T7" fmla="*/ 15 h 15"/>
                    <a:gd name="T8" fmla="*/ 11 w 15"/>
                    <a:gd name="T9" fmla="*/ 15 h 15"/>
                    <a:gd name="T10" fmla="*/ 13 w 15"/>
                    <a:gd name="T11" fmla="*/ 13 h 15"/>
                    <a:gd name="T12" fmla="*/ 15 w 15"/>
                    <a:gd name="T13" fmla="*/ 8 h 15"/>
                    <a:gd name="T14" fmla="*/ 15 w 15"/>
                    <a:gd name="T15" fmla="*/ 8 h 15"/>
                    <a:gd name="T16" fmla="*/ 13 w 15"/>
                    <a:gd name="T17" fmla="*/ 3 h 15"/>
                    <a:gd name="T18" fmla="*/ 11 w 15"/>
                    <a:gd name="T19" fmla="*/ 2 h 15"/>
                    <a:gd name="T20" fmla="*/ 7 w 15"/>
                    <a:gd name="T21" fmla="*/ 0 h 15"/>
                    <a:gd name="T22" fmla="*/ 5 w 15"/>
                    <a:gd name="T23" fmla="*/ 2 h 15"/>
                    <a:gd name="T24" fmla="*/ 3 w 15"/>
                    <a:gd name="T25" fmla="*/ 3 h 15"/>
                    <a:gd name="T26" fmla="*/ 0 w 15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0" y="8"/>
                      </a:moveTo>
                      <a:lnTo>
                        <a:pt x="3" y="13"/>
                      </a:ln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11" y="15"/>
                      </a:lnTo>
                      <a:lnTo>
                        <a:pt x="13" y="13"/>
                      </a:lnTo>
                      <a:lnTo>
                        <a:pt x="15" y="8"/>
                      </a:lnTo>
                      <a:lnTo>
                        <a:pt x="13" y="3"/>
                      </a:lnTo>
                      <a:lnTo>
                        <a:pt x="11" y="2"/>
                      </a:ln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95" name="Freeform 114"/>
                <p:cNvSpPr>
                  <a:spLocks/>
                </p:cNvSpPr>
                <p:nvPr/>
              </p:nvSpPr>
              <p:spPr bwMode="auto">
                <a:xfrm>
                  <a:off x="3604" y="1823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3 h 14"/>
                    <a:gd name="T4" fmla="*/ 4 w 14"/>
                    <a:gd name="T5" fmla="*/ 14 h 14"/>
                    <a:gd name="T6" fmla="*/ 7 w 14"/>
                    <a:gd name="T7" fmla="*/ 14 h 14"/>
                    <a:gd name="T8" fmla="*/ 10 w 14"/>
                    <a:gd name="T9" fmla="*/ 14 h 14"/>
                    <a:gd name="T10" fmla="*/ 13 w 14"/>
                    <a:gd name="T11" fmla="*/ 13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3 w 14"/>
                    <a:gd name="T17" fmla="*/ 2 h 14"/>
                    <a:gd name="T18" fmla="*/ 10 w 14"/>
                    <a:gd name="T19" fmla="*/ 1 h 14"/>
                    <a:gd name="T20" fmla="*/ 7 w 14"/>
                    <a:gd name="T21" fmla="*/ 0 h 14"/>
                    <a:gd name="T22" fmla="*/ 4 w 14"/>
                    <a:gd name="T23" fmla="*/ 1 h 14"/>
                    <a:gd name="T24" fmla="*/ 2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3" y="13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96" name="Freeform 115"/>
                <p:cNvSpPr>
                  <a:spLocks/>
                </p:cNvSpPr>
                <p:nvPr/>
              </p:nvSpPr>
              <p:spPr bwMode="auto">
                <a:xfrm>
                  <a:off x="3606" y="1795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1 w 14"/>
                    <a:gd name="T3" fmla="*/ 13 h 14"/>
                    <a:gd name="T4" fmla="*/ 3 w 14"/>
                    <a:gd name="T5" fmla="*/ 14 h 14"/>
                    <a:gd name="T6" fmla="*/ 7 w 14"/>
                    <a:gd name="T7" fmla="*/ 14 h 14"/>
                    <a:gd name="T8" fmla="*/ 9 w 14"/>
                    <a:gd name="T9" fmla="*/ 14 h 14"/>
                    <a:gd name="T10" fmla="*/ 12 w 14"/>
                    <a:gd name="T11" fmla="*/ 13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2 h 14"/>
                    <a:gd name="T18" fmla="*/ 9 w 14"/>
                    <a:gd name="T19" fmla="*/ 1 h 14"/>
                    <a:gd name="T20" fmla="*/ 7 w 14"/>
                    <a:gd name="T21" fmla="*/ 0 h 14"/>
                    <a:gd name="T22" fmla="*/ 3 w 14"/>
                    <a:gd name="T23" fmla="*/ 1 h 14"/>
                    <a:gd name="T24" fmla="*/ 1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1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97" name="Freeform 116"/>
                <p:cNvSpPr>
                  <a:spLocks/>
                </p:cNvSpPr>
                <p:nvPr/>
              </p:nvSpPr>
              <p:spPr bwMode="auto">
                <a:xfrm>
                  <a:off x="3606" y="1766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3 h 14"/>
                    <a:gd name="T4" fmla="*/ 5 w 14"/>
                    <a:gd name="T5" fmla="*/ 14 h 14"/>
                    <a:gd name="T6" fmla="*/ 7 w 14"/>
                    <a:gd name="T7" fmla="*/ 14 h 14"/>
                    <a:gd name="T8" fmla="*/ 11 w 14"/>
                    <a:gd name="T9" fmla="*/ 14 h 14"/>
                    <a:gd name="T10" fmla="*/ 13 w 14"/>
                    <a:gd name="T11" fmla="*/ 13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3 w 14"/>
                    <a:gd name="T17" fmla="*/ 2 h 14"/>
                    <a:gd name="T18" fmla="*/ 11 w 14"/>
                    <a:gd name="T19" fmla="*/ 1 h 14"/>
                    <a:gd name="T20" fmla="*/ 7 w 14"/>
                    <a:gd name="T21" fmla="*/ 0 h 14"/>
                    <a:gd name="T22" fmla="*/ 5 w 14"/>
                    <a:gd name="T23" fmla="*/ 1 h 14"/>
                    <a:gd name="T24" fmla="*/ 2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3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98" name="Freeform 117"/>
                <p:cNvSpPr>
                  <a:spLocks/>
                </p:cNvSpPr>
                <p:nvPr/>
              </p:nvSpPr>
              <p:spPr bwMode="auto">
                <a:xfrm>
                  <a:off x="3606" y="1738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3 h 14"/>
                    <a:gd name="T4" fmla="*/ 5 w 14"/>
                    <a:gd name="T5" fmla="*/ 14 h 14"/>
                    <a:gd name="T6" fmla="*/ 7 w 14"/>
                    <a:gd name="T7" fmla="*/ 14 h 14"/>
                    <a:gd name="T8" fmla="*/ 11 w 14"/>
                    <a:gd name="T9" fmla="*/ 14 h 14"/>
                    <a:gd name="T10" fmla="*/ 12 w 14"/>
                    <a:gd name="T11" fmla="*/ 13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2 h 14"/>
                    <a:gd name="T18" fmla="*/ 11 w 14"/>
                    <a:gd name="T19" fmla="*/ 1 h 14"/>
                    <a:gd name="T20" fmla="*/ 7 w 14"/>
                    <a:gd name="T21" fmla="*/ 0 h 14"/>
                    <a:gd name="T22" fmla="*/ 5 w 14"/>
                    <a:gd name="T23" fmla="*/ 1 h 14"/>
                    <a:gd name="T24" fmla="*/ 2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099" name="Freeform 118"/>
                <p:cNvSpPr>
                  <a:spLocks/>
                </p:cNvSpPr>
                <p:nvPr/>
              </p:nvSpPr>
              <p:spPr bwMode="auto">
                <a:xfrm>
                  <a:off x="3606" y="1709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1 w 14"/>
                    <a:gd name="T3" fmla="*/ 13 h 14"/>
                    <a:gd name="T4" fmla="*/ 3 w 14"/>
                    <a:gd name="T5" fmla="*/ 14 h 14"/>
                    <a:gd name="T6" fmla="*/ 7 w 14"/>
                    <a:gd name="T7" fmla="*/ 14 h 14"/>
                    <a:gd name="T8" fmla="*/ 9 w 14"/>
                    <a:gd name="T9" fmla="*/ 14 h 14"/>
                    <a:gd name="T10" fmla="*/ 12 w 14"/>
                    <a:gd name="T11" fmla="*/ 13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3 h 14"/>
                    <a:gd name="T18" fmla="*/ 9 w 14"/>
                    <a:gd name="T19" fmla="*/ 1 h 14"/>
                    <a:gd name="T20" fmla="*/ 7 w 14"/>
                    <a:gd name="T21" fmla="*/ 0 h 14"/>
                    <a:gd name="T22" fmla="*/ 3 w 14"/>
                    <a:gd name="T23" fmla="*/ 1 h 14"/>
                    <a:gd name="T24" fmla="*/ 1 w 14"/>
                    <a:gd name="T25" fmla="*/ 3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1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3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00" name="Freeform 119"/>
                <p:cNvSpPr>
                  <a:spLocks/>
                </p:cNvSpPr>
                <p:nvPr/>
              </p:nvSpPr>
              <p:spPr bwMode="auto">
                <a:xfrm>
                  <a:off x="3606" y="1681"/>
                  <a:ext cx="14" cy="14"/>
                </a:xfrm>
                <a:custGeom>
                  <a:avLst/>
                  <a:gdLst>
                    <a:gd name="T0" fmla="*/ 0 w 14"/>
                    <a:gd name="T1" fmla="*/ 7 h 14"/>
                    <a:gd name="T2" fmla="*/ 2 w 14"/>
                    <a:gd name="T3" fmla="*/ 13 h 14"/>
                    <a:gd name="T4" fmla="*/ 5 w 14"/>
                    <a:gd name="T5" fmla="*/ 14 h 14"/>
                    <a:gd name="T6" fmla="*/ 7 w 14"/>
                    <a:gd name="T7" fmla="*/ 14 h 14"/>
                    <a:gd name="T8" fmla="*/ 9 w 14"/>
                    <a:gd name="T9" fmla="*/ 14 h 14"/>
                    <a:gd name="T10" fmla="*/ 12 w 14"/>
                    <a:gd name="T11" fmla="*/ 13 h 14"/>
                    <a:gd name="T12" fmla="*/ 14 w 14"/>
                    <a:gd name="T13" fmla="*/ 7 h 14"/>
                    <a:gd name="T14" fmla="*/ 14 w 14"/>
                    <a:gd name="T15" fmla="*/ 7 h 14"/>
                    <a:gd name="T16" fmla="*/ 12 w 14"/>
                    <a:gd name="T17" fmla="*/ 2 h 14"/>
                    <a:gd name="T18" fmla="*/ 9 w 14"/>
                    <a:gd name="T19" fmla="*/ 1 h 14"/>
                    <a:gd name="T20" fmla="*/ 7 w 14"/>
                    <a:gd name="T21" fmla="*/ 0 h 14"/>
                    <a:gd name="T22" fmla="*/ 5 w 14"/>
                    <a:gd name="T23" fmla="*/ 1 h 14"/>
                    <a:gd name="T24" fmla="*/ 2 w 14"/>
                    <a:gd name="T25" fmla="*/ 2 h 14"/>
                    <a:gd name="T26" fmla="*/ 0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0" y="7"/>
                      </a:move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01" name="Freeform 120"/>
                <p:cNvSpPr>
                  <a:spLocks/>
                </p:cNvSpPr>
                <p:nvPr/>
              </p:nvSpPr>
              <p:spPr bwMode="auto">
                <a:xfrm>
                  <a:off x="3611" y="1654"/>
                  <a:ext cx="14" cy="14"/>
                </a:xfrm>
                <a:custGeom>
                  <a:avLst/>
                  <a:gdLst>
                    <a:gd name="T0" fmla="*/ 2 w 14"/>
                    <a:gd name="T1" fmla="*/ 1 h 14"/>
                    <a:gd name="T2" fmla="*/ 0 w 14"/>
                    <a:gd name="T3" fmla="*/ 7 h 14"/>
                    <a:gd name="T4" fmla="*/ 2 w 14"/>
                    <a:gd name="T5" fmla="*/ 11 h 14"/>
                    <a:gd name="T6" fmla="*/ 4 w 14"/>
                    <a:gd name="T7" fmla="*/ 13 h 14"/>
                    <a:gd name="T8" fmla="*/ 7 w 14"/>
                    <a:gd name="T9" fmla="*/ 14 h 14"/>
                    <a:gd name="T10" fmla="*/ 10 w 14"/>
                    <a:gd name="T11" fmla="*/ 13 h 14"/>
                    <a:gd name="T12" fmla="*/ 13 w 14"/>
                    <a:gd name="T13" fmla="*/ 11 h 14"/>
                    <a:gd name="T14" fmla="*/ 13 w 14"/>
                    <a:gd name="T15" fmla="*/ 11 h 14"/>
                    <a:gd name="T16" fmla="*/ 14 w 14"/>
                    <a:gd name="T17" fmla="*/ 7 h 14"/>
                    <a:gd name="T18" fmla="*/ 13 w 14"/>
                    <a:gd name="T19" fmla="*/ 2 h 14"/>
                    <a:gd name="T20" fmla="*/ 10 w 14"/>
                    <a:gd name="T21" fmla="*/ 0 h 14"/>
                    <a:gd name="T22" fmla="*/ 7 w 14"/>
                    <a:gd name="T23" fmla="*/ 0 h 14"/>
                    <a:gd name="T24" fmla="*/ 4 w 14"/>
                    <a:gd name="T25" fmla="*/ 0 h 14"/>
                    <a:gd name="T26" fmla="*/ 2 w 14"/>
                    <a:gd name="T27" fmla="*/ 1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2" y="1"/>
                      </a:move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3" y="11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02" name="Freeform 121"/>
                <p:cNvSpPr>
                  <a:spLocks/>
                </p:cNvSpPr>
                <p:nvPr/>
              </p:nvSpPr>
              <p:spPr bwMode="auto">
                <a:xfrm>
                  <a:off x="3623" y="1627"/>
                  <a:ext cx="14" cy="15"/>
                </a:xfrm>
                <a:custGeom>
                  <a:avLst/>
                  <a:gdLst>
                    <a:gd name="T0" fmla="*/ 2 w 14"/>
                    <a:gd name="T1" fmla="*/ 3 h 15"/>
                    <a:gd name="T2" fmla="*/ 0 w 14"/>
                    <a:gd name="T3" fmla="*/ 8 h 15"/>
                    <a:gd name="T4" fmla="*/ 2 w 14"/>
                    <a:gd name="T5" fmla="*/ 12 h 15"/>
                    <a:gd name="T6" fmla="*/ 4 w 14"/>
                    <a:gd name="T7" fmla="*/ 15 h 15"/>
                    <a:gd name="T8" fmla="*/ 7 w 14"/>
                    <a:gd name="T9" fmla="*/ 15 h 15"/>
                    <a:gd name="T10" fmla="*/ 10 w 14"/>
                    <a:gd name="T11" fmla="*/ 15 h 15"/>
                    <a:gd name="T12" fmla="*/ 13 w 14"/>
                    <a:gd name="T13" fmla="*/ 13 h 15"/>
                    <a:gd name="T14" fmla="*/ 13 w 14"/>
                    <a:gd name="T15" fmla="*/ 13 h 15"/>
                    <a:gd name="T16" fmla="*/ 14 w 14"/>
                    <a:gd name="T17" fmla="*/ 8 h 15"/>
                    <a:gd name="T18" fmla="*/ 13 w 14"/>
                    <a:gd name="T19" fmla="*/ 3 h 15"/>
                    <a:gd name="T20" fmla="*/ 10 w 14"/>
                    <a:gd name="T21" fmla="*/ 2 h 15"/>
                    <a:gd name="T22" fmla="*/ 7 w 14"/>
                    <a:gd name="T23" fmla="*/ 0 h 15"/>
                    <a:gd name="T24" fmla="*/ 4 w 14"/>
                    <a:gd name="T25" fmla="*/ 2 h 15"/>
                    <a:gd name="T26" fmla="*/ 2 w 14"/>
                    <a:gd name="T27" fmla="*/ 3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2" y="3"/>
                      </a:move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4" y="15"/>
                      </a:lnTo>
                      <a:lnTo>
                        <a:pt x="7" y="15"/>
                      </a:lnTo>
                      <a:lnTo>
                        <a:pt x="10" y="15"/>
                      </a:lnTo>
                      <a:lnTo>
                        <a:pt x="13" y="13"/>
                      </a:lnTo>
                      <a:lnTo>
                        <a:pt x="14" y="8"/>
                      </a:lnTo>
                      <a:lnTo>
                        <a:pt x="13" y="3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4" y="2"/>
                      </a:ln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03" name="Freeform 122"/>
                <p:cNvSpPr>
                  <a:spLocks/>
                </p:cNvSpPr>
                <p:nvPr/>
              </p:nvSpPr>
              <p:spPr bwMode="auto">
                <a:xfrm>
                  <a:off x="3638" y="1604"/>
                  <a:ext cx="14" cy="14"/>
                </a:xfrm>
                <a:custGeom>
                  <a:avLst/>
                  <a:gdLst>
                    <a:gd name="T0" fmla="*/ 1 w 14"/>
                    <a:gd name="T1" fmla="*/ 1 h 14"/>
                    <a:gd name="T2" fmla="*/ 0 w 14"/>
                    <a:gd name="T3" fmla="*/ 7 h 14"/>
                    <a:gd name="T4" fmla="*/ 2 w 14"/>
                    <a:gd name="T5" fmla="*/ 12 h 14"/>
                    <a:gd name="T6" fmla="*/ 5 w 14"/>
                    <a:gd name="T7" fmla="*/ 13 h 14"/>
                    <a:gd name="T8" fmla="*/ 7 w 14"/>
                    <a:gd name="T9" fmla="*/ 14 h 14"/>
                    <a:gd name="T10" fmla="*/ 9 w 14"/>
                    <a:gd name="T11" fmla="*/ 13 h 14"/>
                    <a:gd name="T12" fmla="*/ 12 w 14"/>
                    <a:gd name="T13" fmla="*/ 12 h 14"/>
                    <a:gd name="T14" fmla="*/ 12 w 14"/>
                    <a:gd name="T15" fmla="*/ 12 h 14"/>
                    <a:gd name="T16" fmla="*/ 14 w 14"/>
                    <a:gd name="T17" fmla="*/ 7 h 14"/>
                    <a:gd name="T18" fmla="*/ 12 w 14"/>
                    <a:gd name="T19" fmla="*/ 2 h 14"/>
                    <a:gd name="T20" fmla="*/ 9 w 14"/>
                    <a:gd name="T21" fmla="*/ 0 h 14"/>
                    <a:gd name="T22" fmla="*/ 7 w 14"/>
                    <a:gd name="T23" fmla="*/ 0 h 14"/>
                    <a:gd name="T24" fmla="*/ 5 w 14"/>
                    <a:gd name="T25" fmla="*/ 0 h 14"/>
                    <a:gd name="T26" fmla="*/ 1 w 14"/>
                    <a:gd name="T27" fmla="*/ 1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" y="1"/>
                      </a:move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04" name="Freeform 123"/>
                <p:cNvSpPr>
                  <a:spLocks/>
                </p:cNvSpPr>
                <p:nvPr/>
              </p:nvSpPr>
              <p:spPr bwMode="auto">
                <a:xfrm>
                  <a:off x="3662" y="1588"/>
                  <a:ext cx="14" cy="15"/>
                </a:xfrm>
                <a:custGeom>
                  <a:avLst/>
                  <a:gdLst>
                    <a:gd name="T0" fmla="*/ 4 w 14"/>
                    <a:gd name="T1" fmla="*/ 2 h 15"/>
                    <a:gd name="T2" fmla="*/ 2 w 14"/>
                    <a:gd name="T3" fmla="*/ 3 h 15"/>
                    <a:gd name="T4" fmla="*/ 0 w 14"/>
                    <a:gd name="T5" fmla="*/ 7 h 15"/>
                    <a:gd name="T6" fmla="*/ 2 w 14"/>
                    <a:gd name="T7" fmla="*/ 13 h 15"/>
                    <a:gd name="T8" fmla="*/ 4 w 14"/>
                    <a:gd name="T9" fmla="*/ 15 h 15"/>
                    <a:gd name="T10" fmla="*/ 7 w 14"/>
                    <a:gd name="T11" fmla="*/ 15 h 15"/>
                    <a:gd name="T12" fmla="*/ 10 w 14"/>
                    <a:gd name="T13" fmla="*/ 15 h 15"/>
                    <a:gd name="T14" fmla="*/ 10 w 14"/>
                    <a:gd name="T15" fmla="*/ 15 h 15"/>
                    <a:gd name="T16" fmla="*/ 11 w 14"/>
                    <a:gd name="T17" fmla="*/ 13 h 15"/>
                    <a:gd name="T18" fmla="*/ 14 w 14"/>
                    <a:gd name="T19" fmla="*/ 7 h 15"/>
                    <a:gd name="T20" fmla="*/ 11 w 14"/>
                    <a:gd name="T21" fmla="*/ 3 h 15"/>
                    <a:gd name="T22" fmla="*/ 10 w 14"/>
                    <a:gd name="T23" fmla="*/ 2 h 15"/>
                    <a:gd name="T24" fmla="*/ 7 w 14"/>
                    <a:gd name="T25" fmla="*/ 0 h 15"/>
                    <a:gd name="T26" fmla="*/ 4 w 14"/>
                    <a:gd name="T27" fmla="*/ 2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4" y="2"/>
                      </a:move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4" y="15"/>
                      </a:lnTo>
                      <a:lnTo>
                        <a:pt x="7" y="15"/>
                      </a:lnTo>
                      <a:lnTo>
                        <a:pt x="10" y="15"/>
                      </a:lnTo>
                      <a:lnTo>
                        <a:pt x="11" y="13"/>
                      </a:lnTo>
                      <a:lnTo>
                        <a:pt x="14" y="7"/>
                      </a:lnTo>
                      <a:lnTo>
                        <a:pt x="11" y="3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4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05" name="Freeform 124"/>
                <p:cNvSpPr>
                  <a:spLocks/>
                </p:cNvSpPr>
                <p:nvPr/>
              </p:nvSpPr>
              <p:spPr bwMode="auto">
                <a:xfrm>
                  <a:off x="3689" y="1581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1 h 14"/>
                    <a:gd name="T4" fmla="*/ 2 w 14"/>
                    <a:gd name="T5" fmla="*/ 3 h 14"/>
                    <a:gd name="T6" fmla="*/ 0 w 14"/>
                    <a:gd name="T7" fmla="*/ 7 h 14"/>
                    <a:gd name="T8" fmla="*/ 2 w 14"/>
                    <a:gd name="T9" fmla="*/ 12 h 14"/>
                    <a:gd name="T10" fmla="*/ 5 w 14"/>
                    <a:gd name="T11" fmla="*/ 14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1 w 14"/>
                    <a:gd name="T17" fmla="*/ 14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3 h 14"/>
                    <a:gd name="T24" fmla="*/ 11 w 14"/>
                    <a:gd name="T25" fmla="*/ 1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3"/>
                      </a:lnTo>
                      <a:lnTo>
                        <a:pt x="11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06" name="Freeform 125"/>
                <p:cNvSpPr>
                  <a:spLocks/>
                </p:cNvSpPr>
                <p:nvPr/>
              </p:nvSpPr>
              <p:spPr bwMode="auto">
                <a:xfrm>
                  <a:off x="3717" y="1577"/>
                  <a:ext cx="15" cy="14"/>
                </a:xfrm>
                <a:custGeom>
                  <a:avLst/>
                  <a:gdLst>
                    <a:gd name="T0" fmla="*/ 7 w 15"/>
                    <a:gd name="T1" fmla="*/ 0 h 14"/>
                    <a:gd name="T2" fmla="*/ 5 w 15"/>
                    <a:gd name="T3" fmla="*/ 0 h 14"/>
                    <a:gd name="T4" fmla="*/ 3 w 15"/>
                    <a:gd name="T5" fmla="*/ 2 h 14"/>
                    <a:gd name="T6" fmla="*/ 0 w 15"/>
                    <a:gd name="T7" fmla="*/ 7 h 14"/>
                    <a:gd name="T8" fmla="*/ 3 w 15"/>
                    <a:gd name="T9" fmla="*/ 11 h 14"/>
                    <a:gd name="T10" fmla="*/ 5 w 15"/>
                    <a:gd name="T11" fmla="*/ 13 h 14"/>
                    <a:gd name="T12" fmla="*/ 7 w 15"/>
                    <a:gd name="T13" fmla="*/ 14 h 14"/>
                    <a:gd name="T14" fmla="*/ 7 w 15"/>
                    <a:gd name="T15" fmla="*/ 14 h 14"/>
                    <a:gd name="T16" fmla="*/ 10 w 15"/>
                    <a:gd name="T17" fmla="*/ 13 h 14"/>
                    <a:gd name="T18" fmla="*/ 12 w 15"/>
                    <a:gd name="T19" fmla="*/ 11 h 14"/>
                    <a:gd name="T20" fmla="*/ 15 w 15"/>
                    <a:gd name="T21" fmla="*/ 7 h 14"/>
                    <a:gd name="T22" fmla="*/ 12 w 15"/>
                    <a:gd name="T23" fmla="*/ 2 h 14"/>
                    <a:gd name="T24" fmla="*/ 10 w 15"/>
                    <a:gd name="T25" fmla="*/ 0 h 14"/>
                    <a:gd name="T26" fmla="*/ 7 w 15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1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1"/>
                      </a:lnTo>
                      <a:lnTo>
                        <a:pt x="15" y="7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07" name="Freeform 126"/>
                <p:cNvSpPr>
                  <a:spLocks/>
                </p:cNvSpPr>
                <p:nvPr/>
              </p:nvSpPr>
              <p:spPr bwMode="auto">
                <a:xfrm>
                  <a:off x="3746" y="1573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3 w 14"/>
                    <a:gd name="T3" fmla="*/ 0 h 14"/>
                    <a:gd name="T4" fmla="*/ 1 w 14"/>
                    <a:gd name="T5" fmla="*/ 2 h 14"/>
                    <a:gd name="T6" fmla="*/ 0 w 14"/>
                    <a:gd name="T7" fmla="*/ 7 h 14"/>
                    <a:gd name="T8" fmla="*/ 1 w 14"/>
                    <a:gd name="T9" fmla="*/ 12 h 14"/>
                    <a:gd name="T10" fmla="*/ 3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9 w 14"/>
                    <a:gd name="T17" fmla="*/ 13 h 14"/>
                    <a:gd name="T18" fmla="*/ 12 w 14"/>
                    <a:gd name="T19" fmla="*/ 12 h 14"/>
                    <a:gd name="T20" fmla="*/ 14 w 14"/>
                    <a:gd name="T21" fmla="*/ 7 h 14"/>
                    <a:gd name="T22" fmla="*/ 12 w 14"/>
                    <a:gd name="T23" fmla="*/ 2 h 14"/>
                    <a:gd name="T24" fmla="*/ 9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2"/>
                      </a:lnTo>
                      <a:lnTo>
                        <a:pt x="3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08" name="Freeform 127"/>
                <p:cNvSpPr>
                  <a:spLocks/>
                </p:cNvSpPr>
                <p:nvPr/>
              </p:nvSpPr>
              <p:spPr bwMode="auto">
                <a:xfrm>
                  <a:off x="3774" y="1569"/>
                  <a:ext cx="14" cy="15"/>
                </a:xfrm>
                <a:custGeom>
                  <a:avLst/>
                  <a:gdLst>
                    <a:gd name="T0" fmla="*/ 7 w 14"/>
                    <a:gd name="T1" fmla="*/ 0 h 15"/>
                    <a:gd name="T2" fmla="*/ 4 w 14"/>
                    <a:gd name="T3" fmla="*/ 2 h 15"/>
                    <a:gd name="T4" fmla="*/ 1 w 14"/>
                    <a:gd name="T5" fmla="*/ 3 h 15"/>
                    <a:gd name="T6" fmla="*/ 0 w 14"/>
                    <a:gd name="T7" fmla="*/ 8 h 15"/>
                    <a:gd name="T8" fmla="*/ 1 w 14"/>
                    <a:gd name="T9" fmla="*/ 13 h 15"/>
                    <a:gd name="T10" fmla="*/ 4 w 14"/>
                    <a:gd name="T11" fmla="*/ 15 h 15"/>
                    <a:gd name="T12" fmla="*/ 7 w 14"/>
                    <a:gd name="T13" fmla="*/ 15 h 15"/>
                    <a:gd name="T14" fmla="*/ 7 w 14"/>
                    <a:gd name="T15" fmla="*/ 15 h 15"/>
                    <a:gd name="T16" fmla="*/ 10 w 14"/>
                    <a:gd name="T17" fmla="*/ 15 h 15"/>
                    <a:gd name="T18" fmla="*/ 12 w 14"/>
                    <a:gd name="T19" fmla="*/ 13 h 15"/>
                    <a:gd name="T20" fmla="*/ 14 w 14"/>
                    <a:gd name="T21" fmla="*/ 8 h 15"/>
                    <a:gd name="T22" fmla="*/ 12 w 14"/>
                    <a:gd name="T23" fmla="*/ 3 h 15"/>
                    <a:gd name="T24" fmla="*/ 10 w 14"/>
                    <a:gd name="T25" fmla="*/ 2 h 15"/>
                    <a:gd name="T26" fmla="*/ 7 w 14"/>
                    <a:gd name="T27" fmla="*/ 0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7" y="0"/>
                      </a:moveTo>
                      <a:lnTo>
                        <a:pt x="4" y="2"/>
                      </a:lnTo>
                      <a:lnTo>
                        <a:pt x="1" y="3"/>
                      </a:lnTo>
                      <a:lnTo>
                        <a:pt x="0" y="8"/>
                      </a:lnTo>
                      <a:lnTo>
                        <a:pt x="1" y="13"/>
                      </a:lnTo>
                      <a:lnTo>
                        <a:pt x="4" y="15"/>
                      </a:lnTo>
                      <a:lnTo>
                        <a:pt x="7" y="15"/>
                      </a:lnTo>
                      <a:lnTo>
                        <a:pt x="10" y="15"/>
                      </a:lnTo>
                      <a:lnTo>
                        <a:pt x="12" y="13"/>
                      </a:lnTo>
                      <a:lnTo>
                        <a:pt x="14" y="8"/>
                      </a:lnTo>
                      <a:lnTo>
                        <a:pt x="12" y="3"/>
                      </a:lnTo>
                      <a:lnTo>
                        <a:pt x="10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09" name="Freeform 128"/>
                <p:cNvSpPr>
                  <a:spLocks/>
                </p:cNvSpPr>
                <p:nvPr/>
              </p:nvSpPr>
              <p:spPr bwMode="auto">
                <a:xfrm>
                  <a:off x="3803" y="1567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3 w 14"/>
                    <a:gd name="T3" fmla="*/ 1 h 14"/>
                    <a:gd name="T4" fmla="*/ 1 w 14"/>
                    <a:gd name="T5" fmla="*/ 2 h 14"/>
                    <a:gd name="T6" fmla="*/ 0 w 14"/>
                    <a:gd name="T7" fmla="*/ 7 h 14"/>
                    <a:gd name="T8" fmla="*/ 1 w 14"/>
                    <a:gd name="T9" fmla="*/ 13 h 14"/>
                    <a:gd name="T10" fmla="*/ 3 w 14"/>
                    <a:gd name="T11" fmla="*/ 14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9 w 14"/>
                    <a:gd name="T17" fmla="*/ 14 h 14"/>
                    <a:gd name="T18" fmla="*/ 11 w 14"/>
                    <a:gd name="T19" fmla="*/ 13 h 14"/>
                    <a:gd name="T20" fmla="*/ 14 w 14"/>
                    <a:gd name="T21" fmla="*/ 7 h 14"/>
                    <a:gd name="T22" fmla="*/ 11 w 14"/>
                    <a:gd name="T23" fmla="*/ 2 h 14"/>
                    <a:gd name="T24" fmla="*/ 9 w 14"/>
                    <a:gd name="T25" fmla="*/ 1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1" y="13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10" name="Freeform 129"/>
                <p:cNvSpPr>
                  <a:spLocks/>
                </p:cNvSpPr>
                <p:nvPr/>
              </p:nvSpPr>
              <p:spPr bwMode="auto">
                <a:xfrm>
                  <a:off x="3830" y="1565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1 h 14"/>
                    <a:gd name="T4" fmla="*/ 2 w 14"/>
                    <a:gd name="T5" fmla="*/ 2 h 14"/>
                    <a:gd name="T6" fmla="*/ 0 w 14"/>
                    <a:gd name="T7" fmla="*/ 7 h 14"/>
                    <a:gd name="T8" fmla="*/ 2 w 14"/>
                    <a:gd name="T9" fmla="*/ 13 h 14"/>
                    <a:gd name="T10" fmla="*/ 5 w 14"/>
                    <a:gd name="T11" fmla="*/ 14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1 w 14"/>
                    <a:gd name="T17" fmla="*/ 14 h 14"/>
                    <a:gd name="T18" fmla="*/ 13 w 14"/>
                    <a:gd name="T19" fmla="*/ 13 h 14"/>
                    <a:gd name="T20" fmla="*/ 14 w 14"/>
                    <a:gd name="T21" fmla="*/ 7 h 14"/>
                    <a:gd name="T22" fmla="*/ 13 w 14"/>
                    <a:gd name="T23" fmla="*/ 2 h 14"/>
                    <a:gd name="T24" fmla="*/ 11 w 14"/>
                    <a:gd name="T25" fmla="*/ 1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3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11" name="Freeform 130"/>
                <p:cNvSpPr>
                  <a:spLocks/>
                </p:cNvSpPr>
                <p:nvPr/>
              </p:nvSpPr>
              <p:spPr bwMode="auto">
                <a:xfrm>
                  <a:off x="3858" y="1563"/>
                  <a:ext cx="15" cy="15"/>
                </a:xfrm>
                <a:custGeom>
                  <a:avLst/>
                  <a:gdLst>
                    <a:gd name="T0" fmla="*/ 7 w 15"/>
                    <a:gd name="T1" fmla="*/ 0 h 15"/>
                    <a:gd name="T2" fmla="*/ 5 w 15"/>
                    <a:gd name="T3" fmla="*/ 0 h 15"/>
                    <a:gd name="T4" fmla="*/ 3 w 15"/>
                    <a:gd name="T5" fmla="*/ 3 h 15"/>
                    <a:gd name="T6" fmla="*/ 0 w 15"/>
                    <a:gd name="T7" fmla="*/ 8 h 15"/>
                    <a:gd name="T8" fmla="*/ 3 w 15"/>
                    <a:gd name="T9" fmla="*/ 12 h 15"/>
                    <a:gd name="T10" fmla="*/ 5 w 15"/>
                    <a:gd name="T11" fmla="*/ 14 h 15"/>
                    <a:gd name="T12" fmla="*/ 7 w 15"/>
                    <a:gd name="T13" fmla="*/ 15 h 15"/>
                    <a:gd name="T14" fmla="*/ 7 w 15"/>
                    <a:gd name="T15" fmla="*/ 15 h 15"/>
                    <a:gd name="T16" fmla="*/ 11 w 15"/>
                    <a:gd name="T17" fmla="*/ 14 h 15"/>
                    <a:gd name="T18" fmla="*/ 13 w 15"/>
                    <a:gd name="T19" fmla="*/ 12 h 15"/>
                    <a:gd name="T20" fmla="*/ 15 w 15"/>
                    <a:gd name="T21" fmla="*/ 8 h 15"/>
                    <a:gd name="T22" fmla="*/ 13 w 15"/>
                    <a:gd name="T23" fmla="*/ 3 h 15"/>
                    <a:gd name="T24" fmla="*/ 11 w 15"/>
                    <a:gd name="T25" fmla="*/ 0 h 15"/>
                    <a:gd name="T26" fmla="*/ 7 w 15"/>
                    <a:gd name="T27" fmla="*/ 0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8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7" y="15"/>
                      </a:lnTo>
                      <a:lnTo>
                        <a:pt x="11" y="14"/>
                      </a:lnTo>
                      <a:lnTo>
                        <a:pt x="13" y="12"/>
                      </a:lnTo>
                      <a:lnTo>
                        <a:pt x="15" y="8"/>
                      </a:lnTo>
                      <a:lnTo>
                        <a:pt x="13" y="3"/>
                      </a:lnTo>
                      <a:lnTo>
                        <a:pt x="11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12" name="Freeform 131"/>
                <p:cNvSpPr>
                  <a:spLocks/>
                </p:cNvSpPr>
                <p:nvPr/>
              </p:nvSpPr>
              <p:spPr bwMode="auto">
                <a:xfrm>
                  <a:off x="3887" y="1562"/>
                  <a:ext cx="14" cy="15"/>
                </a:xfrm>
                <a:custGeom>
                  <a:avLst/>
                  <a:gdLst>
                    <a:gd name="T0" fmla="*/ 7 w 14"/>
                    <a:gd name="T1" fmla="*/ 0 h 15"/>
                    <a:gd name="T2" fmla="*/ 4 w 14"/>
                    <a:gd name="T3" fmla="*/ 0 h 15"/>
                    <a:gd name="T4" fmla="*/ 2 w 14"/>
                    <a:gd name="T5" fmla="*/ 1 h 15"/>
                    <a:gd name="T6" fmla="*/ 0 w 14"/>
                    <a:gd name="T7" fmla="*/ 7 h 15"/>
                    <a:gd name="T8" fmla="*/ 2 w 14"/>
                    <a:gd name="T9" fmla="*/ 12 h 15"/>
                    <a:gd name="T10" fmla="*/ 4 w 14"/>
                    <a:gd name="T11" fmla="*/ 13 h 15"/>
                    <a:gd name="T12" fmla="*/ 7 w 14"/>
                    <a:gd name="T13" fmla="*/ 15 h 15"/>
                    <a:gd name="T14" fmla="*/ 7 w 14"/>
                    <a:gd name="T15" fmla="*/ 15 h 15"/>
                    <a:gd name="T16" fmla="*/ 10 w 14"/>
                    <a:gd name="T17" fmla="*/ 13 h 15"/>
                    <a:gd name="T18" fmla="*/ 13 w 14"/>
                    <a:gd name="T19" fmla="*/ 12 h 15"/>
                    <a:gd name="T20" fmla="*/ 14 w 14"/>
                    <a:gd name="T21" fmla="*/ 7 h 15"/>
                    <a:gd name="T22" fmla="*/ 13 w 14"/>
                    <a:gd name="T23" fmla="*/ 1 h 15"/>
                    <a:gd name="T24" fmla="*/ 10 w 14"/>
                    <a:gd name="T25" fmla="*/ 0 h 15"/>
                    <a:gd name="T26" fmla="*/ 7 w 14"/>
                    <a:gd name="T27" fmla="*/ 0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7" y="0"/>
                      </a:move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5"/>
                      </a:lnTo>
                      <a:lnTo>
                        <a:pt x="10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13" name="Freeform 132"/>
                <p:cNvSpPr>
                  <a:spLocks/>
                </p:cNvSpPr>
                <p:nvPr/>
              </p:nvSpPr>
              <p:spPr bwMode="auto">
                <a:xfrm>
                  <a:off x="3915" y="1561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0 h 14"/>
                    <a:gd name="T4" fmla="*/ 3 w 14"/>
                    <a:gd name="T5" fmla="*/ 1 h 14"/>
                    <a:gd name="T6" fmla="*/ 0 w 14"/>
                    <a:gd name="T7" fmla="*/ 7 h 14"/>
                    <a:gd name="T8" fmla="*/ 3 w 14"/>
                    <a:gd name="T9" fmla="*/ 12 h 14"/>
                    <a:gd name="T10" fmla="*/ 5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1 w 14"/>
                    <a:gd name="T17" fmla="*/ 13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1 h 14"/>
                    <a:gd name="T24" fmla="*/ 11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14" name="Freeform 133"/>
                <p:cNvSpPr>
                  <a:spLocks/>
                </p:cNvSpPr>
                <p:nvPr/>
              </p:nvSpPr>
              <p:spPr bwMode="auto">
                <a:xfrm>
                  <a:off x="3944" y="1560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4 w 14"/>
                    <a:gd name="T3" fmla="*/ 0 h 14"/>
                    <a:gd name="T4" fmla="*/ 2 w 14"/>
                    <a:gd name="T5" fmla="*/ 1 h 14"/>
                    <a:gd name="T6" fmla="*/ 0 w 14"/>
                    <a:gd name="T7" fmla="*/ 7 h 14"/>
                    <a:gd name="T8" fmla="*/ 2 w 14"/>
                    <a:gd name="T9" fmla="*/ 12 h 14"/>
                    <a:gd name="T10" fmla="*/ 4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0 w 14"/>
                    <a:gd name="T17" fmla="*/ 13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1 h 14"/>
                    <a:gd name="T24" fmla="*/ 10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15" name="Freeform 134"/>
                <p:cNvSpPr>
                  <a:spLocks/>
                </p:cNvSpPr>
                <p:nvPr/>
              </p:nvSpPr>
              <p:spPr bwMode="auto">
                <a:xfrm>
                  <a:off x="3972" y="1559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1 h 14"/>
                    <a:gd name="T4" fmla="*/ 2 w 14"/>
                    <a:gd name="T5" fmla="*/ 2 h 14"/>
                    <a:gd name="T6" fmla="*/ 0 w 14"/>
                    <a:gd name="T7" fmla="*/ 7 h 14"/>
                    <a:gd name="T8" fmla="*/ 2 w 14"/>
                    <a:gd name="T9" fmla="*/ 12 h 14"/>
                    <a:gd name="T10" fmla="*/ 5 w 14"/>
                    <a:gd name="T11" fmla="*/ 14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1 w 14"/>
                    <a:gd name="T17" fmla="*/ 14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2 h 14"/>
                    <a:gd name="T24" fmla="*/ 11 w 14"/>
                    <a:gd name="T25" fmla="*/ 1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16" name="Freeform 135"/>
                <p:cNvSpPr>
                  <a:spLocks/>
                </p:cNvSpPr>
                <p:nvPr/>
              </p:nvSpPr>
              <p:spPr bwMode="auto">
                <a:xfrm>
                  <a:off x="4000" y="1559"/>
                  <a:ext cx="15" cy="14"/>
                </a:xfrm>
                <a:custGeom>
                  <a:avLst/>
                  <a:gdLst>
                    <a:gd name="T0" fmla="*/ 8 w 15"/>
                    <a:gd name="T1" fmla="*/ 0 h 14"/>
                    <a:gd name="T2" fmla="*/ 5 w 15"/>
                    <a:gd name="T3" fmla="*/ 0 h 14"/>
                    <a:gd name="T4" fmla="*/ 3 w 15"/>
                    <a:gd name="T5" fmla="*/ 1 h 14"/>
                    <a:gd name="T6" fmla="*/ 0 w 15"/>
                    <a:gd name="T7" fmla="*/ 7 h 14"/>
                    <a:gd name="T8" fmla="*/ 3 w 15"/>
                    <a:gd name="T9" fmla="*/ 12 h 14"/>
                    <a:gd name="T10" fmla="*/ 5 w 15"/>
                    <a:gd name="T11" fmla="*/ 13 h 14"/>
                    <a:gd name="T12" fmla="*/ 8 w 15"/>
                    <a:gd name="T13" fmla="*/ 14 h 14"/>
                    <a:gd name="T14" fmla="*/ 8 w 15"/>
                    <a:gd name="T15" fmla="*/ 14 h 14"/>
                    <a:gd name="T16" fmla="*/ 11 w 15"/>
                    <a:gd name="T17" fmla="*/ 13 h 14"/>
                    <a:gd name="T18" fmla="*/ 14 w 15"/>
                    <a:gd name="T19" fmla="*/ 12 h 14"/>
                    <a:gd name="T20" fmla="*/ 15 w 15"/>
                    <a:gd name="T21" fmla="*/ 7 h 14"/>
                    <a:gd name="T22" fmla="*/ 14 w 15"/>
                    <a:gd name="T23" fmla="*/ 1 h 14"/>
                    <a:gd name="T24" fmla="*/ 11 w 15"/>
                    <a:gd name="T25" fmla="*/ 0 h 14"/>
                    <a:gd name="T26" fmla="*/ 8 w 15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8" y="0"/>
                      </a:move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8" y="14"/>
                      </a:lnTo>
                      <a:lnTo>
                        <a:pt x="11" y="13"/>
                      </a:lnTo>
                      <a:lnTo>
                        <a:pt x="14" y="12"/>
                      </a:lnTo>
                      <a:lnTo>
                        <a:pt x="15" y="7"/>
                      </a:lnTo>
                      <a:lnTo>
                        <a:pt x="14" y="1"/>
                      </a:lnTo>
                      <a:lnTo>
                        <a:pt x="1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17" name="Freeform 136"/>
                <p:cNvSpPr>
                  <a:spLocks/>
                </p:cNvSpPr>
                <p:nvPr/>
              </p:nvSpPr>
              <p:spPr bwMode="auto">
                <a:xfrm>
                  <a:off x="4029" y="1559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0 h 14"/>
                    <a:gd name="T4" fmla="*/ 2 w 14"/>
                    <a:gd name="T5" fmla="*/ 1 h 14"/>
                    <a:gd name="T6" fmla="*/ 0 w 14"/>
                    <a:gd name="T7" fmla="*/ 7 h 14"/>
                    <a:gd name="T8" fmla="*/ 2 w 14"/>
                    <a:gd name="T9" fmla="*/ 12 h 14"/>
                    <a:gd name="T10" fmla="*/ 5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1 w 14"/>
                    <a:gd name="T17" fmla="*/ 13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1 h 14"/>
                    <a:gd name="T24" fmla="*/ 11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18" name="Freeform 137"/>
                <p:cNvSpPr>
                  <a:spLocks/>
                </p:cNvSpPr>
                <p:nvPr/>
              </p:nvSpPr>
              <p:spPr bwMode="auto">
                <a:xfrm>
                  <a:off x="4057" y="1559"/>
                  <a:ext cx="15" cy="14"/>
                </a:xfrm>
                <a:custGeom>
                  <a:avLst/>
                  <a:gdLst>
                    <a:gd name="T0" fmla="*/ 7 w 15"/>
                    <a:gd name="T1" fmla="*/ 0 h 14"/>
                    <a:gd name="T2" fmla="*/ 5 w 15"/>
                    <a:gd name="T3" fmla="*/ 0 h 14"/>
                    <a:gd name="T4" fmla="*/ 3 w 15"/>
                    <a:gd name="T5" fmla="*/ 2 h 14"/>
                    <a:gd name="T6" fmla="*/ 0 w 15"/>
                    <a:gd name="T7" fmla="*/ 7 h 14"/>
                    <a:gd name="T8" fmla="*/ 3 w 15"/>
                    <a:gd name="T9" fmla="*/ 12 h 14"/>
                    <a:gd name="T10" fmla="*/ 5 w 15"/>
                    <a:gd name="T11" fmla="*/ 13 h 14"/>
                    <a:gd name="T12" fmla="*/ 7 w 15"/>
                    <a:gd name="T13" fmla="*/ 14 h 14"/>
                    <a:gd name="T14" fmla="*/ 7 w 15"/>
                    <a:gd name="T15" fmla="*/ 14 h 14"/>
                    <a:gd name="T16" fmla="*/ 11 w 15"/>
                    <a:gd name="T17" fmla="*/ 13 h 14"/>
                    <a:gd name="T18" fmla="*/ 13 w 15"/>
                    <a:gd name="T19" fmla="*/ 12 h 14"/>
                    <a:gd name="T20" fmla="*/ 15 w 15"/>
                    <a:gd name="T21" fmla="*/ 7 h 14"/>
                    <a:gd name="T22" fmla="*/ 13 w 15"/>
                    <a:gd name="T23" fmla="*/ 2 h 14"/>
                    <a:gd name="T24" fmla="*/ 11 w 15"/>
                    <a:gd name="T25" fmla="*/ 0 h 14"/>
                    <a:gd name="T26" fmla="*/ 7 w 15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5" y="7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19" name="Freeform 138"/>
                <p:cNvSpPr>
                  <a:spLocks/>
                </p:cNvSpPr>
                <p:nvPr/>
              </p:nvSpPr>
              <p:spPr bwMode="auto">
                <a:xfrm>
                  <a:off x="4086" y="1560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0 h 14"/>
                    <a:gd name="T4" fmla="*/ 2 w 14"/>
                    <a:gd name="T5" fmla="*/ 1 h 14"/>
                    <a:gd name="T6" fmla="*/ 0 w 14"/>
                    <a:gd name="T7" fmla="*/ 7 h 14"/>
                    <a:gd name="T8" fmla="*/ 2 w 14"/>
                    <a:gd name="T9" fmla="*/ 12 h 14"/>
                    <a:gd name="T10" fmla="*/ 5 w 14"/>
                    <a:gd name="T11" fmla="*/ 13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0 w 14"/>
                    <a:gd name="T17" fmla="*/ 13 h 14"/>
                    <a:gd name="T18" fmla="*/ 13 w 14"/>
                    <a:gd name="T19" fmla="*/ 12 h 14"/>
                    <a:gd name="T20" fmla="*/ 14 w 14"/>
                    <a:gd name="T21" fmla="*/ 7 h 14"/>
                    <a:gd name="T22" fmla="*/ 13 w 14"/>
                    <a:gd name="T23" fmla="*/ 1 h 14"/>
                    <a:gd name="T24" fmla="*/ 10 w 14"/>
                    <a:gd name="T25" fmla="*/ 0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20" name="Freeform 139"/>
                <p:cNvSpPr>
                  <a:spLocks/>
                </p:cNvSpPr>
                <p:nvPr/>
              </p:nvSpPr>
              <p:spPr bwMode="auto">
                <a:xfrm>
                  <a:off x="4114" y="1561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5 w 14"/>
                    <a:gd name="T3" fmla="*/ 1 h 14"/>
                    <a:gd name="T4" fmla="*/ 3 w 14"/>
                    <a:gd name="T5" fmla="*/ 2 h 14"/>
                    <a:gd name="T6" fmla="*/ 0 w 14"/>
                    <a:gd name="T7" fmla="*/ 7 h 14"/>
                    <a:gd name="T8" fmla="*/ 3 w 14"/>
                    <a:gd name="T9" fmla="*/ 12 h 14"/>
                    <a:gd name="T10" fmla="*/ 5 w 14"/>
                    <a:gd name="T11" fmla="*/ 14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11 w 14"/>
                    <a:gd name="T17" fmla="*/ 14 h 14"/>
                    <a:gd name="T18" fmla="*/ 12 w 14"/>
                    <a:gd name="T19" fmla="*/ 12 h 14"/>
                    <a:gd name="T20" fmla="*/ 14 w 14"/>
                    <a:gd name="T21" fmla="*/ 7 h 14"/>
                    <a:gd name="T22" fmla="*/ 12 w 14"/>
                    <a:gd name="T23" fmla="*/ 2 h 14"/>
                    <a:gd name="T24" fmla="*/ 11 w 14"/>
                    <a:gd name="T25" fmla="*/ 1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21" name="Freeform 140"/>
                <p:cNvSpPr>
                  <a:spLocks/>
                </p:cNvSpPr>
                <p:nvPr/>
              </p:nvSpPr>
              <p:spPr bwMode="auto">
                <a:xfrm>
                  <a:off x="4143" y="1565"/>
                  <a:ext cx="14" cy="14"/>
                </a:xfrm>
                <a:custGeom>
                  <a:avLst/>
                  <a:gdLst>
                    <a:gd name="T0" fmla="*/ 7 w 14"/>
                    <a:gd name="T1" fmla="*/ 0 h 14"/>
                    <a:gd name="T2" fmla="*/ 4 w 14"/>
                    <a:gd name="T3" fmla="*/ 1 h 14"/>
                    <a:gd name="T4" fmla="*/ 2 w 14"/>
                    <a:gd name="T5" fmla="*/ 2 h 14"/>
                    <a:gd name="T6" fmla="*/ 0 w 14"/>
                    <a:gd name="T7" fmla="*/ 7 h 14"/>
                    <a:gd name="T8" fmla="*/ 2 w 14"/>
                    <a:gd name="T9" fmla="*/ 12 h 14"/>
                    <a:gd name="T10" fmla="*/ 4 w 14"/>
                    <a:gd name="T11" fmla="*/ 14 h 14"/>
                    <a:gd name="T12" fmla="*/ 7 w 14"/>
                    <a:gd name="T13" fmla="*/ 14 h 14"/>
                    <a:gd name="T14" fmla="*/ 7 w 14"/>
                    <a:gd name="T15" fmla="*/ 14 h 14"/>
                    <a:gd name="T16" fmla="*/ 9 w 14"/>
                    <a:gd name="T17" fmla="*/ 14 h 14"/>
                    <a:gd name="T18" fmla="*/ 12 w 14"/>
                    <a:gd name="T19" fmla="*/ 12 h 14"/>
                    <a:gd name="T20" fmla="*/ 14 w 14"/>
                    <a:gd name="T21" fmla="*/ 7 h 14"/>
                    <a:gd name="T22" fmla="*/ 12 w 14"/>
                    <a:gd name="T23" fmla="*/ 2 h 14"/>
                    <a:gd name="T24" fmla="*/ 9 w 14"/>
                    <a:gd name="T25" fmla="*/ 1 h 14"/>
                    <a:gd name="T26" fmla="*/ 7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22" name="Freeform 141"/>
                <p:cNvSpPr>
                  <a:spLocks/>
                </p:cNvSpPr>
                <p:nvPr/>
              </p:nvSpPr>
              <p:spPr bwMode="auto">
                <a:xfrm>
                  <a:off x="4170" y="1571"/>
                  <a:ext cx="14" cy="14"/>
                </a:xfrm>
                <a:custGeom>
                  <a:avLst/>
                  <a:gdLst>
                    <a:gd name="T0" fmla="*/ 11 w 14"/>
                    <a:gd name="T1" fmla="*/ 1 h 14"/>
                    <a:gd name="T2" fmla="*/ 7 w 14"/>
                    <a:gd name="T3" fmla="*/ 0 h 14"/>
                    <a:gd name="T4" fmla="*/ 5 w 14"/>
                    <a:gd name="T5" fmla="*/ 1 h 14"/>
                    <a:gd name="T6" fmla="*/ 2 w 14"/>
                    <a:gd name="T7" fmla="*/ 2 h 14"/>
                    <a:gd name="T8" fmla="*/ 0 w 14"/>
                    <a:gd name="T9" fmla="*/ 7 h 14"/>
                    <a:gd name="T10" fmla="*/ 2 w 14"/>
                    <a:gd name="T11" fmla="*/ 13 h 14"/>
                    <a:gd name="T12" fmla="*/ 5 w 14"/>
                    <a:gd name="T13" fmla="*/ 14 h 14"/>
                    <a:gd name="T14" fmla="*/ 5 w 14"/>
                    <a:gd name="T15" fmla="*/ 14 h 14"/>
                    <a:gd name="T16" fmla="*/ 7 w 14"/>
                    <a:gd name="T17" fmla="*/ 14 h 14"/>
                    <a:gd name="T18" fmla="*/ 11 w 14"/>
                    <a:gd name="T19" fmla="*/ 14 h 14"/>
                    <a:gd name="T20" fmla="*/ 13 w 14"/>
                    <a:gd name="T21" fmla="*/ 13 h 14"/>
                    <a:gd name="T22" fmla="*/ 14 w 14"/>
                    <a:gd name="T23" fmla="*/ 7 h 14"/>
                    <a:gd name="T24" fmla="*/ 13 w 14"/>
                    <a:gd name="T25" fmla="*/ 2 h 14"/>
                    <a:gd name="T26" fmla="*/ 11 w 14"/>
                    <a:gd name="T27" fmla="*/ 1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1" y="1"/>
                      </a:move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3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23" name="Freeform 142"/>
                <p:cNvSpPr>
                  <a:spLocks/>
                </p:cNvSpPr>
                <p:nvPr/>
              </p:nvSpPr>
              <p:spPr bwMode="auto">
                <a:xfrm>
                  <a:off x="4197" y="1581"/>
                  <a:ext cx="14" cy="14"/>
                </a:xfrm>
                <a:custGeom>
                  <a:avLst/>
                  <a:gdLst>
                    <a:gd name="T0" fmla="*/ 11 w 14"/>
                    <a:gd name="T1" fmla="*/ 0 h 14"/>
                    <a:gd name="T2" fmla="*/ 7 w 14"/>
                    <a:gd name="T3" fmla="*/ 0 h 14"/>
                    <a:gd name="T4" fmla="*/ 5 w 14"/>
                    <a:gd name="T5" fmla="*/ 0 h 14"/>
                    <a:gd name="T6" fmla="*/ 3 w 14"/>
                    <a:gd name="T7" fmla="*/ 1 h 14"/>
                    <a:gd name="T8" fmla="*/ 0 w 14"/>
                    <a:gd name="T9" fmla="*/ 7 h 14"/>
                    <a:gd name="T10" fmla="*/ 3 w 14"/>
                    <a:gd name="T11" fmla="*/ 12 h 14"/>
                    <a:gd name="T12" fmla="*/ 5 w 14"/>
                    <a:gd name="T13" fmla="*/ 13 h 14"/>
                    <a:gd name="T14" fmla="*/ 5 w 14"/>
                    <a:gd name="T15" fmla="*/ 13 h 14"/>
                    <a:gd name="T16" fmla="*/ 7 w 14"/>
                    <a:gd name="T17" fmla="*/ 14 h 14"/>
                    <a:gd name="T18" fmla="*/ 10 w 14"/>
                    <a:gd name="T19" fmla="*/ 13 h 14"/>
                    <a:gd name="T20" fmla="*/ 12 w 14"/>
                    <a:gd name="T21" fmla="*/ 12 h 14"/>
                    <a:gd name="T22" fmla="*/ 14 w 14"/>
                    <a:gd name="T23" fmla="*/ 7 h 14"/>
                    <a:gd name="T24" fmla="*/ 12 w 14"/>
                    <a:gd name="T25" fmla="*/ 1 h 14"/>
                    <a:gd name="T26" fmla="*/ 11 w 14"/>
                    <a:gd name="T27" fmla="*/ 0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1" y="0"/>
                      </a:move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1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24" name="Freeform 143"/>
                <p:cNvSpPr>
                  <a:spLocks/>
                </p:cNvSpPr>
                <p:nvPr/>
              </p:nvSpPr>
              <p:spPr bwMode="auto">
                <a:xfrm>
                  <a:off x="4222" y="1595"/>
                  <a:ext cx="14" cy="15"/>
                </a:xfrm>
                <a:custGeom>
                  <a:avLst/>
                  <a:gdLst>
                    <a:gd name="T0" fmla="*/ 12 w 14"/>
                    <a:gd name="T1" fmla="*/ 2 h 15"/>
                    <a:gd name="T2" fmla="*/ 10 w 14"/>
                    <a:gd name="T3" fmla="*/ 0 h 15"/>
                    <a:gd name="T4" fmla="*/ 7 w 14"/>
                    <a:gd name="T5" fmla="*/ 0 h 15"/>
                    <a:gd name="T6" fmla="*/ 4 w 14"/>
                    <a:gd name="T7" fmla="*/ 0 h 15"/>
                    <a:gd name="T8" fmla="*/ 1 w 14"/>
                    <a:gd name="T9" fmla="*/ 3 h 15"/>
                    <a:gd name="T10" fmla="*/ 0 w 14"/>
                    <a:gd name="T11" fmla="*/ 8 h 15"/>
                    <a:gd name="T12" fmla="*/ 1 w 14"/>
                    <a:gd name="T13" fmla="*/ 12 h 15"/>
                    <a:gd name="T14" fmla="*/ 1 w 14"/>
                    <a:gd name="T15" fmla="*/ 12 h 15"/>
                    <a:gd name="T16" fmla="*/ 4 w 14"/>
                    <a:gd name="T17" fmla="*/ 14 h 15"/>
                    <a:gd name="T18" fmla="*/ 7 w 14"/>
                    <a:gd name="T19" fmla="*/ 15 h 15"/>
                    <a:gd name="T20" fmla="*/ 10 w 14"/>
                    <a:gd name="T21" fmla="*/ 14 h 15"/>
                    <a:gd name="T22" fmla="*/ 12 w 14"/>
                    <a:gd name="T23" fmla="*/ 12 h 15"/>
                    <a:gd name="T24" fmla="*/ 14 w 14"/>
                    <a:gd name="T25" fmla="*/ 8 h 15"/>
                    <a:gd name="T26" fmla="*/ 12 w 14"/>
                    <a:gd name="T27" fmla="*/ 2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2" y="2"/>
                      </a:move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0" y="8"/>
                      </a:lnTo>
                      <a:lnTo>
                        <a:pt x="1" y="12"/>
                      </a:lnTo>
                      <a:lnTo>
                        <a:pt x="4" y="14"/>
                      </a:lnTo>
                      <a:lnTo>
                        <a:pt x="7" y="15"/>
                      </a:lnTo>
                      <a:lnTo>
                        <a:pt x="10" y="14"/>
                      </a:lnTo>
                      <a:lnTo>
                        <a:pt x="12" y="12"/>
                      </a:lnTo>
                      <a:lnTo>
                        <a:pt x="14" y="8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25" name="Freeform 144"/>
                <p:cNvSpPr>
                  <a:spLocks/>
                </p:cNvSpPr>
                <p:nvPr/>
              </p:nvSpPr>
              <p:spPr bwMode="auto">
                <a:xfrm>
                  <a:off x="4241" y="1616"/>
                  <a:ext cx="14" cy="14"/>
                </a:xfrm>
                <a:custGeom>
                  <a:avLst/>
                  <a:gdLst>
                    <a:gd name="T0" fmla="*/ 13 w 14"/>
                    <a:gd name="T1" fmla="*/ 1 h 14"/>
                    <a:gd name="T2" fmla="*/ 11 w 14"/>
                    <a:gd name="T3" fmla="*/ 0 h 14"/>
                    <a:gd name="T4" fmla="*/ 7 w 14"/>
                    <a:gd name="T5" fmla="*/ 0 h 14"/>
                    <a:gd name="T6" fmla="*/ 5 w 14"/>
                    <a:gd name="T7" fmla="*/ 0 h 14"/>
                    <a:gd name="T8" fmla="*/ 2 w 14"/>
                    <a:gd name="T9" fmla="*/ 1 h 14"/>
                    <a:gd name="T10" fmla="*/ 0 w 14"/>
                    <a:gd name="T11" fmla="*/ 7 h 14"/>
                    <a:gd name="T12" fmla="*/ 2 w 14"/>
                    <a:gd name="T13" fmla="*/ 11 h 14"/>
                    <a:gd name="T14" fmla="*/ 2 w 14"/>
                    <a:gd name="T15" fmla="*/ 11 h 14"/>
                    <a:gd name="T16" fmla="*/ 5 w 14"/>
                    <a:gd name="T17" fmla="*/ 13 h 14"/>
                    <a:gd name="T18" fmla="*/ 7 w 14"/>
                    <a:gd name="T19" fmla="*/ 14 h 14"/>
                    <a:gd name="T20" fmla="*/ 11 w 14"/>
                    <a:gd name="T21" fmla="*/ 13 h 14"/>
                    <a:gd name="T22" fmla="*/ 13 w 14"/>
                    <a:gd name="T23" fmla="*/ 11 h 14"/>
                    <a:gd name="T24" fmla="*/ 14 w 14"/>
                    <a:gd name="T25" fmla="*/ 7 h 14"/>
                    <a:gd name="T26" fmla="*/ 13 w 14"/>
                    <a:gd name="T27" fmla="*/ 1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3" y="1"/>
                      </a:move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1"/>
                      </a:lnTo>
                      <a:lnTo>
                        <a:pt x="14" y="7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26" name="Freeform 145"/>
                <p:cNvSpPr>
                  <a:spLocks/>
                </p:cNvSpPr>
                <p:nvPr/>
              </p:nvSpPr>
              <p:spPr bwMode="auto">
                <a:xfrm>
                  <a:off x="4256" y="1639"/>
                  <a:ext cx="15" cy="15"/>
                </a:xfrm>
                <a:custGeom>
                  <a:avLst/>
                  <a:gdLst>
                    <a:gd name="T0" fmla="*/ 13 w 15"/>
                    <a:gd name="T1" fmla="*/ 1 h 15"/>
                    <a:gd name="T2" fmla="*/ 11 w 15"/>
                    <a:gd name="T3" fmla="*/ 0 h 15"/>
                    <a:gd name="T4" fmla="*/ 8 w 15"/>
                    <a:gd name="T5" fmla="*/ 0 h 15"/>
                    <a:gd name="T6" fmla="*/ 5 w 15"/>
                    <a:gd name="T7" fmla="*/ 0 h 15"/>
                    <a:gd name="T8" fmla="*/ 3 w 15"/>
                    <a:gd name="T9" fmla="*/ 3 h 15"/>
                    <a:gd name="T10" fmla="*/ 0 w 15"/>
                    <a:gd name="T11" fmla="*/ 7 h 15"/>
                    <a:gd name="T12" fmla="*/ 3 w 15"/>
                    <a:gd name="T13" fmla="*/ 12 h 15"/>
                    <a:gd name="T14" fmla="*/ 3 w 15"/>
                    <a:gd name="T15" fmla="*/ 12 h 15"/>
                    <a:gd name="T16" fmla="*/ 5 w 15"/>
                    <a:gd name="T17" fmla="*/ 13 h 15"/>
                    <a:gd name="T18" fmla="*/ 8 w 15"/>
                    <a:gd name="T19" fmla="*/ 15 h 15"/>
                    <a:gd name="T20" fmla="*/ 11 w 15"/>
                    <a:gd name="T21" fmla="*/ 13 h 15"/>
                    <a:gd name="T22" fmla="*/ 13 w 15"/>
                    <a:gd name="T23" fmla="*/ 12 h 15"/>
                    <a:gd name="T24" fmla="*/ 15 w 15"/>
                    <a:gd name="T25" fmla="*/ 7 h 15"/>
                    <a:gd name="T26" fmla="*/ 13 w 15"/>
                    <a:gd name="T27" fmla="*/ 1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13" y="1"/>
                      </a:move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5" y="7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27" name="Freeform 146"/>
                <p:cNvSpPr>
                  <a:spLocks/>
                </p:cNvSpPr>
                <p:nvPr/>
              </p:nvSpPr>
              <p:spPr bwMode="auto">
                <a:xfrm>
                  <a:off x="4269" y="1665"/>
                  <a:ext cx="15" cy="15"/>
                </a:xfrm>
                <a:custGeom>
                  <a:avLst/>
                  <a:gdLst>
                    <a:gd name="T0" fmla="*/ 12 w 15"/>
                    <a:gd name="T1" fmla="*/ 2 h 15"/>
                    <a:gd name="T2" fmla="*/ 10 w 15"/>
                    <a:gd name="T3" fmla="*/ 0 h 15"/>
                    <a:gd name="T4" fmla="*/ 8 w 15"/>
                    <a:gd name="T5" fmla="*/ 0 h 15"/>
                    <a:gd name="T6" fmla="*/ 4 w 15"/>
                    <a:gd name="T7" fmla="*/ 0 h 15"/>
                    <a:gd name="T8" fmla="*/ 3 w 15"/>
                    <a:gd name="T9" fmla="*/ 2 h 15"/>
                    <a:gd name="T10" fmla="*/ 0 w 15"/>
                    <a:gd name="T11" fmla="*/ 7 h 15"/>
                    <a:gd name="T12" fmla="*/ 2 w 15"/>
                    <a:gd name="T13" fmla="*/ 12 h 15"/>
                    <a:gd name="T14" fmla="*/ 2 w 15"/>
                    <a:gd name="T15" fmla="*/ 12 h 15"/>
                    <a:gd name="T16" fmla="*/ 4 w 15"/>
                    <a:gd name="T17" fmla="*/ 13 h 15"/>
                    <a:gd name="T18" fmla="*/ 8 w 15"/>
                    <a:gd name="T19" fmla="*/ 15 h 15"/>
                    <a:gd name="T20" fmla="*/ 10 w 15"/>
                    <a:gd name="T21" fmla="*/ 13 h 15"/>
                    <a:gd name="T22" fmla="*/ 12 w 15"/>
                    <a:gd name="T23" fmla="*/ 12 h 15"/>
                    <a:gd name="T24" fmla="*/ 15 w 15"/>
                    <a:gd name="T25" fmla="*/ 7 h 15"/>
                    <a:gd name="T26" fmla="*/ 12 w 15"/>
                    <a:gd name="T27" fmla="*/ 2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12" y="2"/>
                      </a:move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8" y="15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28" name="Freeform 147"/>
                <p:cNvSpPr>
                  <a:spLocks/>
                </p:cNvSpPr>
                <p:nvPr/>
              </p:nvSpPr>
              <p:spPr bwMode="auto">
                <a:xfrm>
                  <a:off x="4278" y="1691"/>
                  <a:ext cx="14" cy="15"/>
                </a:xfrm>
                <a:custGeom>
                  <a:avLst/>
                  <a:gdLst>
                    <a:gd name="T0" fmla="*/ 14 w 14"/>
                    <a:gd name="T1" fmla="*/ 8 h 15"/>
                    <a:gd name="T2" fmla="*/ 12 w 14"/>
                    <a:gd name="T3" fmla="*/ 3 h 15"/>
                    <a:gd name="T4" fmla="*/ 9 w 14"/>
                    <a:gd name="T5" fmla="*/ 2 h 15"/>
                    <a:gd name="T6" fmla="*/ 7 w 14"/>
                    <a:gd name="T7" fmla="*/ 0 h 15"/>
                    <a:gd name="T8" fmla="*/ 4 w 14"/>
                    <a:gd name="T9" fmla="*/ 2 h 15"/>
                    <a:gd name="T10" fmla="*/ 2 w 14"/>
                    <a:gd name="T11" fmla="*/ 3 h 15"/>
                    <a:gd name="T12" fmla="*/ 0 w 14"/>
                    <a:gd name="T13" fmla="*/ 8 h 15"/>
                    <a:gd name="T14" fmla="*/ 0 w 14"/>
                    <a:gd name="T15" fmla="*/ 8 h 15"/>
                    <a:gd name="T16" fmla="*/ 2 w 14"/>
                    <a:gd name="T17" fmla="*/ 13 h 15"/>
                    <a:gd name="T18" fmla="*/ 4 w 14"/>
                    <a:gd name="T19" fmla="*/ 15 h 15"/>
                    <a:gd name="T20" fmla="*/ 7 w 14"/>
                    <a:gd name="T21" fmla="*/ 15 h 15"/>
                    <a:gd name="T22" fmla="*/ 9 w 14"/>
                    <a:gd name="T23" fmla="*/ 15 h 15"/>
                    <a:gd name="T24" fmla="*/ 12 w 14"/>
                    <a:gd name="T25" fmla="*/ 13 h 15"/>
                    <a:gd name="T26" fmla="*/ 14 w 14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4" y="8"/>
                      </a:moveTo>
                      <a:lnTo>
                        <a:pt x="12" y="3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4" y="2"/>
                      </a:lnTo>
                      <a:lnTo>
                        <a:pt x="2" y="3"/>
                      </a:lnTo>
                      <a:lnTo>
                        <a:pt x="0" y="8"/>
                      </a:lnTo>
                      <a:lnTo>
                        <a:pt x="2" y="13"/>
                      </a:lnTo>
                      <a:lnTo>
                        <a:pt x="4" y="15"/>
                      </a:lnTo>
                      <a:lnTo>
                        <a:pt x="7" y="15"/>
                      </a:lnTo>
                      <a:lnTo>
                        <a:pt x="9" y="15"/>
                      </a:lnTo>
                      <a:lnTo>
                        <a:pt x="12" y="13"/>
                      </a:lnTo>
                      <a:lnTo>
                        <a:pt x="1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29" name="Freeform 148"/>
                <p:cNvSpPr>
                  <a:spLocks/>
                </p:cNvSpPr>
                <p:nvPr/>
              </p:nvSpPr>
              <p:spPr bwMode="auto">
                <a:xfrm>
                  <a:off x="4281" y="1720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2 w 15"/>
                    <a:gd name="T3" fmla="*/ 2 h 14"/>
                    <a:gd name="T4" fmla="*/ 10 w 15"/>
                    <a:gd name="T5" fmla="*/ 1 h 14"/>
                    <a:gd name="T6" fmla="*/ 7 w 15"/>
                    <a:gd name="T7" fmla="*/ 0 h 14"/>
                    <a:gd name="T8" fmla="*/ 5 w 15"/>
                    <a:gd name="T9" fmla="*/ 1 h 14"/>
                    <a:gd name="T10" fmla="*/ 3 w 15"/>
                    <a:gd name="T11" fmla="*/ 2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2 h 14"/>
                    <a:gd name="T18" fmla="*/ 5 w 15"/>
                    <a:gd name="T19" fmla="*/ 14 h 14"/>
                    <a:gd name="T20" fmla="*/ 7 w 15"/>
                    <a:gd name="T21" fmla="*/ 14 h 14"/>
                    <a:gd name="T22" fmla="*/ 10 w 15"/>
                    <a:gd name="T23" fmla="*/ 14 h 14"/>
                    <a:gd name="T24" fmla="*/ 12 w 15"/>
                    <a:gd name="T25" fmla="*/ 12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2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30" name="Freeform 149"/>
                <p:cNvSpPr>
                  <a:spLocks/>
                </p:cNvSpPr>
                <p:nvPr/>
              </p:nvSpPr>
              <p:spPr bwMode="auto">
                <a:xfrm>
                  <a:off x="4281" y="1748"/>
                  <a:ext cx="15" cy="15"/>
                </a:xfrm>
                <a:custGeom>
                  <a:avLst/>
                  <a:gdLst>
                    <a:gd name="T0" fmla="*/ 15 w 15"/>
                    <a:gd name="T1" fmla="*/ 7 h 15"/>
                    <a:gd name="T2" fmla="*/ 13 w 15"/>
                    <a:gd name="T3" fmla="*/ 3 h 15"/>
                    <a:gd name="T4" fmla="*/ 11 w 15"/>
                    <a:gd name="T5" fmla="*/ 2 h 15"/>
                    <a:gd name="T6" fmla="*/ 7 w 15"/>
                    <a:gd name="T7" fmla="*/ 0 h 15"/>
                    <a:gd name="T8" fmla="*/ 5 w 15"/>
                    <a:gd name="T9" fmla="*/ 2 h 15"/>
                    <a:gd name="T10" fmla="*/ 3 w 15"/>
                    <a:gd name="T11" fmla="*/ 3 h 15"/>
                    <a:gd name="T12" fmla="*/ 0 w 15"/>
                    <a:gd name="T13" fmla="*/ 7 h 15"/>
                    <a:gd name="T14" fmla="*/ 0 w 15"/>
                    <a:gd name="T15" fmla="*/ 7 h 15"/>
                    <a:gd name="T16" fmla="*/ 3 w 15"/>
                    <a:gd name="T17" fmla="*/ 12 h 15"/>
                    <a:gd name="T18" fmla="*/ 5 w 15"/>
                    <a:gd name="T19" fmla="*/ 15 h 15"/>
                    <a:gd name="T20" fmla="*/ 7 w 15"/>
                    <a:gd name="T21" fmla="*/ 15 h 15"/>
                    <a:gd name="T22" fmla="*/ 11 w 15"/>
                    <a:gd name="T23" fmla="*/ 15 h 15"/>
                    <a:gd name="T24" fmla="*/ 13 w 15"/>
                    <a:gd name="T25" fmla="*/ 12 h 15"/>
                    <a:gd name="T26" fmla="*/ 15 w 15"/>
                    <a:gd name="T27" fmla="*/ 7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15" y="7"/>
                      </a:moveTo>
                      <a:lnTo>
                        <a:pt x="13" y="3"/>
                      </a:lnTo>
                      <a:lnTo>
                        <a:pt x="11" y="2"/>
                      </a:ln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11" y="15"/>
                      </a:lnTo>
                      <a:lnTo>
                        <a:pt x="13" y="12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31" name="Freeform 150"/>
                <p:cNvSpPr>
                  <a:spLocks/>
                </p:cNvSpPr>
                <p:nvPr/>
              </p:nvSpPr>
              <p:spPr bwMode="auto">
                <a:xfrm>
                  <a:off x="4281" y="1777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2 w 15"/>
                    <a:gd name="T3" fmla="*/ 2 h 14"/>
                    <a:gd name="T4" fmla="*/ 10 w 15"/>
                    <a:gd name="T5" fmla="*/ 1 h 14"/>
                    <a:gd name="T6" fmla="*/ 7 w 15"/>
                    <a:gd name="T7" fmla="*/ 0 h 14"/>
                    <a:gd name="T8" fmla="*/ 4 w 15"/>
                    <a:gd name="T9" fmla="*/ 1 h 14"/>
                    <a:gd name="T10" fmla="*/ 3 w 15"/>
                    <a:gd name="T11" fmla="*/ 2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2 h 14"/>
                    <a:gd name="T18" fmla="*/ 4 w 15"/>
                    <a:gd name="T19" fmla="*/ 14 h 14"/>
                    <a:gd name="T20" fmla="*/ 7 w 15"/>
                    <a:gd name="T21" fmla="*/ 14 h 14"/>
                    <a:gd name="T22" fmla="*/ 10 w 15"/>
                    <a:gd name="T23" fmla="*/ 14 h 14"/>
                    <a:gd name="T24" fmla="*/ 12 w 15"/>
                    <a:gd name="T25" fmla="*/ 12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2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32" name="Freeform 151"/>
                <p:cNvSpPr>
                  <a:spLocks/>
                </p:cNvSpPr>
                <p:nvPr/>
              </p:nvSpPr>
              <p:spPr bwMode="auto">
                <a:xfrm>
                  <a:off x="4280" y="1805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3 h 14"/>
                    <a:gd name="T4" fmla="*/ 10 w 14"/>
                    <a:gd name="T5" fmla="*/ 1 h 14"/>
                    <a:gd name="T6" fmla="*/ 7 w 14"/>
                    <a:gd name="T7" fmla="*/ 0 h 14"/>
                    <a:gd name="T8" fmla="*/ 4 w 14"/>
                    <a:gd name="T9" fmla="*/ 1 h 14"/>
                    <a:gd name="T10" fmla="*/ 2 w 14"/>
                    <a:gd name="T11" fmla="*/ 3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2 h 14"/>
                    <a:gd name="T18" fmla="*/ 4 w 14"/>
                    <a:gd name="T19" fmla="*/ 14 h 14"/>
                    <a:gd name="T20" fmla="*/ 7 w 14"/>
                    <a:gd name="T21" fmla="*/ 14 h 14"/>
                    <a:gd name="T22" fmla="*/ 10 w 14"/>
                    <a:gd name="T23" fmla="*/ 14 h 14"/>
                    <a:gd name="T24" fmla="*/ 12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3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33" name="Freeform 152"/>
                <p:cNvSpPr>
                  <a:spLocks/>
                </p:cNvSpPr>
                <p:nvPr/>
              </p:nvSpPr>
              <p:spPr bwMode="auto">
                <a:xfrm>
                  <a:off x="4279" y="1834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9 w 14"/>
                    <a:gd name="T5" fmla="*/ 1 h 14"/>
                    <a:gd name="T6" fmla="*/ 7 w 14"/>
                    <a:gd name="T7" fmla="*/ 0 h 14"/>
                    <a:gd name="T8" fmla="*/ 5 w 14"/>
                    <a:gd name="T9" fmla="*/ 1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1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1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1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34" name="Freeform 153"/>
                <p:cNvSpPr>
                  <a:spLocks/>
                </p:cNvSpPr>
                <p:nvPr/>
              </p:nvSpPr>
              <p:spPr bwMode="auto">
                <a:xfrm>
                  <a:off x="4279" y="1862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9 w 14"/>
                    <a:gd name="T5" fmla="*/ 1 h 14"/>
                    <a:gd name="T6" fmla="*/ 7 w 14"/>
                    <a:gd name="T7" fmla="*/ 0 h 14"/>
                    <a:gd name="T8" fmla="*/ 5 w 14"/>
                    <a:gd name="T9" fmla="*/ 1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2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35" name="Freeform 154"/>
                <p:cNvSpPr>
                  <a:spLocks/>
                </p:cNvSpPr>
                <p:nvPr/>
              </p:nvSpPr>
              <p:spPr bwMode="auto">
                <a:xfrm>
                  <a:off x="4280" y="1891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10 w 14"/>
                    <a:gd name="T5" fmla="*/ 1 h 14"/>
                    <a:gd name="T6" fmla="*/ 7 w 14"/>
                    <a:gd name="T7" fmla="*/ 0 h 14"/>
                    <a:gd name="T8" fmla="*/ 4 w 14"/>
                    <a:gd name="T9" fmla="*/ 1 h 14"/>
                    <a:gd name="T10" fmla="*/ 1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1 w 14"/>
                    <a:gd name="T17" fmla="*/ 11 h 14"/>
                    <a:gd name="T18" fmla="*/ 4 w 14"/>
                    <a:gd name="T19" fmla="*/ 14 h 14"/>
                    <a:gd name="T20" fmla="*/ 7 w 14"/>
                    <a:gd name="T21" fmla="*/ 14 h 14"/>
                    <a:gd name="T22" fmla="*/ 10 w 14"/>
                    <a:gd name="T23" fmla="*/ 14 h 14"/>
                    <a:gd name="T24" fmla="*/ 12 w 14"/>
                    <a:gd name="T25" fmla="*/ 11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1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1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36" name="Freeform 155"/>
                <p:cNvSpPr>
                  <a:spLocks/>
                </p:cNvSpPr>
                <p:nvPr/>
              </p:nvSpPr>
              <p:spPr bwMode="auto">
                <a:xfrm>
                  <a:off x="4280" y="1919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3 w 14"/>
                    <a:gd name="T3" fmla="*/ 2 h 14"/>
                    <a:gd name="T4" fmla="*/ 11 w 14"/>
                    <a:gd name="T5" fmla="*/ 1 h 14"/>
                    <a:gd name="T6" fmla="*/ 7 w 14"/>
                    <a:gd name="T7" fmla="*/ 0 h 14"/>
                    <a:gd name="T8" fmla="*/ 5 w 14"/>
                    <a:gd name="T9" fmla="*/ 1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2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11 w 14"/>
                    <a:gd name="T23" fmla="*/ 14 h 14"/>
                    <a:gd name="T24" fmla="*/ 13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3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37" name="Freeform 156"/>
                <p:cNvSpPr>
                  <a:spLocks/>
                </p:cNvSpPr>
                <p:nvPr/>
              </p:nvSpPr>
              <p:spPr bwMode="auto">
                <a:xfrm>
                  <a:off x="4281" y="1947"/>
                  <a:ext cx="15" cy="15"/>
                </a:xfrm>
                <a:custGeom>
                  <a:avLst/>
                  <a:gdLst>
                    <a:gd name="T0" fmla="*/ 15 w 15"/>
                    <a:gd name="T1" fmla="*/ 8 h 15"/>
                    <a:gd name="T2" fmla="*/ 12 w 15"/>
                    <a:gd name="T3" fmla="*/ 3 h 15"/>
                    <a:gd name="T4" fmla="*/ 10 w 15"/>
                    <a:gd name="T5" fmla="*/ 2 h 15"/>
                    <a:gd name="T6" fmla="*/ 7 w 15"/>
                    <a:gd name="T7" fmla="*/ 0 h 15"/>
                    <a:gd name="T8" fmla="*/ 5 w 15"/>
                    <a:gd name="T9" fmla="*/ 2 h 15"/>
                    <a:gd name="T10" fmla="*/ 3 w 15"/>
                    <a:gd name="T11" fmla="*/ 3 h 15"/>
                    <a:gd name="T12" fmla="*/ 0 w 15"/>
                    <a:gd name="T13" fmla="*/ 8 h 15"/>
                    <a:gd name="T14" fmla="*/ 0 w 15"/>
                    <a:gd name="T15" fmla="*/ 8 h 15"/>
                    <a:gd name="T16" fmla="*/ 3 w 15"/>
                    <a:gd name="T17" fmla="*/ 12 h 15"/>
                    <a:gd name="T18" fmla="*/ 5 w 15"/>
                    <a:gd name="T19" fmla="*/ 15 h 15"/>
                    <a:gd name="T20" fmla="*/ 7 w 15"/>
                    <a:gd name="T21" fmla="*/ 15 h 15"/>
                    <a:gd name="T22" fmla="*/ 10 w 15"/>
                    <a:gd name="T23" fmla="*/ 15 h 15"/>
                    <a:gd name="T24" fmla="*/ 12 w 15"/>
                    <a:gd name="T25" fmla="*/ 12 h 15"/>
                    <a:gd name="T26" fmla="*/ 15 w 15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15" y="8"/>
                      </a:moveTo>
                      <a:lnTo>
                        <a:pt x="12" y="3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8"/>
                      </a:lnTo>
                      <a:lnTo>
                        <a:pt x="3" y="12"/>
                      </a:ln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10" y="15"/>
                      </a:lnTo>
                      <a:lnTo>
                        <a:pt x="12" y="12"/>
                      </a:lnTo>
                      <a:lnTo>
                        <a:pt x="1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38" name="Freeform 157"/>
                <p:cNvSpPr>
                  <a:spLocks/>
                </p:cNvSpPr>
                <p:nvPr/>
              </p:nvSpPr>
              <p:spPr bwMode="auto">
                <a:xfrm>
                  <a:off x="4282" y="1976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2 w 15"/>
                    <a:gd name="T3" fmla="*/ 2 h 14"/>
                    <a:gd name="T4" fmla="*/ 10 w 15"/>
                    <a:gd name="T5" fmla="*/ 1 h 14"/>
                    <a:gd name="T6" fmla="*/ 8 w 15"/>
                    <a:gd name="T7" fmla="*/ 0 h 14"/>
                    <a:gd name="T8" fmla="*/ 4 w 15"/>
                    <a:gd name="T9" fmla="*/ 1 h 14"/>
                    <a:gd name="T10" fmla="*/ 2 w 15"/>
                    <a:gd name="T11" fmla="*/ 2 h 14"/>
                    <a:gd name="T12" fmla="*/ 0 w 15"/>
                    <a:gd name="T13" fmla="*/ 7 h 14"/>
                    <a:gd name="T14" fmla="*/ 0 w 15"/>
                    <a:gd name="T15" fmla="*/ 7 h 14"/>
                    <a:gd name="T16" fmla="*/ 2 w 15"/>
                    <a:gd name="T17" fmla="*/ 12 h 14"/>
                    <a:gd name="T18" fmla="*/ 4 w 15"/>
                    <a:gd name="T19" fmla="*/ 14 h 14"/>
                    <a:gd name="T20" fmla="*/ 8 w 15"/>
                    <a:gd name="T21" fmla="*/ 14 h 14"/>
                    <a:gd name="T22" fmla="*/ 10 w 15"/>
                    <a:gd name="T23" fmla="*/ 14 h 14"/>
                    <a:gd name="T24" fmla="*/ 12 w 15"/>
                    <a:gd name="T25" fmla="*/ 12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8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2" y="12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39" name="Freeform 158"/>
                <p:cNvSpPr>
                  <a:spLocks/>
                </p:cNvSpPr>
                <p:nvPr/>
              </p:nvSpPr>
              <p:spPr bwMode="auto">
                <a:xfrm>
                  <a:off x="4282" y="2004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2 w 15"/>
                    <a:gd name="T3" fmla="*/ 3 h 14"/>
                    <a:gd name="T4" fmla="*/ 10 w 15"/>
                    <a:gd name="T5" fmla="*/ 1 h 14"/>
                    <a:gd name="T6" fmla="*/ 8 w 15"/>
                    <a:gd name="T7" fmla="*/ 0 h 14"/>
                    <a:gd name="T8" fmla="*/ 5 w 15"/>
                    <a:gd name="T9" fmla="*/ 1 h 14"/>
                    <a:gd name="T10" fmla="*/ 3 w 15"/>
                    <a:gd name="T11" fmla="*/ 3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2 h 14"/>
                    <a:gd name="T18" fmla="*/ 5 w 15"/>
                    <a:gd name="T19" fmla="*/ 14 h 14"/>
                    <a:gd name="T20" fmla="*/ 8 w 15"/>
                    <a:gd name="T21" fmla="*/ 14 h 14"/>
                    <a:gd name="T22" fmla="*/ 10 w 15"/>
                    <a:gd name="T23" fmla="*/ 14 h 14"/>
                    <a:gd name="T24" fmla="*/ 12 w 15"/>
                    <a:gd name="T25" fmla="*/ 12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2" y="3"/>
                      </a:lnTo>
                      <a:lnTo>
                        <a:pt x="10" y="1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2" y="12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40" name="Freeform 159"/>
                <p:cNvSpPr>
                  <a:spLocks/>
                </p:cNvSpPr>
                <p:nvPr/>
              </p:nvSpPr>
              <p:spPr bwMode="auto">
                <a:xfrm>
                  <a:off x="4282" y="2033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2 w 15"/>
                    <a:gd name="T3" fmla="*/ 2 h 14"/>
                    <a:gd name="T4" fmla="*/ 10 w 15"/>
                    <a:gd name="T5" fmla="*/ 1 h 14"/>
                    <a:gd name="T6" fmla="*/ 8 w 15"/>
                    <a:gd name="T7" fmla="*/ 0 h 14"/>
                    <a:gd name="T8" fmla="*/ 5 w 15"/>
                    <a:gd name="T9" fmla="*/ 1 h 14"/>
                    <a:gd name="T10" fmla="*/ 3 w 15"/>
                    <a:gd name="T11" fmla="*/ 2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2 h 14"/>
                    <a:gd name="T18" fmla="*/ 5 w 15"/>
                    <a:gd name="T19" fmla="*/ 13 h 14"/>
                    <a:gd name="T20" fmla="*/ 8 w 15"/>
                    <a:gd name="T21" fmla="*/ 14 h 14"/>
                    <a:gd name="T22" fmla="*/ 10 w 15"/>
                    <a:gd name="T23" fmla="*/ 13 h 14"/>
                    <a:gd name="T24" fmla="*/ 12 w 15"/>
                    <a:gd name="T25" fmla="*/ 12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41" name="Freeform 160"/>
                <p:cNvSpPr>
                  <a:spLocks/>
                </p:cNvSpPr>
                <p:nvPr/>
              </p:nvSpPr>
              <p:spPr bwMode="auto">
                <a:xfrm>
                  <a:off x="4281" y="2061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3 w 15"/>
                    <a:gd name="T3" fmla="*/ 3 h 14"/>
                    <a:gd name="T4" fmla="*/ 11 w 15"/>
                    <a:gd name="T5" fmla="*/ 1 h 14"/>
                    <a:gd name="T6" fmla="*/ 7 w 15"/>
                    <a:gd name="T7" fmla="*/ 0 h 14"/>
                    <a:gd name="T8" fmla="*/ 5 w 15"/>
                    <a:gd name="T9" fmla="*/ 1 h 14"/>
                    <a:gd name="T10" fmla="*/ 3 w 15"/>
                    <a:gd name="T11" fmla="*/ 3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2 h 14"/>
                    <a:gd name="T18" fmla="*/ 5 w 15"/>
                    <a:gd name="T19" fmla="*/ 14 h 14"/>
                    <a:gd name="T20" fmla="*/ 7 w 15"/>
                    <a:gd name="T21" fmla="*/ 14 h 14"/>
                    <a:gd name="T22" fmla="*/ 11 w 15"/>
                    <a:gd name="T23" fmla="*/ 14 h 14"/>
                    <a:gd name="T24" fmla="*/ 13 w 15"/>
                    <a:gd name="T25" fmla="*/ 12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3" y="3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2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42" name="Freeform 161"/>
                <p:cNvSpPr>
                  <a:spLocks/>
                </p:cNvSpPr>
                <p:nvPr/>
              </p:nvSpPr>
              <p:spPr bwMode="auto">
                <a:xfrm>
                  <a:off x="4280" y="2090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3 w 14"/>
                    <a:gd name="T3" fmla="*/ 2 h 14"/>
                    <a:gd name="T4" fmla="*/ 11 w 14"/>
                    <a:gd name="T5" fmla="*/ 0 h 14"/>
                    <a:gd name="T6" fmla="*/ 7 w 14"/>
                    <a:gd name="T7" fmla="*/ 0 h 14"/>
                    <a:gd name="T8" fmla="*/ 5 w 14"/>
                    <a:gd name="T9" fmla="*/ 0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1 h 14"/>
                    <a:gd name="T18" fmla="*/ 5 w 14"/>
                    <a:gd name="T19" fmla="*/ 13 h 14"/>
                    <a:gd name="T20" fmla="*/ 7 w 14"/>
                    <a:gd name="T21" fmla="*/ 14 h 14"/>
                    <a:gd name="T22" fmla="*/ 11 w 14"/>
                    <a:gd name="T23" fmla="*/ 13 h 14"/>
                    <a:gd name="T24" fmla="*/ 13 w 14"/>
                    <a:gd name="T25" fmla="*/ 11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1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43" name="Freeform 162"/>
                <p:cNvSpPr>
                  <a:spLocks/>
                </p:cNvSpPr>
                <p:nvPr/>
              </p:nvSpPr>
              <p:spPr bwMode="auto">
                <a:xfrm>
                  <a:off x="4278" y="2118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9 w 14"/>
                    <a:gd name="T5" fmla="*/ 0 h 14"/>
                    <a:gd name="T6" fmla="*/ 7 w 14"/>
                    <a:gd name="T7" fmla="*/ 0 h 14"/>
                    <a:gd name="T8" fmla="*/ 4 w 14"/>
                    <a:gd name="T9" fmla="*/ 0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2 h 14"/>
                    <a:gd name="T18" fmla="*/ 4 w 14"/>
                    <a:gd name="T19" fmla="*/ 13 h 14"/>
                    <a:gd name="T20" fmla="*/ 7 w 14"/>
                    <a:gd name="T21" fmla="*/ 14 h 14"/>
                    <a:gd name="T22" fmla="*/ 9 w 14"/>
                    <a:gd name="T23" fmla="*/ 13 h 14"/>
                    <a:gd name="T24" fmla="*/ 12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44" name="Freeform 163"/>
                <p:cNvSpPr>
                  <a:spLocks/>
                </p:cNvSpPr>
                <p:nvPr/>
              </p:nvSpPr>
              <p:spPr bwMode="auto">
                <a:xfrm>
                  <a:off x="4273" y="2145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3 h 14"/>
                    <a:gd name="T4" fmla="*/ 9 w 14"/>
                    <a:gd name="T5" fmla="*/ 1 h 14"/>
                    <a:gd name="T6" fmla="*/ 7 w 14"/>
                    <a:gd name="T7" fmla="*/ 0 h 14"/>
                    <a:gd name="T8" fmla="*/ 4 w 14"/>
                    <a:gd name="T9" fmla="*/ 1 h 14"/>
                    <a:gd name="T10" fmla="*/ 1 w 14"/>
                    <a:gd name="T11" fmla="*/ 3 h 14"/>
                    <a:gd name="T12" fmla="*/ 0 w 14"/>
                    <a:gd name="T13" fmla="*/ 7 h 14"/>
                    <a:gd name="T14" fmla="*/ 0 w 14"/>
                    <a:gd name="T15" fmla="*/ 7 h 14"/>
                    <a:gd name="T16" fmla="*/ 1 w 14"/>
                    <a:gd name="T17" fmla="*/ 13 h 14"/>
                    <a:gd name="T18" fmla="*/ 4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45" name="Freeform 164"/>
                <p:cNvSpPr>
                  <a:spLocks/>
                </p:cNvSpPr>
                <p:nvPr/>
              </p:nvSpPr>
              <p:spPr bwMode="auto">
                <a:xfrm>
                  <a:off x="4265" y="2173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9 w 14"/>
                    <a:gd name="T5" fmla="*/ 1 h 14"/>
                    <a:gd name="T6" fmla="*/ 7 w 14"/>
                    <a:gd name="T7" fmla="*/ 0 h 14"/>
                    <a:gd name="T8" fmla="*/ 4 w 14"/>
                    <a:gd name="T9" fmla="*/ 1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3 h 14"/>
                    <a:gd name="T18" fmla="*/ 4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46" name="Freeform 165"/>
                <p:cNvSpPr>
                  <a:spLocks/>
                </p:cNvSpPr>
                <p:nvPr/>
              </p:nvSpPr>
              <p:spPr bwMode="auto">
                <a:xfrm>
                  <a:off x="4253" y="2199"/>
                  <a:ext cx="14" cy="14"/>
                </a:xfrm>
                <a:custGeom>
                  <a:avLst/>
                  <a:gdLst>
                    <a:gd name="T0" fmla="*/ 13 w 14"/>
                    <a:gd name="T1" fmla="*/ 13 h 14"/>
                    <a:gd name="T2" fmla="*/ 14 w 14"/>
                    <a:gd name="T3" fmla="*/ 7 h 14"/>
                    <a:gd name="T4" fmla="*/ 13 w 14"/>
                    <a:gd name="T5" fmla="*/ 2 h 14"/>
                    <a:gd name="T6" fmla="*/ 11 w 14"/>
                    <a:gd name="T7" fmla="*/ 1 h 14"/>
                    <a:gd name="T8" fmla="*/ 7 w 14"/>
                    <a:gd name="T9" fmla="*/ 0 h 14"/>
                    <a:gd name="T10" fmla="*/ 5 w 14"/>
                    <a:gd name="T11" fmla="*/ 1 h 14"/>
                    <a:gd name="T12" fmla="*/ 2 w 14"/>
                    <a:gd name="T13" fmla="*/ 2 h 14"/>
                    <a:gd name="T14" fmla="*/ 2 w 14"/>
                    <a:gd name="T15" fmla="*/ 2 h 14"/>
                    <a:gd name="T16" fmla="*/ 0 w 14"/>
                    <a:gd name="T17" fmla="*/ 7 h 14"/>
                    <a:gd name="T18" fmla="*/ 2 w 14"/>
                    <a:gd name="T19" fmla="*/ 13 h 14"/>
                    <a:gd name="T20" fmla="*/ 5 w 14"/>
                    <a:gd name="T21" fmla="*/ 14 h 14"/>
                    <a:gd name="T22" fmla="*/ 7 w 14"/>
                    <a:gd name="T23" fmla="*/ 14 h 14"/>
                    <a:gd name="T24" fmla="*/ 11 w 14"/>
                    <a:gd name="T25" fmla="*/ 14 h 14"/>
                    <a:gd name="T26" fmla="*/ 13 w 14"/>
                    <a:gd name="T27" fmla="*/ 13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3" y="13"/>
                      </a:move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47" name="Freeform 166"/>
                <p:cNvSpPr>
                  <a:spLocks/>
                </p:cNvSpPr>
                <p:nvPr/>
              </p:nvSpPr>
              <p:spPr bwMode="auto">
                <a:xfrm>
                  <a:off x="4236" y="2222"/>
                  <a:ext cx="14" cy="15"/>
                </a:xfrm>
                <a:custGeom>
                  <a:avLst/>
                  <a:gdLst>
                    <a:gd name="T0" fmla="*/ 13 w 14"/>
                    <a:gd name="T1" fmla="*/ 12 h 15"/>
                    <a:gd name="T2" fmla="*/ 14 w 14"/>
                    <a:gd name="T3" fmla="*/ 7 h 15"/>
                    <a:gd name="T4" fmla="*/ 13 w 14"/>
                    <a:gd name="T5" fmla="*/ 3 h 15"/>
                    <a:gd name="T6" fmla="*/ 11 w 14"/>
                    <a:gd name="T7" fmla="*/ 0 h 15"/>
                    <a:gd name="T8" fmla="*/ 7 w 14"/>
                    <a:gd name="T9" fmla="*/ 0 h 15"/>
                    <a:gd name="T10" fmla="*/ 5 w 14"/>
                    <a:gd name="T11" fmla="*/ 0 h 15"/>
                    <a:gd name="T12" fmla="*/ 3 w 14"/>
                    <a:gd name="T13" fmla="*/ 1 h 15"/>
                    <a:gd name="T14" fmla="*/ 3 w 14"/>
                    <a:gd name="T15" fmla="*/ 1 h 15"/>
                    <a:gd name="T16" fmla="*/ 0 w 14"/>
                    <a:gd name="T17" fmla="*/ 7 h 15"/>
                    <a:gd name="T18" fmla="*/ 3 w 14"/>
                    <a:gd name="T19" fmla="*/ 12 h 15"/>
                    <a:gd name="T20" fmla="*/ 5 w 14"/>
                    <a:gd name="T21" fmla="*/ 13 h 15"/>
                    <a:gd name="T22" fmla="*/ 7 w 14"/>
                    <a:gd name="T23" fmla="*/ 15 h 15"/>
                    <a:gd name="T24" fmla="*/ 11 w 14"/>
                    <a:gd name="T25" fmla="*/ 13 h 15"/>
                    <a:gd name="T26" fmla="*/ 13 w 14"/>
                    <a:gd name="T27" fmla="*/ 12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3" y="12"/>
                      </a:moveTo>
                      <a:lnTo>
                        <a:pt x="14" y="7"/>
                      </a:lnTo>
                      <a:lnTo>
                        <a:pt x="13" y="3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5"/>
                      </a:lnTo>
                      <a:lnTo>
                        <a:pt x="11" y="13"/>
                      </a:lnTo>
                      <a:lnTo>
                        <a:pt x="13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48" name="Freeform 167"/>
                <p:cNvSpPr>
                  <a:spLocks/>
                </p:cNvSpPr>
                <p:nvPr/>
              </p:nvSpPr>
              <p:spPr bwMode="auto">
                <a:xfrm>
                  <a:off x="4215" y="2240"/>
                  <a:ext cx="14" cy="14"/>
                </a:xfrm>
                <a:custGeom>
                  <a:avLst/>
                  <a:gdLst>
                    <a:gd name="T0" fmla="*/ 11 w 14"/>
                    <a:gd name="T1" fmla="*/ 14 h 14"/>
                    <a:gd name="T2" fmla="*/ 12 w 14"/>
                    <a:gd name="T3" fmla="*/ 13 h 14"/>
                    <a:gd name="T4" fmla="*/ 14 w 14"/>
                    <a:gd name="T5" fmla="*/ 7 h 14"/>
                    <a:gd name="T6" fmla="*/ 12 w 14"/>
                    <a:gd name="T7" fmla="*/ 2 h 14"/>
                    <a:gd name="T8" fmla="*/ 11 w 14"/>
                    <a:gd name="T9" fmla="*/ 1 h 14"/>
                    <a:gd name="T10" fmla="*/ 7 w 14"/>
                    <a:gd name="T11" fmla="*/ 0 h 14"/>
                    <a:gd name="T12" fmla="*/ 5 w 14"/>
                    <a:gd name="T13" fmla="*/ 1 h 14"/>
                    <a:gd name="T14" fmla="*/ 5 w 14"/>
                    <a:gd name="T15" fmla="*/ 1 h 14"/>
                    <a:gd name="T16" fmla="*/ 2 w 14"/>
                    <a:gd name="T17" fmla="*/ 2 h 14"/>
                    <a:gd name="T18" fmla="*/ 0 w 14"/>
                    <a:gd name="T19" fmla="*/ 7 h 14"/>
                    <a:gd name="T20" fmla="*/ 2 w 14"/>
                    <a:gd name="T21" fmla="*/ 13 h 14"/>
                    <a:gd name="T22" fmla="*/ 5 w 14"/>
                    <a:gd name="T23" fmla="*/ 14 h 14"/>
                    <a:gd name="T24" fmla="*/ 7 w 14"/>
                    <a:gd name="T25" fmla="*/ 14 h 14"/>
                    <a:gd name="T26" fmla="*/ 11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1" y="14"/>
                      </a:move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49" name="Freeform 168"/>
                <p:cNvSpPr>
                  <a:spLocks/>
                </p:cNvSpPr>
                <p:nvPr/>
              </p:nvSpPr>
              <p:spPr bwMode="auto">
                <a:xfrm>
                  <a:off x="4190" y="2254"/>
                  <a:ext cx="14" cy="15"/>
                </a:xfrm>
                <a:custGeom>
                  <a:avLst/>
                  <a:gdLst>
                    <a:gd name="T0" fmla="*/ 11 w 14"/>
                    <a:gd name="T1" fmla="*/ 15 h 15"/>
                    <a:gd name="T2" fmla="*/ 12 w 14"/>
                    <a:gd name="T3" fmla="*/ 12 h 15"/>
                    <a:gd name="T4" fmla="*/ 14 w 14"/>
                    <a:gd name="T5" fmla="*/ 7 h 15"/>
                    <a:gd name="T6" fmla="*/ 12 w 14"/>
                    <a:gd name="T7" fmla="*/ 3 h 15"/>
                    <a:gd name="T8" fmla="*/ 11 w 14"/>
                    <a:gd name="T9" fmla="*/ 1 h 15"/>
                    <a:gd name="T10" fmla="*/ 7 w 14"/>
                    <a:gd name="T11" fmla="*/ 0 h 15"/>
                    <a:gd name="T12" fmla="*/ 5 w 14"/>
                    <a:gd name="T13" fmla="*/ 1 h 15"/>
                    <a:gd name="T14" fmla="*/ 5 w 14"/>
                    <a:gd name="T15" fmla="*/ 1 h 15"/>
                    <a:gd name="T16" fmla="*/ 2 w 14"/>
                    <a:gd name="T17" fmla="*/ 3 h 15"/>
                    <a:gd name="T18" fmla="*/ 0 w 14"/>
                    <a:gd name="T19" fmla="*/ 7 h 15"/>
                    <a:gd name="T20" fmla="*/ 2 w 14"/>
                    <a:gd name="T21" fmla="*/ 12 h 15"/>
                    <a:gd name="T22" fmla="*/ 5 w 14"/>
                    <a:gd name="T23" fmla="*/ 15 h 15"/>
                    <a:gd name="T24" fmla="*/ 7 w 14"/>
                    <a:gd name="T25" fmla="*/ 15 h 15"/>
                    <a:gd name="T26" fmla="*/ 11 w 14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1" y="15"/>
                      </a:move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11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50" name="Freeform 169"/>
                <p:cNvSpPr>
                  <a:spLocks/>
                </p:cNvSpPr>
                <p:nvPr/>
              </p:nvSpPr>
              <p:spPr bwMode="auto">
                <a:xfrm>
                  <a:off x="4164" y="2265"/>
                  <a:ext cx="14" cy="14"/>
                </a:xfrm>
                <a:custGeom>
                  <a:avLst/>
                  <a:gdLst>
                    <a:gd name="T0" fmla="*/ 9 w 14"/>
                    <a:gd name="T1" fmla="*/ 13 h 14"/>
                    <a:gd name="T2" fmla="*/ 12 w 14"/>
                    <a:gd name="T3" fmla="*/ 12 h 14"/>
                    <a:gd name="T4" fmla="*/ 14 w 14"/>
                    <a:gd name="T5" fmla="*/ 7 h 14"/>
                    <a:gd name="T6" fmla="*/ 12 w 14"/>
                    <a:gd name="T7" fmla="*/ 1 h 14"/>
                    <a:gd name="T8" fmla="*/ 9 w 14"/>
                    <a:gd name="T9" fmla="*/ 0 h 14"/>
                    <a:gd name="T10" fmla="*/ 7 w 14"/>
                    <a:gd name="T11" fmla="*/ 0 h 14"/>
                    <a:gd name="T12" fmla="*/ 4 w 14"/>
                    <a:gd name="T13" fmla="*/ 0 h 14"/>
                    <a:gd name="T14" fmla="*/ 4 w 14"/>
                    <a:gd name="T15" fmla="*/ 0 h 14"/>
                    <a:gd name="T16" fmla="*/ 2 w 14"/>
                    <a:gd name="T17" fmla="*/ 1 h 14"/>
                    <a:gd name="T18" fmla="*/ 0 w 14"/>
                    <a:gd name="T19" fmla="*/ 7 h 14"/>
                    <a:gd name="T20" fmla="*/ 2 w 14"/>
                    <a:gd name="T21" fmla="*/ 12 h 14"/>
                    <a:gd name="T22" fmla="*/ 4 w 14"/>
                    <a:gd name="T23" fmla="*/ 13 h 14"/>
                    <a:gd name="T24" fmla="*/ 7 w 14"/>
                    <a:gd name="T25" fmla="*/ 14 h 14"/>
                    <a:gd name="T26" fmla="*/ 9 w 14"/>
                    <a:gd name="T27" fmla="*/ 13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9" y="13"/>
                      </a:move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9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51" name="Freeform 170"/>
                <p:cNvSpPr>
                  <a:spLocks/>
                </p:cNvSpPr>
                <p:nvPr/>
              </p:nvSpPr>
              <p:spPr bwMode="auto">
                <a:xfrm>
                  <a:off x="4136" y="2271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3 h 14"/>
                    <a:gd name="T4" fmla="*/ 13 w 14"/>
                    <a:gd name="T5" fmla="*/ 12 h 14"/>
                    <a:gd name="T6" fmla="*/ 14 w 14"/>
                    <a:gd name="T7" fmla="*/ 7 h 14"/>
                    <a:gd name="T8" fmla="*/ 13 w 14"/>
                    <a:gd name="T9" fmla="*/ 1 h 14"/>
                    <a:gd name="T10" fmla="*/ 10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0 h 14"/>
                    <a:gd name="T18" fmla="*/ 2 w 14"/>
                    <a:gd name="T19" fmla="*/ 1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4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52" name="Freeform 171"/>
                <p:cNvSpPr>
                  <a:spLocks/>
                </p:cNvSpPr>
                <p:nvPr/>
              </p:nvSpPr>
              <p:spPr bwMode="auto">
                <a:xfrm>
                  <a:off x="4108" y="2274"/>
                  <a:ext cx="15" cy="15"/>
                </a:xfrm>
                <a:custGeom>
                  <a:avLst/>
                  <a:gdLst>
                    <a:gd name="T0" fmla="*/ 7 w 15"/>
                    <a:gd name="T1" fmla="*/ 15 h 15"/>
                    <a:gd name="T2" fmla="*/ 10 w 15"/>
                    <a:gd name="T3" fmla="*/ 13 h 15"/>
                    <a:gd name="T4" fmla="*/ 12 w 15"/>
                    <a:gd name="T5" fmla="*/ 12 h 15"/>
                    <a:gd name="T6" fmla="*/ 15 w 15"/>
                    <a:gd name="T7" fmla="*/ 8 h 15"/>
                    <a:gd name="T8" fmla="*/ 12 w 15"/>
                    <a:gd name="T9" fmla="*/ 3 h 15"/>
                    <a:gd name="T10" fmla="*/ 10 w 15"/>
                    <a:gd name="T11" fmla="*/ 0 h 15"/>
                    <a:gd name="T12" fmla="*/ 7 w 15"/>
                    <a:gd name="T13" fmla="*/ 0 h 15"/>
                    <a:gd name="T14" fmla="*/ 7 w 15"/>
                    <a:gd name="T15" fmla="*/ 0 h 15"/>
                    <a:gd name="T16" fmla="*/ 4 w 15"/>
                    <a:gd name="T17" fmla="*/ 0 h 15"/>
                    <a:gd name="T18" fmla="*/ 1 w 15"/>
                    <a:gd name="T19" fmla="*/ 3 h 15"/>
                    <a:gd name="T20" fmla="*/ 0 w 15"/>
                    <a:gd name="T21" fmla="*/ 8 h 15"/>
                    <a:gd name="T22" fmla="*/ 1 w 15"/>
                    <a:gd name="T23" fmla="*/ 12 h 15"/>
                    <a:gd name="T24" fmla="*/ 4 w 15"/>
                    <a:gd name="T25" fmla="*/ 13 h 15"/>
                    <a:gd name="T26" fmla="*/ 7 w 15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7" y="15"/>
                      </a:move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5" y="8"/>
                      </a:lnTo>
                      <a:lnTo>
                        <a:pt x="12" y="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0" y="8"/>
                      </a:lnTo>
                      <a:lnTo>
                        <a:pt x="1" y="12"/>
                      </a:lnTo>
                      <a:lnTo>
                        <a:pt x="4" y="13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53" name="Freeform 172"/>
                <p:cNvSpPr>
                  <a:spLocks/>
                </p:cNvSpPr>
                <p:nvPr/>
              </p:nvSpPr>
              <p:spPr bwMode="auto">
                <a:xfrm>
                  <a:off x="4080" y="2277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4 h 14"/>
                    <a:gd name="T4" fmla="*/ 12 w 14"/>
                    <a:gd name="T5" fmla="*/ 13 h 14"/>
                    <a:gd name="T6" fmla="*/ 14 w 14"/>
                    <a:gd name="T7" fmla="*/ 7 h 14"/>
                    <a:gd name="T8" fmla="*/ 12 w 14"/>
                    <a:gd name="T9" fmla="*/ 2 h 14"/>
                    <a:gd name="T10" fmla="*/ 9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3 w 14"/>
                    <a:gd name="T17" fmla="*/ 1 h 14"/>
                    <a:gd name="T18" fmla="*/ 1 w 14"/>
                    <a:gd name="T19" fmla="*/ 2 h 14"/>
                    <a:gd name="T20" fmla="*/ 0 w 14"/>
                    <a:gd name="T21" fmla="*/ 7 h 14"/>
                    <a:gd name="T22" fmla="*/ 1 w 14"/>
                    <a:gd name="T23" fmla="*/ 13 h 14"/>
                    <a:gd name="T24" fmla="*/ 3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54" name="Freeform 173"/>
                <p:cNvSpPr>
                  <a:spLocks/>
                </p:cNvSpPr>
                <p:nvPr/>
              </p:nvSpPr>
              <p:spPr bwMode="auto">
                <a:xfrm>
                  <a:off x="4051" y="2279"/>
                  <a:ext cx="15" cy="14"/>
                </a:xfrm>
                <a:custGeom>
                  <a:avLst/>
                  <a:gdLst>
                    <a:gd name="T0" fmla="*/ 8 w 15"/>
                    <a:gd name="T1" fmla="*/ 14 h 14"/>
                    <a:gd name="T2" fmla="*/ 10 w 15"/>
                    <a:gd name="T3" fmla="*/ 13 h 14"/>
                    <a:gd name="T4" fmla="*/ 12 w 15"/>
                    <a:gd name="T5" fmla="*/ 12 h 14"/>
                    <a:gd name="T6" fmla="*/ 15 w 15"/>
                    <a:gd name="T7" fmla="*/ 7 h 14"/>
                    <a:gd name="T8" fmla="*/ 12 w 15"/>
                    <a:gd name="T9" fmla="*/ 3 h 14"/>
                    <a:gd name="T10" fmla="*/ 10 w 15"/>
                    <a:gd name="T11" fmla="*/ 0 h 14"/>
                    <a:gd name="T12" fmla="*/ 8 w 15"/>
                    <a:gd name="T13" fmla="*/ 0 h 14"/>
                    <a:gd name="T14" fmla="*/ 8 w 15"/>
                    <a:gd name="T15" fmla="*/ 0 h 14"/>
                    <a:gd name="T16" fmla="*/ 4 w 15"/>
                    <a:gd name="T17" fmla="*/ 0 h 14"/>
                    <a:gd name="T18" fmla="*/ 3 w 15"/>
                    <a:gd name="T19" fmla="*/ 3 h 14"/>
                    <a:gd name="T20" fmla="*/ 0 w 15"/>
                    <a:gd name="T21" fmla="*/ 7 h 14"/>
                    <a:gd name="T22" fmla="*/ 3 w 15"/>
                    <a:gd name="T23" fmla="*/ 12 h 14"/>
                    <a:gd name="T24" fmla="*/ 4 w 15"/>
                    <a:gd name="T25" fmla="*/ 13 h 14"/>
                    <a:gd name="T26" fmla="*/ 8 w 15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8" y="14"/>
                      </a:move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lnTo>
                        <a:pt x="12" y="3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4" y="13"/>
                      </a:lnTo>
                      <a:lnTo>
                        <a:pt x="8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155" name="Freeform 174"/>
                <p:cNvSpPr>
                  <a:spLocks/>
                </p:cNvSpPr>
                <p:nvPr/>
              </p:nvSpPr>
              <p:spPr bwMode="auto">
                <a:xfrm>
                  <a:off x="3961" y="2239"/>
                  <a:ext cx="98" cy="96"/>
                </a:xfrm>
                <a:custGeom>
                  <a:avLst/>
                  <a:gdLst>
                    <a:gd name="T0" fmla="*/ 94 w 98"/>
                    <a:gd name="T1" fmla="*/ 0 h 96"/>
                    <a:gd name="T2" fmla="*/ 0 w 98"/>
                    <a:gd name="T3" fmla="*/ 52 h 96"/>
                    <a:gd name="T4" fmla="*/ 98 w 98"/>
                    <a:gd name="T5" fmla="*/ 96 h 96"/>
                    <a:gd name="T6" fmla="*/ 94 w 98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8" h="96">
                      <a:moveTo>
                        <a:pt x="94" y="0"/>
                      </a:moveTo>
                      <a:lnTo>
                        <a:pt x="0" y="52"/>
                      </a:lnTo>
                      <a:lnTo>
                        <a:pt x="98" y="9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31774" name="Group 175"/>
              <p:cNvGrpSpPr>
                <a:grpSpLocks/>
              </p:cNvGrpSpPr>
              <p:nvPr/>
            </p:nvGrpSpPr>
            <p:grpSpPr bwMode="auto">
              <a:xfrm>
                <a:off x="2025" y="804"/>
                <a:ext cx="3369" cy="1716"/>
                <a:chOff x="1662" y="1042"/>
                <a:chExt cx="3369" cy="1716"/>
              </a:xfrm>
            </p:grpSpPr>
            <p:grpSp>
              <p:nvGrpSpPr>
                <p:cNvPr id="31792" name="Group 176"/>
                <p:cNvGrpSpPr>
                  <a:grpSpLocks/>
                </p:cNvGrpSpPr>
                <p:nvPr/>
              </p:nvGrpSpPr>
              <p:grpSpPr bwMode="auto">
                <a:xfrm>
                  <a:off x="1662" y="1042"/>
                  <a:ext cx="3366" cy="1620"/>
                  <a:chOff x="1662" y="1042"/>
                  <a:chExt cx="3366" cy="1620"/>
                </a:xfrm>
              </p:grpSpPr>
              <p:sp>
                <p:nvSpPr>
                  <p:cNvPr id="31876" name="Freeform 177"/>
                  <p:cNvSpPr>
                    <a:spLocks/>
                  </p:cNvSpPr>
                  <p:nvPr/>
                </p:nvSpPr>
                <p:spPr bwMode="auto">
                  <a:xfrm>
                    <a:off x="2471" y="2648"/>
                    <a:ext cx="14" cy="14"/>
                  </a:xfrm>
                  <a:custGeom>
                    <a:avLst/>
                    <a:gdLst>
                      <a:gd name="T0" fmla="*/ 7 w 14"/>
                      <a:gd name="T1" fmla="*/ 14 h 14"/>
                      <a:gd name="T2" fmla="*/ 9 w 14"/>
                      <a:gd name="T3" fmla="*/ 13 h 14"/>
                      <a:gd name="T4" fmla="*/ 12 w 14"/>
                      <a:gd name="T5" fmla="*/ 12 h 14"/>
                      <a:gd name="T6" fmla="*/ 14 w 14"/>
                      <a:gd name="T7" fmla="*/ 7 h 14"/>
                      <a:gd name="T8" fmla="*/ 12 w 14"/>
                      <a:gd name="T9" fmla="*/ 2 h 14"/>
                      <a:gd name="T10" fmla="*/ 9 w 14"/>
                      <a:gd name="T11" fmla="*/ 1 h 14"/>
                      <a:gd name="T12" fmla="*/ 7 w 14"/>
                      <a:gd name="T13" fmla="*/ 0 h 14"/>
                      <a:gd name="T14" fmla="*/ 7 w 14"/>
                      <a:gd name="T15" fmla="*/ 0 h 14"/>
                      <a:gd name="T16" fmla="*/ 5 w 14"/>
                      <a:gd name="T17" fmla="*/ 0 h 14"/>
                      <a:gd name="T18" fmla="*/ 2 w 14"/>
                      <a:gd name="T19" fmla="*/ 2 h 14"/>
                      <a:gd name="T20" fmla="*/ 0 w 14"/>
                      <a:gd name="T21" fmla="*/ 7 h 14"/>
                      <a:gd name="T22" fmla="*/ 2 w 14"/>
                      <a:gd name="T23" fmla="*/ 12 h 14"/>
                      <a:gd name="T24" fmla="*/ 5 w 14"/>
                      <a:gd name="T25" fmla="*/ 13 h 14"/>
                      <a:gd name="T26" fmla="*/ 7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14"/>
                        </a:move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77" name="Freeform 178"/>
                  <p:cNvSpPr>
                    <a:spLocks/>
                  </p:cNvSpPr>
                  <p:nvPr/>
                </p:nvSpPr>
                <p:spPr bwMode="auto">
                  <a:xfrm>
                    <a:off x="2442" y="2648"/>
                    <a:ext cx="15" cy="14"/>
                  </a:xfrm>
                  <a:custGeom>
                    <a:avLst/>
                    <a:gdLst>
                      <a:gd name="T0" fmla="*/ 8 w 15"/>
                      <a:gd name="T1" fmla="*/ 14 h 14"/>
                      <a:gd name="T2" fmla="*/ 10 w 15"/>
                      <a:gd name="T3" fmla="*/ 13 h 14"/>
                      <a:gd name="T4" fmla="*/ 12 w 15"/>
                      <a:gd name="T5" fmla="*/ 12 h 14"/>
                      <a:gd name="T6" fmla="*/ 15 w 15"/>
                      <a:gd name="T7" fmla="*/ 7 h 14"/>
                      <a:gd name="T8" fmla="*/ 12 w 15"/>
                      <a:gd name="T9" fmla="*/ 2 h 14"/>
                      <a:gd name="T10" fmla="*/ 10 w 15"/>
                      <a:gd name="T11" fmla="*/ 0 h 14"/>
                      <a:gd name="T12" fmla="*/ 8 w 15"/>
                      <a:gd name="T13" fmla="*/ 0 h 14"/>
                      <a:gd name="T14" fmla="*/ 8 w 15"/>
                      <a:gd name="T15" fmla="*/ 0 h 14"/>
                      <a:gd name="T16" fmla="*/ 5 w 15"/>
                      <a:gd name="T17" fmla="*/ 0 h 14"/>
                      <a:gd name="T18" fmla="*/ 3 w 15"/>
                      <a:gd name="T19" fmla="*/ 2 h 14"/>
                      <a:gd name="T20" fmla="*/ 0 w 15"/>
                      <a:gd name="T21" fmla="*/ 7 h 14"/>
                      <a:gd name="T22" fmla="*/ 3 w 15"/>
                      <a:gd name="T23" fmla="*/ 12 h 14"/>
                      <a:gd name="T24" fmla="*/ 5 w 15"/>
                      <a:gd name="T25" fmla="*/ 13 h 14"/>
                      <a:gd name="T26" fmla="*/ 8 w 15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8" y="14"/>
                        </a:move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5" y="0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8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78" name="Freeform 179"/>
                  <p:cNvSpPr>
                    <a:spLocks/>
                  </p:cNvSpPr>
                  <p:nvPr/>
                </p:nvSpPr>
                <p:spPr bwMode="auto">
                  <a:xfrm>
                    <a:off x="2414" y="2648"/>
                    <a:ext cx="14" cy="14"/>
                  </a:xfrm>
                  <a:custGeom>
                    <a:avLst/>
                    <a:gdLst>
                      <a:gd name="T0" fmla="*/ 7 w 14"/>
                      <a:gd name="T1" fmla="*/ 14 h 14"/>
                      <a:gd name="T2" fmla="*/ 9 w 14"/>
                      <a:gd name="T3" fmla="*/ 13 h 14"/>
                      <a:gd name="T4" fmla="*/ 12 w 14"/>
                      <a:gd name="T5" fmla="*/ 12 h 14"/>
                      <a:gd name="T6" fmla="*/ 14 w 14"/>
                      <a:gd name="T7" fmla="*/ 7 h 14"/>
                      <a:gd name="T8" fmla="*/ 12 w 14"/>
                      <a:gd name="T9" fmla="*/ 1 h 14"/>
                      <a:gd name="T10" fmla="*/ 9 w 14"/>
                      <a:gd name="T11" fmla="*/ 0 h 14"/>
                      <a:gd name="T12" fmla="*/ 7 w 14"/>
                      <a:gd name="T13" fmla="*/ 0 h 14"/>
                      <a:gd name="T14" fmla="*/ 7 w 14"/>
                      <a:gd name="T15" fmla="*/ 0 h 14"/>
                      <a:gd name="T16" fmla="*/ 5 w 14"/>
                      <a:gd name="T17" fmla="*/ 0 h 14"/>
                      <a:gd name="T18" fmla="*/ 2 w 14"/>
                      <a:gd name="T19" fmla="*/ 1 h 14"/>
                      <a:gd name="T20" fmla="*/ 0 w 14"/>
                      <a:gd name="T21" fmla="*/ 7 h 14"/>
                      <a:gd name="T22" fmla="*/ 2 w 14"/>
                      <a:gd name="T23" fmla="*/ 12 h 14"/>
                      <a:gd name="T24" fmla="*/ 5 w 14"/>
                      <a:gd name="T25" fmla="*/ 13 h 14"/>
                      <a:gd name="T26" fmla="*/ 7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14"/>
                        </a:move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79" name="Freeform 180"/>
                  <p:cNvSpPr>
                    <a:spLocks/>
                  </p:cNvSpPr>
                  <p:nvPr/>
                </p:nvSpPr>
                <p:spPr bwMode="auto">
                  <a:xfrm>
                    <a:off x="2386" y="2647"/>
                    <a:ext cx="14" cy="14"/>
                  </a:xfrm>
                  <a:custGeom>
                    <a:avLst/>
                    <a:gdLst>
                      <a:gd name="T0" fmla="*/ 7 w 14"/>
                      <a:gd name="T1" fmla="*/ 14 h 14"/>
                      <a:gd name="T2" fmla="*/ 9 w 14"/>
                      <a:gd name="T3" fmla="*/ 14 h 14"/>
                      <a:gd name="T4" fmla="*/ 11 w 14"/>
                      <a:gd name="T5" fmla="*/ 13 h 14"/>
                      <a:gd name="T6" fmla="*/ 14 w 14"/>
                      <a:gd name="T7" fmla="*/ 7 h 14"/>
                      <a:gd name="T8" fmla="*/ 11 w 14"/>
                      <a:gd name="T9" fmla="*/ 2 h 14"/>
                      <a:gd name="T10" fmla="*/ 9 w 14"/>
                      <a:gd name="T11" fmla="*/ 1 h 14"/>
                      <a:gd name="T12" fmla="*/ 7 w 14"/>
                      <a:gd name="T13" fmla="*/ 0 h 14"/>
                      <a:gd name="T14" fmla="*/ 7 w 14"/>
                      <a:gd name="T15" fmla="*/ 0 h 14"/>
                      <a:gd name="T16" fmla="*/ 4 w 14"/>
                      <a:gd name="T17" fmla="*/ 1 h 14"/>
                      <a:gd name="T18" fmla="*/ 2 w 14"/>
                      <a:gd name="T19" fmla="*/ 2 h 14"/>
                      <a:gd name="T20" fmla="*/ 0 w 14"/>
                      <a:gd name="T21" fmla="*/ 7 h 14"/>
                      <a:gd name="T22" fmla="*/ 2 w 14"/>
                      <a:gd name="T23" fmla="*/ 13 h 14"/>
                      <a:gd name="T24" fmla="*/ 4 w 14"/>
                      <a:gd name="T25" fmla="*/ 14 h 14"/>
                      <a:gd name="T26" fmla="*/ 7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14"/>
                        </a:moveTo>
                        <a:lnTo>
                          <a:pt x="9" y="14"/>
                        </a:lnTo>
                        <a:lnTo>
                          <a:pt x="11" y="13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80" name="Freeform 181"/>
                  <p:cNvSpPr>
                    <a:spLocks/>
                  </p:cNvSpPr>
                  <p:nvPr/>
                </p:nvSpPr>
                <p:spPr bwMode="auto">
                  <a:xfrm>
                    <a:off x="2357" y="2647"/>
                    <a:ext cx="14" cy="14"/>
                  </a:xfrm>
                  <a:custGeom>
                    <a:avLst/>
                    <a:gdLst>
                      <a:gd name="T0" fmla="*/ 7 w 14"/>
                      <a:gd name="T1" fmla="*/ 14 h 14"/>
                      <a:gd name="T2" fmla="*/ 10 w 14"/>
                      <a:gd name="T3" fmla="*/ 14 h 14"/>
                      <a:gd name="T4" fmla="*/ 12 w 14"/>
                      <a:gd name="T5" fmla="*/ 11 h 14"/>
                      <a:gd name="T6" fmla="*/ 14 w 14"/>
                      <a:gd name="T7" fmla="*/ 7 h 14"/>
                      <a:gd name="T8" fmla="*/ 12 w 14"/>
                      <a:gd name="T9" fmla="*/ 2 h 14"/>
                      <a:gd name="T10" fmla="*/ 10 w 14"/>
                      <a:gd name="T11" fmla="*/ 1 h 14"/>
                      <a:gd name="T12" fmla="*/ 7 w 14"/>
                      <a:gd name="T13" fmla="*/ 0 h 14"/>
                      <a:gd name="T14" fmla="*/ 7 w 14"/>
                      <a:gd name="T15" fmla="*/ 0 h 14"/>
                      <a:gd name="T16" fmla="*/ 5 w 14"/>
                      <a:gd name="T17" fmla="*/ 1 h 14"/>
                      <a:gd name="T18" fmla="*/ 2 w 14"/>
                      <a:gd name="T19" fmla="*/ 2 h 14"/>
                      <a:gd name="T20" fmla="*/ 0 w 14"/>
                      <a:gd name="T21" fmla="*/ 7 h 14"/>
                      <a:gd name="T22" fmla="*/ 2 w 14"/>
                      <a:gd name="T23" fmla="*/ 11 h 14"/>
                      <a:gd name="T24" fmla="*/ 5 w 14"/>
                      <a:gd name="T25" fmla="*/ 14 h 14"/>
                      <a:gd name="T26" fmla="*/ 7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14"/>
                        </a:moveTo>
                        <a:lnTo>
                          <a:pt x="10" y="14"/>
                        </a:lnTo>
                        <a:lnTo>
                          <a:pt x="12" y="11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1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81" name="Freeform 182"/>
                  <p:cNvSpPr>
                    <a:spLocks/>
                  </p:cNvSpPr>
                  <p:nvPr/>
                </p:nvSpPr>
                <p:spPr bwMode="auto">
                  <a:xfrm>
                    <a:off x="2329" y="2647"/>
                    <a:ext cx="14" cy="14"/>
                  </a:xfrm>
                  <a:custGeom>
                    <a:avLst/>
                    <a:gdLst>
                      <a:gd name="T0" fmla="*/ 7 w 14"/>
                      <a:gd name="T1" fmla="*/ 14 h 14"/>
                      <a:gd name="T2" fmla="*/ 9 w 14"/>
                      <a:gd name="T3" fmla="*/ 13 h 14"/>
                      <a:gd name="T4" fmla="*/ 12 w 14"/>
                      <a:gd name="T5" fmla="*/ 11 h 14"/>
                      <a:gd name="T6" fmla="*/ 14 w 14"/>
                      <a:gd name="T7" fmla="*/ 7 h 14"/>
                      <a:gd name="T8" fmla="*/ 12 w 14"/>
                      <a:gd name="T9" fmla="*/ 1 h 14"/>
                      <a:gd name="T10" fmla="*/ 9 w 14"/>
                      <a:gd name="T11" fmla="*/ 0 h 14"/>
                      <a:gd name="T12" fmla="*/ 7 w 14"/>
                      <a:gd name="T13" fmla="*/ 0 h 14"/>
                      <a:gd name="T14" fmla="*/ 7 w 14"/>
                      <a:gd name="T15" fmla="*/ 0 h 14"/>
                      <a:gd name="T16" fmla="*/ 4 w 14"/>
                      <a:gd name="T17" fmla="*/ 0 h 14"/>
                      <a:gd name="T18" fmla="*/ 2 w 14"/>
                      <a:gd name="T19" fmla="*/ 1 h 14"/>
                      <a:gd name="T20" fmla="*/ 0 w 14"/>
                      <a:gd name="T21" fmla="*/ 7 h 14"/>
                      <a:gd name="T22" fmla="*/ 2 w 14"/>
                      <a:gd name="T23" fmla="*/ 11 h 14"/>
                      <a:gd name="T24" fmla="*/ 4 w 14"/>
                      <a:gd name="T25" fmla="*/ 13 h 14"/>
                      <a:gd name="T26" fmla="*/ 7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14"/>
                        </a:moveTo>
                        <a:lnTo>
                          <a:pt x="9" y="13"/>
                        </a:lnTo>
                        <a:lnTo>
                          <a:pt x="12" y="11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1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82" name="Freeform 183"/>
                  <p:cNvSpPr>
                    <a:spLocks/>
                  </p:cNvSpPr>
                  <p:nvPr/>
                </p:nvSpPr>
                <p:spPr bwMode="auto">
                  <a:xfrm>
                    <a:off x="2300" y="2645"/>
                    <a:ext cx="14" cy="15"/>
                  </a:xfrm>
                  <a:custGeom>
                    <a:avLst/>
                    <a:gdLst>
                      <a:gd name="T0" fmla="*/ 7 w 14"/>
                      <a:gd name="T1" fmla="*/ 15 h 15"/>
                      <a:gd name="T2" fmla="*/ 10 w 14"/>
                      <a:gd name="T3" fmla="*/ 13 h 15"/>
                      <a:gd name="T4" fmla="*/ 12 w 14"/>
                      <a:gd name="T5" fmla="*/ 12 h 15"/>
                      <a:gd name="T6" fmla="*/ 14 w 14"/>
                      <a:gd name="T7" fmla="*/ 7 h 15"/>
                      <a:gd name="T8" fmla="*/ 12 w 14"/>
                      <a:gd name="T9" fmla="*/ 3 h 15"/>
                      <a:gd name="T10" fmla="*/ 10 w 14"/>
                      <a:gd name="T11" fmla="*/ 2 h 15"/>
                      <a:gd name="T12" fmla="*/ 7 w 14"/>
                      <a:gd name="T13" fmla="*/ 0 h 15"/>
                      <a:gd name="T14" fmla="*/ 7 w 14"/>
                      <a:gd name="T15" fmla="*/ 0 h 15"/>
                      <a:gd name="T16" fmla="*/ 5 w 14"/>
                      <a:gd name="T17" fmla="*/ 2 h 15"/>
                      <a:gd name="T18" fmla="*/ 3 w 14"/>
                      <a:gd name="T19" fmla="*/ 3 h 15"/>
                      <a:gd name="T20" fmla="*/ 0 w 14"/>
                      <a:gd name="T21" fmla="*/ 7 h 15"/>
                      <a:gd name="T22" fmla="*/ 3 w 14"/>
                      <a:gd name="T23" fmla="*/ 12 h 15"/>
                      <a:gd name="T24" fmla="*/ 5 w 14"/>
                      <a:gd name="T25" fmla="*/ 13 h 15"/>
                      <a:gd name="T26" fmla="*/ 7 w 14"/>
                      <a:gd name="T27" fmla="*/ 15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15"/>
                        </a:move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10" y="2"/>
                        </a:lnTo>
                        <a:lnTo>
                          <a:pt x="7" y="0"/>
                        </a:lnTo>
                        <a:lnTo>
                          <a:pt x="5" y="2"/>
                        </a:lnTo>
                        <a:lnTo>
                          <a:pt x="3" y="3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7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83" name="Freeform 184"/>
                  <p:cNvSpPr>
                    <a:spLocks/>
                  </p:cNvSpPr>
                  <p:nvPr/>
                </p:nvSpPr>
                <p:spPr bwMode="auto">
                  <a:xfrm>
                    <a:off x="2272" y="2644"/>
                    <a:ext cx="14" cy="14"/>
                  </a:xfrm>
                  <a:custGeom>
                    <a:avLst/>
                    <a:gdLst>
                      <a:gd name="T0" fmla="*/ 7 w 14"/>
                      <a:gd name="T1" fmla="*/ 14 h 14"/>
                      <a:gd name="T2" fmla="*/ 9 w 14"/>
                      <a:gd name="T3" fmla="*/ 14 h 14"/>
                      <a:gd name="T4" fmla="*/ 12 w 14"/>
                      <a:gd name="T5" fmla="*/ 12 h 14"/>
                      <a:gd name="T6" fmla="*/ 14 w 14"/>
                      <a:gd name="T7" fmla="*/ 7 h 14"/>
                      <a:gd name="T8" fmla="*/ 12 w 14"/>
                      <a:gd name="T9" fmla="*/ 3 h 14"/>
                      <a:gd name="T10" fmla="*/ 9 w 14"/>
                      <a:gd name="T11" fmla="*/ 1 h 14"/>
                      <a:gd name="T12" fmla="*/ 7 w 14"/>
                      <a:gd name="T13" fmla="*/ 0 h 14"/>
                      <a:gd name="T14" fmla="*/ 7 w 14"/>
                      <a:gd name="T15" fmla="*/ 0 h 14"/>
                      <a:gd name="T16" fmla="*/ 5 w 14"/>
                      <a:gd name="T17" fmla="*/ 1 h 14"/>
                      <a:gd name="T18" fmla="*/ 2 w 14"/>
                      <a:gd name="T19" fmla="*/ 3 h 14"/>
                      <a:gd name="T20" fmla="*/ 0 w 14"/>
                      <a:gd name="T21" fmla="*/ 7 h 14"/>
                      <a:gd name="T22" fmla="*/ 2 w 14"/>
                      <a:gd name="T23" fmla="*/ 12 h 14"/>
                      <a:gd name="T24" fmla="*/ 5 w 14"/>
                      <a:gd name="T25" fmla="*/ 14 h 14"/>
                      <a:gd name="T26" fmla="*/ 7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14"/>
                        </a:move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84" name="Freeform 185"/>
                  <p:cNvSpPr>
                    <a:spLocks/>
                  </p:cNvSpPr>
                  <p:nvPr/>
                </p:nvSpPr>
                <p:spPr bwMode="auto">
                  <a:xfrm>
                    <a:off x="2243" y="2643"/>
                    <a:ext cx="15" cy="14"/>
                  </a:xfrm>
                  <a:custGeom>
                    <a:avLst/>
                    <a:gdLst>
                      <a:gd name="T0" fmla="*/ 7 w 15"/>
                      <a:gd name="T1" fmla="*/ 14 h 14"/>
                      <a:gd name="T2" fmla="*/ 10 w 15"/>
                      <a:gd name="T3" fmla="*/ 14 h 14"/>
                      <a:gd name="T4" fmla="*/ 12 w 15"/>
                      <a:gd name="T5" fmla="*/ 13 h 14"/>
                      <a:gd name="T6" fmla="*/ 15 w 15"/>
                      <a:gd name="T7" fmla="*/ 7 h 14"/>
                      <a:gd name="T8" fmla="*/ 12 w 15"/>
                      <a:gd name="T9" fmla="*/ 2 h 14"/>
                      <a:gd name="T10" fmla="*/ 10 w 15"/>
                      <a:gd name="T11" fmla="*/ 1 h 14"/>
                      <a:gd name="T12" fmla="*/ 7 w 15"/>
                      <a:gd name="T13" fmla="*/ 0 h 14"/>
                      <a:gd name="T14" fmla="*/ 7 w 15"/>
                      <a:gd name="T15" fmla="*/ 0 h 14"/>
                      <a:gd name="T16" fmla="*/ 5 w 15"/>
                      <a:gd name="T17" fmla="*/ 1 h 14"/>
                      <a:gd name="T18" fmla="*/ 3 w 15"/>
                      <a:gd name="T19" fmla="*/ 2 h 14"/>
                      <a:gd name="T20" fmla="*/ 0 w 15"/>
                      <a:gd name="T21" fmla="*/ 7 h 14"/>
                      <a:gd name="T22" fmla="*/ 3 w 15"/>
                      <a:gd name="T23" fmla="*/ 13 h 14"/>
                      <a:gd name="T24" fmla="*/ 5 w 15"/>
                      <a:gd name="T25" fmla="*/ 14 h 14"/>
                      <a:gd name="T26" fmla="*/ 7 w 15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7" y="14"/>
                        </a:move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85" name="Freeform 186"/>
                  <p:cNvSpPr>
                    <a:spLocks/>
                  </p:cNvSpPr>
                  <p:nvPr/>
                </p:nvSpPr>
                <p:spPr bwMode="auto">
                  <a:xfrm>
                    <a:off x="2215" y="2642"/>
                    <a:ext cx="14" cy="14"/>
                  </a:xfrm>
                  <a:custGeom>
                    <a:avLst/>
                    <a:gdLst>
                      <a:gd name="T0" fmla="*/ 7 w 14"/>
                      <a:gd name="T1" fmla="*/ 14 h 14"/>
                      <a:gd name="T2" fmla="*/ 9 w 14"/>
                      <a:gd name="T3" fmla="*/ 13 h 14"/>
                      <a:gd name="T4" fmla="*/ 12 w 14"/>
                      <a:gd name="T5" fmla="*/ 12 h 14"/>
                      <a:gd name="T6" fmla="*/ 14 w 14"/>
                      <a:gd name="T7" fmla="*/ 7 h 14"/>
                      <a:gd name="T8" fmla="*/ 12 w 14"/>
                      <a:gd name="T9" fmla="*/ 2 h 14"/>
                      <a:gd name="T10" fmla="*/ 9 w 14"/>
                      <a:gd name="T11" fmla="*/ 0 h 14"/>
                      <a:gd name="T12" fmla="*/ 7 w 14"/>
                      <a:gd name="T13" fmla="*/ 0 h 14"/>
                      <a:gd name="T14" fmla="*/ 7 w 14"/>
                      <a:gd name="T15" fmla="*/ 0 h 14"/>
                      <a:gd name="T16" fmla="*/ 5 w 14"/>
                      <a:gd name="T17" fmla="*/ 0 h 14"/>
                      <a:gd name="T18" fmla="*/ 2 w 14"/>
                      <a:gd name="T19" fmla="*/ 2 h 14"/>
                      <a:gd name="T20" fmla="*/ 0 w 14"/>
                      <a:gd name="T21" fmla="*/ 7 h 14"/>
                      <a:gd name="T22" fmla="*/ 2 w 14"/>
                      <a:gd name="T23" fmla="*/ 12 h 14"/>
                      <a:gd name="T24" fmla="*/ 5 w 14"/>
                      <a:gd name="T25" fmla="*/ 13 h 14"/>
                      <a:gd name="T26" fmla="*/ 7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14"/>
                        </a:move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86" name="Freeform 187"/>
                  <p:cNvSpPr>
                    <a:spLocks/>
                  </p:cNvSpPr>
                  <p:nvPr/>
                </p:nvSpPr>
                <p:spPr bwMode="auto">
                  <a:xfrm>
                    <a:off x="2186" y="2639"/>
                    <a:ext cx="15" cy="15"/>
                  </a:xfrm>
                  <a:custGeom>
                    <a:avLst/>
                    <a:gdLst>
                      <a:gd name="T0" fmla="*/ 8 w 15"/>
                      <a:gd name="T1" fmla="*/ 15 h 15"/>
                      <a:gd name="T2" fmla="*/ 11 w 15"/>
                      <a:gd name="T3" fmla="*/ 15 h 15"/>
                      <a:gd name="T4" fmla="*/ 12 w 15"/>
                      <a:gd name="T5" fmla="*/ 13 h 15"/>
                      <a:gd name="T6" fmla="*/ 15 w 15"/>
                      <a:gd name="T7" fmla="*/ 8 h 15"/>
                      <a:gd name="T8" fmla="*/ 12 w 15"/>
                      <a:gd name="T9" fmla="*/ 3 h 15"/>
                      <a:gd name="T10" fmla="*/ 11 w 15"/>
                      <a:gd name="T11" fmla="*/ 2 h 15"/>
                      <a:gd name="T12" fmla="*/ 8 w 15"/>
                      <a:gd name="T13" fmla="*/ 0 h 15"/>
                      <a:gd name="T14" fmla="*/ 8 w 15"/>
                      <a:gd name="T15" fmla="*/ 0 h 15"/>
                      <a:gd name="T16" fmla="*/ 5 w 15"/>
                      <a:gd name="T17" fmla="*/ 2 h 15"/>
                      <a:gd name="T18" fmla="*/ 3 w 15"/>
                      <a:gd name="T19" fmla="*/ 3 h 15"/>
                      <a:gd name="T20" fmla="*/ 0 w 15"/>
                      <a:gd name="T21" fmla="*/ 8 h 15"/>
                      <a:gd name="T22" fmla="*/ 3 w 15"/>
                      <a:gd name="T23" fmla="*/ 13 h 15"/>
                      <a:gd name="T24" fmla="*/ 5 w 15"/>
                      <a:gd name="T25" fmla="*/ 15 h 15"/>
                      <a:gd name="T26" fmla="*/ 8 w 15"/>
                      <a:gd name="T27" fmla="*/ 15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8" y="15"/>
                        </a:moveTo>
                        <a:lnTo>
                          <a:pt x="11" y="15"/>
                        </a:lnTo>
                        <a:lnTo>
                          <a:pt x="12" y="13"/>
                        </a:lnTo>
                        <a:lnTo>
                          <a:pt x="15" y="8"/>
                        </a:lnTo>
                        <a:lnTo>
                          <a:pt x="12" y="3"/>
                        </a:lnTo>
                        <a:lnTo>
                          <a:pt x="11" y="2"/>
                        </a:lnTo>
                        <a:lnTo>
                          <a:pt x="8" y="0"/>
                        </a:lnTo>
                        <a:lnTo>
                          <a:pt x="5" y="2"/>
                        </a:lnTo>
                        <a:lnTo>
                          <a:pt x="3" y="3"/>
                        </a:lnTo>
                        <a:lnTo>
                          <a:pt x="0" y="8"/>
                        </a:lnTo>
                        <a:lnTo>
                          <a:pt x="3" y="13"/>
                        </a:lnTo>
                        <a:lnTo>
                          <a:pt x="5" y="15"/>
                        </a:lnTo>
                        <a:lnTo>
                          <a:pt x="8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87" name="Freeform 188"/>
                  <p:cNvSpPr>
                    <a:spLocks/>
                  </p:cNvSpPr>
                  <p:nvPr/>
                </p:nvSpPr>
                <p:spPr bwMode="auto">
                  <a:xfrm>
                    <a:off x="2158" y="2637"/>
                    <a:ext cx="14" cy="14"/>
                  </a:xfrm>
                  <a:custGeom>
                    <a:avLst/>
                    <a:gdLst>
                      <a:gd name="T0" fmla="*/ 7 w 14"/>
                      <a:gd name="T1" fmla="*/ 14 h 14"/>
                      <a:gd name="T2" fmla="*/ 11 w 14"/>
                      <a:gd name="T3" fmla="*/ 14 h 14"/>
                      <a:gd name="T4" fmla="*/ 12 w 14"/>
                      <a:gd name="T5" fmla="*/ 13 h 14"/>
                      <a:gd name="T6" fmla="*/ 14 w 14"/>
                      <a:gd name="T7" fmla="*/ 7 h 14"/>
                      <a:gd name="T8" fmla="*/ 12 w 14"/>
                      <a:gd name="T9" fmla="*/ 2 h 14"/>
                      <a:gd name="T10" fmla="*/ 11 w 14"/>
                      <a:gd name="T11" fmla="*/ 1 h 14"/>
                      <a:gd name="T12" fmla="*/ 7 w 14"/>
                      <a:gd name="T13" fmla="*/ 0 h 14"/>
                      <a:gd name="T14" fmla="*/ 7 w 14"/>
                      <a:gd name="T15" fmla="*/ 0 h 14"/>
                      <a:gd name="T16" fmla="*/ 5 w 14"/>
                      <a:gd name="T17" fmla="*/ 1 h 14"/>
                      <a:gd name="T18" fmla="*/ 2 w 14"/>
                      <a:gd name="T19" fmla="*/ 2 h 14"/>
                      <a:gd name="T20" fmla="*/ 0 w 14"/>
                      <a:gd name="T21" fmla="*/ 7 h 14"/>
                      <a:gd name="T22" fmla="*/ 2 w 14"/>
                      <a:gd name="T23" fmla="*/ 13 h 14"/>
                      <a:gd name="T24" fmla="*/ 5 w 14"/>
                      <a:gd name="T25" fmla="*/ 14 h 14"/>
                      <a:gd name="T26" fmla="*/ 7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14"/>
                        </a:moveTo>
                        <a:lnTo>
                          <a:pt x="11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88" name="Freeform 189"/>
                  <p:cNvSpPr>
                    <a:spLocks/>
                  </p:cNvSpPr>
                  <p:nvPr/>
                </p:nvSpPr>
                <p:spPr bwMode="auto">
                  <a:xfrm>
                    <a:off x="2130" y="2635"/>
                    <a:ext cx="14" cy="14"/>
                  </a:xfrm>
                  <a:custGeom>
                    <a:avLst/>
                    <a:gdLst>
                      <a:gd name="T0" fmla="*/ 7 w 14"/>
                      <a:gd name="T1" fmla="*/ 14 h 14"/>
                      <a:gd name="T2" fmla="*/ 10 w 14"/>
                      <a:gd name="T3" fmla="*/ 13 h 14"/>
                      <a:gd name="T4" fmla="*/ 13 w 14"/>
                      <a:gd name="T5" fmla="*/ 12 h 14"/>
                      <a:gd name="T6" fmla="*/ 14 w 14"/>
                      <a:gd name="T7" fmla="*/ 7 h 14"/>
                      <a:gd name="T8" fmla="*/ 13 w 14"/>
                      <a:gd name="T9" fmla="*/ 2 h 14"/>
                      <a:gd name="T10" fmla="*/ 10 w 14"/>
                      <a:gd name="T11" fmla="*/ 0 h 14"/>
                      <a:gd name="T12" fmla="*/ 7 w 14"/>
                      <a:gd name="T13" fmla="*/ 0 h 14"/>
                      <a:gd name="T14" fmla="*/ 7 w 14"/>
                      <a:gd name="T15" fmla="*/ 0 h 14"/>
                      <a:gd name="T16" fmla="*/ 4 w 14"/>
                      <a:gd name="T17" fmla="*/ 0 h 14"/>
                      <a:gd name="T18" fmla="*/ 2 w 14"/>
                      <a:gd name="T19" fmla="*/ 2 h 14"/>
                      <a:gd name="T20" fmla="*/ 0 w 14"/>
                      <a:gd name="T21" fmla="*/ 7 h 14"/>
                      <a:gd name="T22" fmla="*/ 2 w 14"/>
                      <a:gd name="T23" fmla="*/ 12 h 14"/>
                      <a:gd name="T24" fmla="*/ 4 w 14"/>
                      <a:gd name="T25" fmla="*/ 13 h 14"/>
                      <a:gd name="T26" fmla="*/ 7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14"/>
                        </a:moveTo>
                        <a:lnTo>
                          <a:pt x="10" y="13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89" name="Freeform 190"/>
                  <p:cNvSpPr>
                    <a:spLocks/>
                  </p:cNvSpPr>
                  <p:nvPr/>
                </p:nvSpPr>
                <p:spPr bwMode="auto">
                  <a:xfrm>
                    <a:off x="2101" y="2631"/>
                    <a:ext cx="14" cy="14"/>
                  </a:xfrm>
                  <a:custGeom>
                    <a:avLst/>
                    <a:gdLst>
                      <a:gd name="T0" fmla="*/ 7 w 14"/>
                      <a:gd name="T1" fmla="*/ 14 h 14"/>
                      <a:gd name="T2" fmla="*/ 11 w 14"/>
                      <a:gd name="T3" fmla="*/ 14 h 14"/>
                      <a:gd name="T4" fmla="*/ 13 w 14"/>
                      <a:gd name="T5" fmla="*/ 13 h 14"/>
                      <a:gd name="T6" fmla="*/ 14 w 14"/>
                      <a:gd name="T7" fmla="*/ 7 h 14"/>
                      <a:gd name="T8" fmla="*/ 13 w 14"/>
                      <a:gd name="T9" fmla="*/ 2 h 14"/>
                      <a:gd name="T10" fmla="*/ 11 w 14"/>
                      <a:gd name="T11" fmla="*/ 1 h 14"/>
                      <a:gd name="T12" fmla="*/ 7 w 14"/>
                      <a:gd name="T13" fmla="*/ 0 h 14"/>
                      <a:gd name="T14" fmla="*/ 7 w 14"/>
                      <a:gd name="T15" fmla="*/ 0 h 14"/>
                      <a:gd name="T16" fmla="*/ 5 w 14"/>
                      <a:gd name="T17" fmla="*/ 1 h 14"/>
                      <a:gd name="T18" fmla="*/ 3 w 14"/>
                      <a:gd name="T19" fmla="*/ 2 h 14"/>
                      <a:gd name="T20" fmla="*/ 0 w 14"/>
                      <a:gd name="T21" fmla="*/ 7 h 14"/>
                      <a:gd name="T22" fmla="*/ 3 w 14"/>
                      <a:gd name="T23" fmla="*/ 13 h 14"/>
                      <a:gd name="T24" fmla="*/ 5 w 14"/>
                      <a:gd name="T25" fmla="*/ 14 h 14"/>
                      <a:gd name="T26" fmla="*/ 7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14"/>
                        </a:moveTo>
                        <a:lnTo>
                          <a:pt x="11" y="14"/>
                        </a:lnTo>
                        <a:lnTo>
                          <a:pt x="13" y="13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90" name="Freeform 191"/>
                  <p:cNvSpPr>
                    <a:spLocks/>
                  </p:cNvSpPr>
                  <p:nvPr/>
                </p:nvSpPr>
                <p:spPr bwMode="auto">
                  <a:xfrm>
                    <a:off x="2074" y="2628"/>
                    <a:ext cx="14" cy="14"/>
                  </a:xfrm>
                  <a:custGeom>
                    <a:avLst/>
                    <a:gdLst>
                      <a:gd name="T0" fmla="*/ 7 w 14"/>
                      <a:gd name="T1" fmla="*/ 14 h 14"/>
                      <a:gd name="T2" fmla="*/ 9 w 14"/>
                      <a:gd name="T3" fmla="*/ 14 h 14"/>
                      <a:gd name="T4" fmla="*/ 12 w 14"/>
                      <a:gd name="T5" fmla="*/ 11 h 14"/>
                      <a:gd name="T6" fmla="*/ 14 w 14"/>
                      <a:gd name="T7" fmla="*/ 7 h 14"/>
                      <a:gd name="T8" fmla="*/ 12 w 14"/>
                      <a:gd name="T9" fmla="*/ 2 h 14"/>
                      <a:gd name="T10" fmla="*/ 9 w 14"/>
                      <a:gd name="T11" fmla="*/ 1 h 14"/>
                      <a:gd name="T12" fmla="*/ 7 w 14"/>
                      <a:gd name="T13" fmla="*/ 0 h 14"/>
                      <a:gd name="T14" fmla="*/ 7 w 14"/>
                      <a:gd name="T15" fmla="*/ 0 h 14"/>
                      <a:gd name="T16" fmla="*/ 3 w 14"/>
                      <a:gd name="T17" fmla="*/ 1 h 14"/>
                      <a:gd name="T18" fmla="*/ 1 w 14"/>
                      <a:gd name="T19" fmla="*/ 2 h 14"/>
                      <a:gd name="T20" fmla="*/ 0 w 14"/>
                      <a:gd name="T21" fmla="*/ 7 h 14"/>
                      <a:gd name="T22" fmla="*/ 1 w 14"/>
                      <a:gd name="T23" fmla="*/ 11 h 14"/>
                      <a:gd name="T24" fmla="*/ 3 w 14"/>
                      <a:gd name="T25" fmla="*/ 14 h 14"/>
                      <a:gd name="T26" fmla="*/ 7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14"/>
                        </a:moveTo>
                        <a:lnTo>
                          <a:pt x="9" y="14"/>
                        </a:lnTo>
                        <a:lnTo>
                          <a:pt x="12" y="11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3" y="1"/>
                        </a:lnTo>
                        <a:lnTo>
                          <a:pt x="1" y="2"/>
                        </a:lnTo>
                        <a:lnTo>
                          <a:pt x="0" y="7"/>
                        </a:lnTo>
                        <a:lnTo>
                          <a:pt x="1" y="11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91" name="Freeform 192"/>
                  <p:cNvSpPr>
                    <a:spLocks/>
                  </p:cNvSpPr>
                  <p:nvPr/>
                </p:nvSpPr>
                <p:spPr bwMode="auto">
                  <a:xfrm>
                    <a:off x="2045" y="2623"/>
                    <a:ext cx="15" cy="14"/>
                  </a:xfrm>
                  <a:custGeom>
                    <a:avLst/>
                    <a:gdLst>
                      <a:gd name="T0" fmla="*/ 8 w 15"/>
                      <a:gd name="T1" fmla="*/ 14 h 14"/>
                      <a:gd name="T2" fmla="*/ 10 w 15"/>
                      <a:gd name="T3" fmla="*/ 13 h 14"/>
                      <a:gd name="T4" fmla="*/ 12 w 15"/>
                      <a:gd name="T5" fmla="*/ 12 h 14"/>
                      <a:gd name="T6" fmla="*/ 15 w 15"/>
                      <a:gd name="T7" fmla="*/ 7 h 14"/>
                      <a:gd name="T8" fmla="*/ 12 w 15"/>
                      <a:gd name="T9" fmla="*/ 2 h 14"/>
                      <a:gd name="T10" fmla="*/ 10 w 15"/>
                      <a:gd name="T11" fmla="*/ 0 h 14"/>
                      <a:gd name="T12" fmla="*/ 8 w 15"/>
                      <a:gd name="T13" fmla="*/ 0 h 14"/>
                      <a:gd name="T14" fmla="*/ 8 w 15"/>
                      <a:gd name="T15" fmla="*/ 0 h 14"/>
                      <a:gd name="T16" fmla="*/ 5 w 15"/>
                      <a:gd name="T17" fmla="*/ 0 h 14"/>
                      <a:gd name="T18" fmla="*/ 3 w 15"/>
                      <a:gd name="T19" fmla="*/ 2 h 14"/>
                      <a:gd name="T20" fmla="*/ 0 w 15"/>
                      <a:gd name="T21" fmla="*/ 7 h 14"/>
                      <a:gd name="T22" fmla="*/ 3 w 15"/>
                      <a:gd name="T23" fmla="*/ 12 h 14"/>
                      <a:gd name="T24" fmla="*/ 5 w 15"/>
                      <a:gd name="T25" fmla="*/ 13 h 14"/>
                      <a:gd name="T26" fmla="*/ 8 w 15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8" y="14"/>
                        </a:move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5" y="0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8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92" name="Freeform 193"/>
                  <p:cNvSpPr>
                    <a:spLocks/>
                  </p:cNvSpPr>
                  <p:nvPr/>
                </p:nvSpPr>
                <p:spPr bwMode="auto">
                  <a:xfrm>
                    <a:off x="2018" y="2617"/>
                    <a:ext cx="14" cy="14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7 w 14"/>
                      <a:gd name="T3" fmla="*/ 14 h 14"/>
                      <a:gd name="T4" fmla="*/ 10 w 14"/>
                      <a:gd name="T5" fmla="*/ 13 h 14"/>
                      <a:gd name="T6" fmla="*/ 12 w 14"/>
                      <a:gd name="T7" fmla="*/ 12 h 14"/>
                      <a:gd name="T8" fmla="*/ 14 w 14"/>
                      <a:gd name="T9" fmla="*/ 7 h 14"/>
                      <a:gd name="T10" fmla="*/ 12 w 14"/>
                      <a:gd name="T11" fmla="*/ 2 h 14"/>
                      <a:gd name="T12" fmla="*/ 10 w 14"/>
                      <a:gd name="T13" fmla="*/ 0 h 14"/>
                      <a:gd name="T14" fmla="*/ 10 w 14"/>
                      <a:gd name="T15" fmla="*/ 0 h 14"/>
                      <a:gd name="T16" fmla="*/ 7 w 14"/>
                      <a:gd name="T17" fmla="*/ 0 h 14"/>
                      <a:gd name="T18" fmla="*/ 4 w 14"/>
                      <a:gd name="T19" fmla="*/ 0 h 14"/>
                      <a:gd name="T20" fmla="*/ 1 w 14"/>
                      <a:gd name="T21" fmla="*/ 2 h 14"/>
                      <a:gd name="T22" fmla="*/ 0 w 14"/>
                      <a:gd name="T23" fmla="*/ 7 h 14"/>
                      <a:gd name="T24" fmla="*/ 1 w 14"/>
                      <a:gd name="T25" fmla="*/ 12 h 14"/>
                      <a:gd name="T26" fmla="*/ 4 w 14"/>
                      <a:gd name="T27" fmla="*/ 13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1" y="2"/>
                        </a:lnTo>
                        <a:lnTo>
                          <a:pt x="0" y="7"/>
                        </a:lnTo>
                        <a:lnTo>
                          <a:pt x="1" y="12"/>
                        </a:lnTo>
                        <a:lnTo>
                          <a:pt x="4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93" name="Freeform 194"/>
                  <p:cNvSpPr>
                    <a:spLocks/>
                  </p:cNvSpPr>
                  <p:nvPr/>
                </p:nvSpPr>
                <p:spPr bwMode="auto">
                  <a:xfrm>
                    <a:off x="1990" y="2610"/>
                    <a:ext cx="14" cy="14"/>
                  </a:xfrm>
                  <a:custGeom>
                    <a:avLst/>
                    <a:gdLst>
                      <a:gd name="T0" fmla="*/ 5 w 14"/>
                      <a:gd name="T1" fmla="*/ 14 h 14"/>
                      <a:gd name="T2" fmla="*/ 7 w 14"/>
                      <a:gd name="T3" fmla="*/ 14 h 14"/>
                      <a:gd name="T4" fmla="*/ 10 w 14"/>
                      <a:gd name="T5" fmla="*/ 14 h 14"/>
                      <a:gd name="T6" fmla="*/ 13 w 14"/>
                      <a:gd name="T7" fmla="*/ 12 h 14"/>
                      <a:gd name="T8" fmla="*/ 14 w 14"/>
                      <a:gd name="T9" fmla="*/ 7 h 14"/>
                      <a:gd name="T10" fmla="*/ 13 w 14"/>
                      <a:gd name="T11" fmla="*/ 2 h 14"/>
                      <a:gd name="T12" fmla="*/ 10 w 14"/>
                      <a:gd name="T13" fmla="*/ 1 h 14"/>
                      <a:gd name="T14" fmla="*/ 10 w 14"/>
                      <a:gd name="T15" fmla="*/ 1 h 14"/>
                      <a:gd name="T16" fmla="*/ 7 w 14"/>
                      <a:gd name="T17" fmla="*/ 0 h 14"/>
                      <a:gd name="T18" fmla="*/ 5 w 14"/>
                      <a:gd name="T19" fmla="*/ 1 h 14"/>
                      <a:gd name="T20" fmla="*/ 2 w 14"/>
                      <a:gd name="T21" fmla="*/ 2 h 14"/>
                      <a:gd name="T22" fmla="*/ 0 w 14"/>
                      <a:gd name="T23" fmla="*/ 7 h 14"/>
                      <a:gd name="T24" fmla="*/ 2 w 14"/>
                      <a:gd name="T25" fmla="*/ 12 h 14"/>
                      <a:gd name="T26" fmla="*/ 5 w 14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5" y="14"/>
                        </a:move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94" name="Freeform 195"/>
                  <p:cNvSpPr>
                    <a:spLocks/>
                  </p:cNvSpPr>
                  <p:nvPr/>
                </p:nvSpPr>
                <p:spPr bwMode="auto">
                  <a:xfrm>
                    <a:off x="1963" y="2601"/>
                    <a:ext cx="14" cy="15"/>
                  </a:xfrm>
                  <a:custGeom>
                    <a:avLst/>
                    <a:gdLst>
                      <a:gd name="T0" fmla="*/ 4 w 14"/>
                      <a:gd name="T1" fmla="*/ 15 h 15"/>
                      <a:gd name="T2" fmla="*/ 7 w 14"/>
                      <a:gd name="T3" fmla="*/ 15 h 15"/>
                      <a:gd name="T4" fmla="*/ 10 w 14"/>
                      <a:gd name="T5" fmla="*/ 15 h 15"/>
                      <a:gd name="T6" fmla="*/ 13 w 14"/>
                      <a:gd name="T7" fmla="*/ 12 h 15"/>
                      <a:gd name="T8" fmla="*/ 14 w 14"/>
                      <a:gd name="T9" fmla="*/ 8 h 15"/>
                      <a:gd name="T10" fmla="*/ 13 w 14"/>
                      <a:gd name="T11" fmla="*/ 3 h 15"/>
                      <a:gd name="T12" fmla="*/ 10 w 14"/>
                      <a:gd name="T13" fmla="*/ 2 h 15"/>
                      <a:gd name="T14" fmla="*/ 10 w 14"/>
                      <a:gd name="T15" fmla="*/ 2 h 15"/>
                      <a:gd name="T16" fmla="*/ 7 w 14"/>
                      <a:gd name="T17" fmla="*/ 0 h 15"/>
                      <a:gd name="T18" fmla="*/ 4 w 14"/>
                      <a:gd name="T19" fmla="*/ 2 h 15"/>
                      <a:gd name="T20" fmla="*/ 2 w 14"/>
                      <a:gd name="T21" fmla="*/ 3 h 15"/>
                      <a:gd name="T22" fmla="*/ 0 w 14"/>
                      <a:gd name="T23" fmla="*/ 8 h 15"/>
                      <a:gd name="T24" fmla="*/ 2 w 14"/>
                      <a:gd name="T25" fmla="*/ 12 h 15"/>
                      <a:gd name="T26" fmla="*/ 4 w 14"/>
                      <a:gd name="T27" fmla="*/ 15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4" y="15"/>
                        </a:moveTo>
                        <a:lnTo>
                          <a:pt x="7" y="15"/>
                        </a:lnTo>
                        <a:lnTo>
                          <a:pt x="10" y="15"/>
                        </a:lnTo>
                        <a:lnTo>
                          <a:pt x="13" y="12"/>
                        </a:lnTo>
                        <a:lnTo>
                          <a:pt x="14" y="8"/>
                        </a:lnTo>
                        <a:lnTo>
                          <a:pt x="13" y="3"/>
                        </a:lnTo>
                        <a:lnTo>
                          <a:pt x="10" y="2"/>
                        </a:lnTo>
                        <a:lnTo>
                          <a:pt x="7" y="0"/>
                        </a:lnTo>
                        <a:lnTo>
                          <a:pt x="4" y="2"/>
                        </a:lnTo>
                        <a:lnTo>
                          <a:pt x="2" y="3"/>
                        </a:lnTo>
                        <a:lnTo>
                          <a:pt x="0" y="8"/>
                        </a:lnTo>
                        <a:lnTo>
                          <a:pt x="2" y="12"/>
                        </a:lnTo>
                        <a:lnTo>
                          <a:pt x="4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95" name="Freeform 196"/>
                  <p:cNvSpPr>
                    <a:spLocks/>
                  </p:cNvSpPr>
                  <p:nvPr/>
                </p:nvSpPr>
                <p:spPr bwMode="auto">
                  <a:xfrm>
                    <a:off x="1936" y="2592"/>
                    <a:ext cx="15" cy="14"/>
                  </a:xfrm>
                  <a:custGeom>
                    <a:avLst/>
                    <a:gdLst>
                      <a:gd name="T0" fmla="*/ 4 w 15"/>
                      <a:gd name="T1" fmla="*/ 13 h 14"/>
                      <a:gd name="T2" fmla="*/ 8 w 15"/>
                      <a:gd name="T3" fmla="*/ 14 h 14"/>
                      <a:gd name="T4" fmla="*/ 10 w 15"/>
                      <a:gd name="T5" fmla="*/ 13 h 14"/>
                      <a:gd name="T6" fmla="*/ 12 w 15"/>
                      <a:gd name="T7" fmla="*/ 12 h 14"/>
                      <a:gd name="T8" fmla="*/ 15 w 15"/>
                      <a:gd name="T9" fmla="*/ 7 h 14"/>
                      <a:gd name="T10" fmla="*/ 12 w 15"/>
                      <a:gd name="T11" fmla="*/ 2 h 14"/>
                      <a:gd name="T12" fmla="*/ 10 w 15"/>
                      <a:gd name="T13" fmla="*/ 0 h 14"/>
                      <a:gd name="T14" fmla="*/ 10 w 15"/>
                      <a:gd name="T15" fmla="*/ 0 h 14"/>
                      <a:gd name="T16" fmla="*/ 8 w 15"/>
                      <a:gd name="T17" fmla="*/ 0 h 14"/>
                      <a:gd name="T18" fmla="*/ 4 w 15"/>
                      <a:gd name="T19" fmla="*/ 0 h 14"/>
                      <a:gd name="T20" fmla="*/ 3 w 15"/>
                      <a:gd name="T21" fmla="*/ 2 h 14"/>
                      <a:gd name="T22" fmla="*/ 0 w 15"/>
                      <a:gd name="T23" fmla="*/ 7 h 14"/>
                      <a:gd name="T24" fmla="*/ 3 w 15"/>
                      <a:gd name="T25" fmla="*/ 12 h 14"/>
                      <a:gd name="T26" fmla="*/ 4 w 15"/>
                      <a:gd name="T27" fmla="*/ 13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4" y="13"/>
                        </a:moveTo>
                        <a:lnTo>
                          <a:pt x="8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96" name="Freeform 197"/>
                  <p:cNvSpPr>
                    <a:spLocks/>
                  </p:cNvSpPr>
                  <p:nvPr/>
                </p:nvSpPr>
                <p:spPr bwMode="auto">
                  <a:xfrm>
                    <a:off x="1910" y="2580"/>
                    <a:ext cx="15" cy="14"/>
                  </a:xfrm>
                  <a:custGeom>
                    <a:avLst/>
                    <a:gdLst>
                      <a:gd name="T0" fmla="*/ 4 w 15"/>
                      <a:gd name="T1" fmla="*/ 14 h 14"/>
                      <a:gd name="T2" fmla="*/ 8 w 15"/>
                      <a:gd name="T3" fmla="*/ 14 h 14"/>
                      <a:gd name="T4" fmla="*/ 10 w 15"/>
                      <a:gd name="T5" fmla="*/ 14 h 14"/>
                      <a:gd name="T6" fmla="*/ 12 w 15"/>
                      <a:gd name="T7" fmla="*/ 13 h 14"/>
                      <a:gd name="T8" fmla="*/ 15 w 15"/>
                      <a:gd name="T9" fmla="*/ 7 h 14"/>
                      <a:gd name="T10" fmla="*/ 12 w 15"/>
                      <a:gd name="T11" fmla="*/ 3 h 14"/>
                      <a:gd name="T12" fmla="*/ 10 w 15"/>
                      <a:gd name="T13" fmla="*/ 1 h 14"/>
                      <a:gd name="T14" fmla="*/ 10 w 15"/>
                      <a:gd name="T15" fmla="*/ 1 h 14"/>
                      <a:gd name="T16" fmla="*/ 8 w 15"/>
                      <a:gd name="T17" fmla="*/ 0 h 14"/>
                      <a:gd name="T18" fmla="*/ 4 w 15"/>
                      <a:gd name="T19" fmla="*/ 1 h 14"/>
                      <a:gd name="T20" fmla="*/ 3 w 15"/>
                      <a:gd name="T21" fmla="*/ 3 h 14"/>
                      <a:gd name="T22" fmla="*/ 0 w 15"/>
                      <a:gd name="T23" fmla="*/ 7 h 14"/>
                      <a:gd name="T24" fmla="*/ 3 w 15"/>
                      <a:gd name="T25" fmla="*/ 13 h 14"/>
                      <a:gd name="T26" fmla="*/ 4 w 15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4" y="14"/>
                        </a:moveTo>
                        <a:lnTo>
                          <a:pt x="8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5" y="7"/>
                        </a:lnTo>
                        <a:lnTo>
                          <a:pt x="12" y="3"/>
                        </a:lnTo>
                        <a:lnTo>
                          <a:pt x="10" y="1"/>
                        </a:lnTo>
                        <a:lnTo>
                          <a:pt x="8" y="0"/>
                        </a:lnTo>
                        <a:lnTo>
                          <a:pt x="4" y="1"/>
                        </a:lnTo>
                        <a:lnTo>
                          <a:pt x="3" y="3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4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97" name="Freeform 198"/>
                  <p:cNvSpPr>
                    <a:spLocks/>
                  </p:cNvSpPr>
                  <p:nvPr/>
                </p:nvSpPr>
                <p:spPr bwMode="auto">
                  <a:xfrm>
                    <a:off x="1884" y="2569"/>
                    <a:ext cx="15" cy="15"/>
                  </a:xfrm>
                  <a:custGeom>
                    <a:avLst/>
                    <a:gdLst>
                      <a:gd name="T0" fmla="*/ 4 w 15"/>
                      <a:gd name="T1" fmla="*/ 14 h 15"/>
                      <a:gd name="T2" fmla="*/ 7 w 15"/>
                      <a:gd name="T3" fmla="*/ 15 h 15"/>
                      <a:gd name="T4" fmla="*/ 10 w 15"/>
                      <a:gd name="T5" fmla="*/ 14 h 15"/>
                      <a:gd name="T6" fmla="*/ 12 w 15"/>
                      <a:gd name="T7" fmla="*/ 12 h 15"/>
                      <a:gd name="T8" fmla="*/ 15 w 15"/>
                      <a:gd name="T9" fmla="*/ 8 h 15"/>
                      <a:gd name="T10" fmla="*/ 12 w 15"/>
                      <a:gd name="T11" fmla="*/ 2 h 15"/>
                      <a:gd name="T12" fmla="*/ 10 w 15"/>
                      <a:gd name="T13" fmla="*/ 0 h 15"/>
                      <a:gd name="T14" fmla="*/ 10 w 15"/>
                      <a:gd name="T15" fmla="*/ 0 h 15"/>
                      <a:gd name="T16" fmla="*/ 7 w 15"/>
                      <a:gd name="T17" fmla="*/ 0 h 15"/>
                      <a:gd name="T18" fmla="*/ 4 w 15"/>
                      <a:gd name="T19" fmla="*/ 0 h 15"/>
                      <a:gd name="T20" fmla="*/ 3 w 15"/>
                      <a:gd name="T21" fmla="*/ 2 h 15"/>
                      <a:gd name="T22" fmla="*/ 0 w 15"/>
                      <a:gd name="T23" fmla="*/ 8 h 15"/>
                      <a:gd name="T24" fmla="*/ 3 w 15"/>
                      <a:gd name="T25" fmla="*/ 12 h 15"/>
                      <a:gd name="T26" fmla="*/ 4 w 15"/>
                      <a:gd name="T27" fmla="*/ 14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4" y="14"/>
                        </a:moveTo>
                        <a:lnTo>
                          <a:pt x="7" y="15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5" y="8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0" y="8"/>
                        </a:lnTo>
                        <a:lnTo>
                          <a:pt x="3" y="12"/>
                        </a:lnTo>
                        <a:lnTo>
                          <a:pt x="4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98" name="Freeform 199"/>
                  <p:cNvSpPr>
                    <a:spLocks/>
                  </p:cNvSpPr>
                  <p:nvPr/>
                </p:nvSpPr>
                <p:spPr bwMode="auto">
                  <a:xfrm>
                    <a:off x="1858" y="2556"/>
                    <a:ext cx="14" cy="15"/>
                  </a:xfrm>
                  <a:custGeom>
                    <a:avLst/>
                    <a:gdLst>
                      <a:gd name="T0" fmla="*/ 5 w 14"/>
                      <a:gd name="T1" fmla="*/ 13 h 15"/>
                      <a:gd name="T2" fmla="*/ 7 w 14"/>
                      <a:gd name="T3" fmla="*/ 15 h 15"/>
                      <a:gd name="T4" fmla="*/ 11 w 14"/>
                      <a:gd name="T5" fmla="*/ 13 h 15"/>
                      <a:gd name="T6" fmla="*/ 13 w 14"/>
                      <a:gd name="T7" fmla="*/ 12 h 15"/>
                      <a:gd name="T8" fmla="*/ 14 w 14"/>
                      <a:gd name="T9" fmla="*/ 8 h 15"/>
                      <a:gd name="T10" fmla="*/ 13 w 14"/>
                      <a:gd name="T11" fmla="*/ 3 h 15"/>
                      <a:gd name="T12" fmla="*/ 11 w 14"/>
                      <a:gd name="T13" fmla="*/ 0 h 15"/>
                      <a:gd name="T14" fmla="*/ 11 w 14"/>
                      <a:gd name="T15" fmla="*/ 0 h 15"/>
                      <a:gd name="T16" fmla="*/ 7 w 14"/>
                      <a:gd name="T17" fmla="*/ 0 h 15"/>
                      <a:gd name="T18" fmla="*/ 5 w 14"/>
                      <a:gd name="T19" fmla="*/ 0 h 15"/>
                      <a:gd name="T20" fmla="*/ 3 w 14"/>
                      <a:gd name="T21" fmla="*/ 3 h 15"/>
                      <a:gd name="T22" fmla="*/ 0 w 14"/>
                      <a:gd name="T23" fmla="*/ 8 h 15"/>
                      <a:gd name="T24" fmla="*/ 3 w 14"/>
                      <a:gd name="T25" fmla="*/ 12 h 15"/>
                      <a:gd name="T26" fmla="*/ 5 w 14"/>
                      <a:gd name="T27" fmla="*/ 13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5" y="13"/>
                        </a:moveTo>
                        <a:lnTo>
                          <a:pt x="7" y="15"/>
                        </a:lnTo>
                        <a:lnTo>
                          <a:pt x="11" y="13"/>
                        </a:lnTo>
                        <a:lnTo>
                          <a:pt x="13" y="12"/>
                        </a:lnTo>
                        <a:lnTo>
                          <a:pt x="14" y="8"/>
                        </a:lnTo>
                        <a:lnTo>
                          <a:pt x="13" y="3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3"/>
                        </a:lnTo>
                        <a:lnTo>
                          <a:pt x="0" y="8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899" name="Freeform 200"/>
                  <p:cNvSpPr>
                    <a:spLocks/>
                  </p:cNvSpPr>
                  <p:nvPr/>
                </p:nvSpPr>
                <p:spPr bwMode="auto">
                  <a:xfrm>
                    <a:off x="1833" y="2542"/>
                    <a:ext cx="15" cy="14"/>
                  </a:xfrm>
                  <a:custGeom>
                    <a:avLst/>
                    <a:gdLst>
                      <a:gd name="T0" fmla="*/ 5 w 15"/>
                      <a:gd name="T1" fmla="*/ 14 h 14"/>
                      <a:gd name="T2" fmla="*/ 8 w 15"/>
                      <a:gd name="T3" fmla="*/ 14 h 14"/>
                      <a:gd name="T4" fmla="*/ 11 w 15"/>
                      <a:gd name="T5" fmla="*/ 14 h 14"/>
                      <a:gd name="T6" fmla="*/ 13 w 15"/>
                      <a:gd name="T7" fmla="*/ 13 h 14"/>
                      <a:gd name="T8" fmla="*/ 15 w 15"/>
                      <a:gd name="T9" fmla="*/ 7 h 14"/>
                      <a:gd name="T10" fmla="*/ 13 w 15"/>
                      <a:gd name="T11" fmla="*/ 3 h 14"/>
                      <a:gd name="T12" fmla="*/ 11 w 15"/>
                      <a:gd name="T13" fmla="*/ 1 h 14"/>
                      <a:gd name="T14" fmla="*/ 11 w 15"/>
                      <a:gd name="T15" fmla="*/ 1 h 14"/>
                      <a:gd name="T16" fmla="*/ 8 w 15"/>
                      <a:gd name="T17" fmla="*/ 0 h 14"/>
                      <a:gd name="T18" fmla="*/ 5 w 15"/>
                      <a:gd name="T19" fmla="*/ 1 h 14"/>
                      <a:gd name="T20" fmla="*/ 3 w 15"/>
                      <a:gd name="T21" fmla="*/ 3 h 14"/>
                      <a:gd name="T22" fmla="*/ 0 w 15"/>
                      <a:gd name="T23" fmla="*/ 7 h 14"/>
                      <a:gd name="T24" fmla="*/ 3 w 15"/>
                      <a:gd name="T25" fmla="*/ 13 h 14"/>
                      <a:gd name="T26" fmla="*/ 5 w 15"/>
                      <a:gd name="T27" fmla="*/ 14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5" y="14"/>
                        </a:moveTo>
                        <a:lnTo>
                          <a:pt x="8" y="14"/>
                        </a:lnTo>
                        <a:lnTo>
                          <a:pt x="11" y="14"/>
                        </a:lnTo>
                        <a:lnTo>
                          <a:pt x="13" y="13"/>
                        </a:lnTo>
                        <a:lnTo>
                          <a:pt x="15" y="7"/>
                        </a:lnTo>
                        <a:lnTo>
                          <a:pt x="13" y="3"/>
                        </a:lnTo>
                        <a:lnTo>
                          <a:pt x="11" y="1"/>
                        </a:lnTo>
                        <a:lnTo>
                          <a:pt x="8" y="0"/>
                        </a:lnTo>
                        <a:lnTo>
                          <a:pt x="5" y="1"/>
                        </a:lnTo>
                        <a:lnTo>
                          <a:pt x="3" y="3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00" name="Freeform 201"/>
                  <p:cNvSpPr>
                    <a:spLocks/>
                  </p:cNvSpPr>
                  <p:nvPr/>
                </p:nvSpPr>
                <p:spPr bwMode="auto">
                  <a:xfrm>
                    <a:off x="1810" y="2528"/>
                    <a:ext cx="14" cy="14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7 w 14"/>
                      <a:gd name="T3" fmla="*/ 14 h 14"/>
                      <a:gd name="T4" fmla="*/ 9 w 14"/>
                      <a:gd name="T5" fmla="*/ 13 h 14"/>
                      <a:gd name="T6" fmla="*/ 12 w 14"/>
                      <a:gd name="T7" fmla="*/ 12 h 14"/>
                      <a:gd name="T8" fmla="*/ 14 w 14"/>
                      <a:gd name="T9" fmla="*/ 7 h 14"/>
                      <a:gd name="T10" fmla="*/ 12 w 14"/>
                      <a:gd name="T11" fmla="*/ 1 h 14"/>
                      <a:gd name="T12" fmla="*/ 10 w 14"/>
                      <a:gd name="T13" fmla="*/ 0 h 14"/>
                      <a:gd name="T14" fmla="*/ 10 w 14"/>
                      <a:gd name="T15" fmla="*/ 0 h 14"/>
                      <a:gd name="T16" fmla="*/ 7 w 14"/>
                      <a:gd name="T17" fmla="*/ 0 h 14"/>
                      <a:gd name="T18" fmla="*/ 4 w 14"/>
                      <a:gd name="T19" fmla="*/ 0 h 14"/>
                      <a:gd name="T20" fmla="*/ 2 w 14"/>
                      <a:gd name="T21" fmla="*/ 1 h 14"/>
                      <a:gd name="T22" fmla="*/ 0 w 14"/>
                      <a:gd name="T23" fmla="*/ 7 h 14"/>
                      <a:gd name="T24" fmla="*/ 2 w 14"/>
                      <a:gd name="T25" fmla="*/ 12 h 14"/>
                      <a:gd name="T26" fmla="*/ 4 w 14"/>
                      <a:gd name="T27" fmla="*/ 13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01" name="Freeform 202"/>
                  <p:cNvSpPr>
                    <a:spLocks/>
                  </p:cNvSpPr>
                  <p:nvPr/>
                </p:nvSpPr>
                <p:spPr bwMode="auto">
                  <a:xfrm>
                    <a:off x="1787" y="2511"/>
                    <a:ext cx="14" cy="15"/>
                  </a:xfrm>
                  <a:custGeom>
                    <a:avLst/>
                    <a:gdLst>
                      <a:gd name="T0" fmla="*/ 1 w 14"/>
                      <a:gd name="T1" fmla="*/ 12 h 15"/>
                      <a:gd name="T2" fmla="*/ 4 w 14"/>
                      <a:gd name="T3" fmla="*/ 13 h 15"/>
                      <a:gd name="T4" fmla="*/ 7 w 14"/>
                      <a:gd name="T5" fmla="*/ 15 h 15"/>
                      <a:gd name="T6" fmla="*/ 10 w 14"/>
                      <a:gd name="T7" fmla="*/ 13 h 15"/>
                      <a:gd name="T8" fmla="*/ 12 w 14"/>
                      <a:gd name="T9" fmla="*/ 12 h 15"/>
                      <a:gd name="T10" fmla="*/ 14 w 14"/>
                      <a:gd name="T11" fmla="*/ 8 h 15"/>
                      <a:gd name="T12" fmla="*/ 12 w 14"/>
                      <a:gd name="T13" fmla="*/ 2 h 15"/>
                      <a:gd name="T14" fmla="*/ 12 w 14"/>
                      <a:gd name="T15" fmla="*/ 2 h 15"/>
                      <a:gd name="T16" fmla="*/ 10 w 14"/>
                      <a:gd name="T17" fmla="*/ 0 h 15"/>
                      <a:gd name="T18" fmla="*/ 7 w 14"/>
                      <a:gd name="T19" fmla="*/ 0 h 15"/>
                      <a:gd name="T20" fmla="*/ 4 w 14"/>
                      <a:gd name="T21" fmla="*/ 0 h 15"/>
                      <a:gd name="T22" fmla="*/ 1 w 14"/>
                      <a:gd name="T23" fmla="*/ 2 h 15"/>
                      <a:gd name="T24" fmla="*/ 0 w 14"/>
                      <a:gd name="T25" fmla="*/ 8 h 15"/>
                      <a:gd name="T26" fmla="*/ 1 w 14"/>
                      <a:gd name="T27" fmla="*/ 12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1" y="12"/>
                        </a:moveTo>
                        <a:lnTo>
                          <a:pt x="4" y="13"/>
                        </a:lnTo>
                        <a:lnTo>
                          <a:pt x="7" y="15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8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1" y="2"/>
                        </a:lnTo>
                        <a:lnTo>
                          <a:pt x="0" y="8"/>
                        </a:lnTo>
                        <a:lnTo>
                          <a:pt x="1" y="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02" name="Freeform 203"/>
                  <p:cNvSpPr>
                    <a:spLocks/>
                  </p:cNvSpPr>
                  <p:nvPr/>
                </p:nvSpPr>
                <p:spPr bwMode="auto">
                  <a:xfrm>
                    <a:off x="1766" y="2492"/>
                    <a:ext cx="14" cy="15"/>
                  </a:xfrm>
                  <a:custGeom>
                    <a:avLst/>
                    <a:gdLst>
                      <a:gd name="T0" fmla="*/ 1 w 14"/>
                      <a:gd name="T1" fmla="*/ 12 h 15"/>
                      <a:gd name="T2" fmla="*/ 3 w 14"/>
                      <a:gd name="T3" fmla="*/ 13 h 15"/>
                      <a:gd name="T4" fmla="*/ 7 w 14"/>
                      <a:gd name="T5" fmla="*/ 15 h 15"/>
                      <a:gd name="T6" fmla="*/ 9 w 14"/>
                      <a:gd name="T7" fmla="*/ 13 h 15"/>
                      <a:gd name="T8" fmla="*/ 12 w 14"/>
                      <a:gd name="T9" fmla="*/ 12 h 15"/>
                      <a:gd name="T10" fmla="*/ 14 w 14"/>
                      <a:gd name="T11" fmla="*/ 8 h 15"/>
                      <a:gd name="T12" fmla="*/ 12 w 14"/>
                      <a:gd name="T13" fmla="*/ 2 h 15"/>
                      <a:gd name="T14" fmla="*/ 12 w 14"/>
                      <a:gd name="T15" fmla="*/ 2 h 15"/>
                      <a:gd name="T16" fmla="*/ 9 w 14"/>
                      <a:gd name="T17" fmla="*/ 0 h 15"/>
                      <a:gd name="T18" fmla="*/ 7 w 14"/>
                      <a:gd name="T19" fmla="*/ 0 h 15"/>
                      <a:gd name="T20" fmla="*/ 3 w 14"/>
                      <a:gd name="T21" fmla="*/ 0 h 15"/>
                      <a:gd name="T22" fmla="*/ 1 w 14"/>
                      <a:gd name="T23" fmla="*/ 2 h 15"/>
                      <a:gd name="T24" fmla="*/ 0 w 14"/>
                      <a:gd name="T25" fmla="*/ 8 h 15"/>
                      <a:gd name="T26" fmla="*/ 1 w 14"/>
                      <a:gd name="T27" fmla="*/ 12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1" y="12"/>
                        </a:moveTo>
                        <a:lnTo>
                          <a:pt x="3" y="13"/>
                        </a:lnTo>
                        <a:lnTo>
                          <a:pt x="7" y="15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8"/>
                        </a:lnTo>
                        <a:lnTo>
                          <a:pt x="12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3" y="0"/>
                        </a:lnTo>
                        <a:lnTo>
                          <a:pt x="1" y="2"/>
                        </a:lnTo>
                        <a:lnTo>
                          <a:pt x="0" y="8"/>
                        </a:lnTo>
                        <a:lnTo>
                          <a:pt x="1" y="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03" name="Freeform 204"/>
                  <p:cNvSpPr>
                    <a:spLocks/>
                  </p:cNvSpPr>
                  <p:nvPr/>
                </p:nvSpPr>
                <p:spPr bwMode="auto">
                  <a:xfrm>
                    <a:off x="1747" y="2471"/>
                    <a:ext cx="14" cy="14"/>
                  </a:xfrm>
                  <a:custGeom>
                    <a:avLst/>
                    <a:gdLst>
                      <a:gd name="T0" fmla="*/ 1 w 14"/>
                      <a:gd name="T1" fmla="*/ 12 h 14"/>
                      <a:gd name="T2" fmla="*/ 3 w 14"/>
                      <a:gd name="T3" fmla="*/ 13 h 14"/>
                      <a:gd name="T4" fmla="*/ 7 w 14"/>
                      <a:gd name="T5" fmla="*/ 14 h 14"/>
                      <a:gd name="T6" fmla="*/ 9 w 14"/>
                      <a:gd name="T7" fmla="*/ 13 h 14"/>
                      <a:gd name="T8" fmla="*/ 12 w 14"/>
                      <a:gd name="T9" fmla="*/ 12 h 14"/>
                      <a:gd name="T10" fmla="*/ 14 w 14"/>
                      <a:gd name="T11" fmla="*/ 7 h 14"/>
                      <a:gd name="T12" fmla="*/ 12 w 14"/>
                      <a:gd name="T13" fmla="*/ 1 h 14"/>
                      <a:gd name="T14" fmla="*/ 12 w 14"/>
                      <a:gd name="T15" fmla="*/ 1 h 14"/>
                      <a:gd name="T16" fmla="*/ 9 w 14"/>
                      <a:gd name="T17" fmla="*/ 0 h 14"/>
                      <a:gd name="T18" fmla="*/ 7 w 14"/>
                      <a:gd name="T19" fmla="*/ 0 h 14"/>
                      <a:gd name="T20" fmla="*/ 3 w 14"/>
                      <a:gd name="T21" fmla="*/ 0 h 14"/>
                      <a:gd name="T22" fmla="*/ 1 w 14"/>
                      <a:gd name="T23" fmla="*/ 3 h 14"/>
                      <a:gd name="T24" fmla="*/ 0 w 14"/>
                      <a:gd name="T25" fmla="*/ 7 h 14"/>
                      <a:gd name="T26" fmla="*/ 1 w 14"/>
                      <a:gd name="T27" fmla="*/ 12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" y="12"/>
                        </a:moveTo>
                        <a:lnTo>
                          <a:pt x="3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3" y="0"/>
                        </a:lnTo>
                        <a:lnTo>
                          <a:pt x="1" y="3"/>
                        </a:lnTo>
                        <a:lnTo>
                          <a:pt x="0" y="7"/>
                        </a:lnTo>
                        <a:lnTo>
                          <a:pt x="1" y="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04" name="Freeform 205"/>
                  <p:cNvSpPr>
                    <a:spLocks/>
                  </p:cNvSpPr>
                  <p:nvPr/>
                </p:nvSpPr>
                <p:spPr bwMode="auto">
                  <a:xfrm>
                    <a:off x="1729" y="2449"/>
                    <a:ext cx="14" cy="14"/>
                  </a:xfrm>
                  <a:custGeom>
                    <a:avLst/>
                    <a:gdLst>
                      <a:gd name="T0" fmla="*/ 3 w 14"/>
                      <a:gd name="T1" fmla="*/ 11 h 14"/>
                      <a:gd name="T2" fmla="*/ 5 w 14"/>
                      <a:gd name="T3" fmla="*/ 13 h 14"/>
                      <a:gd name="T4" fmla="*/ 7 w 14"/>
                      <a:gd name="T5" fmla="*/ 14 h 14"/>
                      <a:gd name="T6" fmla="*/ 11 w 14"/>
                      <a:gd name="T7" fmla="*/ 13 h 14"/>
                      <a:gd name="T8" fmla="*/ 12 w 14"/>
                      <a:gd name="T9" fmla="*/ 11 h 14"/>
                      <a:gd name="T10" fmla="*/ 14 w 14"/>
                      <a:gd name="T11" fmla="*/ 7 h 14"/>
                      <a:gd name="T12" fmla="*/ 13 w 14"/>
                      <a:gd name="T13" fmla="*/ 1 h 14"/>
                      <a:gd name="T14" fmla="*/ 13 w 14"/>
                      <a:gd name="T15" fmla="*/ 1 h 14"/>
                      <a:gd name="T16" fmla="*/ 11 w 14"/>
                      <a:gd name="T17" fmla="*/ 0 h 14"/>
                      <a:gd name="T18" fmla="*/ 7 w 14"/>
                      <a:gd name="T19" fmla="*/ 0 h 14"/>
                      <a:gd name="T20" fmla="*/ 5 w 14"/>
                      <a:gd name="T21" fmla="*/ 0 h 14"/>
                      <a:gd name="T22" fmla="*/ 3 w 14"/>
                      <a:gd name="T23" fmla="*/ 1 h 14"/>
                      <a:gd name="T24" fmla="*/ 0 w 14"/>
                      <a:gd name="T25" fmla="*/ 7 h 14"/>
                      <a:gd name="T26" fmla="*/ 3 w 14"/>
                      <a:gd name="T27" fmla="*/ 11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3" y="11"/>
                        </a:move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1" y="13"/>
                        </a:lnTo>
                        <a:lnTo>
                          <a:pt x="12" y="11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lnTo>
                          <a:pt x="3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05" name="Freeform 206"/>
                  <p:cNvSpPr>
                    <a:spLocks/>
                  </p:cNvSpPr>
                  <p:nvPr/>
                </p:nvSpPr>
                <p:spPr bwMode="auto">
                  <a:xfrm>
                    <a:off x="1715" y="2424"/>
                    <a:ext cx="14" cy="14"/>
                  </a:xfrm>
                  <a:custGeom>
                    <a:avLst/>
                    <a:gdLst>
                      <a:gd name="T0" fmla="*/ 1 w 14"/>
                      <a:gd name="T1" fmla="*/ 13 h 14"/>
                      <a:gd name="T2" fmla="*/ 3 w 14"/>
                      <a:gd name="T3" fmla="*/ 14 h 14"/>
                      <a:gd name="T4" fmla="*/ 7 w 14"/>
                      <a:gd name="T5" fmla="*/ 14 h 14"/>
                      <a:gd name="T6" fmla="*/ 9 w 14"/>
                      <a:gd name="T7" fmla="*/ 14 h 14"/>
                      <a:gd name="T8" fmla="*/ 12 w 14"/>
                      <a:gd name="T9" fmla="*/ 12 h 14"/>
                      <a:gd name="T10" fmla="*/ 14 w 14"/>
                      <a:gd name="T11" fmla="*/ 7 h 14"/>
                      <a:gd name="T12" fmla="*/ 12 w 14"/>
                      <a:gd name="T13" fmla="*/ 2 h 14"/>
                      <a:gd name="T14" fmla="*/ 12 w 14"/>
                      <a:gd name="T15" fmla="*/ 2 h 14"/>
                      <a:gd name="T16" fmla="*/ 9 w 14"/>
                      <a:gd name="T17" fmla="*/ 1 h 14"/>
                      <a:gd name="T18" fmla="*/ 7 w 14"/>
                      <a:gd name="T19" fmla="*/ 0 h 14"/>
                      <a:gd name="T20" fmla="*/ 3 w 14"/>
                      <a:gd name="T21" fmla="*/ 1 h 14"/>
                      <a:gd name="T22" fmla="*/ 1 w 14"/>
                      <a:gd name="T23" fmla="*/ 2 h 14"/>
                      <a:gd name="T24" fmla="*/ 0 w 14"/>
                      <a:gd name="T25" fmla="*/ 7 h 14"/>
                      <a:gd name="T26" fmla="*/ 1 w 14"/>
                      <a:gd name="T27" fmla="*/ 13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" y="13"/>
                        </a:move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3" y="1"/>
                        </a:lnTo>
                        <a:lnTo>
                          <a:pt x="1" y="2"/>
                        </a:lnTo>
                        <a:lnTo>
                          <a:pt x="0" y="7"/>
                        </a:lnTo>
                        <a:lnTo>
                          <a:pt x="1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06" name="Freeform 207"/>
                  <p:cNvSpPr>
                    <a:spLocks/>
                  </p:cNvSpPr>
                  <p:nvPr/>
                </p:nvSpPr>
                <p:spPr bwMode="auto">
                  <a:xfrm>
                    <a:off x="1702" y="2399"/>
                    <a:ext cx="14" cy="14"/>
                  </a:xfrm>
                  <a:custGeom>
                    <a:avLst/>
                    <a:gdLst>
                      <a:gd name="T0" fmla="*/ 2 w 14"/>
                      <a:gd name="T1" fmla="*/ 12 h 14"/>
                      <a:gd name="T2" fmla="*/ 5 w 14"/>
                      <a:gd name="T3" fmla="*/ 13 h 14"/>
                      <a:gd name="T4" fmla="*/ 7 w 14"/>
                      <a:gd name="T5" fmla="*/ 14 h 14"/>
                      <a:gd name="T6" fmla="*/ 11 w 14"/>
                      <a:gd name="T7" fmla="*/ 13 h 14"/>
                      <a:gd name="T8" fmla="*/ 12 w 14"/>
                      <a:gd name="T9" fmla="*/ 12 h 14"/>
                      <a:gd name="T10" fmla="*/ 14 w 14"/>
                      <a:gd name="T11" fmla="*/ 7 h 14"/>
                      <a:gd name="T12" fmla="*/ 13 w 14"/>
                      <a:gd name="T13" fmla="*/ 1 h 14"/>
                      <a:gd name="T14" fmla="*/ 13 w 14"/>
                      <a:gd name="T15" fmla="*/ 1 h 14"/>
                      <a:gd name="T16" fmla="*/ 11 w 14"/>
                      <a:gd name="T17" fmla="*/ 0 h 14"/>
                      <a:gd name="T18" fmla="*/ 7 w 14"/>
                      <a:gd name="T19" fmla="*/ 0 h 14"/>
                      <a:gd name="T20" fmla="*/ 5 w 14"/>
                      <a:gd name="T21" fmla="*/ 0 h 14"/>
                      <a:gd name="T22" fmla="*/ 2 w 14"/>
                      <a:gd name="T23" fmla="*/ 1 h 14"/>
                      <a:gd name="T24" fmla="*/ 0 w 14"/>
                      <a:gd name="T25" fmla="*/ 7 h 14"/>
                      <a:gd name="T26" fmla="*/ 2 w 14"/>
                      <a:gd name="T27" fmla="*/ 12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2" y="12"/>
                        </a:move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1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07" name="Freeform 208"/>
                  <p:cNvSpPr>
                    <a:spLocks/>
                  </p:cNvSpPr>
                  <p:nvPr/>
                </p:nvSpPr>
                <p:spPr bwMode="auto">
                  <a:xfrm>
                    <a:off x="1691" y="2372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3 w 14"/>
                      <a:gd name="T3" fmla="*/ 13 h 14"/>
                      <a:gd name="T4" fmla="*/ 5 w 14"/>
                      <a:gd name="T5" fmla="*/ 14 h 14"/>
                      <a:gd name="T6" fmla="*/ 7 w 14"/>
                      <a:gd name="T7" fmla="*/ 14 h 14"/>
                      <a:gd name="T8" fmla="*/ 11 w 14"/>
                      <a:gd name="T9" fmla="*/ 14 h 14"/>
                      <a:gd name="T10" fmla="*/ 13 w 14"/>
                      <a:gd name="T11" fmla="*/ 13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3 w 14"/>
                      <a:gd name="T17" fmla="*/ 2 h 14"/>
                      <a:gd name="T18" fmla="*/ 11 w 14"/>
                      <a:gd name="T19" fmla="*/ 1 h 14"/>
                      <a:gd name="T20" fmla="*/ 7 w 14"/>
                      <a:gd name="T21" fmla="*/ 0 h 14"/>
                      <a:gd name="T22" fmla="*/ 5 w 14"/>
                      <a:gd name="T23" fmla="*/ 1 h 14"/>
                      <a:gd name="T24" fmla="*/ 3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3" y="13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08" name="Freeform 209"/>
                  <p:cNvSpPr>
                    <a:spLocks/>
                  </p:cNvSpPr>
                  <p:nvPr/>
                </p:nvSpPr>
                <p:spPr bwMode="auto">
                  <a:xfrm>
                    <a:off x="1683" y="2344"/>
                    <a:ext cx="14" cy="15"/>
                  </a:xfrm>
                  <a:custGeom>
                    <a:avLst/>
                    <a:gdLst>
                      <a:gd name="T0" fmla="*/ 0 w 14"/>
                      <a:gd name="T1" fmla="*/ 7 h 15"/>
                      <a:gd name="T2" fmla="*/ 2 w 14"/>
                      <a:gd name="T3" fmla="*/ 13 h 15"/>
                      <a:gd name="T4" fmla="*/ 5 w 14"/>
                      <a:gd name="T5" fmla="*/ 15 h 15"/>
                      <a:gd name="T6" fmla="*/ 7 w 14"/>
                      <a:gd name="T7" fmla="*/ 15 h 15"/>
                      <a:gd name="T8" fmla="*/ 9 w 14"/>
                      <a:gd name="T9" fmla="*/ 15 h 15"/>
                      <a:gd name="T10" fmla="*/ 12 w 14"/>
                      <a:gd name="T11" fmla="*/ 13 h 15"/>
                      <a:gd name="T12" fmla="*/ 14 w 14"/>
                      <a:gd name="T13" fmla="*/ 7 h 15"/>
                      <a:gd name="T14" fmla="*/ 14 w 14"/>
                      <a:gd name="T15" fmla="*/ 7 h 15"/>
                      <a:gd name="T16" fmla="*/ 12 w 14"/>
                      <a:gd name="T17" fmla="*/ 3 h 15"/>
                      <a:gd name="T18" fmla="*/ 9 w 14"/>
                      <a:gd name="T19" fmla="*/ 2 h 15"/>
                      <a:gd name="T20" fmla="*/ 7 w 14"/>
                      <a:gd name="T21" fmla="*/ 0 h 15"/>
                      <a:gd name="T22" fmla="*/ 5 w 14"/>
                      <a:gd name="T23" fmla="*/ 2 h 15"/>
                      <a:gd name="T24" fmla="*/ 2 w 14"/>
                      <a:gd name="T25" fmla="*/ 3 h 15"/>
                      <a:gd name="T26" fmla="*/ 0 w 14"/>
                      <a:gd name="T27" fmla="*/ 7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0" y="7"/>
                        </a:moveTo>
                        <a:lnTo>
                          <a:pt x="2" y="13"/>
                        </a:lnTo>
                        <a:lnTo>
                          <a:pt x="5" y="15"/>
                        </a:lnTo>
                        <a:lnTo>
                          <a:pt x="7" y="15"/>
                        </a:lnTo>
                        <a:lnTo>
                          <a:pt x="9" y="15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9" y="2"/>
                        </a:lnTo>
                        <a:lnTo>
                          <a:pt x="7" y="0"/>
                        </a:lnTo>
                        <a:lnTo>
                          <a:pt x="5" y="2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09" name="Freeform 210"/>
                  <p:cNvSpPr>
                    <a:spLocks/>
                  </p:cNvSpPr>
                  <p:nvPr/>
                </p:nvSpPr>
                <p:spPr bwMode="auto">
                  <a:xfrm>
                    <a:off x="1676" y="2317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5 w 14"/>
                      <a:gd name="T5" fmla="*/ 14 h 14"/>
                      <a:gd name="T6" fmla="*/ 7 w 14"/>
                      <a:gd name="T7" fmla="*/ 14 h 14"/>
                      <a:gd name="T8" fmla="*/ 9 w 14"/>
                      <a:gd name="T9" fmla="*/ 14 h 14"/>
                      <a:gd name="T10" fmla="*/ 12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2 h 14"/>
                      <a:gd name="T18" fmla="*/ 9 w 14"/>
                      <a:gd name="T19" fmla="*/ 1 h 14"/>
                      <a:gd name="T20" fmla="*/ 7 w 14"/>
                      <a:gd name="T21" fmla="*/ 0 h 14"/>
                      <a:gd name="T22" fmla="*/ 5 w 14"/>
                      <a:gd name="T23" fmla="*/ 1 h 14"/>
                      <a:gd name="T24" fmla="*/ 2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10" name="Freeform 211"/>
                  <p:cNvSpPr>
                    <a:spLocks/>
                  </p:cNvSpPr>
                  <p:nvPr/>
                </p:nvSpPr>
                <p:spPr bwMode="auto">
                  <a:xfrm>
                    <a:off x="1670" y="2290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5 w 14"/>
                      <a:gd name="T5" fmla="*/ 13 h 14"/>
                      <a:gd name="T6" fmla="*/ 7 w 14"/>
                      <a:gd name="T7" fmla="*/ 14 h 14"/>
                      <a:gd name="T8" fmla="*/ 11 w 14"/>
                      <a:gd name="T9" fmla="*/ 13 h 14"/>
                      <a:gd name="T10" fmla="*/ 13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3 w 14"/>
                      <a:gd name="T17" fmla="*/ 1 h 14"/>
                      <a:gd name="T18" fmla="*/ 11 w 14"/>
                      <a:gd name="T19" fmla="*/ 0 h 14"/>
                      <a:gd name="T20" fmla="*/ 7 w 14"/>
                      <a:gd name="T21" fmla="*/ 0 h 14"/>
                      <a:gd name="T22" fmla="*/ 5 w 14"/>
                      <a:gd name="T23" fmla="*/ 0 h 14"/>
                      <a:gd name="T24" fmla="*/ 2 w 14"/>
                      <a:gd name="T25" fmla="*/ 1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1" y="13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11" name="Freeform 212"/>
                  <p:cNvSpPr>
                    <a:spLocks/>
                  </p:cNvSpPr>
                  <p:nvPr/>
                </p:nvSpPr>
                <p:spPr bwMode="auto">
                  <a:xfrm>
                    <a:off x="1666" y="2261"/>
                    <a:ext cx="15" cy="15"/>
                  </a:xfrm>
                  <a:custGeom>
                    <a:avLst/>
                    <a:gdLst>
                      <a:gd name="T0" fmla="*/ 0 w 15"/>
                      <a:gd name="T1" fmla="*/ 8 h 15"/>
                      <a:gd name="T2" fmla="*/ 3 w 15"/>
                      <a:gd name="T3" fmla="*/ 12 h 15"/>
                      <a:gd name="T4" fmla="*/ 5 w 15"/>
                      <a:gd name="T5" fmla="*/ 13 h 15"/>
                      <a:gd name="T6" fmla="*/ 7 w 15"/>
                      <a:gd name="T7" fmla="*/ 15 h 15"/>
                      <a:gd name="T8" fmla="*/ 11 w 15"/>
                      <a:gd name="T9" fmla="*/ 13 h 15"/>
                      <a:gd name="T10" fmla="*/ 13 w 15"/>
                      <a:gd name="T11" fmla="*/ 12 h 15"/>
                      <a:gd name="T12" fmla="*/ 15 w 15"/>
                      <a:gd name="T13" fmla="*/ 8 h 15"/>
                      <a:gd name="T14" fmla="*/ 15 w 15"/>
                      <a:gd name="T15" fmla="*/ 8 h 15"/>
                      <a:gd name="T16" fmla="*/ 13 w 15"/>
                      <a:gd name="T17" fmla="*/ 3 h 15"/>
                      <a:gd name="T18" fmla="*/ 11 w 15"/>
                      <a:gd name="T19" fmla="*/ 0 h 15"/>
                      <a:gd name="T20" fmla="*/ 7 w 15"/>
                      <a:gd name="T21" fmla="*/ 0 h 15"/>
                      <a:gd name="T22" fmla="*/ 5 w 15"/>
                      <a:gd name="T23" fmla="*/ 0 h 15"/>
                      <a:gd name="T24" fmla="*/ 3 w 15"/>
                      <a:gd name="T25" fmla="*/ 3 h 15"/>
                      <a:gd name="T26" fmla="*/ 0 w 15"/>
                      <a:gd name="T27" fmla="*/ 8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0" y="8"/>
                        </a:move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7" y="15"/>
                        </a:lnTo>
                        <a:lnTo>
                          <a:pt x="11" y="13"/>
                        </a:lnTo>
                        <a:lnTo>
                          <a:pt x="13" y="12"/>
                        </a:lnTo>
                        <a:lnTo>
                          <a:pt x="15" y="8"/>
                        </a:lnTo>
                        <a:lnTo>
                          <a:pt x="13" y="3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3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12" name="Freeform 213"/>
                  <p:cNvSpPr>
                    <a:spLocks/>
                  </p:cNvSpPr>
                  <p:nvPr/>
                </p:nvSpPr>
                <p:spPr bwMode="auto">
                  <a:xfrm>
                    <a:off x="1664" y="2233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5 w 14"/>
                      <a:gd name="T5" fmla="*/ 14 h 14"/>
                      <a:gd name="T6" fmla="*/ 7 w 14"/>
                      <a:gd name="T7" fmla="*/ 14 h 14"/>
                      <a:gd name="T8" fmla="*/ 9 w 14"/>
                      <a:gd name="T9" fmla="*/ 14 h 14"/>
                      <a:gd name="T10" fmla="*/ 12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2 h 14"/>
                      <a:gd name="T18" fmla="*/ 9 w 14"/>
                      <a:gd name="T19" fmla="*/ 1 h 14"/>
                      <a:gd name="T20" fmla="*/ 7 w 14"/>
                      <a:gd name="T21" fmla="*/ 0 h 14"/>
                      <a:gd name="T22" fmla="*/ 5 w 14"/>
                      <a:gd name="T23" fmla="*/ 1 h 14"/>
                      <a:gd name="T24" fmla="*/ 2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13" name="Freeform 214"/>
                  <p:cNvSpPr>
                    <a:spLocks/>
                  </p:cNvSpPr>
                  <p:nvPr/>
                </p:nvSpPr>
                <p:spPr bwMode="auto">
                  <a:xfrm>
                    <a:off x="1663" y="2205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1 h 14"/>
                      <a:gd name="T4" fmla="*/ 3 w 14"/>
                      <a:gd name="T5" fmla="*/ 14 h 14"/>
                      <a:gd name="T6" fmla="*/ 7 w 14"/>
                      <a:gd name="T7" fmla="*/ 14 h 14"/>
                      <a:gd name="T8" fmla="*/ 9 w 14"/>
                      <a:gd name="T9" fmla="*/ 14 h 14"/>
                      <a:gd name="T10" fmla="*/ 12 w 14"/>
                      <a:gd name="T11" fmla="*/ 11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2 h 14"/>
                      <a:gd name="T18" fmla="*/ 9 w 14"/>
                      <a:gd name="T19" fmla="*/ 1 h 14"/>
                      <a:gd name="T20" fmla="*/ 7 w 14"/>
                      <a:gd name="T21" fmla="*/ 0 h 14"/>
                      <a:gd name="T22" fmla="*/ 3 w 14"/>
                      <a:gd name="T23" fmla="*/ 1 h 14"/>
                      <a:gd name="T24" fmla="*/ 2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1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1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3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14" name="Freeform 215"/>
                  <p:cNvSpPr>
                    <a:spLocks/>
                  </p:cNvSpPr>
                  <p:nvPr/>
                </p:nvSpPr>
                <p:spPr bwMode="auto">
                  <a:xfrm>
                    <a:off x="1662" y="2176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4 w 14"/>
                      <a:gd name="T5" fmla="*/ 14 h 14"/>
                      <a:gd name="T6" fmla="*/ 7 w 14"/>
                      <a:gd name="T7" fmla="*/ 14 h 14"/>
                      <a:gd name="T8" fmla="*/ 9 w 14"/>
                      <a:gd name="T9" fmla="*/ 14 h 14"/>
                      <a:gd name="T10" fmla="*/ 11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1 w 14"/>
                      <a:gd name="T17" fmla="*/ 2 h 14"/>
                      <a:gd name="T18" fmla="*/ 9 w 14"/>
                      <a:gd name="T19" fmla="*/ 1 h 14"/>
                      <a:gd name="T20" fmla="*/ 7 w 14"/>
                      <a:gd name="T21" fmla="*/ 0 h 14"/>
                      <a:gd name="T22" fmla="*/ 4 w 14"/>
                      <a:gd name="T23" fmla="*/ 1 h 14"/>
                      <a:gd name="T24" fmla="*/ 2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15" name="Freeform 216"/>
                  <p:cNvSpPr>
                    <a:spLocks/>
                  </p:cNvSpPr>
                  <p:nvPr/>
                </p:nvSpPr>
                <p:spPr bwMode="auto">
                  <a:xfrm>
                    <a:off x="1662" y="2148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1 w 14"/>
                      <a:gd name="T3" fmla="*/ 11 h 14"/>
                      <a:gd name="T4" fmla="*/ 3 w 14"/>
                      <a:gd name="T5" fmla="*/ 14 h 14"/>
                      <a:gd name="T6" fmla="*/ 7 w 14"/>
                      <a:gd name="T7" fmla="*/ 14 h 14"/>
                      <a:gd name="T8" fmla="*/ 9 w 14"/>
                      <a:gd name="T9" fmla="*/ 14 h 14"/>
                      <a:gd name="T10" fmla="*/ 11 w 14"/>
                      <a:gd name="T11" fmla="*/ 11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1 w 14"/>
                      <a:gd name="T17" fmla="*/ 2 h 14"/>
                      <a:gd name="T18" fmla="*/ 9 w 14"/>
                      <a:gd name="T19" fmla="*/ 1 h 14"/>
                      <a:gd name="T20" fmla="*/ 7 w 14"/>
                      <a:gd name="T21" fmla="*/ 0 h 14"/>
                      <a:gd name="T22" fmla="*/ 3 w 14"/>
                      <a:gd name="T23" fmla="*/ 1 h 14"/>
                      <a:gd name="T24" fmla="*/ 1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1" y="11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1" y="11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3" y="1"/>
                        </a:lnTo>
                        <a:lnTo>
                          <a:pt x="1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16" name="Freeform 217"/>
                  <p:cNvSpPr>
                    <a:spLocks/>
                  </p:cNvSpPr>
                  <p:nvPr/>
                </p:nvSpPr>
                <p:spPr bwMode="auto">
                  <a:xfrm>
                    <a:off x="1662" y="2119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4 w 14"/>
                      <a:gd name="T5" fmla="*/ 14 h 14"/>
                      <a:gd name="T6" fmla="*/ 7 w 14"/>
                      <a:gd name="T7" fmla="*/ 14 h 14"/>
                      <a:gd name="T8" fmla="*/ 9 w 14"/>
                      <a:gd name="T9" fmla="*/ 14 h 14"/>
                      <a:gd name="T10" fmla="*/ 11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1 w 14"/>
                      <a:gd name="T17" fmla="*/ 3 h 14"/>
                      <a:gd name="T18" fmla="*/ 9 w 14"/>
                      <a:gd name="T19" fmla="*/ 1 h 14"/>
                      <a:gd name="T20" fmla="*/ 7 w 14"/>
                      <a:gd name="T21" fmla="*/ 0 h 14"/>
                      <a:gd name="T22" fmla="*/ 4 w 14"/>
                      <a:gd name="T23" fmla="*/ 1 h 14"/>
                      <a:gd name="T24" fmla="*/ 2 w 14"/>
                      <a:gd name="T25" fmla="*/ 3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lnTo>
                          <a:pt x="11" y="3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4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17" name="Freeform 218"/>
                  <p:cNvSpPr>
                    <a:spLocks/>
                  </p:cNvSpPr>
                  <p:nvPr/>
                </p:nvSpPr>
                <p:spPr bwMode="auto">
                  <a:xfrm>
                    <a:off x="1662" y="2091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4 w 14"/>
                      <a:gd name="T5" fmla="*/ 14 h 14"/>
                      <a:gd name="T6" fmla="*/ 7 w 14"/>
                      <a:gd name="T7" fmla="*/ 14 h 14"/>
                      <a:gd name="T8" fmla="*/ 10 w 14"/>
                      <a:gd name="T9" fmla="*/ 14 h 14"/>
                      <a:gd name="T10" fmla="*/ 13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3 w 14"/>
                      <a:gd name="T17" fmla="*/ 2 h 14"/>
                      <a:gd name="T18" fmla="*/ 10 w 14"/>
                      <a:gd name="T19" fmla="*/ 1 h 14"/>
                      <a:gd name="T20" fmla="*/ 7 w 14"/>
                      <a:gd name="T21" fmla="*/ 0 h 14"/>
                      <a:gd name="T22" fmla="*/ 4 w 14"/>
                      <a:gd name="T23" fmla="*/ 1 h 14"/>
                      <a:gd name="T24" fmla="*/ 2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18" name="Freeform 219"/>
                  <p:cNvSpPr>
                    <a:spLocks/>
                  </p:cNvSpPr>
                  <p:nvPr/>
                </p:nvSpPr>
                <p:spPr bwMode="auto">
                  <a:xfrm>
                    <a:off x="1663" y="2062"/>
                    <a:ext cx="14" cy="15"/>
                  </a:xfrm>
                  <a:custGeom>
                    <a:avLst/>
                    <a:gdLst>
                      <a:gd name="T0" fmla="*/ 0 w 14"/>
                      <a:gd name="T1" fmla="*/ 7 h 15"/>
                      <a:gd name="T2" fmla="*/ 2 w 14"/>
                      <a:gd name="T3" fmla="*/ 12 h 15"/>
                      <a:gd name="T4" fmla="*/ 5 w 14"/>
                      <a:gd name="T5" fmla="*/ 15 h 15"/>
                      <a:gd name="T6" fmla="*/ 7 w 14"/>
                      <a:gd name="T7" fmla="*/ 15 h 15"/>
                      <a:gd name="T8" fmla="*/ 10 w 14"/>
                      <a:gd name="T9" fmla="*/ 15 h 15"/>
                      <a:gd name="T10" fmla="*/ 12 w 14"/>
                      <a:gd name="T11" fmla="*/ 12 h 15"/>
                      <a:gd name="T12" fmla="*/ 14 w 14"/>
                      <a:gd name="T13" fmla="*/ 7 h 15"/>
                      <a:gd name="T14" fmla="*/ 14 w 14"/>
                      <a:gd name="T15" fmla="*/ 7 h 15"/>
                      <a:gd name="T16" fmla="*/ 12 w 14"/>
                      <a:gd name="T17" fmla="*/ 3 h 15"/>
                      <a:gd name="T18" fmla="*/ 10 w 14"/>
                      <a:gd name="T19" fmla="*/ 2 h 15"/>
                      <a:gd name="T20" fmla="*/ 7 w 14"/>
                      <a:gd name="T21" fmla="*/ 0 h 15"/>
                      <a:gd name="T22" fmla="*/ 5 w 14"/>
                      <a:gd name="T23" fmla="*/ 2 h 15"/>
                      <a:gd name="T24" fmla="*/ 2 w 14"/>
                      <a:gd name="T25" fmla="*/ 3 h 15"/>
                      <a:gd name="T26" fmla="*/ 0 w 14"/>
                      <a:gd name="T27" fmla="*/ 7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5" y="15"/>
                        </a:lnTo>
                        <a:lnTo>
                          <a:pt x="7" y="15"/>
                        </a:lnTo>
                        <a:lnTo>
                          <a:pt x="10" y="15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10" y="2"/>
                        </a:lnTo>
                        <a:lnTo>
                          <a:pt x="7" y="0"/>
                        </a:lnTo>
                        <a:lnTo>
                          <a:pt x="5" y="2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19" name="Freeform 220"/>
                  <p:cNvSpPr>
                    <a:spLocks/>
                  </p:cNvSpPr>
                  <p:nvPr/>
                </p:nvSpPr>
                <p:spPr bwMode="auto">
                  <a:xfrm>
                    <a:off x="1664" y="2034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5 w 14"/>
                      <a:gd name="T5" fmla="*/ 14 h 14"/>
                      <a:gd name="T6" fmla="*/ 7 w 14"/>
                      <a:gd name="T7" fmla="*/ 14 h 14"/>
                      <a:gd name="T8" fmla="*/ 11 w 14"/>
                      <a:gd name="T9" fmla="*/ 14 h 14"/>
                      <a:gd name="T10" fmla="*/ 13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3 w 14"/>
                      <a:gd name="T17" fmla="*/ 2 h 14"/>
                      <a:gd name="T18" fmla="*/ 11 w 14"/>
                      <a:gd name="T19" fmla="*/ 1 h 14"/>
                      <a:gd name="T20" fmla="*/ 7 w 14"/>
                      <a:gd name="T21" fmla="*/ 0 h 14"/>
                      <a:gd name="T22" fmla="*/ 5 w 14"/>
                      <a:gd name="T23" fmla="*/ 1 h 14"/>
                      <a:gd name="T24" fmla="*/ 2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20" name="Freeform 221"/>
                  <p:cNvSpPr>
                    <a:spLocks/>
                  </p:cNvSpPr>
                  <p:nvPr/>
                </p:nvSpPr>
                <p:spPr bwMode="auto">
                  <a:xfrm>
                    <a:off x="1666" y="2005"/>
                    <a:ext cx="15" cy="15"/>
                  </a:xfrm>
                  <a:custGeom>
                    <a:avLst/>
                    <a:gdLst>
                      <a:gd name="T0" fmla="*/ 0 w 15"/>
                      <a:gd name="T1" fmla="*/ 8 h 15"/>
                      <a:gd name="T2" fmla="*/ 2 w 15"/>
                      <a:gd name="T3" fmla="*/ 12 h 15"/>
                      <a:gd name="T4" fmla="*/ 4 w 15"/>
                      <a:gd name="T5" fmla="*/ 15 h 15"/>
                      <a:gd name="T6" fmla="*/ 7 w 15"/>
                      <a:gd name="T7" fmla="*/ 15 h 15"/>
                      <a:gd name="T8" fmla="*/ 10 w 15"/>
                      <a:gd name="T9" fmla="*/ 15 h 15"/>
                      <a:gd name="T10" fmla="*/ 12 w 15"/>
                      <a:gd name="T11" fmla="*/ 12 h 15"/>
                      <a:gd name="T12" fmla="*/ 15 w 15"/>
                      <a:gd name="T13" fmla="*/ 8 h 15"/>
                      <a:gd name="T14" fmla="*/ 15 w 15"/>
                      <a:gd name="T15" fmla="*/ 8 h 15"/>
                      <a:gd name="T16" fmla="*/ 12 w 15"/>
                      <a:gd name="T17" fmla="*/ 3 h 15"/>
                      <a:gd name="T18" fmla="*/ 10 w 15"/>
                      <a:gd name="T19" fmla="*/ 2 h 15"/>
                      <a:gd name="T20" fmla="*/ 7 w 15"/>
                      <a:gd name="T21" fmla="*/ 0 h 15"/>
                      <a:gd name="T22" fmla="*/ 4 w 15"/>
                      <a:gd name="T23" fmla="*/ 2 h 15"/>
                      <a:gd name="T24" fmla="*/ 2 w 15"/>
                      <a:gd name="T25" fmla="*/ 3 h 15"/>
                      <a:gd name="T26" fmla="*/ 0 w 15"/>
                      <a:gd name="T27" fmla="*/ 8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0" y="8"/>
                        </a:moveTo>
                        <a:lnTo>
                          <a:pt x="2" y="12"/>
                        </a:lnTo>
                        <a:lnTo>
                          <a:pt x="4" y="15"/>
                        </a:lnTo>
                        <a:lnTo>
                          <a:pt x="7" y="15"/>
                        </a:lnTo>
                        <a:lnTo>
                          <a:pt x="10" y="15"/>
                        </a:lnTo>
                        <a:lnTo>
                          <a:pt x="12" y="12"/>
                        </a:lnTo>
                        <a:lnTo>
                          <a:pt x="15" y="8"/>
                        </a:lnTo>
                        <a:lnTo>
                          <a:pt x="12" y="3"/>
                        </a:lnTo>
                        <a:lnTo>
                          <a:pt x="10" y="2"/>
                        </a:lnTo>
                        <a:lnTo>
                          <a:pt x="7" y="0"/>
                        </a:lnTo>
                        <a:lnTo>
                          <a:pt x="4" y="2"/>
                        </a:lnTo>
                        <a:lnTo>
                          <a:pt x="2" y="3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21" name="Freeform 222"/>
                  <p:cNvSpPr>
                    <a:spLocks/>
                  </p:cNvSpPr>
                  <p:nvPr/>
                </p:nvSpPr>
                <p:spPr bwMode="auto">
                  <a:xfrm>
                    <a:off x="1668" y="1977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4 w 14"/>
                      <a:gd name="T5" fmla="*/ 14 h 14"/>
                      <a:gd name="T6" fmla="*/ 7 w 14"/>
                      <a:gd name="T7" fmla="*/ 14 h 14"/>
                      <a:gd name="T8" fmla="*/ 9 w 14"/>
                      <a:gd name="T9" fmla="*/ 14 h 14"/>
                      <a:gd name="T10" fmla="*/ 11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1 w 14"/>
                      <a:gd name="T17" fmla="*/ 2 h 14"/>
                      <a:gd name="T18" fmla="*/ 9 w 14"/>
                      <a:gd name="T19" fmla="*/ 1 h 14"/>
                      <a:gd name="T20" fmla="*/ 7 w 14"/>
                      <a:gd name="T21" fmla="*/ 0 h 14"/>
                      <a:gd name="T22" fmla="*/ 4 w 14"/>
                      <a:gd name="T23" fmla="*/ 1 h 14"/>
                      <a:gd name="T24" fmla="*/ 2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22" name="Freeform 223"/>
                  <p:cNvSpPr>
                    <a:spLocks/>
                  </p:cNvSpPr>
                  <p:nvPr/>
                </p:nvSpPr>
                <p:spPr bwMode="auto">
                  <a:xfrm>
                    <a:off x="1670" y="1949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1 w 14"/>
                      <a:gd name="T3" fmla="*/ 13 h 14"/>
                      <a:gd name="T4" fmla="*/ 3 w 14"/>
                      <a:gd name="T5" fmla="*/ 14 h 14"/>
                      <a:gd name="T6" fmla="*/ 7 w 14"/>
                      <a:gd name="T7" fmla="*/ 14 h 14"/>
                      <a:gd name="T8" fmla="*/ 9 w 14"/>
                      <a:gd name="T9" fmla="*/ 14 h 14"/>
                      <a:gd name="T10" fmla="*/ 12 w 14"/>
                      <a:gd name="T11" fmla="*/ 13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2 h 14"/>
                      <a:gd name="T18" fmla="*/ 9 w 14"/>
                      <a:gd name="T19" fmla="*/ 1 h 14"/>
                      <a:gd name="T20" fmla="*/ 7 w 14"/>
                      <a:gd name="T21" fmla="*/ 0 h 14"/>
                      <a:gd name="T22" fmla="*/ 3 w 14"/>
                      <a:gd name="T23" fmla="*/ 1 h 14"/>
                      <a:gd name="T24" fmla="*/ 1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1" y="13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3" y="1"/>
                        </a:lnTo>
                        <a:lnTo>
                          <a:pt x="1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23" name="Freeform 224"/>
                  <p:cNvSpPr>
                    <a:spLocks/>
                  </p:cNvSpPr>
                  <p:nvPr/>
                </p:nvSpPr>
                <p:spPr bwMode="auto">
                  <a:xfrm>
                    <a:off x="1671" y="1920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3 h 14"/>
                      <a:gd name="T4" fmla="*/ 5 w 14"/>
                      <a:gd name="T5" fmla="*/ 14 h 14"/>
                      <a:gd name="T6" fmla="*/ 7 w 14"/>
                      <a:gd name="T7" fmla="*/ 14 h 14"/>
                      <a:gd name="T8" fmla="*/ 11 w 14"/>
                      <a:gd name="T9" fmla="*/ 14 h 14"/>
                      <a:gd name="T10" fmla="*/ 13 w 14"/>
                      <a:gd name="T11" fmla="*/ 13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3 w 14"/>
                      <a:gd name="T17" fmla="*/ 3 h 14"/>
                      <a:gd name="T18" fmla="*/ 11 w 14"/>
                      <a:gd name="T19" fmla="*/ 1 h 14"/>
                      <a:gd name="T20" fmla="*/ 7 w 14"/>
                      <a:gd name="T21" fmla="*/ 0 h 14"/>
                      <a:gd name="T22" fmla="*/ 5 w 14"/>
                      <a:gd name="T23" fmla="*/ 1 h 14"/>
                      <a:gd name="T24" fmla="*/ 2 w 14"/>
                      <a:gd name="T25" fmla="*/ 3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3" y="13"/>
                        </a:lnTo>
                        <a:lnTo>
                          <a:pt x="14" y="7"/>
                        </a:lnTo>
                        <a:lnTo>
                          <a:pt x="13" y="3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24" name="Freeform 225"/>
                  <p:cNvSpPr>
                    <a:spLocks/>
                  </p:cNvSpPr>
                  <p:nvPr/>
                </p:nvSpPr>
                <p:spPr bwMode="auto">
                  <a:xfrm>
                    <a:off x="1673" y="1892"/>
                    <a:ext cx="15" cy="14"/>
                  </a:xfrm>
                  <a:custGeom>
                    <a:avLst/>
                    <a:gdLst>
                      <a:gd name="T0" fmla="*/ 0 w 15"/>
                      <a:gd name="T1" fmla="*/ 7 h 14"/>
                      <a:gd name="T2" fmla="*/ 3 w 15"/>
                      <a:gd name="T3" fmla="*/ 13 h 14"/>
                      <a:gd name="T4" fmla="*/ 5 w 15"/>
                      <a:gd name="T5" fmla="*/ 14 h 14"/>
                      <a:gd name="T6" fmla="*/ 8 w 15"/>
                      <a:gd name="T7" fmla="*/ 14 h 14"/>
                      <a:gd name="T8" fmla="*/ 11 w 15"/>
                      <a:gd name="T9" fmla="*/ 14 h 14"/>
                      <a:gd name="T10" fmla="*/ 13 w 15"/>
                      <a:gd name="T11" fmla="*/ 13 h 14"/>
                      <a:gd name="T12" fmla="*/ 15 w 15"/>
                      <a:gd name="T13" fmla="*/ 7 h 14"/>
                      <a:gd name="T14" fmla="*/ 15 w 15"/>
                      <a:gd name="T15" fmla="*/ 7 h 14"/>
                      <a:gd name="T16" fmla="*/ 13 w 15"/>
                      <a:gd name="T17" fmla="*/ 2 h 14"/>
                      <a:gd name="T18" fmla="*/ 11 w 15"/>
                      <a:gd name="T19" fmla="*/ 1 h 14"/>
                      <a:gd name="T20" fmla="*/ 8 w 15"/>
                      <a:gd name="T21" fmla="*/ 0 h 14"/>
                      <a:gd name="T22" fmla="*/ 5 w 15"/>
                      <a:gd name="T23" fmla="*/ 1 h 14"/>
                      <a:gd name="T24" fmla="*/ 3 w 15"/>
                      <a:gd name="T25" fmla="*/ 2 h 14"/>
                      <a:gd name="T26" fmla="*/ 0 w 15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0" y="7"/>
                        </a:move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8" y="14"/>
                        </a:lnTo>
                        <a:lnTo>
                          <a:pt x="11" y="14"/>
                        </a:lnTo>
                        <a:lnTo>
                          <a:pt x="13" y="13"/>
                        </a:lnTo>
                        <a:lnTo>
                          <a:pt x="15" y="7"/>
                        </a:lnTo>
                        <a:lnTo>
                          <a:pt x="13" y="2"/>
                        </a:lnTo>
                        <a:lnTo>
                          <a:pt x="11" y="1"/>
                        </a:lnTo>
                        <a:lnTo>
                          <a:pt x="8" y="0"/>
                        </a:ln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25" name="Freeform 226"/>
                  <p:cNvSpPr>
                    <a:spLocks/>
                  </p:cNvSpPr>
                  <p:nvPr/>
                </p:nvSpPr>
                <p:spPr bwMode="auto">
                  <a:xfrm>
                    <a:off x="1676" y="1863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3 h 14"/>
                      <a:gd name="T4" fmla="*/ 5 w 14"/>
                      <a:gd name="T5" fmla="*/ 14 h 14"/>
                      <a:gd name="T6" fmla="*/ 7 w 14"/>
                      <a:gd name="T7" fmla="*/ 14 h 14"/>
                      <a:gd name="T8" fmla="*/ 10 w 14"/>
                      <a:gd name="T9" fmla="*/ 14 h 14"/>
                      <a:gd name="T10" fmla="*/ 13 w 14"/>
                      <a:gd name="T11" fmla="*/ 13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3 w 14"/>
                      <a:gd name="T17" fmla="*/ 3 h 14"/>
                      <a:gd name="T18" fmla="*/ 10 w 14"/>
                      <a:gd name="T19" fmla="*/ 1 h 14"/>
                      <a:gd name="T20" fmla="*/ 7 w 14"/>
                      <a:gd name="T21" fmla="*/ 0 h 14"/>
                      <a:gd name="T22" fmla="*/ 5 w 14"/>
                      <a:gd name="T23" fmla="*/ 1 h 14"/>
                      <a:gd name="T24" fmla="*/ 2 w 14"/>
                      <a:gd name="T25" fmla="*/ 3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3" y="13"/>
                        </a:lnTo>
                        <a:lnTo>
                          <a:pt x="14" y="7"/>
                        </a:lnTo>
                        <a:lnTo>
                          <a:pt x="13" y="3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26" name="Freeform 227"/>
                  <p:cNvSpPr>
                    <a:spLocks/>
                  </p:cNvSpPr>
                  <p:nvPr/>
                </p:nvSpPr>
                <p:spPr bwMode="auto">
                  <a:xfrm>
                    <a:off x="1678" y="1836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3 w 14"/>
                      <a:gd name="T3" fmla="*/ 12 h 14"/>
                      <a:gd name="T4" fmla="*/ 5 w 14"/>
                      <a:gd name="T5" fmla="*/ 13 h 14"/>
                      <a:gd name="T6" fmla="*/ 7 w 14"/>
                      <a:gd name="T7" fmla="*/ 14 h 14"/>
                      <a:gd name="T8" fmla="*/ 11 w 14"/>
                      <a:gd name="T9" fmla="*/ 13 h 14"/>
                      <a:gd name="T10" fmla="*/ 12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1 h 14"/>
                      <a:gd name="T18" fmla="*/ 11 w 14"/>
                      <a:gd name="T19" fmla="*/ 0 h 14"/>
                      <a:gd name="T20" fmla="*/ 7 w 14"/>
                      <a:gd name="T21" fmla="*/ 0 h 14"/>
                      <a:gd name="T22" fmla="*/ 5 w 14"/>
                      <a:gd name="T23" fmla="*/ 0 h 14"/>
                      <a:gd name="T24" fmla="*/ 3 w 14"/>
                      <a:gd name="T25" fmla="*/ 1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1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27" name="Freeform 228"/>
                  <p:cNvSpPr>
                    <a:spLocks/>
                  </p:cNvSpPr>
                  <p:nvPr/>
                </p:nvSpPr>
                <p:spPr bwMode="auto">
                  <a:xfrm>
                    <a:off x="1681" y="1808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1 h 14"/>
                      <a:gd name="T4" fmla="*/ 4 w 14"/>
                      <a:gd name="T5" fmla="*/ 13 h 14"/>
                      <a:gd name="T6" fmla="*/ 7 w 14"/>
                      <a:gd name="T7" fmla="*/ 14 h 14"/>
                      <a:gd name="T8" fmla="*/ 10 w 14"/>
                      <a:gd name="T9" fmla="*/ 13 h 14"/>
                      <a:gd name="T10" fmla="*/ 13 w 14"/>
                      <a:gd name="T11" fmla="*/ 11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3 w 14"/>
                      <a:gd name="T17" fmla="*/ 1 h 14"/>
                      <a:gd name="T18" fmla="*/ 10 w 14"/>
                      <a:gd name="T19" fmla="*/ 0 h 14"/>
                      <a:gd name="T20" fmla="*/ 7 w 14"/>
                      <a:gd name="T21" fmla="*/ 0 h 14"/>
                      <a:gd name="T22" fmla="*/ 4 w 14"/>
                      <a:gd name="T23" fmla="*/ 0 h 14"/>
                      <a:gd name="T24" fmla="*/ 2 w 14"/>
                      <a:gd name="T25" fmla="*/ 1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1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3" y="11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28" name="Freeform 229"/>
                  <p:cNvSpPr>
                    <a:spLocks/>
                  </p:cNvSpPr>
                  <p:nvPr/>
                </p:nvSpPr>
                <p:spPr bwMode="auto">
                  <a:xfrm>
                    <a:off x="1684" y="1779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1 w 14"/>
                      <a:gd name="T3" fmla="*/ 12 h 14"/>
                      <a:gd name="T4" fmla="*/ 4 w 14"/>
                      <a:gd name="T5" fmla="*/ 13 h 14"/>
                      <a:gd name="T6" fmla="*/ 7 w 14"/>
                      <a:gd name="T7" fmla="*/ 14 h 14"/>
                      <a:gd name="T8" fmla="*/ 10 w 14"/>
                      <a:gd name="T9" fmla="*/ 13 h 14"/>
                      <a:gd name="T10" fmla="*/ 12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3 h 14"/>
                      <a:gd name="T18" fmla="*/ 10 w 14"/>
                      <a:gd name="T19" fmla="*/ 0 h 14"/>
                      <a:gd name="T20" fmla="*/ 7 w 14"/>
                      <a:gd name="T21" fmla="*/ 0 h 14"/>
                      <a:gd name="T22" fmla="*/ 4 w 14"/>
                      <a:gd name="T23" fmla="*/ 0 h 14"/>
                      <a:gd name="T24" fmla="*/ 1 w 14"/>
                      <a:gd name="T25" fmla="*/ 3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1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1" y="3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29" name="Freeform 230"/>
                  <p:cNvSpPr>
                    <a:spLocks/>
                  </p:cNvSpPr>
                  <p:nvPr/>
                </p:nvSpPr>
                <p:spPr bwMode="auto">
                  <a:xfrm>
                    <a:off x="1686" y="1751"/>
                    <a:ext cx="15" cy="14"/>
                  </a:xfrm>
                  <a:custGeom>
                    <a:avLst/>
                    <a:gdLst>
                      <a:gd name="T0" fmla="*/ 0 w 15"/>
                      <a:gd name="T1" fmla="*/ 7 h 14"/>
                      <a:gd name="T2" fmla="*/ 3 w 15"/>
                      <a:gd name="T3" fmla="*/ 12 h 14"/>
                      <a:gd name="T4" fmla="*/ 5 w 15"/>
                      <a:gd name="T5" fmla="*/ 13 h 14"/>
                      <a:gd name="T6" fmla="*/ 8 w 15"/>
                      <a:gd name="T7" fmla="*/ 14 h 14"/>
                      <a:gd name="T8" fmla="*/ 10 w 15"/>
                      <a:gd name="T9" fmla="*/ 13 h 14"/>
                      <a:gd name="T10" fmla="*/ 12 w 15"/>
                      <a:gd name="T11" fmla="*/ 12 h 14"/>
                      <a:gd name="T12" fmla="*/ 15 w 15"/>
                      <a:gd name="T13" fmla="*/ 7 h 14"/>
                      <a:gd name="T14" fmla="*/ 15 w 15"/>
                      <a:gd name="T15" fmla="*/ 7 h 14"/>
                      <a:gd name="T16" fmla="*/ 12 w 15"/>
                      <a:gd name="T17" fmla="*/ 2 h 14"/>
                      <a:gd name="T18" fmla="*/ 10 w 15"/>
                      <a:gd name="T19" fmla="*/ 0 h 14"/>
                      <a:gd name="T20" fmla="*/ 8 w 15"/>
                      <a:gd name="T21" fmla="*/ 0 h 14"/>
                      <a:gd name="T22" fmla="*/ 5 w 15"/>
                      <a:gd name="T23" fmla="*/ 0 h 14"/>
                      <a:gd name="T24" fmla="*/ 3 w 15"/>
                      <a:gd name="T25" fmla="*/ 2 h 14"/>
                      <a:gd name="T26" fmla="*/ 0 w 15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0" y="7"/>
                        </a:move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8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5" y="0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30" name="Freeform 231"/>
                  <p:cNvSpPr>
                    <a:spLocks/>
                  </p:cNvSpPr>
                  <p:nvPr/>
                </p:nvSpPr>
                <p:spPr bwMode="auto">
                  <a:xfrm>
                    <a:off x="1689" y="1722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5 w 14"/>
                      <a:gd name="T5" fmla="*/ 13 h 14"/>
                      <a:gd name="T6" fmla="*/ 7 w 14"/>
                      <a:gd name="T7" fmla="*/ 14 h 14"/>
                      <a:gd name="T8" fmla="*/ 11 w 14"/>
                      <a:gd name="T9" fmla="*/ 13 h 14"/>
                      <a:gd name="T10" fmla="*/ 12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3 h 14"/>
                      <a:gd name="T18" fmla="*/ 11 w 14"/>
                      <a:gd name="T19" fmla="*/ 0 h 14"/>
                      <a:gd name="T20" fmla="*/ 7 w 14"/>
                      <a:gd name="T21" fmla="*/ 0 h 14"/>
                      <a:gd name="T22" fmla="*/ 5 w 14"/>
                      <a:gd name="T23" fmla="*/ 0 h 14"/>
                      <a:gd name="T24" fmla="*/ 2 w 14"/>
                      <a:gd name="T25" fmla="*/ 3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1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31" name="Freeform 232"/>
                  <p:cNvSpPr>
                    <a:spLocks/>
                  </p:cNvSpPr>
                  <p:nvPr/>
                </p:nvSpPr>
                <p:spPr bwMode="auto">
                  <a:xfrm>
                    <a:off x="1691" y="1694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3 w 14"/>
                      <a:gd name="T3" fmla="*/ 12 h 14"/>
                      <a:gd name="T4" fmla="*/ 5 w 14"/>
                      <a:gd name="T5" fmla="*/ 14 h 14"/>
                      <a:gd name="T6" fmla="*/ 7 w 14"/>
                      <a:gd name="T7" fmla="*/ 14 h 14"/>
                      <a:gd name="T8" fmla="*/ 11 w 14"/>
                      <a:gd name="T9" fmla="*/ 14 h 14"/>
                      <a:gd name="T10" fmla="*/ 13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3 w 14"/>
                      <a:gd name="T17" fmla="*/ 2 h 14"/>
                      <a:gd name="T18" fmla="*/ 11 w 14"/>
                      <a:gd name="T19" fmla="*/ 1 h 14"/>
                      <a:gd name="T20" fmla="*/ 7 w 14"/>
                      <a:gd name="T21" fmla="*/ 0 h 14"/>
                      <a:gd name="T22" fmla="*/ 5 w 14"/>
                      <a:gd name="T23" fmla="*/ 1 h 14"/>
                      <a:gd name="T24" fmla="*/ 3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3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32" name="Freeform 233"/>
                  <p:cNvSpPr>
                    <a:spLocks/>
                  </p:cNvSpPr>
                  <p:nvPr/>
                </p:nvSpPr>
                <p:spPr bwMode="auto">
                  <a:xfrm>
                    <a:off x="1695" y="1665"/>
                    <a:ext cx="14" cy="15"/>
                  </a:xfrm>
                  <a:custGeom>
                    <a:avLst/>
                    <a:gdLst>
                      <a:gd name="T0" fmla="*/ 0 w 14"/>
                      <a:gd name="T1" fmla="*/ 7 h 15"/>
                      <a:gd name="T2" fmla="*/ 1 w 14"/>
                      <a:gd name="T3" fmla="*/ 12 h 15"/>
                      <a:gd name="T4" fmla="*/ 3 w 14"/>
                      <a:gd name="T5" fmla="*/ 15 h 15"/>
                      <a:gd name="T6" fmla="*/ 7 w 14"/>
                      <a:gd name="T7" fmla="*/ 15 h 15"/>
                      <a:gd name="T8" fmla="*/ 9 w 14"/>
                      <a:gd name="T9" fmla="*/ 15 h 15"/>
                      <a:gd name="T10" fmla="*/ 12 w 14"/>
                      <a:gd name="T11" fmla="*/ 12 h 15"/>
                      <a:gd name="T12" fmla="*/ 14 w 14"/>
                      <a:gd name="T13" fmla="*/ 7 h 15"/>
                      <a:gd name="T14" fmla="*/ 14 w 14"/>
                      <a:gd name="T15" fmla="*/ 7 h 15"/>
                      <a:gd name="T16" fmla="*/ 12 w 14"/>
                      <a:gd name="T17" fmla="*/ 3 h 15"/>
                      <a:gd name="T18" fmla="*/ 9 w 14"/>
                      <a:gd name="T19" fmla="*/ 2 h 15"/>
                      <a:gd name="T20" fmla="*/ 7 w 14"/>
                      <a:gd name="T21" fmla="*/ 0 h 15"/>
                      <a:gd name="T22" fmla="*/ 3 w 14"/>
                      <a:gd name="T23" fmla="*/ 2 h 15"/>
                      <a:gd name="T24" fmla="*/ 1 w 14"/>
                      <a:gd name="T25" fmla="*/ 3 h 15"/>
                      <a:gd name="T26" fmla="*/ 0 w 14"/>
                      <a:gd name="T27" fmla="*/ 7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0" y="7"/>
                        </a:moveTo>
                        <a:lnTo>
                          <a:pt x="1" y="12"/>
                        </a:lnTo>
                        <a:lnTo>
                          <a:pt x="3" y="15"/>
                        </a:lnTo>
                        <a:lnTo>
                          <a:pt x="7" y="15"/>
                        </a:lnTo>
                        <a:lnTo>
                          <a:pt x="9" y="15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9" y="2"/>
                        </a:lnTo>
                        <a:lnTo>
                          <a:pt x="7" y="0"/>
                        </a:lnTo>
                        <a:lnTo>
                          <a:pt x="3" y="2"/>
                        </a:lnTo>
                        <a:lnTo>
                          <a:pt x="1" y="3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33" name="Freeform 234"/>
                  <p:cNvSpPr>
                    <a:spLocks/>
                  </p:cNvSpPr>
                  <p:nvPr/>
                </p:nvSpPr>
                <p:spPr bwMode="auto">
                  <a:xfrm>
                    <a:off x="1697" y="1637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3 w 14"/>
                      <a:gd name="T3" fmla="*/ 13 h 14"/>
                      <a:gd name="T4" fmla="*/ 5 w 14"/>
                      <a:gd name="T5" fmla="*/ 14 h 14"/>
                      <a:gd name="T6" fmla="*/ 7 w 14"/>
                      <a:gd name="T7" fmla="*/ 14 h 14"/>
                      <a:gd name="T8" fmla="*/ 10 w 14"/>
                      <a:gd name="T9" fmla="*/ 14 h 14"/>
                      <a:gd name="T10" fmla="*/ 12 w 14"/>
                      <a:gd name="T11" fmla="*/ 13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2 h 14"/>
                      <a:gd name="T18" fmla="*/ 10 w 14"/>
                      <a:gd name="T19" fmla="*/ 1 h 14"/>
                      <a:gd name="T20" fmla="*/ 7 w 14"/>
                      <a:gd name="T21" fmla="*/ 0 h 14"/>
                      <a:gd name="T22" fmla="*/ 5 w 14"/>
                      <a:gd name="T23" fmla="*/ 1 h 14"/>
                      <a:gd name="T24" fmla="*/ 3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34" name="Freeform 235"/>
                  <p:cNvSpPr>
                    <a:spLocks/>
                  </p:cNvSpPr>
                  <p:nvPr/>
                </p:nvSpPr>
                <p:spPr bwMode="auto">
                  <a:xfrm>
                    <a:off x="1700" y="1609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3 h 14"/>
                      <a:gd name="T4" fmla="*/ 4 w 14"/>
                      <a:gd name="T5" fmla="*/ 14 h 14"/>
                      <a:gd name="T6" fmla="*/ 7 w 14"/>
                      <a:gd name="T7" fmla="*/ 14 h 14"/>
                      <a:gd name="T8" fmla="*/ 9 w 14"/>
                      <a:gd name="T9" fmla="*/ 14 h 14"/>
                      <a:gd name="T10" fmla="*/ 11 w 14"/>
                      <a:gd name="T11" fmla="*/ 13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1 w 14"/>
                      <a:gd name="T17" fmla="*/ 2 h 14"/>
                      <a:gd name="T18" fmla="*/ 10 w 14"/>
                      <a:gd name="T19" fmla="*/ 1 h 14"/>
                      <a:gd name="T20" fmla="*/ 7 w 14"/>
                      <a:gd name="T21" fmla="*/ 0 h 14"/>
                      <a:gd name="T22" fmla="*/ 4 w 14"/>
                      <a:gd name="T23" fmla="*/ 1 h 14"/>
                      <a:gd name="T24" fmla="*/ 2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1" y="13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35" name="Freeform 236"/>
                  <p:cNvSpPr>
                    <a:spLocks/>
                  </p:cNvSpPr>
                  <p:nvPr/>
                </p:nvSpPr>
                <p:spPr bwMode="auto">
                  <a:xfrm>
                    <a:off x="1702" y="1580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3 h 14"/>
                      <a:gd name="T4" fmla="*/ 5 w 14"/>
                      <a:gd name="T5" fmla="*/ 14 h 14"/>
                      <a:gd name="T6" fmla="*/ 7 w 14"/>
                      <a:gd name="T7" fmla="*/ 14 h 14"/>
                      <a:gd name="T8" fmla="*/ 9 w 14"/>
                      <a:gd name="T9" fmla="*/ 14 h 14"/>
                      <a:gd name="T10" fmla="*/ 12 w 14"/>
                      <a:gd name="T11" fmla="*/ 13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2 h 14"/>
                      <a:gd name="T18" fmla="*/ 11 w 14"/>
                      <a:gd name="T19" fmla="*/ 1 h 14"/>
                      <a:gd name="T20" fmla="*/ 7 w 14"/>
                      <a:gd name="T21" fmla="*/ 0 h 14"/>
                      <a:gd name="T22" fmla="*/ 5 w 14"/>
                      <a:gd name="T23" fmla="*/ 1 h 14"/>
                      <a:gd name="T24" fmla="*/ 2 w 14"/>
                      <a:gd name="T25" fmla="*/ 2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36" name="Freeform 237"/>
                  <p:cNvSpPr>
                    <a:spLocks/>
                  </p:cNvSpPr>
                  <p:nvPr/>
                </p:nvSpPr>
                <p:spPr bwMode="auto">
                  <a:xfrm>
                    <a:off x="1704" y="1553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1 w 14"/>
                      <a:gd name="T3" fmla="*/ 12 h 14"/>
                      <a:gd name="T4" fmla="*/ 4 w 14"/>
                      <a:gd name="T5" fmla="*/ 13 h 14"/>
                      <a:gd name="T6" fmla="*/ 7 w 14"/>
                      <a:gd name="T7" fmla="*/ 14 h 14"/>
                      <a:gd name="T8" fmla="*/ 10 w 14"/>
                      <a:gd name="T9" fmla="*/ 13 h 14"/>
                      <a:gd name="T10" fmla="*/ 12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1 h 14"/>
                      <a:gd name="T18" fmla="*/ 10 w 14"/>
                      <a:gd name="T19" fmla="*/ 0 h 14"/>
                      <a:gd name="T20" fmla="*/ 7 w 14"/>
                      <a:gd name="T21" fmla="*/ 0 h 14"/>
                      <a:gd name="T22" fmla="*/ 4 w 14"/>
                      <a:gd name="T23" fmla="*/ 0 h 14"/>
                      <a:gd name="T24" fmla="*/ 1 w 14"/>
                      <a:gd name="T25" fmla="*/ 1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1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1" y="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37" name="Freeform 238"/>
                  <p:cNvSpPr>
                    <a:spLocks/>
                  </p:cNvSpPr>
                  <p:nvPr/>
                </p:nvSpPr>
                <p:spPr bwMode="auto">
                  <a:xfrm>
                    <a:off x="1705" y="1524"/>
                    <a:ext cx="15" cy="15"/>
                  </a:xfrm>
                  <a:custGeom>
                    <a:avLst/>
                    <a:gdLst>
                      <a:gd name="T0" fmla="*/ 0 w 15"/>
                      <a:gd name="T1" fmla="*/ 7 h 15"/>
                      <a:gd name="T2" fmla="*/ 2 w 15"/>
                      <a:gd name="T3" fmla="*/ 12 h 15"/>
                      <a:gd name="T4" fmla="*/ 4 w 15"/>
                      <a:gd name="T5" fmla="*/ 13 h 15"/>
                      <a:gd name="T6" fmla="*/ 8 w 15"/>
                      <a:gd name="T7" fmla="*/ 15 h 15"/>
                      <a:gd name="T8" fmla="*/ 10 w 15"/>
                      <a:gd name="T9" fmla="*/ 13 h 15"/>
                      <a:gd name="T10" fmla="*/ 12 w 15"/>
                      <a:gd name="T11" fmla="*/ 12 h 15"/>
                      <a:gd name="T12" fmla="*/ 15 w 15"/>
                      <a:gd name="T13" fmla="*/ 7 h 15"/>
                      <a:gd name="T14" fmla="*/ 15 w 15"/>
                      <a:gd name="T15" fmla="*/ 7 h 15"/>
                      <a:gd name="T16" fmla="*/ 12 w 15"/>
                      <a:gd name="T17" fmla="*/ 2 h 15"/>
                      <a:gd name="T18" fmla="*/ 10 w 15"/>
                      <a:gd name="T19" fmla="*/ 0 h 15"/>
                      <a:gd name="T20" fmla="*/ 8 w 15"/>
                      <a:gd name="T21" fmla="*/ 0 h 15"/>
                      <a:gd name="T22" fmla="*/ 4 w 15"/>
                      <a:gd name="T23" fmla="*/ 0 h 15"/>
                      <a:gd name="T24" fmla="*/ 2 w 15"/>
                      <a:gd name="T25" fmla="*/ 2 h 15"/>
                      <a:gd name="T26" fmla="*/ 0 w 15"/>
                      <a:gd name="T27" fmla="*/ 7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8" y="15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38" name="Freeform 239"/>
                  <p:cNvSpPr>
                    <a:spLocks/>
                  </p:cNvSpPr>
                  <p:nvPr/>
                </p:nvSpPr>
                <p:spPr bwMode="auto">
                  <a:xfrm>
                    <a:off x="1705" y="1496"/>
                    <a:ext cx="15" cy="14"/>
                  </a:xfrm>
                  <a:custGeom>
                    <a:avLst/>
                    <a:gdLst>
                      <a:gd name="T0" fmla="*/ 0 w 15"/>
                      <a:gd name="T1" fmla="*/ 7 h 14"/>
                      <a:gd name="T2" fmla="*/ 3 w 15"/>
                      <a:gd name="T3" fmla="*/ 12 h 14"/>
                      <a:gd name="T4" fmla="*/ 5 w 15"/>
                      <a:gd name="T5" fmla="*/ 13 h 14"/>
                      <a:gd name="T6" fmla="*/ 8 w 15"/>
                      <a:gd name="T7" fmla="*/ 14 h 14"/>
                      <a:gd name="T8" fmla="*/ 10 w 15"/>
                      <a:gd name="T9" fmla="*/ 13 h 14"/>
                      <a:gd name="T10" fmla="*/ 12 w 15"/>
                      <a:gd name="T11" fmla="*/ 12 h 14"/>
                      <a:gd name="T12" fmla="*/ 15 w 15"/>
                      <a:gd name="T13" fmla="*/ 7 h 14"/>
                      <a:gd name="T14" fmla="*/ 15 w 15"/>
                      <a:gd name="T15" fmla="*/ 7 h 14"/>
                      <a:gd name="T16" fmla="*/ 12 w 15"/>
                      <a:gd name="T17" fmla="*/ 1 h 14"/>
                      <a:gd name="T18" fmla="*/ 10 w 15"/>
                      <a:gd name="T19" fmla="*/ 0 h 14"/>
                      <a:gd name="T20" fmla="*/ 8 w 15"/>
                      <a:gd name="T21" fmla="*/ 0 h 14"/>
                      <a:gd name="T22" fmla="*/ 5 w 15"/>
                      <a:gd name="T23" fmla="*/ 0 h 14"/>
                      <a:gd name="T24" fmla="*/ 3 w 15"/>
                      <a:gd name="T25" fmla="*/ 1 h 14"/>
                      <a:gd name="T26" fmla="*/ 0 w 15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0" y="7"/>
                        </a:move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8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1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5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39" name="Freeform 240"/>
                  <p:cNvSpPr>
                    <a:spLocks/>
                  </p:cNvSpPr>
                  <p:nvPr/>
                </p:nvSpPr>
                <p:spPr bwMode="auto">
                  <a:xfrm>
                    <a:off x="1705" y="1467"/>
                    <a:ext cx="15" cy="15"/>
                  </a:xfrm>
                  <a:custGeom>
                    <a:avLst/>
                    <a:gdLst>
                      <a:gd name="T0" fmla="*/ 0 w 15"/>
                      <a:gd name="T1" fmla="*/ 8 h 15"/>
                      <a:gd name="T2" fmla="*/ 3 w 15"/>
                      <a:gd name="T3" fmla="*/ 12 h 15"/>
                      <a:gd name="T4" fmla="*/ 5 w 15"/>
                      <a:gd name="T5" fmla="*/ 14 h 15"/>
                      <a:gd name="T6" fmla="*/ 8 w 15"/>
                      <a:gd name="T7" fmla="*/ 15 h 15"/>
                      <a:gd name="T8" fmla="*/ 10 w 15"/>
                      <a:gd name="T9" fmla="*/ 14 h 15"/>
                      <a:gd name="T10" fmla="*/ 12 w 15"/>
                      <a:gd name="T11" fmla="*/ 12 h 15"/>
                      <a:gd name="T12" fmla="*/ 15 w 15"/>
                      <a:gd name="T13" fmla="*/ 8 h 15"/>
                      <a:gd name="T14" fmla="*/ 15 w 15"/>
                      <a:gd name="T15" fmla="*/ 8 h 15"/>
                      <a:gd name="T16" fmla="*/ 12 w 15"/>
                      <a:gd name="T17" fmla="*/ 2 h 15"/>
                      <a:gd name="T18" fmla="*/ 10 w 15"/>
                      <a:gd name="T19" fmla="*/ 0 h 15"/>
                      <a:gd name="T20" fmla="*/ 8 w 15"/>
                      <a:gd name="T21" fmla="*/ 0 h 15"/>
                      <a:gd name="T22" fmla="*/ 5 w 15"/>
                      <a:gd name="T23" fmla="*/ 0 h 15"/>
                      <a:gd name="T24" fmla="*/ 3 w 15"/>
                      <a:gd name="T25" fmla="*/ 2 h 15"/>
                      <a:gd name="T26" fmla="*/ 0 w 15"/>
                      <a:gd name="T27" fmla="*/ 8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0" y="8"/>
                        </a:moveTo>
                        <a:lnTo>
                          <a:pt x="3" y="12"/>
                        </a:lnTo>
                        <a:lnTo>
                          <a:pt x="5" y="14"/>
                        </a:lnTo>
                        <a:lnTo>
                          <a:pt x="8" y="15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5" y="8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5" y="0"/>
                        </a:lnTo>
                        <a:lnTo>
                          <a:pt x="3" y="2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40" name="Freeform 241"/>
                  <p:cNvSpPr>
                    <a:spLocks/>
                  </p:cNvSpPr>
                  <p:nvPr/>
                </p:nvSpPr>
                <p:spPr bwMode="auto">
                  <a:xfrm>
                    <a:off x="1704" y="1439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3 w 14"/>
                      <a:gd name="T3" fmla="*/ 12 h 14"/>
                      <a:gd name="T4" fmla="*/ 5 w 14"/>
                      <a:gd name="T5" fmla="*/ 13 h 14"/>
                      <a:gd name="T6" fmla="*/ 7 w 14"/>
                      <a:gd name="T7" fmla="*/ 14 h 14"/>
                      <a:gd name="T8" fmla="*/ 11 w 14"/>
                      <a:gd name="T9" fmla="*/ 13 h 14"/>
                      <a:gd name="T10" fmla="*/ 13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3 w 14"/>
                      <a:gd name="T17" fmla="*/ 1 h 14"/>
                      <a:gd name="T18" fmla="*/ 11 w 14"/>
                      <a:gd name="T19" fmla="*/ 0 h 14"/>
                      <a:gd name="T20" fmla="*/ 7 w 14"/>
                      <a:gd name="T21" fmla="*/ 0 h 14"/>
                      <a:gd name="T22" fmla="*/ 5 w 14"/>
                      <a:gd name="T23" fmla="*/ 0 h 14"/>
                      <a:gd name="T24" fmla="*/ 3 w 14"/>
                      <a:gd name="T25" fmla="*/ 1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1" y="13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41" name="Freeform 242"/>
                  <p:cNvSpPr>
                    <a:spLocks/>
                  </p:cNvSpPr>
                  <p:nvPr/>
                </p:nvSpPr>
                <p:spPr bwMode="auto">
                  <a:xfrm>
                    <a:off x="1703" y="1411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1 h 14"/>
                      <a:gd name="T4" fmla="*/ 5 w 14"/>
                      <a:gd name="T5" fmla="*/ 13 h 14"/>
                      <a:gd name="T6" fmla="*/ 7 w 14"/>
                      <a:gd name="T7" fmla="*/ 14 h 14"/>
                      <a:gd name="T8" fmla="*/ 11 w 14"/>
                      <a:gd name="T9" fmla="*/ 13 h 14"/>
                      <a:gd name="T10" fmla="*/ 13 w 14"/>
                      <a:gd name="T11" fmla="*/ 11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3 w 14"/>
                      <a:gd name="T17" fmla="*/ 1 h 14"/>
                      <a:gd name="T18" fmla="*/ 11 w 14"/>
                      <a:gd name="T19" fmla="*/ 0 h 14"/>
                      <a:gd name="T20" fmla="*/ 7 w 14"/>
                      <a:gd name="T21" fmla="*/ 0 h 14"/>
                      <a:gd name="T22" fmla="*/ 5 w 14"/>
                      <a:gd name="T23" fmla="*/ 0 h 14"/>
                      <a:gd name="T24" fmla="*/ 2 w 14"/>
                      <a:gd name="T25" fmla="*/ 1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1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1" y="13"/>
                        </a:lnTo>
                        <a:lnTo>
                          <a:pt x="13" y="11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42" name="Freeform 243"/>
                  <p:cNvSpPr>
                    <a:spLocks/>
                  </p:cNvSpPr>
                  <p:nvPr/>
                </p:nvSpPr>
                <p:spPr bwMode="auto">
                  <a:xfrm>
                    <a:off x="1703" y="1382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5 w 14"/>
                      <a:gd name="T5" fmla="*/ 13 h 14"/>
                      <a:gd name="T6" fmla="*/ 7 w 14"/>
                      <a:gd name="T7" fmla="*/ 14 h 14"/>
                      <a:gd name="T8" fmla="*/ 10 w 14"/>
                      <a:gd name="T9" fmla="*/ 13 h 14"/>
                      <a:gd name="T10" fmla="*/ 12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1 h 14"/>
                      <a:gd name="T18" fmla="*/ 10 w 14"/>
                      <a:gd name="T19" fmla="*/ 0 h 14"/>
                      <a:gd name="T20" fmla="*/ 7 w 14"/>
                      <a:gd name="T21" fmla="*/ 0 h 14"/>
                      <a:gd name="T22" fmla="*/ 5 w 14"/>
                      <a:gd name="T23" fmla="*/ 0 h 14"/>
                      <a:gd name="T24" fmla="*/ 2 w 14"/>
                      <a:gd name="T25" fmla="*/ 1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43" name="Freeform 244"/>
                  <p:cNvSpPr>
                    <a:spLocks/>
                  </p:cNvSpPr>
                  <p:nvPr/>
                </p:nvSpPr>
                <p:spPr bwMode="auto">
                  <a:xfrm>
                    <a:off x="1703" y="1354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5 w 14"/>
                      <a:gd name="T5" fmla="*/ 13 h 14"/>
                      <a:gd name="T6" fmla="*/ 7 w 14"/>
                      <a:gd name="T7" fmla="*/ 14 h 14"/>
                      <a:gd name="T8" fmla="*/ 11 w 14"/>
                      <a:gd name="T9" fmla="*/ 13 h 14"/>
                      <a:gd name="T10" fmla="*/ 13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3 w 14"/>
                      <a:gd name="T17" fmla="*/ 1 h 14"/>
                      <a:gd name="T18" fmla="*/ 11 w 14"/>
                      <a:gd name="T19" fmla="*/ 0 h 14"/>
                      <a:gd name="T20" fmla="*/ 7 w 14"/>
                      <a:gd name="T21" fmla="*/ 0 h 14"/>
                      <a:gd name="T22" fmla="*/ 5 w 14"/>
                      <a:gd name="T23" fmla="*/ 0 h 14"/>
                      <a:gd name="T24" fmla="*/ 2 w 14"/>
                      <a:gd name="T25" fmla="*/ 1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1" y="13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44" name="Freeform 245"/>
                  <p:cNvSpPr>
                    <a:spLocks/>
                  </p:cNvSpPr>
                  <p:nvPr/>
                </p:nvSpPr>
                <p:spPr bwMode="auto">
                  <a:xfrm>
                    <a:off x="1707" y="1325"/>
                    <a:ext cx="14" cy="15"/>
                  </a:xfrm>
                  <a:custGeom>
                    <a:avLst/>
                    <a:gdLst>
                      <a:gd name="T0" fmla="*/ 0 w 14"/>
                      <a:gd name="T1" fmla="*/ 7 h 15"/>
                      <a:gd name="T2" fmla="*/ 1 w 14"/>
                      <a:gd name="T3" fmla="*/ 12 h 15"/>
                      <a:gd name="T4" fmla="*/ 3 w 14"/>
                      <a:gd name="T5" fmla="*/ 13 h 15"/>
                      <a:gd name="T6" fmla="*/ 7 w 14"/>
                      <a:gd name="T7" fmla="*/ 15 h 15"/>
                      <a:gd name="T8" fmla="*/ 9 w 14"/>
                      <a:gd name="T9" fmla="*/ 13 h 15"/>
                      <a:gd name="T10" fmla="*/ 11 w 14"/>
                      <a:gd name="T11" fmla="*/ 12 h 15"/>
                      <a:gd name="T12" fmla="*/ 14 w 14"/>
                      <a:gd name="T13" fmla="*/ 7 h 15"/>
                      <a:gd name="T14" fmla="*/ 14 w 14"/>
                      <a:gd name="T15" fmla="*/ 7 h 15"/>
                      <a:gd name="T16" fmla="*/ 11 w 14"/>
                      <a:gd name="T17" fmla="*/ 1 h 15"/>
                      <a:gd name="T18" fmla="*/ 9 w 14"/>
                      <a:gd name="T19" fmla="*/ 0 h 15"/>
                      <a:gd name="T20" fmla="*/ 7 w 14"/>
                      <a:gd name="T21" fmla="*/ 0 h 15"/>
                      <a:gd name="T22" fmla="*/ 3 w 14"/>
                      <a:gd name="T23" fmla="*/ 0 h 15"/>
                      <a:gd name="T24" fmla="*/ 1 w 14"/>
                      <a:gd name="T25" fmla="*/ 1 h 15"/>
                      <a:gd name="T26" fmla="*/ 0 w 14"/>
                      <a:gd name="T27" fmla="*/ 7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0" y="7"/>
                        </a:moveTo>
                        <a:lnTo>
                          <a:pt x="1" y="12"/>
                        </a:lnTo>
                        <a:lnTo>
                          <a:pt x="3" y="13"/>
                        </a:lnTo>
                        <a:lnTo>
                          <a:pt x="7" y="15"/>
                        </a:lnTo>
                        <a:lnTo>
                          <a:pt x="9" y="13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lnTo>
                          <a:pt x="11" y="1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3" y="0"/>
                        </a:lnTo>
                        <a:lnTo>
                          <a:pt x="1" y="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45" name="Freeform 246"/>
                  <p:cNvSpPr>
                    <a:spLocks/>
                  </p:cNvSpPr>
                  <p:nvPr/>
                </p:nvSpPr>
                <p:spPr bwMode="auto">
                  <a:xfrm>
                    <a:off x="1714" y="1298"/>
                    <a:ext cx="14" cy="14"/>
                  </a:xfrm>
                  <a:custGeom>
                    <a:avLst/>
                    <a:gdLst>
                      <a:gd name="T0" fmla="*/ 0 w 14"/>
                      <a:gd name="T1" fmla="*/ 7 h 14"/>
                      <a:gd name="T2" fmla="*/ 2 w 14"/>
                      <a:gd name="T3" fmla="*/ 12 h 14"/>
                      <a:gd name="T4" fmla="*/ 3 w 14"/>
                      <a:gd name="T5" fmla="*/ 13 h 14"/>
                      <a:gd name="T6" fmla="*/ 7 w 14"/>
                      <a:gd name="T7" fmla="*/ 14 h 14"/>
                      <a:gd name="T8" fmla="*/ 9 w 14"/>
                      <a:gd name="T9" fmla="*/ 13 h 14"/>
                      <a:gd name="T10" fmla="*/ 12 w 14"/>
                      <a:gd name="T11" fmla="*/ 12 h 14"/>
                      <a:gd name="T12" fmla="*/ 14 w 14"/>
                      <a:gd name="T13" fmla="*/ 7 h 14"/>
                      <a:gd name="T14" fmla="*/ 14 w 14"/>
                      <a:gd name="T15" fmla="*/ 7 h 14"/>
                      <a:gd name="T16" fmla="*/ 12 w 14"/>
                      <a:gd name="T17" fmla="*/ 1 h 14"/>
                      <a:gd name="T18" fmla="*/ 9 w 14"/>
                      <a:gd name="T19" fmla="*/ 0 h 14"/>
                      <a:gd name="T20" fmla="*/ 7 w 14"/>
                      <a:gd name="T21" fmla="*/ 0 h 14"/>
                      <a:gd name="T22" fmla="*/ 3 w 14"/>
                      <a:gd name="T23" fmla="*/ 0 h 14"/>
                      <a:gd name="T24" fmla="*/ 2 w 14"/>
                      <a:gd name="T25" fmla="*/ 1 h 14"/>
                      <a:gd name="T26" fmla="*/ 0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0" y="7"/>
                        </a:moveTo>
                        <a:lnTo>
                          <a:pt x="2" y="12"/>
                        </a:lnTo>
                        <a:lnTo>
                          <a:pt x="3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3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46" name="Freeform 247"/>
                  <p:cNvSpPr>
                    <a:spLocks/>
                  </p:cNvSpPr>
                  <p:nvPr/>
                </p:nvSpPr>
                <p:spPr bwMode="auto">
                  <a:xfrm>
                    <a:off x="1726" y="1272"/>
                    <a:ext cx="14" cy="14"/>
                  </a:xfrm>
                  <a:custGeom>
                    <a:avLst/>
                    <a:gdLst>
                      <a:gd name="T0" fmla="*/ 1 w 14"/>
                      <a:gd name="T1" fmla="*/ 1 h 14"/>
                      <a:gd name="T2" fmla="*/ 0 w 14"/>
                      <a:gd name="T3" fmla="*/ 7 h 14"/>
                      <a:gd name="T4" fmla="*/ 2 w 14"/>
                      <a:gd name="T5" fmla="*/ 12 h 14"/>
                      <a:gd name="T6" fmla="*/ 4 w 14"/>
                      <a:gd name="T7" fmla="*/ 13 h 14"/>
                      <a:gd name="T8" fmla="*/ 7 w 14"/>
                      <a:gd name="T9" fmla="*/ 14 h 14"/>
                      <a:gd name="T10" fmla="*/ 9 w 14"/>
                      <a:gd name="T11" fmla="*/ 13 h 14"/>
                      <a:gd name="T12" fmla="*/ 11 w 14"/>
                      <a:gd name="T13" fmla="*/ 12 h 14"/>
                      <a:gd name="T14" fmla="*/ 11 w 14"/>
                      <a:gd name="T15" fmla="*/ 12 h 14"/>
                      <a:gd name="T16" fmla="*/ 14 w 14"/>
                      <a:gd name="T17" fmla="*/ 7 h 14"/>
                      <a:gd name="T18" fmla="*/ 11 w 14"/>
                      <a:gd name="T19" fmla="*/ 2 h 14"/>
                      <a:gd name="T20" fmla="*/ 9 w 14"/>
                      <a:gd name="T21" fmla="*/ 0 h 14"/>
                      <a:gd name="T22" fmla="*/ 7 w 14"/>
                      <a:gd name="T23" fmla="*/ 0 h 14"/>
                      <a:gd name="T24" fmla="*/ 4 w 14"/>
                      <a:gd name="T25" fmla="*/ 0 h 14"/>
                      <a:gd name="T26" fmla="*/ 1 w 14"/>
                      <a:gd name="T27" fmla="*/ 1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" y="1"/>
                        </a:move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47" name="Freeform 248"/>
                  <p:cNvSpPr>
                    <a:spLocks/>
                  </p:cNvSpPr>
                  <p:nvPr/>
                </p:nvSpPr>
                <p:spPr bwMode="auto">
                  <a:xfrm>
                    <a:off x="1742" y="1248"/>
                    <a:ext cx="14" cy="15"/>
                  </a:xfrm>
                  <a:custGeom>
                    <a:avLst/>
                    <a:gdLst>
                      <a:gd name="T0" fmla="*/ 3 w 14"/>
                      <a:gd name="T1" fmla="*/ 3 h 15"/>
                      <a:gd name="T2" fmla="*/ 0 w 14"/>
                      <a:gd name="T3" fmla="*/ 7 h 15"/>
                      <a:gd name="T4" fmla="*/ 3 w 14"/>
                      <a:gd name="T5" fmla="*/ 13 h 15"/>
                      <a:gd name="T6" fmla="*/ 5 w 14"/>
                      <a:gd name="T7" fmla="*/ 15 h 15"/>
                      <a:gd name="T8" fmla="*/ 7 w 14"/>
                      <a:gd name="T9" fmla="*/ 15 h 15"/>
                      <a:gd name="T10" fmla="*/ 10 w 14"/>
                      <a:gd name="T11" fmla="*/ 15 h 15"/>
                      <a:gd name="T12" fmla="*/ 13 w 14"/>
                      <a:gd name="T13" fmla="*/ 13 h 15"/>
                      <a:gd name="T14" fmla="*/ 13 w 14"/>
                      <a:gd name="T15" fmla="*/ 13 h 15"/>
                      <a:gd name="T16" fmla="*/ 14 w 14"/>
                      <a:gd name="T17" fmla="*/ 7 h 15"/>
                      <a:gd name="T18" fmla="*/ 12 w 14"/>
                      <a:gd name="T19" fmla="*/ 3 h 15"/>
                      <a:gd name="T20" fmla="*/ 10 w 14"/>
                      <a:gd name="T21" fmla="*/ 1 h 15"/>
                      <a:gd name="T22" fmla="*/ 7 w 14"/>
                      <a:gd name="T23" fmla="*/ 0 h 15"/>
                      <a:gd name="T24" fmla="*/ 5 w 14"/>
                      <a:gd name="T25" fmla="*/ 1 h 15"/>
                      <a:gd name="T26" fmla="*/ 3 w 14"/>
                      <a:gd name="T27" fmla="*/ 3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3" y="3"/>
                        </a:move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5"/>
                        </a:lnTo>
                        <a:lnTo>
                          <a:pt x="7" y="15"/>
                        </a:lnTo>
                        <a:lnTo>
                          <a:pt x="10" y="15"/>
                        </a:lnTo>
                        <a:lnTo>
                          <a:pt x="13" y="13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3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48" name="Freeform 249"/>
                  <p:cNvSpPr>
                    <a:spLocks/>
                  </p:cNvSpPr>
                  <p:nvPr/>
                </p:nvSpPr>
                <p:spPr bwMode="auto">
                  <a:xfrm>
                    <a:off x="1762" y="1228"/>
                    <a:ext cx="15" cy="14"/>
                  </a:xfrm>
                  <a:custGeom>
                    <a:avLst/>
                    <a:gdLst>
                      <a:gd name="T0" fmla="*/ 1 w 15"/>
                      <a:gd name="T1" fmla="*/ 3 h 14"/>
                      <a:gd name="T2" fmla="*/ 0 w 15"/>
                      <a:gd name="T3" fmla="*/ 7 h 14"/>
                      <a:gd name="T4" fmla="*/ 3 w 15"/>
                      <a:gd name="T5" fmla="*/ 13 h 14"/>
                      <a:gd name="T6" fmla="*/ 4 w 15"/>
                      <a:gd name="T7" fmla="*/ 14 h 14"/>
                      <a:gd name="T8" fmla="*/ 7 w 15"/>
                      <a:gd name="T9" fmla="*/ 14 h 14"/>
                      <a:gd name="T10" fmla="*/ 10 w 15"/>
                      <a:gd name="T11" fmla="*/ 14 h 14"/>
                      <a:gd name="T12" fmla="*/ 12 w 15"/>
                      <a:gd name="T13" fmla="*/ 13 h 14"/>
                      <a:gd name="T14" fmla="*/ 12 w 15"/>
                      <a:gd name="T15" fmla="*/ 13 h 14"/>
                      <a:gd name="T16" fmla="*/ 15 w 15"/>
                      <a:gd name="T17" fmla="*/ 7 h 14"/>
                      <a:gd name="T18" fmla="*/ 12 w 15"/>
                      <a:gd name="T19" fmla="*/ 3 h 14"/>
                      <a:gd name="T20" fmla="*/ 10 w 15"/>
                      <a:gd name="T21" fmla="*/ 1 h 14"/>
                      <a:gd name="T22" fmla="*/ 7 w 15"/>
                      <a:gd name="T23" fmla="*/ 0 h 14"/>
                      <a:gd name="T24" fmla="*/ 4 w 15"/>
                      <a:gd name="T25" fmla="*/ 1 h 14"/>
                      <a:gd name="T26" fmla="*/ 1 w 15"/>
                      <a:gd name="T27" fmla="*/ 3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1" y="3"/>
                        </a:move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5" y="7"/>
                        </a:lnTo>
                        <a:lnTo>
                          <a:pt x="12" y="3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4" y="1"/>
                        </a:lnTo>
                        <a:lnTo>
                          <a:pt x="1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49" name="Freeform 250"/>
                  <p:cNvSpPr>
                    <a:spLocks/>
                  </p:cNvSpPr>
                  <p:nvPr/>
                </p:nvSpPr>
                <p:spPr bwMode="auto">
                  <a:xfrm>
                    <a:off x="1782" y="1209"/>
                    <a:ext cx="15" cy="14"/>
                  </a:xfrm>
                  <a:custGeom>
                    <a:avLst/>
                    <a:gdLst>
                      <a:gd name="T0" fmla="*/ 3 w 15"/>
                      <a:gd name="T1" fmla="*/ 1 h 14"/>
                      <a:gd name="T2" fmla="*/ 0 w 15"/>
                      <a:gd name="T3" fmla="*/ 7 h 14"/>
                      <a:gd name="T4" fmla="*/ 3 w 15"/>
                      <a:gd name="T5" fmla="*/ 12 h 14"/>
                      <a:gd name="T6" fmla="*/ 5 w 15"/>
                      <a:gd name="T7" fmla="*/ 13 h 14"/>
                      <a:gd name="T8" fmla="*/ 8 w 15"/>
                      <a:gd name="T9" fmla="*/ 14 h 14"/>
                      <a:gd name="T10" fmla="*/ 11 w 15"/>
                      <a:gd name="T11" fmla="*/ 13 h 14"/>
                      <a:gd name="T12" fmla="*/ 13 w 15"/>
                      <a:gd name="T13" fmla="*/ 12 h 14"/>
                      <a:gd name="T14" fmla="*/ 13 w 15"/>
                      <a:gd name="T15" fmla="*/ 12 h 14"/>
                      <a:gd name="T16" fmla="*/ 15 w 15"/>
                      <a:gd name="T17" fmla="*/ 7 h 14"/>
                      <a:gd name="T18" fmla="*/ 12 w 15"/>
                      <a:gd name="T19" fmla="*/ 3 h 14"/>
                      <a:gd name="T20" fmla="*/ 11 w 15"/>
                      <a:gd name="T21" fmla="*/ 0 h 14"/>
                      <a:gd name="T22" fmla="*/ 8 w 15"/>
                      <a:gd name="T23" fmla="*/ 0 h 14"/>
                      <a:gd name="T24" fmla="*/ 5 w 15"/>
                      <a:gd name="T25" fmla="*/ 0 h 14"/>
                      <a:gd name="T26" fmla="*/ 3 w 15"/>
                      <a:gd name="T27" fmla="*/ 1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3" y="1"/>
                        </a:move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8" y="14"/>
                        </a:lnTo>
                        <a:lnTo>
                          <a:pt x="11" y="13"/>
                        </a:lnTo>
                        <a:lnTo>
                          <a:pt x="13" y="12"/>
                        </a:lnTo>
                        <a:lnTo>
                          <a:pt x="15" y="7"/>
                        </a:lnTo>
                        <a:lnTo>
                          <a:pt x="12" y="3"/>
                        </a:lnTo>
                        <a:lnTo>
                          <a:pt x="11" y="0"/>
                        </a:lnTo>
                        <a:lnTo>
                          <a:pt x="8" y="0"/>
                        </a:lnTo>
                        <a:lnTo>
                          <a:pt x="5" y="0"/>
                        </a:lnTo>
                        <a:lnTo>
                          <a:pt x="3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50" name="Freeform 251"/>
                  <p:cNvSpPr>
                    <a:spLocks/>
                  </p:cNvSpPr>
                  <p:nvPr/>
                </p:nvSpPr>
                <p:spPr bwMode="auto">
                  <a:xfrm>
                    <a:off x="1803" y="1189"/>
                    <a:ext cx="14" cy="14"/>
                  </a:xfrm>
                  <a:custGeom>
                    <a:avLst/>
                    <a:gdLst>
                      <a:gd name="T0" fmla="*/ 2 w 14"/>
                      <a:gd name="T1" fmla="*/ 1 h 14"/>
                      <a:gd name="T2" fmla="*/ 0 w 14"/>
                      <a:gd name="T3" fmla="*/ 7 h 14"/>
                      <a:gd name="T4" fmla="*/ 2 w 14"/>
                      <a:gd name="T5" fmla="*/ 12 h 14"/>
                      <a:gd name="T6" fmla="*/ 4 w 14"/>
                      <a:gd name="T7" fmla="*/ 13 h 14"/>
                      <a:gd name="T8" fmla="*/ 7 w 14"/>
                      <a:gd name="T9" fmla="*/ 14 h 14"/>
                      <a:gd name="T10" fmla="*/ 10 w 14"/>
                      <a:gd name="T11" fmla="*/ 13 h 14"/>
                      <a:gd name="T12" fmla="*/ 13 w 14"/>
                      <a:gd name="T13" fmla="*/ 12 h 14"/>
                      <a:gd name="T14" fmla="*/ 13 w 14"/>
                      <a:gd name="T15" fmla="*/ 12 h 14"/>
                      <a:gd name="T16" fmla="*/ 14 w 14"/>
                      <a:gd name="T17" fmla="*/ 7 h 14"/>
                      <a:gd name="T18" fmla="*/ 13 w 14"/>
                      <a:gd name="T19" fmla="*/ 2 h 14"/>
                      <a:gd name="T20" fmla="*/ 10 w 14"/>
                      <a:gd name="T21" fmla="*/ 0 h 14"/>
                      <a:gd name="T22" fmla="*/ 7 w 14"/>
                      <a:gd name="T23" fmla="*/ 0 h 14"/>
                      <a:gd name="T24" fmla="*/ 4 w 14"/>
                      <a:gd name="T25" fmla="*/ 0 h 14"/>
                      <a:gd name="T26" fmla="*/ 2 w 14"/>
                      <a:gd name="T27" fmla="*/ 1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2" y="1"/>
                        </a:move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2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51" name="Freeform 252"/>
                  <p:cNvSpPr>
                    <a:spLocks/>
                  </p:cNvSpPr>
                  <p:nvPr/>
                </p:nvSpPr>
                <p:spPr bwMode="auto">
                  <a:xfrm>
                    <a:off x="1824" y="1170"/>
                    <a:ext cx="14" cy="14"/>
                  </a:xfrm>
                  <a:custGeom>
                    <a:avLst/>
                    <a:gdLst>
                      <a:gd name="T0" fmla="*/ 2 w 14"/>
                      <a:gd name="T1" fmla="*/ 1 h 14"/>
                      <a:gd name="T2" fmla="*/ 0 w 14"/>
                      <a:gd name="T3" fmla="*/ 7 h 14"/>
                      <a:gd name="T4" fmla="*/ 2 w 14"/>
                      <a:gd name="T5" fmla="*/ 12 h 14"/>
                      <a:gd name="T6" fmla="*/ 5 w 14"/>
                      <a:gd name="T7" fmla="*/ 13 h 14"/>
                      <a:gd name="T8" fmla="*/ 7 w 14"/>
                      <a:gd name="T9" fmla="*/ 14 h 14"/>
                      <a:gd name="T10" fmla="*/ 9 w 14"/>
                      <a:gd name="T11" fmla="*/ 13 h 14"/>
                      <a:gd name="T12" fmla="*/ 13 w 14"/>
                      <a:gd name="T13" fmla="*/ 12 h 14"/>
                      <a:gd name="T14" fmla="*/ 13 w 14"/>
                      <a:gd name="T15" fmla="*/ 12 h 14"/>
                      <a:gd name="T16" fmla="*/ 14 w 14"/>
                      <a:gd name="T17" fmla="*/ 7 h 14"/>
                      <a:gd name="T18" fmla="*/ 12 w 14"/>
                      <a:gd name="T19" fmla="*/ 2 h 14"/>
                      <a:gd name="T20" fmla="*/ 9 w 14"/>
                      <a:gd name="T21" fmla="*/ 0 h 14"/>
                      <a:gd name="T22" fmla="*/ 7 w 14"/>
                      <a:gd name="T23" fmla="*/ 0 h 14"/>
                      <a:gd name="T24" fmla="*/ 5 w 14"/>
                      <a:gd name="T25" fmla="*/ 0 h 14"/>
                      <a:gd name="T26" fmla="*/ 2 w 14"/>
                      <a:gd name="T27" fmla="*/ 1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2" y="1"/>
                        </a:move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52" name="Freeform 253"/>
                  <p:cNvSpPr>
                    <a:spLocks/>
                  </p:cNvSpPr>
                  <p:nvPr/>
                </p:nvSpPr>
                <p:spPr bwMode="auto">
                  <a:xfrm>
                    <a:off x="1848" y="1153"/>
                    <a:ext cx="14" cy="15"/>
                  </a:xfrm>
                  <a:custGeom>
                    <a:avLst/>
                    <a:gdLst>
                      <a:gd name="T0" fmla="*/ 3 w 14"/>
                      <a:gd name="T1" fmla="*/ 2 h 15"/>
                      <a:gd name="T2" fmla="*/ 1 w 14"/>
                      <a:gd name="T3" fmla="*/ 3 h 15"/>
                      <a:gd name="T4" fmla="*/ 0 w 14"/>
                      <a:gd name="T5" fmla="*/ 8 h 15"/>
                      <a:gd name="T6" fmla="*/ 1 w 14"/>
                      <a:gd name="T7" fmla="*/ 12 h 15"/>
                      <a:gd name="T8" fmla="*/ 3 w 14"/>
                      <a:gd name="T9" fmla="*/ 15 h 15"/>
                      <a:gd name="T10" fmla="*/ 7 w 14"/>
                      <a:gd name="T11" fmla="*/ 15 h 15"/>
                      <a:gd name="T12" fmla="*/ 9 w 14"/>
                      <a:gd name="T13" fmla="*/ 15 h 15"/>
                      <a:gd name="T14" fmla="*/ 9 w 14"/>
                      <a:gd name="T15" fmla="*/ 15 h 15"/>
                      <a:gd name="T16" fmla="*/ 11 w 14"/>
                      <a:gd name="T17" fmla="*/ 12 h 15"/>
                      <a:gd name="T18" fmla="*/ 14 w 14"/>
                      <a:gd name="T19" fmla="*/ 8 h 15"/>
                      <a:gd name="T20" fmla="*/ 11 w 14"/>
                      <a:gd name="T21" fmla="*/ 3 h 15"/>
                      <a:gd name="T22" fmla="*/ 9 w 14"/>
                      <a:gd name="T23" fmla="*/ 2 h 15"/>
                      <a:gd name="T24" fmla="*/ 7 w 14"/>
                      <a:gd name="T25" fmla="*/ 0 h 15"/>
                      <a:gd name="T26" fmla="*/ 3 w 14"/>
                      <a:gd name="T27" fmla="*/ 2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3" y="2"/>
                        </a:moveTo>
                        <a:lnTo>
                          <a:pt x="1" y="3"/>
                        </a:lnTo>
                        <a:lnTo>
                          <a:pt x="0" y="8"/>
                        </a:lnTo>
                        <a:lnTo>
                          <a:pt x="1" y="12"/>
                        </a:lnTo>
                        <a:lnTo>
                          <a:pt x="3" y="15"/>
                        </a:lnTo>
                        <a:lnTo>
                          <a:pt x="7" y="15"/>
                        </a:lnTo>
                        <a:lnTo>
                          <a:pt x="9" y="15"/>
                        </a:lnTo>
                        <a:lnTo>
                          <a:pt x="11" y="12"/>
                        </a:lnTo>
                        <a:lnTo>
                          <a:pt x="14" y="8"/>
                        </a:lnTo>
                        <a:lnTo>
                          <a:pt x="11" y="3"/>
                        </a:lnTo>
                        <a:lnTo>
                          <a:pt x="9" y="2"/>
                        </a:lnTo>
                        <a:lnTo>
                          <a:pt x="7" y="0"/>
                        </a:lnTo>
                        <a:lnTo>
                          <a:pt x="3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53" name="Freeform 254"/>
                  <p:cNvSpPr>
                    <a:spLocks/>
                  </p:cNvSpPr>
                  <p:nvPr/>
                </p:nvSpPr>
                <p:spPr bwMode="auto">
                  <a:xfrm>
                    <a:off x="1872" y="1140"/>
                    <a:ext cx="15" cy="15"/>
                  </a:xfrm>
                  <a:custGeom>
                    <a:avLst/>
                    <a:gdLst>
                      <a:gd name="T0" fmla="*/ 5 w 15"/>
                      <a:gd name="T1" fmla="*/ 2 h 15"/>
                      <a:gd name="T2" fmla="*/ 3 w 15"/>
                      <a:gd name="T3" fmla="*/ 3 h 15"/>
                      <a:gd name="T4" fmla="*/ 0 w 15"/>
                      <a:gd name="T5" fmla="*/ 8 h 15"/>
                      <a:gd name="T6" fmla="*/ 3 w 15"/>
                      <a:gd name="T7" fmla="*/ 13 h 15"/>
                      <a:gd name="T8" fmla="*/ 5 w 15"/>
                      <a:gd name="T9" fmla="*/ 15 h 15"/>
                      <a:gd name="T10" fmla="*/ 8 w 15"/>
                      <a:gd name="T11" fmla="*/ 15 h 15"/>
                      <a:gd name="T12" fmla="*/ 11 w 15"/>
                      <a:gd name="T13" fmla="*/ 15 h 15"/>
                      <a:gd name="T14" fmla="*/ 11 w 15"/>
                      <a:gd name="T15" fmla="*/ 15 h 15"/>
                      <a:gd name="T16" fmla="*/ 12 w 15"/>
                      <a:gd name="T17" fmla="*/ 13 h 15"/>
                      <a:gd name="T18" fmla="*/ 15 w 15"/>
                      <a:gd name="T19" fmla="*/ 8 h 15"/>
                      <a:gd name="T20" fmla="*/ 12 w 15"/>
                      <a:gd name="T21" fmla="*/ 3 h 15"/>
                      <a:gd name="T22" fmla="*/ 11 w 15"/>
                      <a:gd name="T23" fmla="*/ 2 h 15"/>
                      <a:gd name="T24" fmla="*/ 8 w 15"/>
                      <a:gd name="T25" fmla="*/ 0 h 15"/>
                      <a:gd name="T26" fmla="*/ 5 w 15"/>
                      <a:gd name="T27" fmla="*/ 2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5" y="2"/>
                        </a:moveTo>
                        <a:lnTo>
                          <a:pt x="3" y="3"/>
                        </a:lnTo>
                        <a:lnTo>
                          <a:pt x="0" y="8"/>
                        </a:lnTo>
                        <a:lnTo>
                          <a:pt x="3" y="13"/>
                        </a:lnTo>
                        <a:lnTo>
                          <a:pt x="5" y="15"/>
                        </a:lnTo>
                        <a:lnTo>
                          <a:pt x="8" y="15"/>
                        </a:lnTo>
                        <a:lnTo>
                          <a:pt x="11" y="15"/>
                        </a:lnTo>
                        <a:lnTo>
                          <a:pt x="12" y="13"/>
                        </a:lnTo>
                        <a:lnTo>
                          <a:pt x="15" y="8"/>
                        </a:lnTo>
                        <a:lnTo>
                          <a:pt x="12" y="3"/>
                        </a:lnTo>
                        <a:lnTo>
                          <a:pt x="11" y="2"/>
                        </a:lnTo>
                        <a:lnTo>
                          <a:pt x="8" y="0"/>
                        </a:lnTo>
                        <a:lnTo>
                          <a:pt x="5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54" name="Freeform 255"/>
                  <p:cNvSpPr>
                    <a:spLocks/>
                  </p:cNvSpPr>
                  <p:nvPr/>
                </p:nvSpPr>
                <p:spPr bwMode="auto">
                  <a:xfrm>
                    <a:off x="1900" y="1131"/>
                    <a:ext cx="14" cy="14"/>
                  </a:xfrm>
                  <a:custGeom>
                    <a:avLst/>
                    <a:gdLst>
                      <a:gd name="T0" fmla="*/ 3 w 14"/>
                      <a:gd name="T1" fmla="*/ 1 h 14"/>
                      <a:gd name="T2" fmla="*/ 1 w 14"/>
                      <a:gd name="T3" fmla="*/ 2 h 14"/>
                      <a:gd name="T4" fmla="*/ 0 w 14"/>
                      <a:gd name="T5" fmla="*/ 7 h 14"/>
                      <a:gd name="T6" fmla="*/ 1 w 14"/>
                      <a:gd name="T7" fmla="*/ 12 h 14"/>
                      <a:gd name="T8" fmla="*/ 3 w 14"/>
                      <a:gd name="T9" fmla="*/ 14 h 14"/>
                      <a:gd name="T10" fmla="*/ 7 w 14"/>
                      <a:gd name="T11" fmla="*/ 14 h 14"/>
                      <a:gd name="T12" fmla="*/ 9 w 14"/>
                      <a:gd name="T13" fmla="*/ 14 h 14"/>
                      <a:gd name="T14" fmla="*/ 9 w 14"/>
                      <a:gd name="T15" fmla="*/ 14 h 14"/>
                      <a:gd name="T16" fmla="*/ 12 w 14"/>
                      <a:gd name="T17" fmla="*/ 12 h 14"/>
                      <a:gd name="T18" fmla="*/ 14 w 14"/>
                      <a:gd name="T19" fmla="*/ 7 h 14"/>
                      <a:gd name="T20" fmla="*/ 12 w 14"/>
                      <a:gd name="T21" fmla="*/ 2 h 14"/>
                      <a:gd name="T22" fmla="*/ 9 w 14"/>
                      <a:gd name="T23" fmla="*/ 1 h 14"/>
                      <a:gd name="T24" fmla="*/ 7 w 14"/>
                      <a:gd name="T25" fmla="*/ 0 h 14"/>
                      <a:gd name="T26" fmla="*/ 3 w 14"/>
                      <a:gd name="T27" fmla="*/ 1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3" y="1"/>
                        </a:moveTo>
                        <a:lnTo>
                          <a:pt x="1" y="2"/>
                        </a:lnTo>
                        <a:lnTo>
                          <a:pt x="0" y="7"/>
                        </a:lnTo>
                        <a:lnTo>
                          <a:pt x="1" y="12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3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55" name="Freeform 256"/>
                  <p:cNvSpPr>
                    <a:spLocks/>
                  </p:cNvSpPr>
                  <p:nvPr/>
                </p:nvSpPr>
                <p:spPr bwMode="auto">
                  <a:xfrm>
                    <a:off x="1927" y="1124"/>
                    <a:ext cx="14" cy="14"/>
                  </a:xfrm>
                  <a:custGeom>
                    <a:avLst/>
                    <a:gdLst>
                      <a:gd name="T0" fmla="*/ 4 w 14"/>
                      <a:gd name="T1" fmla="*/ 0 h 14"/>
                      <a:gd name="T2" fmla="*/ 2 w 14"/>
                      <a:gd name="T3" fmla="*/ 1 h 14"/>
                      <a:gd name="T4" fmla="*/ 0 w 14"/>
                      <a:gd name="T5" fmla="*/ 7 h 14"/>
                      <a:gd name="T6" fmla="*/ 2 w 14"/>
                      <a:gd name="T7" fmla="*/ 12 h 14"/>
                      <a:gd name="T8" fmla="*/ 4 w 14"/>
                      <a:gd name="T9" fmla="*/ 13 h 14"/>
                      <a:gd name="T10" fmla="*/ 7 w 14"/>
                      <a:gd name="T11" fmla="*/ 14 h 14"/>
                      <a:gd name="T12" fmla="*/ 9 w 14"/>
                      <a:gd name="T13" fmla="*/ 13 h 14"/>
                      <a:gd name="T14" fmla="*/ 9 w 14"/>
                      <a:gd name="T15" fmla="*/ 13 h 14"/>
                      <a:gd name="T16" fmla="*/ 12 w 14"/>
                      <a:gd name="T17" fmla="*/ 12 h 14"/>
                      <a:gd name="T18" fmla="*/ 14 w 14"/>
                      <a:gd name="T19" fmla="*/ 7 h 14"/>
                      <a:gd name="T20" fmla="*/ 12 w 14"/>
                      <a:gd name="T21" fmla="*/ 1 h 14"/>
                      <a:gd name="T22" fmla="*/ 9 w 14"/>
                      <a:gd name="T23" fmla="*/ 0 h 14"/>
                      <a:gd name="T24" fmla="*/ 7 w 14"/>
                      <a:gd name="T25" fmla="*/ 0 h 14"/>
                      <a:gd name="T26" fmla="*/ 4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4" y="0"/>
                        </a:move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56" name="Freeform 257"/>
                  <p:cNvSpPr>
                    <a:spLocks/>
                  </p:cNvSpPr>
                  <p:nvPr/>
                </p:nvSpPr>
                <p:spPr bwMode="auto">
                  <a:xfrm>
                    <a:off x="1954" y="1118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0 h 14"/>
                      <a:gd name="T4" fmla="*/ 3 w 14"/>
                      <a:gd name="T5" fmla="*/ 1 h 14"/>
                      <a:gd name="T6" fmla="*/ 0 w 14"/>
                      <a:gd name="T7" fmla="*/ 7 h 14"/>
                      <a:gd name="T8" fmla="*/ 3 w 14"/>
                      <a:gd name="T9" fmla="*/ 12 h 14"/>
                      <a:gd name="T10" fmla="*/ 5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1 w 14"/>
                      <a:gd name="T17" fmla="*/ 13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1 h 14"/>
                      <a:gd name="T24" fmla="*/ 11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1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57" name="Freeform 258"/>
                  <p:cNvSpPr>
                    <a:spLocks/>
                  </p:cNvSpPr>
                  <p:nvPr/>
                </p:nvSpPr>
                <p:spPr bwMode="auto">
                  <a:xfrm>
                    <a:off x="1983" y="111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3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58" name="Freeform 259"/>
                  <p:cNvSpPr>
                    <a:spLocks/>
                  </p:cNvSpPr>
                  <p:nvPr/>
                </p:nvSpPr>
                <p:spPr bwMode="auto">
                  <a:xfrm>
                    <a:off x="2011" y="1107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1 w 14"/>
                      <a:gd name="T5" fmla="*/ 3 h 14"/>
                      <a:gd name="T6" fmla="*/ 0 w 14"/>
                      <a:gd name="T7" fmla="*/ 7 h 14"/>
                      <a:gd name="T8" fmla="*/ 1 w 14"/>
                      <a:gd name="T9" fmla="*/ 13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3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1" y="3"/>
                        </a:lnTo>
                        <a:lnTo>
                          <a:pt x="0" y="7"/>
                        </a:lnTo>
                        <a:lnTo>
                          <a:pt x="1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59" name="Freeform 260"/>
                  <p:cNvSpPr>
                    <a:spLocks/>
                  </p:cNvSpPr>
                  <p:nvPr/>
                </p:nvSpPr>
                <p:spPr bwMode="auto">
                  <a:xfrm>
                    <a:off x="2038" y="1104"/>
                    <a:ext cx="15" cy="14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5 w 15"/>
                      <a:gd name="T3" fmla="*/ 1 h 14"/>
                      <a:gd name="T4" fmla="*/ 3 w 15"/>
                      <a:gd name="T5" fmla="*/ 2 h 14"/>
                      <a:gd name="T6" fmla="*/ 0 w 15"/>
                      <a:gd name="T7" fmla="*/ 7 h 14"/>
                      <a:gd name="T8" fmla="*/ 3 w 15"/>
                      <a:gd name="T9" fmla="*/ 12 h 14"/>
                      <a:gd name="T10" fmla="*/ 5 w 15"/>
                      <a:gd name="T11" fmla="*/ 14 h 14"/>
                      <a:gd name="T12" fmla="*/ 7 w 15"/>
                      <a:gd name="T13" fmla="*/ 14 h 14"/>
                      <a:gd name="T14" fmla="*/ 7 w 15"/>
                      <a:gd name="T15" fmla="*/ 14 h 14"/>
                      <a:gd name="T16" fmla="*/ 11 w 15"/>
                      <a:gd name="T17" fmla="*/ 14 h 14"/>
                      <a:gd name="T18" fmla="*/ 13 w 15"/>
                      <a:gd name="T19" fmla="*/ 12 h 14"/>
                      <a:gd name="T20" fmla="*/ 15 w 15"/>
                      <a:gd name="T21" fmla="*/ 7 h 14"/>
                      <a:gd name="T22" fmla="*/ 13 w 15"/>
                      <a:gd name="T23" fmla="*/ 2 h 14"/>
                      <a:gd name="T24" fmla="*/ 11 w 15"/>
                      <a:gd name="T25" fmla="*/ 1 h 14"/>
                      <a:gd name="T26" fmla="*/ 7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3" y="12"/>
                        </a:lnTo>
                        <a:lnTo>
                          <a:pt x="15" y="7"/>
                        </a:lnTo>
                        <a:lnTo>
                          <a:pt x="13" y="2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60" name="Freeform 261"/>
                  <p:cNvSpPr>
                    <a:spLocks/>
                  </p:cNvSpPr>
                  <p:nvPr/>
                </p:nvSpPr>
                <p:spPr bwMode="auto">
                  <a:xfrm>
                    <a:off x="2067" y="1100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2 w 14"/>
                      <a:gd name="T5" fmla="*/ 3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3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61" name="Freeform 262"/>
                  <p:cNvSpPr>
                    <a:spLocks/>
                  </p:cNvSpPr>
                  <p:nvPr/>
                </p:nvSpPr>
                <p:spPr bwMode="auto">
                  <a:xfrm>
                    <a:off x="2095" y="1098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0 h 14"/>
                      <a:gd name="T4" fmla="*/ 3 w 14"/>
                      <a:gd name="T5" fmla="*/ 1 h 14"/>
                      <a:gd name="T6" fmla="*/ 0 w 14"/>
                      <a:gd name="T7" fmla="*/ 7 h 14"/>
                      <a:gd name="T8" fmla="*/ 3 w 14"/>
                      <a:gd name="T9" fmla="*/ 12 h 14"/>
                      <a:gd name="T10" fmla="*/ 5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3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1 h 14"/>
                      <a:gd name="T24" fmla="*/ 10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62" name="Freeform 263"/>
                  <p:cNvSpPr>
                    <a:spLocks/>
                  </p:cNvSpPr>
                  <p:nvPr/>
                </p:nvSpPr>
                <p:spPr bwMode="auto">
                  <a:xfrm>
                    <a:off x="2124" y="1094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1 h 14"/>
                      <a:gd name="T4" fmla="*/ 2 w 14"/>
                      <a:gd name="T5" fmla="*/ 3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3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3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63" name="Freeform 264"/>
                  <p:cNvSpPr>
                    <a:spLocks/>
                  </p:cNvSpPr>
                  <p:nvPr/>
                </p:nvSpPr>
                <p:spPr bwMode="auto">
                  <a:xfrm>
                    <a:off x="2152" y="109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64" name="Freeform 265"/>
                  <p:cNvSpPr>
                    <a:spLocks/>
                  </p:cNvSpPr>
                  <p:nvPr/>
                </p:nvSpPr>
                <p:spPr bwMode="auto">
                  <a:xfrm>
                    <a:off x="2181" y="1090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1 h 14"/>
                      <a:gd name="T4" fmla="*/ 1 w 14"/>
                      <a:gd name="T5" fmla="*/ 2 h 14"/>
                      <a:gd name="T6" fmla="*/ 0 w 14"/>
                      <a:gd name="T7" fmla="*/ 7 h 14"/>
                      <a:gd name="T8" fmla="*/ 1 w 14"/>
                      <a:gd name="T9" fmla="*/ 11 h 14"/>
                      <a:gd name="T10" fmla="*/ 3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1 w 14"/>
                      <a:gd name="T19" fmla="*/ 11 h 14"/>
                      <a:gd name="T20" fmla="*/ 14 w 14"/>
                      <a:gd name="T21" fmla="*/ 7 h 14"/>
                      <a:gd name="T22" fmla="*/ 11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1" y="2"/>
                        </a:lnTo>
                        <a:lnTo>
                          <a:pt x="0" y="7"/>
                        </a:lnTo>
                        <a:lnTo>
                          <a:pt x="1" y="11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1" y="11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65" name="Freeform 266"/>
                  <p:cNvSpPr>
                    <a:spLocks/>
                  </p:cNvSpPr>
                  <p:nvPr/>
                </p:nvSpPr>
                <p:spPr bwMode="auto">
                  <a:xfrm>
                    <a:off x="2209" y="1087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1 w 14"/>
                      <a:gd name="T5" fmla="*/ 3 h 14"/>
                      <a:gd name="T6" fmla="*/ 0 w 14"/>
                      <a:gd name="T7" fmla="*/ 7 h 14"/>
                      <a:gd name="T8" fmla="*/ 1 w 14"/>
                      <a:gd name="T9" fmla="*/ 12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3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1" y="3"/>
                        </a:lnTo>
                        <a:lnTo>
                          <a:pt x="0" y="7"/>
                        </a:lnTo>
                        <a:lnTo>
                          <a:pt x="1" y="12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66" name="Freeform 267"/>
                  <p:cNvSpPr>
                    <a:spLocks/>
                  </p:cNvSpPr>
                  <p:nvPr/>
                </p:nvSpPr>
                <p:spPr bwMode="auto">
                  <a:xfrm>
                    <a:off x="2237" y="1085"/>
                    <a:ext cx="15" cy="14"/>
                  </a:xfrm>
                  <a:custGeom>
                    <a:avLst/>
                    <a:gdLst>
                      <a:gd name="T0" fmla="*/ 8 w 15"/>
                      <a:gd name="T1" fmla="*/ 0 h 14"/>
                      <a:gd name="T2" fmla="*/ 4 w 15"/>
                      <a:gd name="T3" fmla="*/ 1 h 14"/>
                      <a:gd name="T4" fmla="*/ 2 w 15"/>
                      <a:gd name="T5" fmla="*/ 2 h 14"/>
                      <a:gd name="T6" fmla="*/ 0 w 15"/>
                      <a:gd name="T7" fmla="*/ 7 h 14"/>
                      <a:gd name="T8" fmla="*/ 2 w 15"/>
                      <a:gd name="T9" fmla="*/ 13 h 14"/>
                      <a:gd name="T10" fmla="*/ 4 w 15"/>
                      <a:gd name="T11" fmla="*/ 14 h 14"/>
                      <a:gd name="T12" fmla="*/ 8 w 15"/>
                      <a:gd name="T13" fmla="*/ 14 h 14"/>
                      <a:gd name="T14" fmla="*/ 8 w 15"/>
                      <a:gd name="T15" fmla="*/ 14 h 14"/>
                      <a:gd name="T16" fmla="*/ 10 w 15"/>
                      <a:gd name="T17" fmla="*/ 14 h 14"/>
                      <a:gd name="T18" fmla="*/ 12 w 15"/>
                      <a:gd name="T19" fmla="*/ 13 h 14"/>
                      <a:gd name="T20" fmla="*/ 15 w 15"/>
                      <a:gd name="T21" fmla="*/ 7 h 14"/>
                      <a:gd name="T22" fmla="*/ 12 w 15"/>
                      <a:gd name="T23" fmla="*/ 2 h 14"/>
                      <a:gd name="T24" fmla="*/ 10 w 15"/>
                      <a:gd name="T25" fmla="*/ 1 h 14"/>
                      <a:gd name="T26" fmla="*/ 8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8" y="0"/>
                        </a:move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4" y="14"/>
                        </a:lnTo>
                        <a:lnTo>
                          <a:pt x="8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67" name="Freeform 268"/>
                  <p:cNvSpPr>
                    <a:spLocks/>
                  </p:cNvSpPr>
                  <p:nvPr/>
                </p:nvSpPr>
                <p:spPr bwMode="auto">
                  <a:xfrm>
                    <a:off x="2265" y="1084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0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1 h 14"/>
                      <a:gd name="T10" fmla="*/ 4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3 h 14"/>
                      <a:gd name="T18" fmla="*/ 13 w 14"/>
                      <a:gd name="T19" fmla="*/ 11 h 14"/>
                      <a:gd name="T20" fmla="*/ 14 w 14"/>
                      <a:gd name="T21" fmla="*/ 7 h 14"/>
                      <a:gd name="T22" fmla="*/ 13 w 14"/>
                      <a:gd name="T23" fmla="*/ 1 h 14"/>
                      <a:gd name="T24" fmla="*/ 10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1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3" y="11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68" name="Freeform 269"/>
                  <p:cNvSpPr>
                    <a:spLocks/>
                  </p:cNvSpPr>
                  <p:nvPr/>
                </p:nvSpPr>
                <p:spPr bwMode="auto">
                  <a:xfrm>
                    <a:off x="2293" y="1081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2 w 14"/>
                      <a:gd name="T5" fmla="*/ 3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1 w 14"/>
                      <a:gd name="T17" fmla="*/ 14 h 14"/>
                      <a:gd name="T18" fmla="*/ 13 w 14"/>
                      <a:gd name="T19" fmla="*/ 12 h 14"/>
                      <a:gd name="T20" fmla="*/ 14 w 14"/>
                      <a:gd name="T21" fmla="*/ 7 h 14"/>
                      <a:gd name="T22" fmla="*/ 13 w 14"/>
                      <a:gd name="T23" fmla="*/ 3 h 14"/>
                      <a:gd name="T24" fmla="*/ 11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3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69" name="Freeform 270"/>
                  <p:cNvSpPr>
                    <a:spLocks/>
                  </p:cNvSpPr>
                  <p:nvPr/>
                </p:nvSpPr>
                <p:spPr bwMode="auto">
                  <a:xfrm>
                    <a:off x="2322" y="1080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0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4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3 h 14"/>
                      <a:gd name="T18" fmla="*/ 13 w 14"/>
                      <a:gd name="T19" fmla="*/ 12 h 14"/>
                      <a:gd name="T20" fmla="*/ 14 w 14"/>
                      <a:gd name="T21" fmla="*/ 7 h 14"/>
                      <a:gd name="T22" fmla="*/ 13 w 14"/>
                      <a:gd name="T23" fmla="*/ 2 h 14"/>
                      <a:gd name="T24" fmla="*/ 10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70" name="Freeform 271"/>
                  <p:cNvSpPr>
                    <a:spLocks/>
                  </p:cNvSpPr>
                  <p:nvPr/>
                </p:nvSpPr>
                <p:spPr bwMode="auto">
                  <a:xfrm>
                    <a:off x="2350" y="1078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1 w 14"/>
                      <a:gd name="T17" fmla="*/ 14 h 14"/>
                      <a:gd name="T18" fmla="*/ 13 w 14"/>
                      <a:gd name="T19" fmla="*/ 13 h 14"/>
                      <a:gd name="T20" fmla="*/ 14 w 14"/>
                      <a:gd name="T21" fmla="*/ 7 h 14"/>
                      <a:gd name="T22" fmla="*/ 13 w 14"/>
                      <a:gd name="T23" fmla="*/ 2 h 14"/>
                      <a:gd name="T24" fmla="*/ 11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3" y="13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71" name="Freeform 272"/>
                  <p:cNvSpPr>
                    <a:spLocks/>
                  </p:cNvSpPr>
                  <p:nvPr/>
                </p:nvSpPr>
                <p:spPr bwMode="auto">
                  <a:xfrm>
                    <a:off x="2378" y="1076"/>
                    <a:ext cx="15" cy="15"/>
                  </a:xfrm>
                  <a:custGeom>
                    <a:avLst/>
                    <a:gdLst>
                      <a:gd name="T0" fmla="*/ 8 w 15"/>
                      <a:gd name="T1" fmla="*/ 0 h 15"/>
                      <a:gd name="T2" fmla="*/ 5 w 15"/>
                      <a:gd name="T3" fmla="*/ 2 h 15"/>
                      <a:gd name="T4" fmla="*/ 3 w 15"/>
                      <a:gd name="T5" fmla="*/ 3 h 15"/>
                      <a:gd name="T6" fmla="*/ 0 w 15"/>
                      <a:gd name="T7" fmla="*/ 8 h 15"/>
                      <a:gd name="T8" fmla="*/ 3 w 15"/>
                      <a:gd name="T9" fmla="*/ 12 h 15"/>
                      <a:gd name="T10" fmla="*/ 5 w 15"/>
                      <a:gd name="T11" fmla="*/ 15 h 15"/>
                      <a:gd name="T12" fmla="*/ 8 w 15"/>
                      <a:gd name="T13" fmla="*/ 15 h 15"/>
                      <a:gd name="T14" fmla="*/ 8 w 15"/>
                      <a:gd name="T15" fmla="*/ 15 h 15"/>
                      <a:gd name="T16" fmla="*/ 11 w 15"/>
                      <a:gd name="T17" fmla="*/ 15 h 15"/>
                      <a:gd name="T18" fmla="*/ 13 w 15"/>
                      <a:gd name="T19" fmla="*/ 12 h 15"/>
                      <a:gd name="T20" fmla="*/ 15 w 15"/>
                      <a:gd name="T21" fmla="*/ 8 h 15"/>
                      <a:gd name="T22" fmla="*/ 13 w 15"/>
                      <a:gd name="T23" fmla="*/ 3 h 15"/>
                      <a:gd name="T24" fmla="*/ 11 w 15"/>
                      <a:gd name="T25" fmla="*/ 2 h 15"/>
                      <a:gd name="T26" fmla="*/ 8 w 15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8" y="0"/>
                        </a:moveTo>
                        <a:lnTo>
                          <a:pt x="5" y="2"/>
                        </a:lnTo>
                        <a:lnTo>
                          <a:pt x="3" y="3"/>
                        </a:lnTo>
                        <a:lnTo>
                          <a:pt x="0" y="8"/>
                        </a:lnTo>
                        <a:lnTo>
                          <a:pt x="3" y="12"/>
                        </a:lnTo>
                        <a:lnTo>
                          <a:pt x="5" y="15"/>
                        </a:lnTo>
                        <a:lnTo>
                          <a:pt x="8" y="15"/>
                        </a:lnTo>
                        <a:lnTo>
                          <a:pt x="11" y="15"/>
                        </a:lnTo>
                        <a:lnTo>
                          <a:pt x="13" y="12"/>
                        </a:lnTo>
                        <a:lnTo>
                          <a:pt x="15" y="8"/>
                        </a:lnTo>
                        <a:lnTo>
                          <a:pt x="13" y="3"/>
                        </a:lnTo>
                        <a:lnTo>
                          <a:pt x="11" y="2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72" name="Freeform 273"/>
                  <p:cNvSpPr>
                    <a:spLocks/>
                  </p:cNvSpPr>
                  <p:nvPr/>
                </p:nvSpPr>
                <p:spPr bwMode="auto">
                  <a:xfrm>
                    <a:off x="2407" y="1075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5 w 14"/>
                      <a:gd name="T3" fmla="*/ 0 h 15"/>
                      <a:gd name="T4" fmla="*/ 2 w 14"/>
                      <a:gd name="T5" fmla="*/ 3 h 15"/>
                      <a:gd name="T6" fmla="*/ 0 w 14"/>
                      <a:gd name="T7" fmla="*/ 7 h 15"/>
                      <a:gd name="T8" fmla="*/ 2 w 14"/>
                      <a:gd name="T9" fmla="*/ 12 h 15"/>
                      <a:gd name="T10" fmla="*/ 5 w 14"/>
                      <a:gd name="T11" fmla="*/ 13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11 w 14"/>
                      <a:gd name="T17" fmla="*/ 13 h 15"/>
                      <a:gd name="T18" fmla="*/ 13 w 14"/>
                      <a:gd name="T19" fmla="*/ 12 h 15"/>
                      <a:gd name="T20" fmla="*/ 14 w 14"/>
                      <a:gd name="T21" fmla="*/ 7 h 15"/>
                      <a:gd name="T22" fmla="*/ 13 w 14"/>
                      <a:gd name="T23" fmla="*/ 3 h 15"/>
                      <a:gd name="T24" fmla="*/ 11 w 14"/>
                      <a:gd name="T25" fmla="*/ 0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5"/>
                        </a:lnTo>
                        <a:lnTo>
                          <a:pt x="11" y="13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3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73" name="Freeform 274"/>
                  <p:cNvSpPr>
                    <a:spLocks/>
                  </p:cNvSpPr>
                  <p:nvPr/>
                </p:nvSpPr>
                <p:spPr bwMode="auto">
                  <a:xfrm>
                    <a:off x="2435" y="1074"/>
                    <a:ext cx="15" cy="14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5 w 15"/>
                      <a:gd name="T3" fmla="*/ 0 h 14"/>
                      <a:gd name="T4" fmla="*/ 3 w 15"/>
                      <a:gd name="T5" fmla="*/ 1 h 14"/>
                      <a:gd name="T6" fmla="*/ 0 w 15"/>
                      <a:gd name="T7" fmla="*/ 7 h 14"/>
                      <a:gd name="T8" fmla="*/ 3 w 15"/>
                      <a:gd name="T9" fmla="*/ 12 h 14"/>
                      <a:gd name="T10" fmla="*/ 5 w 15"/>
                      <a:gd name="T11" fmla="*/ 13 h 14"/>
                      <a:gd name="T12" fmla="*/ 7 w 15"/>
                      <a:gd name="T13" fmla="*/ 14 h 14"/>
                      <a:gd name="T14" fmla="*/ 7 w 15"/>
                      <a:gd name="T15" fmla="*/ 14 h 14"/>
                      <a:gd name="T16" fmla="*/ 11 w 15"/>
                      <a:gd name="T17" fmla="*/ 13 h 14"/>
                      <a:gd name="T18" fmla="*/ 13 w 15"/>
                      <a:gd name="T19" fmla="*/ 12 h 14"/>
                      <a:gd name="T20" fmla="*/ 15 w 15"/>
                      <a:gd name="T21" fmla="*/ 7 h 14"/>
                      <a:gd name="T22" fmla="*/ 13 w 15"/>
                      <a:gd name="T23" fmla="*/ 1 h 14"/>
                      <a:gd name="T24" fmla="*/ 11 w 15"/>
                      <a:gd name="T25" fmla="*/ 0 h 14"/>
                      <a:gd name="T26" fmla="*/ 7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1" y="13"/>
                        </a:lnTo>
                        <a:lnTo>
                          <a:pt x="13" y="12"/>
                        </a:lnTo>
                        <a:lnTo>
                          <a:pt x="15" y="7"/>
                        </a:lnTo>
                        <a:lnTo>
                          <a:pt x="13" y="1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74" name="Freeform 275"/>
                  <p:cNvSpPr>
                    <a:spLocks/>
                  </p:cNvSpPr>
                  <p:nvPr/>
                </p:nvSpPr>
                <p:spPr bwMode="auto">
                  <a:xfrm>
                    <a:off x="2464" y="107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75" name="Freeform 276"/>
                  <p:cNvSpPr>
                    <a:spLocks/>
                  </p:cNvSpPr>
                  <p:nvPr/>
                </p:nvSpPr>
                <p:spPr bwMode="auto">
                  <a:xfrm>
                    <a:off x="2492" y="1071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3 w 14"/>
                      <a:gd name="T5" fmla="*/ 2 h 14"/>
                      <a:gd name="T6" fmla="*/ 0 w 14"/>
                      <a:gd name="T7" fmla="*/ 7 h 14"/>
                      <a:gd name="T8" fmla="*/ 3 w 14"/>
                      <a:gd name="T9" fmla="*/ 13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1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1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76" name="Freeform 277"/>
                  <p:cNvSpPr>
                    <a:spLocks/>
                  </p:cNvSpPr>
                  <p:nvPr/>
                </p:nvSpPr>
                <p:spPr bwMode="auto">
                  <a:xfrm>
                    <a:off x="2521" y="1069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4 w 14"/>
                      <a:gd name="T3" fmla="*/ 2 h 15"/>
                      <a:gd name="T4" fmla="*/ 2 w 14"/>
                      <a:gd name="T5" fmla="*/ 3 h 15"/>
                      <a:gd name="T6" fmla="*/ 0 w 14"/>
                      <a:gd name="T7" fmla="*/ 7 h 15"/>
                      <a:gd name="T8" fmla="*/ 2 w 14"/>
                      <a:gd name="T9" fmla="*/ 13 h 15"/>
                      <a:gd name="T10" fmla="*/ 4 w 14"/>
                      <a:gd name="T11" fmla="*/ 15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10 w 14"/>
                      <a:gd name="T17" fmla="*/ 15 h 15"/>
                      <a:gd name="T18" fmla="*/ 11 w 14"/>
                      <a:gd name="T19" fmla="*/ 13 h 15"/>
                      <a:gd name="T20" fmla="*/ 14 w 14"/>
                      <a:gd name="T21" fmla="*/ 7 h 15"/>
                      <a:gd name="T22" fmla="*/ 11 w 14"/>
                      <a:gd name="T23" fmla="*/ 3 h 15"/>
                      <a:gd name="T24" fmla="*/ 10 w 14"/>
                      <a:gd name="T25" fmla="*/ 2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4" y="2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4" y="15"/>
                        </a:lnTo>
                        <a:lnTo>
                          <a:pt x="7" y="15"/>
                        </a:lnTo>
                        <a:lnTo>
                          <a:pt x="10" y="15"/>
                        </a:lnTo>
                        <a:lnTo>
                          <a:pt x="11" y="13"/>
                        </a:lnTo>
                        <a:lnTo>
                          <a:pt x="14" y="7"/>
                        </a:lnTo>
                        <a:lnTo>
                          <a:pt x="11" y="3"/>
                        </a:lnTo>
                        <a:lnTo>
                          <a:pt x="10" y="2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77" name="Freeform 278"/>
                  <p:cNvSpPr>
                    <a:spLocks/>
                  </p:cNvSpPr>
                  <p:nvPr/>
                </p:nvSpPr>
                <p:spPr bwMode="auto">
                  <a:xfrm>
                    <a:off x="2549" y="1068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2 w 14"/>
                      <a:gd name="T5" fmla="*/ 3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1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3 h 14"/>
                      <a:gd name="T24" fmla="*/ 11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11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78" name="Freeform 279"/>
                  <p:cNvSpPr>
                    <a:spLocks/>
                  </p:cNvSpPr>
                  <p:nvPr/>
                </p:nvSpPr>
                <p:spPr bwMode="auto">
                  <a:xfrm>
                    <a:off x="2577" y="1067"/>
                    <a:ext cx="15" cy="14"/>
                  </a:xfrm>
                  <a:custGeom>
                    <a:avLst/>
                    <a:gdLst>
                      <a:gd name="T0" fmla="*/ 8 w 15"/>
                      <a:gd name="T1" fmla="*/ 0 h 14"/>
                      <a:gd name="T2" fmla="*/ 5 w 15"/>
                      <a:gd name="T3" fmla="*/ 1 h 14"/>
                      <a:gd name="T4" fmla="*/ 3 w 15"/>
                      <a:gd name="T5" fmla="*/ 2 h 14"/>
                      <a:gd name="T6" fmla="*/ 0 w 15"/>
                      <a:gd name="T7" fmla="*/ 7 h 14"/>
                      <a:gd name="T8" fmla="*/ 3 w 15"/>
                      <a:gd name="T9" fmla="*/ 12 h 14"/>
                      <a:gd name="T10" fmla="*/ 5 w 15"/>
                      <a:gd name="T11" fmla="*/ 14 h 14"/>
                      <a:gd name="T12" fmla="*/ 8 w 15"/>
                      <a:gd name="T13" fmla="*/ 14 h 14"/>
                      <a:gd name="T14" fmla="*/ 8 w 15"/>
                      <a:gd name="T15" fmla="*/ 14 h 14"/>
                      <a:gd name="T16" fmla="*/ 11 w 15"/>
                      <a:gd name="T17" fmla="*/ 14 h 14"/>
                      <a:gd name="T18" fmla="*/ 12 w 15"/>
                      <a:gd name="T19" fmla="*/ 12 h 14"/>
                      <a:gd name="T20" fmla="*/ 15 w 15"/>
                      <a:gd name="T21" fmla="*/ 7 h 14"/>
                      <a:gd name="T22" fmla="*/ 12 w 15"/>
                      <a:gd name="T23" fmla="*/ 2 h 14"/>
                      <a:gd name="T24" fmla="*/ 11 w 15"/>
                      <a:gd name="T25" fmla="*/ 1 h 14"/>
                      <a:gd name="T26" fmla="*/ 8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8" y="0"/>
                        </a:move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4"/>
                        </a:lnTo>
                        <a:lnTo>
                          <a:pt x="8" y="14"/>
                        </a:lnTo>
                        <a:lnTo>
                          <a:pt x="11" y="14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1" y="1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79" name="Freeform 280"/>
                  <p:cNvSpPr>
                    <a:spLocks/>
                  </p:cNvSpPr>
                  <p:nvPr/>
                </p:nvSpPr>
                <p:spPr bwMode="auto">
                  <a:xfrm>
                    <a:off x="2606" y="1066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80" name="Freeform 281"/>
                  <p:cNvSpPr>
                    <a:spLocks/>
                  </p:cNvSpPr>
                  <p:nvPr/>
                </p:nvSpPr>
                <p:spPr bwMode="auto">
                  <a:xfrm>
                    <a:off x="2634" y="1065"/>
                    <a:ext cx="15" cy="14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5 w 15"/>
                      <a:gd name="T3" fmla="*/ 1 h 14"/>
                      <a:gd name="T4" fmla="*/ 3 w 15"/>
                      <a:gd name="T5" fmla="*/ 2 h 14"/>
                      <a:gd name="T6" fmla="*/ 0 w 15"/>
                      <a:gd name="T7" fmla="*/ 7 h 14"/>
                      <a:gd name="T8" fmla="*/ 3 w 15"/>
                      <a:gd name="T9" fmla="*/ 13 h 14"/>
                      <a:gd name="T10" fmla="*/ 5 w 15"/>
                      <a:gd name="T11" fmla="*/ 14 h 14"/>
                      <a:gd name="T12" fmla="*/ 7 w 15"/>
                      <a:gd name="T13" fmla="*/ 14 h 14"/>
                      <a:gd name="T14" fmla="*/ 7 w 15"/>
                      <a:gd name="T15" fmla="*/ 14 h 14"/>
                      <a:gd name="T16" fmla="*/ 10 w 15"/>
                      <a:gd name="T17" fmla="*/ 14 h 14"/>
                      <a:gd name="T18" fmla="*/ 12 w 15"/>
                      <a:gd name="T19" fmla="*/ 13 h 14"/>
                      <a:gd name="T20" fmla="*/ 15 w 15"/>
                      <a:gd name="T21" fmla="*/ 7 h 14"/>
                      <a:gd name="T22" fmla="*/ 12 w 15"/>
                      <a:gd name="T23" fmla="*/ 2 h 14"/>
                      <a:gd name="T24" fmla="*/ 10 w 15"/>
                      <a:gd name="T25" fmla="*/ 1 h 14"/>
                      <a:gd name="T26" fmla="*/ 7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81" name="Freeform 282"/>
                  <p:cNvSpPr>
                    <a:spLocks/>
                  </p:cNvSpPr>
                  <p:nvPr/>
                </p:nvSpPr>
                <p:spPr bwMode="auto">
                  <a:xfrm>
                    <a:off x="2663" y="1063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5 w 14"/>
                      <a:gd name="T3" fmla="*/ 2 h 15"/>
                      <a:gd name="T4" fmla="*/ 2 w 14"/>
                      <a:gd name="T5" fmla="*/ 3 h 15"/>
                      <a:gd name="T6" fmla="*/ 0 w 14"/>
                      <a:gd name="T7" fmla="*/ 8 h 15"/>
                      <a:gd name="T8" fmla="*/ 2 w 14"/>
                      <a:gd name="T9" fmla="*/ 13 h 15"/>
                      <a:gd name="T10" fmla="*/ 5 w 14"/>
                      <a:gd name="T11" fmla="*/ 15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9 w 14"/>
                      <a:gd name="T17" fmla="*/ 15 h 15"/>
                      <a:gd name="T18" fmla="*/ 12 w 14"/>
                      <a:gd name="T19" fmla="*/ 13 h 15"/>
                      <a:gd name="T20" fmla="*/ 14 w 14"/>
                      <a:gd name="T21" fmla="*/ 8 h 15"/>
                      <a:gd name="T22" fmla="*/ 12 w 14"/>
                      <a:gd name="T23" fmla="*/ 3 h 15"/>
                      <a:gd name="T24" fmla="*/ 9 w 14"/>
                      <a:gd name="T25" fmla="*/ 2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5" y="2"/>
                        </a:lnTo>
                        <a:lnTo>
                          <a:pt x="2" y="3"/>
                        </a:lnTo>
                        <a:lnTo>
                          <a:pt x="0" y="8"/>
                        </a:lnTo>
                        <a:lnTo>
                          <a:pt x="2" y="13"/>
                        </a:lnTo>
                        <a:lnTo>
                          <a:pt x="5" y="15"/>
                        </a:lnTo>
                        <a:lnTo>
                          <a:pt x="7" y="15"/>
                        </a:lnTo>
                        <a:lnTo>
                          <a:pt x="9" y="15"/>
                        </a:lnTo>
                        <a:lnTo>
                          <a:pt x="12" y="13"/>
                        </a:lnTo>
                        <a:lnTo>
                          <a:pt x="14" y="8"/>
                        </a:lnTo>
                        <a:lnTo>
                          <a:pt x="12" y="3"/>
                        </a:lnTo>
                        <a:lnTo>
                          <a:pt x="9" y="2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82" name="Freeform 283"/>
                  <p:cNvSpPr>
                    <a:spLocks/>
                  </p:cNvSpPr>
                  <p:nvPr/>
                </p:nvSpPr>
                <p:spPr bwMode="auto">
                  <a:xfrm>
                    <a:off x="2691" y="106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3 w 14"/>
                      <a:gd name="T5" fmla="*/ 3 h 14"/>
                      <a:gd name="T6" fmla="*/ 0 w 14"/>
                      <a:gd name="T7" fmla="*/ 7 h 14"/>
                      <a:gd name="T8" fmla="*/ 3 w 14"/>
                      <a:gd name="T9" fmla="*/ 13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3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3" y="3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83" name="Freeform 284"/>
                  <p:cNvSpPr>
                    <a:spLocks/>
                  </p:cNvSpPr>
                  <p:nvPr/>
                </p:nvSpPr>
                <p:spPr bwMode="auto">
                  <a:xfrm>
                    <a:off x="2720" y="106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0 h 14"/>
                      <a:gd name="T4" fmla="*/ 2 w 14"/>
                      <a:gd name="T5" fmla="*/ 1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4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3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1 h 14"/>
                      <a:gd name="T24" fmla="*/ 9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84" name="Freeform 285"/>
                  <p:cNvSpPr>
                    <a:spLocks/>
                  </p:cNvSpPr>
                  <p:nvPr/>
                </p:nvSpPr>
                <p:spPr bwMode="auto">
                  <a:xfrm>
                    <a:off x="2748" y="1061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0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5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3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85" name="Freeform 286"/>
                  <p:cNvSpPr>
                    <a:spLocks/>
                  </p:cNvSpPr>
                  <p:nvPr/>
                </p:nvSpPr>
                <p:spPr bwMode="auto">
                  <a:xfrm>
                    <a:off x="2777" y="1060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0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4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3 h 14"/>
                      <a:gd name="T18" fmla="*/ 11 w 14"/>
                      <a:gd name="T19" fmla="*/ 12 h 14"/>
                      <a:gd name="T20" fmla="*/ 14 w 14"/>
                      <a:gd name="T21" fmla="*/ 7 h 14"/>
                      <a:gd name="T22" fmla="*/ 11 w 14"/>
                      <a:gd name="T23" fmla="*/ 2 h 14"/>
                      <a:gd name="T24" fmla="*/ 9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86" name="Freeform 287"/>
                  <p:cNvSpPr>
                    <a:spLocks/>
                  </p:cNvSpPr>
                  <p:nvPr/>
                </p:nvSpPr>
                <p:spPr bwMode="auto">
                  <a:xfrm>
                    <a:off x="2805" y="1059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87" name="Freeform 288"/>
                  <p:cNvSpPr>
                    <a:spLocks/>
                  </p:cNvSpPr>
                  <p:nvPr/>
                </p:nvSpPr>
                <p:spPr bwMode="auto">
                  <a:xfrm>
                    <a:off x="2833" y="1058"/>
                    <a:ext cx="15" cy="14"/>
                  </a:xfrm>
                  <a:custGeom>
                    <a:avLst/>
                    <a:gdLst>
                      <a:gd name="T0" fmla="*/ 8 w 15"/>
                      <a:gd name="T1" fmla="*/ 0 h 14"/>
                      <a:gd name="T2" fmla="*/ 5 w 15"/>
                      <a:gd name="T3" fmla="*/ 1 h 14"/>
                      <a:gd name="T4" fmla="*/ 3 w 15"/>
                      <a:gd name="T5" fmla="*/ 2 h 14"/>
                      <a:gd name="T6" fmla="*/ 0 w 15"/>
                      <a:gd name="T7" fmla="*/ 7 h 14"/>
                      <a:gd name="T8" fmla="*/ 3 w 15"/>
                      <a:gd name="T9" fmla="*/ 13 h 14"/>
                      <a:gd name="T10" fmla="*/ 5 w 15"/>
                      <a:gd name="T11" fmla="*/ 14 h 14"/>
                      <a:gd name="T12" fmla="*/ 8 w 15"/>
                      <a:gd name="T13" fmla="*/ 14 h 14"/>
                      <a:gd name="T14" fmla="*/ 8 w 15"/>
                      <a:gd name="T15" fmla="*/ 14 h 14"/>
                      <a:gd name="T16" fmla="*/ 10 w 15"/>
                      <a:gd name="T17" fmla="*/ 14 h 14"/>
                      <a:gd name="T18" fmla="*/ 12 w 15"/>
                      <a:gd name="T19" fmla="*/ 13 h 14"/>
                      <a:gd name="T20" fmla="*/ 15 w 15"/>
                      <a:gd name="T21" fmla="*/ 7 h 14"/>
                      <a:gd name="T22" fmla="*/ 12 w 15"/>
                      <a:gd name="T23" fmla="*/ 2 h 14"/>
                      <a:gd name="T24" fmla="*/ 10 w 15"/>
                      <a:gd name="T25" fmla="*/ 1 h 14"/>
                      <a:gd name="T26" fmla="*/ 8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8" y="0"/>
                        </a:move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8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88" name="Freeform 289"/>
                  <p:cNvSpPr>
                    <a:spLocks/>
                  </p:cNvSpPr>
                  <p:nvPr/>
                </p:nvSpPr>
                <p:spPr bwMode="auto">
                  <a:xfrm>
                    <a:off x="2862" y="1058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0 h 14"/>
                      <a:gd name="T4" fmla="*/ 2 w 14"/>
                      <a:gd name="T5" fmla="*/ 1 h 14"/>
                      <a:gd name="T6" fmla="*/ 0 w 14"/>
                      <a:gd name="T7" fmla="*/ 7 h 14"/>
                      <a:gd name="T8" fmla="*/ 2 w 14"/>
                      <a:gd name="T9" fmla="*/ 11 h 14"/>
                      <a:gd name="T10" fmla="*/ 5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3 h 14"/>
                      <a:gd name="T18" fmla="*/ 12 w 14"/>
                      <a:gd name="T19" fmla="*/ 11 h 14"/>
                      <a:gd name="T20" fmla="*/ 14 w 14"/>
                      <a:gd name="T21" fmla="*/ 7 h 14"/>
                      <a:gd name="T22" fmla="*/ 12 w 14"/>
                      <a:gd name="T23" fmla="*/ 1 h 14"/>
                      <a:gd name="T24" fmla="*/ 9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1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1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89" name="Freeform 290"/>
                  <p:cNvSpPr>
                    <a:spLocks/>
                  </p:cNvSpPr>
                  <p:nvPr/>
                </p:nvSpPr>
                <p:spPr bwMode="auto">
                  <a:xfrm>
                    <a:off x="2890" y="1056"/>
                    <a:ext cx="15" cy="15"/>
                  </a:xfrm>
                  <a:custGeom>
                    <a:avLst/>
                    <a:gdLst>
                      <a:gd name="T0" fmla="*/ 7 w 15"/>
                      <a:gd name="T1" fmla="*/ 0 h 15"/>
                      <a:gd name="T2" fmla="*/ 5 w 15"/>
                      <a:gd name="T3" fmla="*/ 0 h 15"/>
                      <a:gd name="T4" fmla="*/ 3 w 15"/>
                      <a:gd name="T5" fmla="*/ 3 h 15"/>
                      <a:gd name="T6" fmla="*/ 0 w 15"/>
                      <a:gd name="T7" fmla="*/ 7 h 15"/>
                      <a:gd name="T8" fmla="*/ 3 w 15"/>
                      <a:gd name="T9" fmla="*/ 12 h 15"/>
                      <a:gd name="T10" fmla="*/ 5 w 15"/>
                      <a:gd name="T11" fmla="*/ 13 h 15"/>
                      <a:gd name="T12" fmla="*/ 7 w 15"/>
                      <a:gd name="T13" fmla="*/ 15 h 15"/>
                      <a:gd name="T14" fmla="*/ 7 w 15"/>
                      <a:gd name="T15" fmla="*/ 15 h 15"/>
                      <a:gd name="T16" fmla="*/ 10 w 15"/>
                      <a:gd name="T17" fmla="*/ 13 h 15"/>
                      <a:gd name="T18" fmla="*/ 12 w 15"/>
                      <a:gd name="T19" fmla="*/ 12 h 15"/>
                      <a:gd name="T20" fmla="*/ 15 w 15"/>
                      <a:gd name="T21" fmla="*/ 7 h 15"/>
                      <a:gd name="T22" fmla="*/ 12 w 15"/>
                      <a:gd name="T23" fmla="*/ 3 h 15"/>
                      <a:gd name="T24" fmla="*/ 10 w 15"/>
                      <a:gd name="T25" fmla="*/ 0 h 15"/>
                      <a:gd name="T26" fmla="*/ 7 w 15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3" y="3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7" y="15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3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90" name="Freeform 291"/>
                  <p:cNvSpPr>
                    <a:spLocks/>
                  </p:cNvSpPr>
                  <p:nvPr/>
                </p:nvSpPr>
                <p:spPr bwMode="auto">
                  <a:xfrm>
                    <a:off x="2919" y="1055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2 w 14"/>
                      <a:gd name="T5" fmla="*/ 3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3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91" name="Freeform 292"/>
                  <p:cNvSpPr>
                    <a:spLocks/>
                  </p:cNvSpPr>
                  <p:nvPr/>
                </p:nvSpPr>
                <p:spPr bwMode="auto">
                  <a:xfrm>
                    <a:off x="2947" y="1054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3 w 14"/>
                      <a:gd name="T5" fmla="*/ 2 h 14"/>
                      <a:gd name="T6" fmla="*/ 0 w 14"/>
                      <a:gd name="T7" fmla="*/ 7 h 14"/>
                      <a:gd name="T8" fmla="*/ 3 w 14"/>
                      <a:gd name="T9" fmla="*/ 13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92" name="Freeform 293"/>
                  <p:cNvSpPr>
                    <a:spLocks/>
                  </p:cNvSpPr>
                  <p:nvPr/>
                </p:nvSpPr>
                <p:spPr bwMode="auto">
                  <a:xfrm>
                    <a:off x="2976" y="1054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0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4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3 h 14"/>
                      <a:gd name="T18" fmla="*/ 11 w 14"/>
                      <a:gd name="T19" fmla="*/ 12 h 14"/>
                      <a:gd name="T20" fmla="*/ 14 w 14"/>
                      <a:gd name="T21" fmla="*/ 7 h 14"/>
                      <a:gd name="T22" fmla="*/ 11 w 14"/>
                      <a:gd name="T23" fmla="*/ 2 h 14"/>
                      <a:gd name="T24" fmla="*/ 9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93" name="Freeform 294"/>
                  <p:cNvSpPr>
                    <a:spLocks/>
                  </p:cNvSpPr>
                  <p:nvPr/>
                </p:nvSpPr>
                <p:spPr bwMode="auto">
                  <a:xfrm>
                    <a:off x="3004" y="1053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94" name="Freeform 295"/>
                  <p:cNvSpPr>
                    <a:spLocks/>
                  </p:cNvSpPr>
                  <p:nvPr/>
                </p:nvSpPr>
                <p:spPr bwMode="auto">
                  <a:xfrm>
                    <a:off x="3032" y="1053"/>
                    <a:ext cx="15" cy="14"/>
                  </a:xfrm>
                  <a:custGeom>
                    <a:avLst/>
                    <a:gdLst>
                      <a:gd name="T0" fmla="*/ 8 w 15"/>
                      <a:gd name="T1" fmla="*/ 0 h 14"/>
                      <a:gd name="T2" fmla="*/ 5 w 15"/>
                      <a:gd name="T3" fmla="*/ 0 h 14"/>
                      <a:gd name="T4" fmla="*/ 3 w 15"/>
                      <a:gd name="T5" fmla="*/ 1 h 14"/>
                      <a:gd name="T6" fmla="*/ 0 w 15"/>
                      <a:gd name="T7" fmla="*/ 7 h 14"/>
                      <a:gd name="T8" fmla="*/ 3 w 15"/>
                      <a:gd name="T9" fmla="*/ 12 h 14"/>
                      <a:gd name="T10" fmla="*/ 5 w 15"/>
                      <a:gd name="T11" fmla="*/ 13 h 14"/>
                      <a:gd name="T12" fmla="*/ 8 w 15"/>
                      <a:gd name="T13" fmla="*/ 14 h 14"/>
                      <a:gd name="T14" fmla="*/ 8 w 15"/>
                      <a:gd name="T15" fmla="*/ 14 h 14"/>
                      <a:gd name="T16" fmla="*/ 10 w 15"/>
                      <a:gd name="T17" fmla="*/ 13 h 14"/>
                      <a:gd name="T18" fmla="*/ 12 w 15"/>
                      <a:gd name="T19" fmla="*/ 12 h 14"/>
                      <a:gd name="T20" fmla="*/ 15 w 15"/>
                      <a:gd name="T21" fmla="*/ 7 h 14"/>
                      <a:gd name="T22" fmla="*/ 12 w 15"/>
                      <a:gd name="T23" fmla="*/ 1 h 14"/>
                      <a:gd name="T24" fmla="*/ 10 w 15"/>
                      <a:gd name="T25" fmla="*/ 0 h 14"/>
                      <a:gd name="T26" fmla="*/ 8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8" y="0"/>
                        </a:moveTo>
                        <a:lnTo>
                          <a:pt x="5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8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1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95" name="Freeform 296"/>
                  <p:cNvSpPr>
                    <a:spLocks/>
                  </p:cNvSpPr>
                  <p:nvPr/>
                </p:nvSpPr>
                <p:spPr bwMode="auto">
                  <a:xfrm>
                    <a:off x="3061" y="105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1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1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1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1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96" name="Freeform 297"/>
                  <p:cNvSpPr>
                    <a:spLocks/>
                  </p:cNvSpPr>
                  <p:nvPr/>
                </p:nvSpPr>
                <p:spPr bwMode="auto">
                  <a:xfrm>
                    <a:off x="3089" y="1050"/>
                    <a:ext cx="15" cy="15"/>
                  </a:xfrm>
                  <a:custGeom>
                    <a:avLst/>
                    <a:gdLst>
                      <a:gd name="T0" fmla="*/ 7 w 15"/>
                      <a:gd name="T1" fmla="*/ 0 h 15"/>
                      <a:gd name="T2" fmla="*/ 5 w 15"/>
                      <a:gd name="T3" fmla="*/ 2 h 15"/>
                      <a:gd name="T4" fmla="*/ 3 w 15"/>
                      <a:gd name="T5" fmla="*/ 3 h 15"/>
                      <a:gd name="T6" fmla="*/ 0 w 15"/>
                      <a:gd name="T7" fmla="*/ 8 h 15"/>
                      <a:gd name="T8" fmla="*/ 3 w 15"/>
                      <a:gd name="T9" fmla="*/ 13 h 15"/>
                      <a:gd name="T10" fmla="*/ 5 w 15"/>
                      <a:gd name="T11" fmla="*/ 15 h 15"/>
                      <a:gd name="T12" fmla="*/ 7 w 15"/>
                      <a:gd name="T13" fmla="*/ 15 h 15"/>
                      <a:gd name="T14" fmla="*/ 7 w 15"/>
                      <a:gd name="T15" fmla="*/ 15 h 15"/>
                      <a:gd name="T16" fmla="*/ 10 w 15"/>
                      <a:gd name="T17" fmla="*/ 15 h 15"/>
                      <a:gd name="T18" fmla="*/ 12 w 15"/>
                      <a:gd name="T19" fmla="*/ 13 h 15"/>
                      <a:gd name="T20" fmla="*/ 15 w 15"/>
                      <a:gd name="T21" fmla="*/ 8 h 15"/>
                      <a:gd name="T22" fmla="*/ 12 w 15"/>
                      <a:gd name="T23" fmla="*/ 3 h 15"/>
                      <a:gd name="T24" fmla="*/ 10 w 15"/>
                      <a:gd name="T25" fmla="*/ 2 h 15"/>
                      <a:gd name="T26" fmla="*/ 7 w 15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7" y="0"/>
                        </a:moveTo>
                        <a:lnTo>
                          <a:pt x="5" y="2"/>
                        </a:lnTo>
                        <a:lnTo>
                          <a:pt x="3" y="3"/>
                        </a:lnTo>
                        <a:lnTo>
                          <a:pt x="0" y="8"/>
                        </a:lnTo>
                        <a:lnTo>
                          <a:pt x="3" y="13"/>
                        </a:lnTo>
                        <a:lnTo>
                          <a:pt x="5" y="15"/>
                        </a:lnTo>
                        <a:lnTo>
                          <a:pt x="7" y="15"/>
                        </a:lnTo>
                        <a:lnTo>
                          <a:pt x="10" y="15"/>
                        </a:lnTo>
                        <a:lnTo>
                          <a:pt x="12" y="13"/>
                        </a:lnTo>
                        <a:lnTo>
                          <a:pt x="15" y="8"/>
                        </a:lnTo>
                        <a:lnTo>
                          <a:pt x="12" y="3"/>
                        </a:lnTo>
                        <a:lnTo>
                          <a:pt x="10" y="2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97" name="Freeform 298"/>
                  <p:cNvSpPr>
                    <a:spLocks/>
                  </p:cNvSpPr>
                  <p:nvPr/>
                </p:nvSpPr>
                <p:spPr bwMode="auto">
                  <a:xfrm>
                    <a:off x="3118" y="1050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5 w 14"/>
                      <a:gd name="T3" fmla="*/ 0 h 15"/>
                      <a:gd name="T4" fmla="*/ 2 w 14"/>
                      <a:gd name="T5" fmla="*/ 3 h 15"/>
                      <a:gd name="T6" fmla="*/ 0 w 14"/>
                      <a:gd name="T7" fmla="*/ 8 h 15"/>
                      <a:gd name="T8" fmla="*/ 2 w 14"/>
                      <a:gd name="T9" fmla="*/ 12 h 15"/>
                      <a:gd name="T10" fmla="*/ 5 w 14"/>
                      <a:gd name="T11" fmla="*/ 13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9 w 14"/>
                      <a:gd name="T17" fmla="*/ 13 h 15"/>
                      <a:gd name="T18" fmla="*/ 12 w 14"/>
                      <a:gd name="T19" fmla="*/ 12 h 15"/>
                      <a:gd name="T20" fmla="*/ 14 w 14"/>
                      <a:gd name="T21" fmla="*/ 8 h 15"/>
                      <a:gd name="T22" fmla="*/ 12 w 14"/>
                      <a:gd name="T23" fmla="*/ 3 h 15"/>
                      <a:gd name="T24" fmla="*/ 9 w 14"/>
                      <a:gd name="T25" fmla="*/ 0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2" y="3"/>
                        </a:lnTo>
                        <a:lnTo>
                          <a:pt x="0" y="8"/>
                        </a:ln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5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8"/>
                        </a:lnTo>
                        <a:lnTo>
                          <a:pt x="12" y="3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98" name="Freeform 299"/>
                  <p:cNvSpPr>
                    <a:spLocks/>
                  </p:cNvSpPr>
                  <p:nvPr/>
                </p:nvSpPr>
                <p:spPr bwMode="auto">
                  <a:xfrm>
                    <a:off x="3146" y="1049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3 w 14"/>
                      <a:gd name="T5" fmla="*/ 3 h 14"/>
                      <a:gd name="T6" fmla="*/ 0 w 14"/>
                      <a:gd name="T7" fmla="*/ 7 h 14"/>
                      <a:gd name="T8" fmla="*/ 3 w 14"/>
                      <a:gd name="T9" fmla="*/ 13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3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3" y="3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1999" name="Freeform 300"/>
                  <p:cNvSpPr>
                    <a:spLocks/>
                  </p:cNvSpPr>
                  <p:nvPr/>
                </p:nvSpPr>
                <p:spPr bwMode="auto">
                  <a:xfrm>
                    <a:off x="3175" y="1049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0 h 14"/>
                      <a:gd name="T4" fmla="*/ 2 w 14"/>
                      <a:gd name="T5" fmla="*/ 3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4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3 h 14"/>
                      <a:gd name="T18" fmla="*/ 11 w 14"/>
                      <a:gd name="T19" fmla="*/ 12 h 14"/>
                      <a:gd name="T20" fmla="*/ 14 w 14"/>
                      <a:gd name="T21" fmla="*/ 7 h 14"/>
                      <a:gd name="T22" fmla="*/ 11 w 14"/>
                      <a:gd name="T23" fmla="*/ 3 h 14"/>
                      <a:gd name="T24" fmla="*/ 9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lnTo>
                          <a:pt x="11" y="3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00" name="Freeform 301"/>
                  <p:cNvSpPr>
                    <a:spLocks/>
                  </p:cNvSpPr>
                  <p:nvPr/>
                </p:nvSpPr>
                <p:spPr bwMode="auto">
                  <a:xfrm>
                    <a:off x="3203" y="1048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01" name="Freeform 302"/>
                  <p:cNvSpPr>
                    <a:spLocks/>
                  </p:cNvSpPr>
                  <p:nvPr/>
                </p:nvSpPr>
                <p:spPr bwMode="auto">
                  <a:xfrm>
                    <a:off x="3232" y="1048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0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4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3 h 14"/>
                      <a:gd name="T18" fmla="*/ 11 w 14"/>
                      <a:gd name="T19" fmla="*/ 12 h 14"/>
                      <a:gd name="T20" fmla="*/ 14 w 14"/>
                      <a:gd name="T21" fmla="*/ 7 h 14"/>
                      <a:gd name="T22" fmla="*/ 11 w 14"/>
                      <a:gd name="T23" fmla="*/ 2 h 14"/>
                      <a:gd name="T24" fmla="*/ 9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02" name="Freeform 303"/>
                  <p:cNvSpPr>
                    <a:spLocks/>
                  </p:cNvSpPr>
                  <p:nvPr/>
                </p:nvSpPr>
                <p:spPr bwMode="auto">
                  <a:xfrm>
                    <a:off x="3260" y="1047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03" name="Freeform 304"/>
                  <p:cNvSpPr>
                    <a:spLocks/>
                  </p:cNvSpPr>
                  <p:nvPr/>
                </p:nvSpPr>
                <p:spPr bwMode="auto">
                  <a:xfrm>
                    <a:off x="3288" y="1047"/>
                    <a:ext cx="15" cy="14"/>
                  </a:xfrm>
                  <a:custGeom>
                    <a:avLst/>
                    <a:gdLst>
                      <a:gd name="T0" fmla="*/ 8 w 15"/>
                      <a:gd name="T1" fmla="*/ 0 h 14"/>
                      <a:gd name="T2" fmla="*/ 4 w 15"/>
                      <a:gd name="T3" fmla="*/ 0 h 14"/>
                      <a:gd name="T4" fmla="*/ 3 w 15"/>
                      <a:gd name="T5" fmla="*/ 2 h 14"/>
                      <a:gd name="T6" fmla="*/ 0 w 15"/>
                      <a:gd name="T7" fmla="*/ 7 h 14"/>
                      <a:gd name="T8" fmla="*/ 3 w 15"/>
                      <a:gd name="T9" fmla="*/ 12 h 14"/>
                      <a:gd name="T10" fmla="*/ 4 w 15"/>
                      <a:gd name="T11" fmla="*/ 13 h 14"/>
                      <a:gd name="T12" fmla="*/ 8 w 15"/>
                      <a:gd name="T13" fmla="*/ 14 h 14"/>
                      <a:gd name="T14" fmla="*/ 8 w 15"/>
                      <a:gd name="T15" fmla="*/ 14 h 14"/>
                      <a:gd name="T16" fmla="*/ 10 w 15"/>
                      <a:gd name="T17" fmla="*/ 13 h 14"/>
                      <a:gd name="T18" fmla="*/ 12 w 15"/>
                      <a:gd name="T19" fmla="*/ 12 h 14"/>
                      <a:gd name="T20" fmla="*/ 15 w 15"/>
                      <a:gd name="T21" fmla="*/ 7 h 14"/>
                      <a:gd name="T22" fmla="*/ 12 w 15"/>
                      <a:gd name="T23" fmla="*/ 2 h 14"/>
                      <a:gd name="T24" fmla="*/ 10 w 15"/>
                      <a:gd name="T25" fmla="*/ 0 h 14"/>
                      <a:gd name="T26" fmla="*/ 8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8" y="0"/>
                        </a:move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3"/>
                        </a:lnTo>
                        <a:lnTo>
                          <a:pt x="8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04" name="Freeform 305"/>
                  <p:cNvSpPr>
                    <a:spLocks/>
                  </p:cNvSpPr>
                  <p:nvPr/>
                </p:nvSpPr>
                <p:spPr bwMode="auto">
                  <a:xfrm>
                    <a:off x="3317" y="1047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0 h 14"/>
                      <a:gd name="T4" fmla="*/ 2 w 14"/>
                      <a:gd name="T5" fmla="*/ 1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3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3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1 h 14"/>
                      <a:gd name="T24" fmla="*/ 9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3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05" name="Freeform 306"/>
                  <p:cNvSpPr>
                    <a:spLocks/>
                  </p:cNvSpPr>
                  <p:nvPr/>
                </p:nvSpPr>
                <p:spPr bwMode="auto">
                  <a:xfrm>
                    <a:off x="3345" y="1046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3 w 14"/>
                      <a:gd name="T5" fmla="*/ 2 h 14"/>
                      <a:gd name="T6" fmla="*/ 0 w 14"/>
                      <a:gd name="T7" fmla="*/ 7 h 14"/>
                      <a:gd name="T8" fmla="*/ 3 w 14"/>
                      <a:gd name="T9" fmla="*/ 12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06" name="Freeform 307"/>
                  <p:cNvSpPr>
                    <a:spLocks/>
                  </p:cNvSpPr>
                  <p:nvPr/>
                </p:nvSpPr>
                <p:spPr bwMode="auto">
                  <a:xfrm>
                    <a:off x="3374" y="1046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0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3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3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9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3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07" name="Freeform 308"/>
                  <p:cNvSpPr>
                    <a:spLocks/>
                  </p:cNvSpPr>
                  <p:nvPr/>
                </p:nvSpPr>
                <p:spPr bwMode="auto">
                  <a:xfrm>
                    <a:off x="3402" y="1044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4 w 14"/>
                      <a:gd name="T3" fmla="*/ 2 h 15"/>
                      <a:gd name="T4" fmla="*/ 3 w 14"/>
                      <a:gd name="T5" fmla="*/ 3 h 15"/>
                      <a:gd name="T6" fmla="*/ 0 w 14"/>
                      <a:gd name="T7" fmla="*/ 8 h 15"/>
                      <a:gd name="T8" fmla="*/ 3 w 14"/>
                      <a:gd name="T9" fmla="*/ 14 h 15"/>
                      <a:gd name="T10" fmla="*/ 4 w 14"/>
                      <a:gd name="T11" fmla="*/ 15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10 w 14"/>
                      <a:gd name="T17" fmla="*/ 15 h 15"/>
                      <a:gd name="T18" fmla="*/ 12 w 14"/>
                      <a:gd name="T19" fmla="*/ 14 h 15"/>
                      <a:gd name="T20" fmla="*/ 14 w 14"/>
                      <a:gd name="T21" fmla="*/ 8 h 15"/>
                      <a:gd name="T22" fmla="*/ 12 w 14"/>
                      <a:gd name="T23" fmla="*/ 3 h 15"/>
                      <a:gd name="T24" fmla="*/ 10 w 14"/>
                      <a:gd name="T25" fmla="*/ 2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4" y="2"/>
                        </a:lnTo>
                        <a:lnTo>
                          <a:pt x="3" y="3"/>
                        </a:lnTo>
                        <a:lnTo>
                          <a:pt x="0" y="8"/>
                        </a:lnTo>
                        <a:lnTo>
                          <a:pt x="3" y="14"/>
                        </a:lnTo>
                        <a:lnTo>
                          <a:pt x="4" y="15"/>
                        </a:lnTo>
                        <a:lnTo>
                          <a:pt x="7" y="15"/>
                        </a:lnTo>
                        <a:lnTo>
                          <a:pt x="10" y="15"/>
                        </a:lnTo>
                        <a:lnTo>
                          <a:pt x="12" y="14"/>
                        </a:lnTo>
                        <a:lnTo>
                          <a:pt x="14" y="8"/>
                        </a:lnTo>
                        <a:lnTo>
                          <a:pt x="12" y="3"/>
                        </a:lnTo>
                        <a:lnTo>
                          <a:pt x="10" y="2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08" name="Freeform 309"/>
                  <p:cNvSpPr>
                    <a:spLocks/>
                  </p:cNvSpPr>
                  <p:nvPr/>
                </p:nvSpPr>
                <p:spPr bwMode="auto">
                  <a:xfrm>
                    <a:off x="3431" y="1044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3 w 14"/>
                      <a:gd name="T3" fmla="*/ 2 h 15"/>
                      <a:gd name="T4" fmla="*/ 2 w 14"/>
                      <a:gd name="T5" fmla="*/ 3 h 15"/>
                      <a:gd name="T6" fmla="*/ 0 w 14"/>
                      <a:gd name="T7" fmla="*/ 8 h 15"/>
                      <a:gd name="T8" fmla="*/ 2 w 14"/>
                      <a:gd name="T9" fmla="*/ 12 h 15"/>
                      <a:gd name="T10" fmla="*/ 3 w 14"/>
                      <a:gd name="T11" fmla="*/ 15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9 w 14"/>
                      <a:gd name="T17" fmla="*/ 15 h 15"/>
                      <a:gd name="T18" fmla="*/ 11 w 14"/>
                      <a:gd name="T19" fmla="*/ 12 h 15"/>
                      <a:gd name="T20" fmla="*/ 14 w 14"/>
                      <a:gd name="T21" fmla="*/ 8 h 15"/>
                      <a:gd name="T22" fmla="*/ 11 w 14"/>
                      <a:gd name="T23" fmla="*/ 3 h 15"/>
                      <a:gd name="T24" fmla="*/ 9 w 14"/>
                      <a:gd name="T25" fmla="*/ 2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3" y="2"/>
                        </a:lnTo>
                        <a:lnTo>
                          <a:pt x="2" y="3"/>
                        </a:lnTo>
                        <a:lnTo>
                          <a:pt x="0" y="8"/>
                        </a:lnTo>
                        <a:lnTo>
                          <a:pt x="2" y="12"/>
                        </a:lnTo>
                        <a:lnTo>
                          <a:pt x="3" y="15"/>
                        </a:lnTo>
                        <a:lnTo>
                          <a:pt x="7" y="15"/>
                        </a:lnTo>
                        <a:lnTo>
                          <a:pt x="9" y="15"/>
                        </a:lnTo>
                        <a:lnTo>
                          <a:pt x="11" y="12"/>
                        </a:lnTo>
                        <a:lnTo>
                          <a:pt x="14" y="8"/>
                        </a:lnTo>
                        <a:lnTo>
                          <a:pt x="11" y="3"/>
                        </a:lnTo>
                        <a:lnTo>
                          <a:pt x="9" y="2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09" name="Freeform 310"/>
                  <p:cNvSpPr>
                    <a:spLocks/>
                  </p:cNvSpPr>
                  <p:nvPr/>
                </p:nvSpPr>
                <p:spPr bwMode="auto">
                  <a:xfrm>
                    <a:off x="3459" y="1044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4 w 14"/>
                      <a:gd name="T3" fmla="*/ 0 h 15"/>
                      <a:gd name="T4" fmla="*/ 2 w 14"/>
                      <a:gd name="T5" fmla="*/ 3 h 15"/>
                      <a:gd name="T6" fmla="*/ 0 w 14"/>
                      <a:gd name="T7" fmla="*/ 8 h 15"/>
                      <a:gd name="T8" fmla="*/ 2 w 14"/>
                      <a:gd name="T9" fmla="*/ 12 h 15"/>
                      <a:gd name="T10" fmla="*/ 4 w 14"/>
                      <a:gd name="T11" fmla="*/ 14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9 w 14"/>
                      <a:gd name="T17" fmla="*/ 14 h 15"/>
                      <a:gd name="T18" fmla="*/ 12 w 14"/>
                      <a:gd name="T19" fmla="*/ 12 h 15"/>
                      <a:gd name="T20" fmla="*/ 14 w 14"/>
                      <a:gd name="T21" fmla="*/ 8 h 15"/>
                      <a:gd name="T22" fmla="*/ 12 w 14"/>
                      <a:gd name="T23" fmla="*/ 3 h 15"/>
                      <a:gd name="T24" fmla="*/ 9 w 14"/>
                      <a:gd name="T25" fmla="*/ 0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2" y="3"/>
                        </a:lnTo>
                        <a:lnTo>
                          <a:pt x="0" y="8"/>
                        </a:lnTo>
                        <a:lnTo>
                          <a:pt x="2" y="12"/>
                        </a:lnTo>
                        <a:lnTo>
                          <a:pt x="4" y="14"/>
                        </a:lnTo>
                        <a:lnTo>
                          <a:pt x="7" y="15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8"/>
                        </a:lnTo>
                        <a:lnTo>
                          <a:pt x="12" y="3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10" name="Freeform 311"/>
                  <p:cNvSpPr>
                    <a:spLocks/>
                  </p:cNvSpPr>
                  <p:nvPr/>
                </p:nvSpPr>
                <p:spPr bwMode="auto">
                  <a:xfrm>
                    <a:off x="3487" y="1044"/>
                    <a:ext cx="15" cy="15"/>
                  </a:xfrm>
                  <a:custGeom>
                    <a:avLst/>
                    <a:gdLst>
                      <a:gd name="T0" fmla="*/ 8 w 15"/>
                      <a:gd name="T1" fmla="*/ 0 h 15"/>
                      <a:gd name="T2" fmla="*/ 4 w 15"/>
                      <a:gd name="T3" fmla="*/ 0 h 15"/>
                      <a:gd name="T4" fmla="*/ 3 w 15"/>
                      <a:gd name="T5" fmla="*/ 2 h 15"/>
                      <a:gd name="T6" fmla="*/ 0 w 15"/>
                      <a:gd name="T7" fmla="*/ 8 h 15"/>
                      <a:gd name="T8" fmla="*/ 3 w 15"/>
                      <a:gd name="T9" fmla="*/ 12 h 15"/>
                      <a:gd name="T10" fmla="*/ 4 w 15"/>
                      <a:gd name="T11" fmla="*/ 14 h 15"/>
                      <a:gd name="T12" fmla="*/ 8 w 15"/>
                      <a:gd name="T13" fmla="*/ 15 h 15"/>
                      <a:gd name="T14" fmla="*/ 8 w 15"/>
                      <a:gd name="T15" fmla="*/ 15 h 15"/>
                      <a:gd name="T16" fmla="*/ 10 w 15"/>
                      <a:gd name="T17" fmla="*/ 14 h 15"/>
                      <a:gd name="T18" fmla="*/ 12 w 15"/>
                      <a:gd name="T19" fmla="*/ 12 h 15"/>
                      <a:gd name="T20" fmla="*/ 15 w 15"/>
                      <a:gd name="T21" fmla="*/ 8 h 15"/>
                      <a:gd name="T22" fmla="*/ 12 w 15"/>
                      <a:gd name="T23" fmla="*/ 2 h 15"/>
                      <a:gd name="T24" fmla="*/ 10 w 15"/>
                      <a:gd name="T25" fmla="*/ 0 h 15"/>
                      <a:gd name="T26" fmla="*/ 8 w 15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8" y="0"/>
                        </a:move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0" y="8"/>
                        </a:lnTo>
                        <a:lnTo>
                          <a:pt x="3" y="12"/>
                        </a:lnTo>
                        <a:lnTo>
                          <a:pt x="4" y="14"/>
                        </a:lnTo>
                        <a:lnTo>
                          <a:pt x="8" y="15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5" y="8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11" name="Freeform 312"/>
                  <p:cNvSpPr>
                    <a:spLocks/>
                  </p:cNvSpPr>
                  <p:nvPr/>
                </p:nvSpPr>
                <p:spPr bwMode="auto">
                  <a:xfrm>
                    <a:off x="3516" y="1043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3 w 14"/>
                      <a:gd name="T3" fmla="*/ 1 h 15"/>
                      <a:gd name="T4" fmla="*/ 2 w 14"/>
                      <a:gd name="T5" fmla="*/ 3 h 15"/>
                      <a:gd name="T6" fmla="*/ 0 w 14"/>
                      <a:gd name="T7" fmla="*/ 7 h 15"/>
                      <a:gd name="T8" fmla="*/ 2 w 14"/>
                      <a:gd name="T9" fmla="*/ 13 h 15"/>
                      <a:gd name="T10" fmla="*/ 3 w 14"/>
                      <a:gd name="T11" fmla="*/ 15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9 w 14"/>
                      <a:gd name="T17" fmla="*/ 15 h 15"/>
                      <a:gd name="T18" fmla="*/ 12 w 14"/>
                      <a:gd name="T19" fmla="*/ 13 h 15"/>
                      <a:gd name="T20" fmla="*/ 14 w 14"/>
                      <a:gd name="T21" fmla="*/ 7 h 15"/>
                      <a:gd name="T22" fmla="*/ 12 w 14"/>
                      <a:gd name="T23" fmla="*/ 3 h 15"/>
                      <a:gd name="T24" fmla="*/ 9 w 14"/>
                      <a:gd name="T25" fmla="*/ 1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3" y="15"/>
                        </a:lnTo>
                        <a:lnTo>
                          <a:pt x="7" y="15"/>
                        </a:lnTo>
                        <a:lnTo>
                          <a:pt x="9" y="15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12" name="Freeform 313"/>
                  <p:cNvSpPr>
                    <a:spLocks/>
                  </p:cNvSpPr>
                  <p:nvPr/>
                </p:nvSpPr>
                <p:spPr bwMode="auto">
                  <a:xfrm>
                    <a:off x="3544" y="1043"/>
                    <a:ext cx="15" cy="15"/>
                  </a:xfrm>
                  <a:custGeom>
                    <a:avLst/>
                    <a:gdLst>
                      <a:gd name="T0" fmla="*/ 7 w 15"/>
                      <a:gd name="T1" fmla="*/ 0 h 15"/>
                      <a:gd name="T2" fmla="*/ 4 w 15"/>
                      <a:gd name="T3" fmla="*/ 0 h 15"/>
                      <a:gd name="T4" fmla="*/ 3 w 15"/>
                      <a:gd name="T5" fmla="*/ 3 h 15"/>
                      <a:gd name="T6" fmla="*/ 0 w 15"/>
                      <a:gd name="T7" fmla="*/ 7 h 15"/>
                      <a:gd name="T8" fmla="*/ 3 w 15"/>
                      <a:gd name="T9" fmla="*/ 12 h 15"/>
                      <a:gd name="T10" fmla="*/ 4 w 15"/>
                      <a:gd name="T11" fmla="*/ 13 h 15"/>
                      <a:gd name="T12" fmla="*/ 7 w 15"/>
                      <a:gd name="T13" fmla="*/ 15 h 15"/>
                      <a:gd name="T14" fmla="*/ 7 w 15"/>
                      <a:gd name="T15" fmla="*/ 15 h 15"/>
                      <a:gd name="T16" fmla="*/ 10 w 15"/>
                      <a:gd name="T17" fmla="*/ 13 h 15"/>
                      <a:gd name="T18" fmla="*/ 12 w 15"/>
                      <a:gd name="T19" fmla="*/ 12 h 15"/>
                      <a:gd name="T20" fmla="*/ 15 w 15"/>
                      <a:gd name="T21" fmla="*/ 7 h 15"/>
                      <a:gd name="T22" fmla="*/ 12 w 15"/>
                      <a:gd name="T23" fmla="*/ 3 h 15"/>
                      <a:gd name="T24" fmla="*/ 10 w 15"/>
                      <a:gd name="T25" fmla="*/ 0 h 15"/>
                      <a:gd name="T26" fmla="*/ 7 w 15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3" y="3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3"/>
                        </a:lnTo>
                        <a:lnTo>
                          <a:pt x="7" y="15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3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13" name="Freeform 314"/>
                  <p:cNvSpPr>
                    <a:spLocks/>
                  </p:cNvSpPr>
                  <p:nvPr/>
                </p:nvSpPr>
                <p:spPr bwMode="auto">
                  <a:xfrm>
                    <a:off x="3573" y="1043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3 w 14"/>
                      <a:gd name="T3" fmla="*/ 0 h 15"/>
                      <a:gd name="T4" fmla="*/ 2 w 14"/>
                      <a:gd name="T5" fmla="*/ 3 h 15"/>
                      <a:gd name="T6" fmla="*/ 0 w 14"/>
                      <a:gd name="T7" fmla="*/ 7 h 15"/>
                      <a:gd name="T8" fmla="*/ 2 w 14"/>
                      <a:gd name="T9" fmla="*/ 12 h 15"/>
                      <a:gd name="T10" fmla="*/ 3 w 14"/>
                      <a:gd name="T11" fmla="*/ 13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9 w 14"/>
                      <a:gd name="T17" fmla="*/ 13 h 15"/>
                      <a:gd name="T18" fmla="*/ 12 w 14"/>
                      <a:gd name="T19" fmla="*/ 12 h 15"/>
                      <a:gd name="T20" fmla="*/ 14 w 14"/>
                      <a:gd name="T21" fmla="*/ 7 h 15"/>
                      <a:gd name="T22" fmla="*/ 12 w 14"/>
                      <a:gd name="T23" fmla="*/ 3 h 15"/>
                      <a:gd name="T24" fmla="*/ 9 w 14"/>
                      <a:gd name="T25" fmla="*/ 0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3" y="0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3" y="13"/>
                        </a:lnTo>
                        <a:lnTo>
                          <a:pt x="7" y="15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14" name="Freeform 315"/>
                  <p:cNvSpPr>
                    <a:spLocks/>
                  </p:cNvSpPr>
                  <p:nvPr/>
                </p:nvSpPr>
                <p:spPr bwMode="auto">
                  <a:xfrm>
                    <a:off x="3601" y="1043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4 w 14"/>
                      <a:gd name="T3" fmla="*/ 0 h 15"/>
                      <a:gd name="T4" fmla="*/ 3 w 14"/>
                      <a:gd name="T5" fmla="*/ 1 h 15"/>
                      <a:gd name="T6" fmla="*/ 0 w 14"/>
                      <a:gd name="T7" fmla="*/ 7 h 15"/>
                      <a:gd name="T8" fmla="*/ 3 w 14"/>
                      <a:gd name="T9" fmla="*/ 12 h 15"/>
                      <a:gd name="T10" fmla="*/ 4 w 14"/>
                      <a:gd name="T11" fmla="*/ 13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10 w 14"/>
                      <a:gd name="T17" fmla="*/ 13 h 15"/>
                      <a:gd name="T18" fmla="*/ 12 w 14"/>
                      <a:gd name="T19" fmla="*/ 12 h 15"/>
                      <a:gd name="T20" fmla="*/ 14 w 14"/>
                      <a:gd name="T21" fmla="*/ 7 h 15"/>
                      <a:gd name="T22" fmla="*/ 12 w 14"/>
                      <a:gd name="T23" fmla="*/ 1 h 15"/>
                      <a:gd name="T24" fmla="*/ 10 w 14"/>
                      <a:gd name="T25" fmla="*/ 0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3"/>
                        </a:lnTo>
                        <a:lnTo>
                          <a:pt x="7" y="15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15" name="Freeform 316"/>
                  <p:cNvSpPr>
                    <a:spLocks/>
                  </p:cNvSpPr>
                  <p:nvPr/>
                </p:nvSpPr>
                <p:spPr bwMode="auto">
                  <a:xfrm>
                    <a:off x="3630" y="104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3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1 w 14"/>
                      <a:gd name="T19" fmla="*/ 13 h 14"/>
                      <a:gd name="T20" fmla="*/ 14 w 14"/>
                      <a:gd name="T21" fmla="*/ 7 h 14"/>
                      <a:gd name="T22" fmla="*/ 11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1" y="13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16" name="Freeform 317"/>
                  <p:cNvSpPr>
                    <a:spLocks/>
                  </p:cNvSpPr>
                  <p:nvPr/>
                </p:nvSpPr>
                <p:spPr bwMode="auto">
                  <a:xfrm>
                    <a:off x="3658" y="104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17" name="Freeform 318"/>
                  <p:cNvSpPr>
                    <a:spLocks/>
                  </p:cNvSpPr>
                  <p:nvPr/>
                </p:nvSpPr>
                <p:spPr bwMode="auto">
                  <a:xfrm>
                    <a:off x="3687" y="104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3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1 w 14"/>
                      <a:gd name="T19" fmla="*/ 13 h 14"/>
                      <a:gd name="T20" fmla="*/ 14 w 14"/>
                      <a:gd name="T21" fmla="*/ 7 h 14"/>
                      <a:gd name="T22" fmla="*/ 11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1" y="13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18" name="Freeform 319"/>
                  <p:cNvSpPr>
                    <a:spLocks/>
                  </p:cNvSpPr>
                  <p:nvPr/>
                </p:nvSpPr>
                <p:spPr bwMode="auto">
                  <a:xfrm>
                    <a:off x="3715" y="104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3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19" name="Freeform 320"/>
                  <p:cNvSpPr>
                    <a:spLocks/>
                  </p:cNvSpPr>
                  <p:nvPr/>
                </p:nvSpPr>
                <p:spPr bwMode="auto">
                  <a:xfrm>
                    <a:off x="3743" y="1042"/>
                    <a:ext cx="15" cy="14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4 w 15"/>
                      <a:gd name="T3" fmla="*/ 1 h 14"/>
                      <a:gd name="T4" fmla="*/ 3 w 15"/>
                      <a:gd name="T5" fmla="*/ 2 h 14"/>
                      <a:gd name="T6" fmla="*/ 0 w 15"/>
                      <a:gd name="T7" fmla="*/ 7 h 14"/>
                      <a:gd name="T8" fmla="*/ 3 w 15"/>
                      <a:gd name="T9" fmla="*/ 13 h 14"/>
                      <a:gd name="T10" fmla="*/ 4 w 15"/>
                      <a:gd name="T11" fmla="*/ 14 h 14"/>
                      <a:gd name="T12" fmla="*/ 7 w 15"/>
                      <a:gd name="T13" fmla="*/ 14 h 14"/>
                      <a:gd name="T14" fmla="*/ 7 w 15"/>
                      <a:gd name="T15" fmla="*/ 14 h 14"/>
                      <a:gd name="T16" fmla="*/ 10 w 15"/>
                      <a:gd name="T17" fmla="*/ 14 h 14"/>
                      <a:gd name="T18" fmla="*/ 12 w 15"/>
                      <a:gd name="T19" fmla="*/ 13 h 14"/>
                      <a:gd name="T20" fmla="*/ 15 w 15"/>
                      <a:gd name="T21" fmla="*/ 7 h 14"/>
                      <a:gd name="T22" fmla="*/ 12 w 15"/>
                      <a:gd name="T23" fmla="*/ 2 h 14"/>
                      <a:gd name="T24" fmla="*/ 10 w 15"/>
                      <a:gd name="T25" fmla="*/ 1 h 14"/>
                      <a:gd name="T26" fmla="*/ 7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20" name="Freeform 321"/>
                  <p:cNvSpPr>
                    <a:spLocks/>
                  </p:cNvSpPr>
                  <p:nvPr/>
                </p:nvSpPr>
                <p:spPr bwMode="auto">
                  <a:xfrm>
                    <a:off x="3772" y="104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3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21" name="Freeform 322"/>
                  <p:cNvSpPr>
                    <a:spLocks/>
                  </p:cNvSpPr>
                  <p:nvPr/>
                </p:nvSpPr>
                <p:spPr bwMode="auto">
                  <a:xfrm>
                    <a:off x="3800" y="104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3 w 14"/>
                      <a:gd name="T5" fmla="*/ 2 h 14"/>
                      <a:gd name="T6" fmla="*/ 0 w 14"/>
                      <a:gd name="T7" fmla="*/ 7 h 14"/>
                      <a:gd name="T8" fmla="*/ 3 w 14"/>
                      <a:gd name="T9" fmla="*/ 13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22" name="Freeform 323"/>
                  <p:cNvSpPr>
                    <a:spLocks/>
                  </p:cNvSpPr>
                  <p:nvPr/>
                </p:nvSpPr>
                <p:spPr bwMode="auto">
                  <a:xfrm>
                    <a:off x="3829" y="104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3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23" name="Freeform 324"/>
                  <p:cNvSpPr>
                    <a:spLocks/>
                  </p:cNvSpPr>
                  <p:nvPr/>
                </p:nvSpPr>
                <p:spPr bwMode="auto">
                  <a:xfrm>
                    <a:off x="3857" y="1043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4 w 14"/>
                      <a:gd name="T3" fmla="*/ 0 h 15"/>
                      <a:gd name="T4" fmla="*/ 2 w 14"/>
                      <a:gd name="T5" fmla="*/ 1 h 15"/>
                      <a:gd name="T6" fmla="*/ 0 w 14"/>
                      <a:gd name="T7" fmla="*/ 7 h 15"/>
                      <a:gd name="T8" fmla="*/ 2 w 14"/>
                      <a:gd name="T9" fmla="*/ 12 h 15"/>
                      <a:gd name="T10" fmla="*/ 4 w 14"/>
                      <a:gd name="T11" fmla="*/ 13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10 w 14"/>
                      <a:gd name="T17" fmla="*/ 13 h 15"/>
                      <a:gd name="T18" fmla="*/ 12 w 14"/>
                      <a:gd name="T19" fmla="*/ 12 h 15"/>
                      <a:gd name="T20" fmla="*/ 14 w 14"/>
                      <a:gd name="T21" fmla="*/ 7 h 15"/>
                      <a:gd name="T22" fmla="*/ 12 w 14"/>
                      <a:gd name="T23" fmla="*/ 1 h 15"/>
                      <a:gd name="T24" fmla="*/ 10 w 14"/>
                      <a:gd name="T25" fmla="*/ 0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5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24" name="Freeform 325"/>
                  <p:cNvSpPr>
                    <a:spLocks/>
                  </p:cNvSpPr>
                  <p:nvPr/>
                </p:nvSpPr>
                <p:spPr bwMode="auto">
                  <a:xfrm>
                    <a:off x="3886" y="1043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3 w 14"/>
                      <a:gd name="T3" fmla="*/ 0 h 15"/>
                      <a:gd name="T4" fmla="*/ 2 w 14"/>
                      <a:gd name="T5" fmla="*/ 1 h 15"/>
                      <a:gd name="T6" fmla="*/ 0 w 14"/>
                      <a:gd name="T7" fmla="*/ 7 h 15"/>
                      <a:gd name="T8" fmla="*/ 2 w 14"/>
                      <a:gd name="T9" fmla="*/ 12 h 15"/>
                      <a:gd name="T10" fmla="*/ 3 w 14"/>
                      <a:gd name="T11" fmla="*/ 13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9 w 14"/>
                      <a:gd name="T17" fmla="*/ 13 h 15"/>
                      <a:gd name="T18" fmla="*/ 11 w 14"/>
                      <a:gd name="T19" fmla="*/ 12 h 15"/>
                      <a:gd name="T20" fmla="*/ 14 w 14"/>
                      <a:gd name="T21" fmla="*/ 7 h 15"/>
                      <a:gd name="T22" fmla="*/ 11 w 14"/>
                      <a:gd name="T23" fmla="*/ 1 h 15"/>
                      <a:gd name="T24" fmla="*/ 9 w 14"/>
                      <a:gd name="T25" fmla="*/ 0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3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3" y="13"/>
                        </a:lnTo>
                        <a:lnTo>
                          <a:pt x="7" y="15"/>
                        </a:lnTo>
                        <a:lnTo>
                          <a:pt x="9" y="13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lnTo>
                          <a:pt x="11" y="1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25" name="Freeform 326"/>
                  <p:cNvSpPr>
                    <a:spLocks/>
                  </p:cNvSpPr>
                  <p:nvPr/>
                </p:nvSpPr>
                <p:spPr bwMode="auto">
                  <a:xfrm>
                    <a:off x="3914" y="1043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4 w 14"/>
                      <a:gd name="T3" fmla="*/ 0 h 15"/>
                      <a:gd name="T4" fmla="*/ 2 w 14"/>
                      <a:gd name="T5" fmla="*/ 3 h 15"/>
                      <a:gd name="T6" fmla="*/ 0 w 14"/>
                      <a:gd name="T7" fmla="*/ 7 h 15"/>
                      <a:gd name="T8" fmla="*/ 2 w 14"/>
                      <a:gd name="T9" fmla="*/ 12 h 15"/>
                      <a:gd name="T10" fmla="*/ 4 w 14"/>
                      <a:gd name="T11" fmla="*/ 13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9 w 14"/>
                      <a:gd name="T17" fmla="*/ 13 h 15"/>
                      <a:gd name="T18" fmla="*/ 12 w 14"/>
                      <a:gd name="T19" fmla="*/ 12 h 15"/>
                      <a:gd name="T20" fmla="*/ 14 w 14"/>
                      <a:gd name="T21" fmla="*/ 7 h 15"/>
                      <a:gd name="T22" fmla="*/ 12 w 14"/>
                      <a:gd name="T23" fmla="*/ 3 h 15"/>
                      <a:gd name="T24" fmla="*/ 9 w 14"/>
                      <a:gd name="T25" fmla="*/ 0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5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26" name="Freeform 327"/>
                  <p:cNvSpPr>
                    <a:spLocks/>
                  </p:cNvSpPr>
                  <p:nvPr/>
                </p:nvSpPr>
                <p:spPr bwMode="auto">
                  <a:xfrm>
                    <a:off x="3942" y="1043"/>
                    <a:ext cx="15" cy="15"/>
                  </a:xfrm>
                  <a:custGeom>
                    <a:avLst/>
                    <a:gdLst>
                      <a:gd name="T0" fmla="*/ 8 w 15"/>
                      <a:gd name="T1" fmla="*/ 0 h 15"/>
                      <a:gd name="T2" fmla="*/ 4 w 15"/>
                      <a:gd name="T3" fmla="*/ 1 h 15"/>
                      <a:gd name="T4" fmla="*/ 3 w 15"/>
                      <a:gd name="T5" fmla="*/ 3 h 15"/>
                      <a:gd name="T6" fmla="*/ 0 w 15"/>
                      <a:gd name="T7" fmla="*/ 7 h 15"/>
                      <a:gd name="T8" fmla="*/ 3 w 15"/>
                      <a:gd name="T9" fmla="*/ 12 h 15"/>
                      <a:gd name="T10" fmla="*/ 4 w 15"/>
                      <a:gd name="T11" fmla="*/ 15 h 15"/>
                      <a:gd name="T12" fmla="*/ 8 w 15"/>
                      <a:gd name="T13" fmla="*/ 15 h 15"/>
                      <a:gd name="T14" fmla="*/ 8 w 15"/>
                      <a:gd name="T15" fmla="*/ 15 h 15"/>
                      <a:gd name="T16" fmla="*/ 10 w 15"/>
                      <a:gd name="T17" fmla="*/ 15 h 15"/>
                      <a:gd name="T18" fmla="*/ 12 w 15"/>
                      <a:gd name="T19" fmla="*/ 12 h 15"/>
                      <a:gd name="T20" fmla="*/ 15 w 15"/>
                      <a:gd name="T21" fmla="*/ 7 h 15"/>
                      <a:gd name="T22" fmla="*/ 12 w 15"/>
                      <a:gd name="T23" fmla="*/ 3 h 15"/>
                      <a:gd name="T24" fmla="*/ 10 w 15"/>
                      <a:gd name="T25" fmla="*/ 1 h 15"/>
                      <a:gd name="T26" fmla="*/ 8 w 15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8" y="0"/>
                        </a:moveTo>
                        <a:lnTo>
                          <a:pt x="4" y="1"/>
                        </a:lnTo>
                        <a:lnTo>
                          <a:pt x="3" y="3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5"/>
                        </a:lnTo>
                        <a:lnTo>
                          <a:pt x="8" y="15"/>
                        </a:lnTo>
                        <a:lnTo>
                          <a:pt x="10" y="15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3"/>
                        </a:lnTo>
                        <a:lnTo>
                          <a:pt x="10" y="1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27" name="Freeform 328"/>
                  <p:cNvSpPr>
                    <a:spLocks/>
                  </p:cNvSpPr>
                  <p:nvPr/>
                </p:nvSpPr>
                <p:spPr bwMode="auto">
                  <a:xfrm>
                    <a:off x="3971" y="1044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3 w 14"/>
                      <a:gd name="T3" fmla="*/ 0 h 15"/>
                      <a:gd name="T4" fmla="*/ 2 w 14"/>
                      <a:gd name="T5" fmla="*/ 2 h 15"/>
                      <a:gd name="T6" fmla="*/ 0 w 14"/>
                      <a:gd name="T7" fmla="*/ 8 h 15"/>
                      <a:gd name="T8" fmla="*/ 2 w 14"/>
                      <a:gd name="T9" fmla="*/ 12 h 15"/>
                      <a:gd name="T10" fmla="*/ 3 w 14"/>
                      <a:gd name="T11" fmla="*/ 14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9 w 14"/>
                      <a:gd name="T17" fmla="*/ 14 h 15"/>
                      <a:gd name="T18" fmla="*/ 12 w 14"/>
                      <a:gd name="T19" fmla="*/ 12 h 15"/>
                      <a:gd name="T20" fmla="*/ 14 w 14"/>
                      <a:gd name="T21" fmla="*/ 8 h 15"/>
                      <a:gd name="T22" fmla="*/ 12 w 14"/>
                      <a:gd name="T23" fmla="*/ 2 h 15"/>
                      <a:gd name="T24" fmla="*/ 9 w 14"/>
                      <a:gd name="T25" fmla="*/ 0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3" y="0"/>
                        </a:lnTo>
                        <a:lnTo>
                          <a:pt x="2" y="2"/>
                        </a:lnTo>
                        <a:lnTo>
                          <a:pt x="0" y="8"/>
                        </a:lnTo>
                        <a:lnTo>
                          <a:pt x="2" y="12"/>
                        </a:lnTo>
                        <a:lnTo>
                          <a:pt x="3" y="14"/>
                        </a:lnTo>
                        <a:lnTo>
                          <a:pt x="7" y="15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8"/>
                        </a:lnTo>
                        <a:lnTo>
                          <a:pt x="12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28" name="Freeform 329"/>
                  <p:cNvSpPr>
                    <a:spLocks/>
                  </p:cNvSpPr>
                  <p:nvPr/>
                </p:nvSpPr>
                <p:spPr bwMode="auto">
                  <a:xfrm>
                    <a:off x="3999" y="1044"/>
                    <a:ext cx="15" cy="15"/>
                  </a:xfrm>
                  <a:custGeom>
                    <a:avLst/>
                    <a:gdLst>
                      <a:gd name="T0" fmla="*/ 7 w 15"/>
                      <a:gd name="T1" fmla="*/ 0 h 15"/>
                      <a:gd name="T2" fmla="*/ 4 w 15"/>
                      <a:gd name="T3" fmla="*/ 0 h 15"/>
                      <a:gd name="T4" fmla="*/ 3 w 15"/>
                      <a:gd name="T5" fmla="*/ 3 h 15"/>
                      <a:gd name="T6" fmla="*/ 0 w 15"/>
                      <a:gd name="T7" fmla="*/ 8 h 15"/>
                      <a:gd name="T8" fmla="*/ 3 w 15"/>
                      <a:gd name="T9" fmla="*/ 12 h 15"/>
                      <a:gd name="T10" fmla="*/ 4 w 15"/>
                      <a:gd name="T11" fmla="*/ 14 h 15"/>
                      <a:gd name="T12" fmla="*/ 7 w 15"/>
                      <a:gd name="T13" fmla="*/ 15 h 15"/>
                      <a:gd name="T14" fmla="*/ 7 w 15"/>
                      <a:gd name="T15" fmla="*/ 15 h 15"/>
                      <a:gd name="T16" fmla="*/ 10 w 15"/>
                      <a:gd name="T17" fmla="*/ 14 h 15"/>
                      <a:gd name="T18" fmla="*/ 12 w 15"/>
                      <a:gd name="T19" fmla="*/ 12 h 15"/>
                      <a:gd name="T20" fmla="*/ 15 w 15"/>
                      <a:gd name="T21" fmla="*/ 8 h 15"/>
                      <a:gd name="T22" fmla="*/ 12 w 15"/>
                      <a:gd name="T23" fmla="*/ 3 h 15"/>
                      <a:gd name="T24" fmla="*/ 10 w 15"/>
                      <a:gd name="T25" fmla="*/ 0 h 15"/>
                      <a:gd name="T26" fmla="*/ 7 w 15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3" y="3"/>
                        </a:lnTo>
                        <a:lnTo>
                          <a:pt x="0" y="8"/>
                        </a:lnTo>
                        <a:lnTo>
                          <a:pt x="3" y="12"/>
                        </a:lnTo>
                        <a:lnTo>
                          <a:pt x="4" y="14"/>
                        </a:lnTo>
                        <a:lnTo>
                          <a:pt x="7" y="15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5" y="8"/>
                        </a:lnTo>
                        <a:lnTo>
                          <a:pt x="12" y="3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29" name="Freeform 330"/>
                  <p:cNvSpPr>
                    <a:spLocks/>
                  </p:cNvSpPr>
                  <p:nvPr/>
                </p:nvSpPr>
                <p:spPr bwMode="auto">
                  <a:xfrm>
                    <a:off x="4028" y="1044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3 w 14"/>
                      <a:gd name="T3" fmla="*/ 2 h 15"/>
                      <a:gd name="T4" fmla="*/ 2 w 14"/>
                      <a:gd name="T5" fmla="*/ 3 h 15"/>
                      <a:gd name="T6" fmla="*/ 0 w 14"/>
                      <a:gd name="T7" fmla="*/ 8 h 15"/>
                      <a:gd name="T8" fmla="*/ 2 w 14"/>
                      <a:gd name="T9" fmla="*/ 14 h 15"/>
                      <a:gd name="T10" fmla="*/ 3 w 14"/>
                      <a:gd name="T11" fmla="*/ 15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9 w 14"/>
                      <a:gd name="T17" fmla="*/ 15 h 15"/>
                      <a:gd name="T18" fmla="*/ 12 w 14"/>
                      <a:gd name="T19" fmla="*/ 14 h 15"/>
                      <a:gd name="T20" fmla="*/ 14 w 14"/>
                      <a:gd name="T21" fmla="*/ 8 h 15"/>
                      <a:gd name="T22" fmla="*/ 12 w 14"/>
                      <a:gd name="T23" fmla="*/ 3 h 15"/>
                      <a:gd name="T24" fmla="*/ 9 w 14"/>
                      <a:gd name="T25" fmla="*/ 2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3" y="2"/>
                        </a:lnTo>
                        <a:lnTo>
                          <a:pt x="2" y="3"/>
                        </a:lnTo>
                        <a:lnTo>
                          <a:pt x="0" y="8"/>
                        </a:lnTo>
                        <a:lnTo>
                          <a:pt x="2" y="14"/>
                        </a:lnTo>
                        <a:lnTo>
                          <a:pt x="3" y="15"/>
                        </a:lnTo>
                        <a:lnTo>
                          <a:pt x="7" y="15"/>
                        </a:lnTo>
                        <a:lnTo>
                          <a:pt x="9" y="15"/>
                        </a:lnTo>
                        <a:lnTo>
                          <a:pt x="12" y="14"/>
                        </a:lnTo>
                        <a:lnTo>
                          <a:pt x="14" y="8"/>
                        </a:lnTo>
                        <a:lnTo>
                          <a:pt x="12" y="3"/>
                        </a:lnTo>
                        <a:lnTo>
                          <a:pt x="9" y="2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30" name="Freeform 331"/>
                  <p:cNvSpPr>
                    <a:spLocks/>
                  </p:cNvSpPr>
                  <p:nvPr/>
                </p:nvSpPr>
                <p:spPr bwMode="auto">
                  <a:xfrm>
                    <a:off x="4056" y="1046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0 h 14"/>
                      <a:gd name="T4" fmla="*/ 3 w 14"/>
                      <a:gd name="T5" fmla="*/ 2 h 14"/>
                      <a:gd name="T6" fmla="*/ 0 w 14"/>
                      <a:gd name="T7" fmla="*/ 7 h 14"/>
                      <a:gd name="T8" fmla="*/ 3 w 14"/>
                      <a:gd name="T9" fmla="*/ 12 h 14"/>
                      <a:gd name="T10" fmla="*/ 4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3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31" name="Freeform 332"/>
                  <p:cNvSpPr>
                    <a:spLocks/>
                  </p:cNvSpPr>
                  <p:nvPr/>
                </p:nvSpPr>
                <p:spPr bwMode="auto">
                  <a:xfrm>
                    <a:off x="4085" y="1046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3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1 w 14"/>
                      <a:gd name="T19" fmla="*/ 13 h 14"/>
                      <a:gd name="T20" fmla="*/ 14 w 14"/>
                      <a:gd name="T21" fmla="*/ 7 h 14"/>
                      <a:gd name="T22" fmla="*/ 11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1" y="13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32" name="Freeform 333"/>
                  <p:cNvSpPr>
                    <a:spLocks/>
                  </p:cNvSpPr>
                  <p:nvPr/>
                </p:nvSpPr>
                <p:spPr bwMode="auto">
                  <a:xfrm>
                    <a:off x="4113" y="1047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33" name="Freeform 334"/>
                  <p:cNvSpPr>
                    <a:spLocks/>
                  </p:cNvSpPr>
                  <p:nvPr/>
                </p:nvSpPr>
                <p:spPr bwMode="auto">
                  <a:xfrm>
                    <a:off x="4141" y="1048"/>
                    <a:ext cx="15" cy="14"/>
                  </a:xfrm>
                  <a:custGeom>
                    <a:avLst/>
                    <a:gdLst>
                      <a:gd name="T0" fmla="*/ 8 w 15"/>
                      <a:gd name="T1" fmla="*/ 0 h 14"/>
                      <a:gd name="T2" fmla="*/ 4 w 15"/>
                      <a:gd name="T3" fmla="*/ 0 h 14"/>
                      <a:gd name="T4" fmla="*/ 3 w 15"/>
                      <a:gd name="T5" fmla="*/ 2 h 14"/>
                      <a:gd name="T6" fmla="*/ 0 w 15"/>
                      <a:gd name="T7" fmla="*/ 7 h 14"/>
                      <a:gd name="T8" fmla="*/ 3 w 15"/>
                      <a:gd name="T9" fmla="*/ 12 h 14"/>
                      <a:gd name="T10" fmla="*/ 4 w 15"/>
                      <a:gd name="T11" fmla="*/ 13 h 14"/>
                      <a:gd name="T12" fmla="*/ 8 w 15"/>
                      <a:gd name="T13" fmla="*/ 14 h 14"/>
                      <a:gd name="T14" fmla="*/ 8 w 15"/>
                      <a:gd name="T15" fmla="*/ 14 h 14"/>
                      <a:gd name="T16" fmla="*/ 10 w 15"/>
                      <a:gd name="T17" fmla="*/ 13 h 14"/>
                      <a:gd name="T18" fmla="*/ 12 w 15"/>
                      <a:gd name="T19" fmla="*/ 12 h 14"/>
                      <a:gd name="T20" fmla="*/ 15 w 15"/>
                      <a:gd name="T21" fmla="*/ 7 h 14"/>
                      <a:gd name="T22" fmla="*/ 12 w 15"/>
                      <a:gd name="T23" fmla="*/ 2 h 14"/>
                      <a:gd name="T24" fmla="*/ 10 w 15"/>
                      <a:gd name="T25" fmla="*/ 0 h 14"/>
                      <a:gd name="T26" fmla="*/ 8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8" y="0"/>
                        </a:move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3"/>
                        </a:lnTo>
                        <a:lnTo>
                          <a:pt x="8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34" name="Freeform 335"/>
                  <p:cNvSpPr>
                    <a:spLocks/>
                  </p:cNvSpPr>
                  <p:nvPr/>
                </p:nvSpPr>
                <p:spPr bwMode="auto">
                  <a:xfrm>
                    <a:off x="4170" y="1049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0 h 14"/>
                      <a:gd name="T4" fmla="*/ 2 w 14"/>
                      <a:gd name="T5" fmla="*/ 3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3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3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3 h 14"/>
                      <a:gd name="T24" fmla="*/ 9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0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3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35" name="Freeform 336"/>
                  <p:cNvSpPr>
                    <a:spLocks/>
                  </p:cNvSpPr>
                  <p:nvPr/>
                </p:nvSpPr>
                <p:spPr bwMode="auto">
                  <a:xfrm>
                    <a:off x="4198" y="1050"/>
                    <a:ext cx="15" cy="15"/>
                  </a:xfrm>
                  <a:custGeom>
                    <a:avLst/>
                    <a:gdLst>
                      <a:gd name="T0" fmla="*/ 7 w 15"/>
                      <a:gd name="T1" fmla="*/ 0 h 15"/>
                      <a:gd name="T2" fmla="*/ 4 w 15"/>
                      <a:gd name="T3" fmla="*/ 0 h 15"/>
                      <a:gd name="T4" fmla="*/ 3 w 15"/>
                      <a:gd name="T5" fmla="*/ 3 h 15"/>
                      <a:gd name="T6" fmla="*/ 0 w 15"/>
                      <a:gd name="T7" fmla="*/ 8 h 15"/>
                      <a:gd name="T8" fmla="*/ 3 w 15"/>
                      <a:gd name="T9" fmla="*/ 12 h 15"/>
                      <a:gd name="T10" fmla="*/ 4 w 15"/>
                      <a:gd name="T11" fmla="*/ 13 h 15"/>
                      <a:gd name="T12" fmla="*/ 7 w 15"/>
                      <a:gd name="T13" fmla="*/ 15 h 15"/>
                      <a:gd name="T14" fmla="*/ 7 w 15"/>
                      <a:gd name="T15" fmla="*/ 15 h 15"/>
                      <a:gd name="T16" fmla="*/ 10 w 15"/>
                      <a:gd name="T17" fmla="*/ 13 h 15"/>
                      <a:gd name="T18" fmla="*/ 12 w 15"/>
                      <a:gd name="T19" fmla="*/ 12 h 15"/>
                      <a:gd name="T20" fmla="*/ 15 w 15"/>
                      <a:gd name="T21" fmla="*/ 8 h 15"/>
                      <a:gd name="T22" fmla="*/ 12 w 15"/>
                      <a:gd name="T23" fmla="*/ 3 h 15"/>
                      <a:gd name="T24" fmla="*/ 10 w 15"/>
                      <a:gd name="T25" fmla="*/ 0 h 15"/>
                      <a:gd name="T26" fmla="*/ 7 w 15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5">
                        <a:moveTo>
                          <a:pt x="7" y="0"/>
                        </a:moveTo>
                        <a:lnTo>
                          <a:pt x="4" y="0"/>
                        </a:lnTo>
                        <a:lnTo>
                          <a:pt x="3" y="3"/>
                        </a:lnTo>
                        <a:lnTo>
                          <a:pt x="0" y="8"/>
                        </a:lnTo>
                        <a:lnTo>
                          <a:pt x="3" y="12"/>
                        </a:lnTo>
                        <a:lnTo>
                          <a:pt x="4" y="13"/>
                        </a:lnTo>
                        <a:lnTo>
                          <a:pt x="7" y="15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8"/>
                        </a:lnTo>
                        <a:lnTo>
                          <a:pt x="12" y="3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36" name="Freeform 337"/>
                  <p:cNvSpPr>
                    <a:spLocks/>
                  </p:cNvSpPr>
                  <p:nvPr/>
                </p:nvSpPr>
                <p:spPr bwMode="auto">
                  <a:xfrm>
                    <a:off x="4227" y="1052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0 h 14"/>
                      <a:gd name="T4" fmla="*/ 1 w 14"/>
                      <a:gd name="T5" fmla="*/ 2 h 14"/>
                      <a:gd name="T6" fmla="*/ 0 w 14"/>
                      <a:gd name="T7" fmla="*/ 7 h 14"/>
                      <a:gd name="T8" fmla="*/ 1 w 14"/>
                      <a:gd name="T9" fmla="*/ 11 h 14"/>
                      <a:gd name="T10" fmla="*/ 3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3 h 14"/>
                      <a:gd name="T18" fmla="*/ 12 w 14"/>
                      <a:gd name="T19" fmla="*/ 11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9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0"/>
                        </a:lnTo>
                        <a:lnTo>
                          <a:pt x="1" y="2"/>
                        </a:lnTo>
                        <a:lnTo>
                          <a:pt x="0" y="7"/>
                        </a:lnTo>
                        <a:lnTo>
                          <a:pt x="1" y="11"/>
                        </a:lnTo>
                        <a:lnTo>
                          <a:pt x="3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1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37" name="Freeform 338"/>
                  <p:cNvSpPr>
                    <a:spLocks/>
                  </p:cNvSpPr>
                  <p:nvPr/>
                </p:nvSpPr>
                <p:spPr bwMode="auto">
                  <a:xfrm>
                    <a:off x="4255" y="1053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1 w 14"/>
                      <a:gd name="T5" fmla="*/ 2 h 14"/>
                      <a:gd name="T6" fmla="*/ 0 w 14"/>
                      <a:gd name="T7" fmla="*/ 7 h 14"/>
                      <a:gd name="T8" fmla="*/ 1 w 14"/>
                      <a:gd name="T9" fmla="*/ 12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1" y="2"/>
                        </a:lnTo>
                        <a:lnTo>
                          <a:pt x="0" y="7"/>
                        </a:lnTo>
                        <a:lnTo>
                          <a:pt x="1" y="12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38" name="Freeform 339"/>
                  <p:cNvSpPr>
                    <a:spLocks/>
                  </p:cNvSpPr>
                  <p:nvPr/>
                </p:nvSpPr>
                <p:spPr bwMode="auto">
                  <a:xfrm>
                    <a:off x="4284" y="1055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0 h 14"/>
                      <a:gd name="T4" fmla="*/ 1 w 14"/>
                      <a:gd name="T5" fmla="*/ 1 h 14"/>
                      <a:gd name="T6" fmla="*/ 0 w 14"/>
                      <a:gd name="T7" fmla="*/ 7 h 14"/>
                      <a:gd name="T8" fmla="*/ 1 w 14"/>
                      <a:gd name="T9" fmla="*/ 12 h 14"/>
                      <a:gd name="T10" fmla="*/ 3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3 h 14"/>
                      <a:gd name="T18" fmla="*/ 12 w 14"/>
                      <a:gd name="T19" fmla="*/ 12 h 14"/>
                      <a:gd name="T20" fmla="*/ 14 w 14"/>
                      <a:gd name="T21" fmla="*/ 7 h 14"/>
                      <a:gd name="T22" fmla="*/ 12 w 14"/>
                      <a:gd name="T23" fmla="*/ 1 h 14"/>
                      <a:gd name="T24" fmla="*/ 9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0"/>
                        </a:lnTo>
                        <a:lnTo>
                          <a:pt x="1" y="1"/>
                        </a:lnTo>
                        <a:lnTo>
                          <a:pt x="0" y="7"/>
                        </a:lnTo>
                        <a:lnTo>
                          <a:pt x="1" y="12"/>
                        </a:lnTo>
                        <a:lnTo>
                          <a:pt x="3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39" name="Freeform 340"/>
                  <p:cNvSpPr>
                    <a:spLocks/>
                  </p:cNvSpPr>
                  <p:nvPr/>
                </p:nvSpPr>
                <p:spPr bwMode="auto">
                  <a:xfrm>
                    <a:off x="4312" y="1056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4 w 14"/>
                      <a:gd name="T3" fmla="*/ 2 h 15"/>
                      <a:gd name="T4" fmla="*/ 1 w 14"/>
                      <a:gd name="T5" fmla="*/ 3 h 15"/>
                      <a:gd name="T6" fmla="*/ 0 w 14"/>
                      <a:gd name="T7" fmla="*/ 7 h 15"/>
                      <a:gd name="T8" fmla="*/ 1 w 14"/>
                      <a:gd name="T9" fmla="*/ 13 h 15"/>
                      <a:gd name="T10" fmla="*/ 4 w 14"/>
                      <a:gd name="T11" fmla="*/ 15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10 w 14"/>
                      <a:gd name="T17" fmla="*/ 15 h 15"/>
                      <a:gd name="T18" fmla="*/ 12 w 14"/>
                      <a:gd name="T19" fmla="*/ 13 h 15"/>
                      <a:gd name="T20" fmla="*/ 14 w 14"/>
                      <a:gd name="T21" fmla="*/ 7 h 15"/>
                      <a:gd name="T22" fmla="*/ 12 w 14"/>
                      <a:gd name="T23" fmla="*/ 3 h 15"/>
                      <a:gd name="T24" fmla="*/ 10 w 14"/>
                      <a:gd name="T25" fmla="*/ 2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4" y="2"/>
                        </a:lnTo>
                        <a:lnTo>
                          <a:pt x="1" y="3"/>
                        </a:lnTo>
                        <a:lnTo>
                          <a:pt x="0" y="7"/>
                        </a:lnTo>
                        <a:lnTo>
                          <a:pt x="1" y="13"/>
                        </a:lnTo>
                        <a:lnTo>
                          <a:pt x="4" y="15"/>
                        </a:lnTo>
                        <a:lnTo>
                          <a:pt x="7" y="15"/>
                        </a:lnTo>
                        <a:lnTo>
                          <a:pt x="10" y="15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10" y="2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40" name="Freeform 341"/>
                  <p:cNvSpPr>
                    <a:spLocks/>
                  </p:cNvSpPr>
                  <p:nvPr/>
                </p:nvSpPr>
                <p:spPr bwMode="auto">
                  <a:xfrm>
                    <a:off x="4341" y="1059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1 h 14"/>
                      <a:gd name="T4" fmla="*/ 1 w 14"/>
                      <a:gd name="T5" fmla="*/ 2 h 14"/>
                      <a:gd name="T6" fmla="*/ 0 w 14"/>
                      <a:gd name="T7" fmla="*/ 7 h 14"/>
                      <a:gd name="T8" fmla="*/ 1 w 14"/>
                      <a:gd name="T9" fmla="*/ 13 h 14"/>
                      <a:gd name="T10" fmla="*/ 3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1 w 14"/>
                      <a:gd name="T19" fmla="*/ 13 h 14"/>
                      <a:gd name="T20" fmla="*/ 14 w 14"/>
                      <a:gd name="T21" fmla="*/ 7 h 14"/>
                      <a:gd name="T22" fmla="*/ 11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1" y="2"/>
                        </a:lnTo>
                        <a:lnTo>
                          <a:pt x="0" y="7"/>
                        </a:lnTo>
                        <a:lnTo>
                          <a:pt x="1" y="13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1" y="13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41" name="Freeform 342"/>
                  <p:cNvSpPr>
                    <a:spLocks/>
                  </p:cNvSpPr>
                  <p:nvPr/>
                </p:nvSpPr>
                <p:spPr bwMode="auto">
                  <a:xfrm>
                    <a:off x="4368" y="1061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5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3 w 14"/>
                      <a:gd name="T19" fmla="*/ 13 h 14"/>
                      <a:gd name="T20" fmla="*/ 14 w 14"/>
                      <a:gd name="T21" fmla="*/ 7 h 14"/>
                      <a:gd name="T22" fmla="*/ 13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3" y="13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42" name="Freeform 343"/>
                  <p:cNvSpPr>
                    <a:spLocks/>
                  </p:cNvSpPr>
                  <p:nvPr/>
                </p:nvSpPr>
                <p:spPr bwMode="auto">
                  <a:xfrm>
                    <a:off x="4396" y="1065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0 h 14"/>
                      <a:gd name="T4" fmla="*/ 3 w 14"/>
                      <a:gd name="T5" fmla="*/ 1 h 14"/>
                      <a:gd name="T6" fmla="*/ 0 w 14"/>
                      <a:gd name="T7" fmla="*/ 7 h 14"/>
                      <a:gd name="T8" fmla="*/ 3 w 14"/>
                      <a:gd name="T9" fmla="*/ 11 h 14"/>
                      <a:gd name="T10" fmla="*/ 5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1 w 14"/>
                      <a:gd name="T17" fmla="*/ 13 h 14"/>
                      <a:gd name="T18" fmla="*/ 13 w 14"/>
                      <a:gd name="T19" fmla="*/ 11 h 14"/>
                      <a:gd name="T20" fmla="*/ 14 w 14"/>
                      <a:gd name="T21" fmla="*/ 7 h 14"/>
                      <a:gd name="T22" fmla="*/ 13 w 14"/>
                      <a:gd name="T23" fmla="*/ 1 h 14"/>
                      <a:gd name="T24" fmla="*/ 11 w 14"/>
                      <a:gd name="T25" fmla="*/ 0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lnTo>
                          <a:pt x="3" y="11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1" y="13"/>
                        </a:lnTo>
                        <a:lnTo>
                          <a:pt x="13" y="11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43" name="Freeform 344"/>
                  <p:cNvSpPr>
                    <a:spLocks/>
                  </p:cNvSpPr>
                  <p:nvPr/>
                </p:nvSpPr>
                <p:spPr bwMode="auto">
                  <a:xfrm>
                    <a:off x="4425" y="1067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44" name="Freeform 345"/>
                  <p:cNvSpPr>
                    <a:spLocks/>
                  </p:cNvSpPr>
                  <p:nvPr/>
                </p:nvSpPr>
                <p:spPr bwMode="auto">
                  <a:xfrm>
                    <a:off x="4453" y="1071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5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1 h 14"/>
                      <a:gd name="T10" fmla="*/ 5 w 14"/>
                      <a:gd name="T11" fmla="*/ 13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10 w 14"/>
                      <a:gd name="T17" fmla="*/ 13 h 14"/>
                      <a:gd name="T18" fmla="*/ 12 w 14"/>
                      <a:gd name="T19" fmla="*/ 11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10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1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1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45" name="Freeform 346"/>
                  <p:cNvSpPr>
                    <a:spLocks/>
                  </p:cNvSpPr>
                  <p:nvPr/>
                </p:nvSpPr>
                <p:spPr bwMode="auto">
                  <a:xfrm>
                    <a:off x="4482" y="1074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3 w 14"/>
                      <a:gd name="T3" fmla="*/ 1 h 14"/>
                      <a:gd name="T4" fmla="*/ 2 w 14"/>
                      <a:gd name="T5" fmla="*/ 2 h 14"/>
                      <a:gd name="T6" fmla="*/ 0 w 14"/>
                      <a:gd name="T7" fmla="*/ 7 h 14"/>
                      <a:gd name="T8" fmla="*/ 2 w 14"/>
                      <a:gd name="T9" fmla="*/ 12 h 14"/>
                      <a:gd name="T10" fmla="*/ 3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1 w 14"/>
                      <a:gd name="T19" fmla="*/ 12 h 14"/>
                      <a:gd name="T20" fmla="*/ 14 w 14"/>
                      <a:gd name="T21" fmla="*/ 7 h 14"/>
                      <a:gd name="T22" fmla="*/ 11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3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46" name="Freeform 347"/>
                  <p:cNvSpPr>
                    <a:spLocks/>
                  </p:cNvSpPr>
                  <p:nvPr/>
                </p:nvSpPr>
                <p:spPr bwMode="auto">
                  <a:xfrm>
                    <a:off x="4510" y="1078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1 w 14"/>
                      <a:gd name="T5" fmla="*/ 2 h 14"/>
                      <a:gd name="T6" fmla="*/ 0 w 14"/>
                      <a:gd name="T7" fmla="*/ 7 h 14"/>
                      <a:gd name="T8" fmla="*/ 1 w 14"/>
                      <a:gd name="T9" fmla="*/ 13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2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1" y="2"/>
                        </a:lnTo>
                        <a:lnTo>
                          <a:pt x="0" y="7"/>
                        </a:lnTo>
                        <a:lnTo>
                          <a:pt x="1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2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47" name="Freeform 348"/>
                  <p:cNvSpPr>
                    <a:spLocks/>
                  </p:cNvSpPr>
                  <p:nvPr/>
                </p:nvSpPr>
                <p:spPr bwMode="auto">
                  <a:xfrm>
                    <a:off x="4537" y="1082"/>
                    <a:ext cx="14" cy="15"/>
                  </a:xfrm>
                  <a:custGeom>
                    <a:avLst/>
                    <a:gdLst>
                      <a:gd name="T0" fmla="*/ 7 w 14"/>
                      <a:gd name="T1" fmla="*/ 0 h 15"/>
                      <a:gd name="T2" fmla="*/ 5 w 14"/>
                      <a:gd name="T3" fmla="*/ 2 h 15"/>
                      <a:gd name="T4" fmla="*/ 3 w 14"/>
                      <a:gd name="T5" fmla="*/ 3 h 15"/>
                      <a:gd name="T6" fmla="*/ 0 w 14"/>
                      <a:gd name="T7" fmla="*/ 8 h 15"/>
                      <a:gd name="T8" fmla="*/ 3 w 14"/>
                      <a:gd name="T9" fmla="*/ 12 h 15"/>
                      <a:gd name="T10" fmla="*/ 5 w 14"/>
                      <a:gd name="T11" fmla="*/ 15 h 15"/>
                      <a:gd name="T12" fmla="*/ 7 w 14"/>
                      <a:gd name="T13" fmla="*/ 15 h 15"/>
                      <a:gd name="T14" fmla="*/ 7 w 14"/>
                      <a:gd name="T15" fmla="*/ 15 h 15"/>
                      <a:gd name="T16" fmla="*/ 11 w 14"/>
                      <a:gd name="T17" fmla="*/ 15 h 15"/>
                      <a:gd name="T18" fmla="*/ 13 w 14"/>
                      <a:gd name="T19" fmla="*/ 12 h 15"/>
                      <a:gd name="T20" fmla="*/ 14 w 14"/>
                      <a:gd name="T21" fmla="*/ 8 h 15"/>
                      <a:gd name="T22" fmla="*/ 13 w 14"/>
                      <a:gd name="T23" fmla="*/ 3 h 15"/>
                      <a:gd name="T24" fmla="*/ 11 w 14"/>
                      <a:gd name="T25" fmla="*/ 2 h 15"/>
                      <a:gd name="T26" fmla="*/ 7 w 14"/>
                      <a:gd name="T27" fmla="*/ 0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7" y="0"/>
                        </a:moveTo>
                        <a:lnTo>
                          <a:pt x="5" y="2"/>
                        </a:lnTo>
                        <a:lnTo>
                          <a:pt x="3" y="3"/>
                        </a:lnTo>
                        <a:lnTo>
                          <a:pt x="0" y="8"/>
                        </a:lnTo>
                        <a:lnTo>
                          <a:pt x="3" y="12"/>
                        </a:lnTo>
                        <a:lnTo>
                          <a:pt x="5" y="15"/>
                        </a:lnTo>
                        <a:lnTo>
                          <a:pt x="7" y="15"/>
                        </a:lnTo>
                        <a:lnTo>
                          <a:pt x="11" y="15"/>
                        </a:lnTo>
                        <a:lnTo>
                          <a:pt x="13" y="12"/>
                        </a:lnTo>
                        <a:lnTo>
                          <a:pt x="14" y="8"/>
                        </a:lnTo>
                        <a:lnTo>
                          <a:pt x="13" y="3"/>
                        </a:lnTo>
                        <a:lnTo>
                          <a:pt x="11" y="2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48" name="Freeform 349"/>
                  <p:cNvSpPr>
                    <a:spLocks/>
                  </p:cNvSpPr>
                  <p:nvPr/>
                </p:nvSpPr>
                <p:spPr bwMode="auto">
                  <a:xfrm>
                    <a:off x="4566" y="1087"/>
                    <a:ext cx="14" cy="14"/>
                  </a:xfrm>
                  <a:custGeom>
                    <a:avLst/>
                    <a:gdLst>
                      <a:gd name="T0" fmla="*/ 7 w 14"/>
                      <a:gd name="T1" fmla="*/ 0 h 14"/>
                      <a:gd name="T2" fmla="*/ 4 w 14"/>
                      <a:gd name="T3" fmla="*/ 1 h 14"/>
                      <a:gd name="T4" fmla="*/ 2 w 14"/>
                      <a:gd name="T5" fmla="*/ 3 h 14"/>
                      <a:gd name="T6" fmla="*/ 0 w 14"/>
                      <a:gd name="T7" fmla="*/ 7 h 14"/>
                      <a:gd name="T8" fmla="*/ 2 w 14"/>
                      <a:gd name="T9" fmla="*/ 13 h 14"/>
                      <a:gd name="T10" fmla="*/ 4 w 14"/>
                      <a:gd name="T11" fmla="*/ 14 h 14"/>
                      <a:gd name="T12" fmla="*/ 7 w 14"/>
                      <a:gd name="T13" fmla="*/ 14 h 14"/>
                      <a:gd name="T14" fmla="*/ 7 w 14"/>
                      <a:gd name="T15" fmla="*/ 14 h 14"/>
                      <a:gd name="T16" fmla="*/ 9 w 14"/>
                      <a:gd name="T17" fmla="*/ 14 h 14"/>
                      <a:gd name="T18" fmla="*/ 12 w 14"/>
                      <a:gd name="T19" fmla="*/ 13 h 14"/>
                      <a:gd name="T20" fmla="*/ 14 w 14"/>
                      <a:gd name="T21" fmla="*/ 7 h 14"/>
                      <a:gd name="T22" fmla="*/ 12 w 14"/>
                      <a:gd name="T23" fmla="*/ 3 h 14"/>
                      <a:gd name="T24" fmla="*/ 9 w 14"/>
                      <a:gd name="T25" fmla="*/ 1 h 14"/>
                      <a:gd name="T26" fmla="*/ 7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7" y="0"/>
                        </a:moveTo>
                        <a:lnTo>
                          <a:pt x="4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2" y="3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49" name="Freeform 350"/>
                  <p:cNvSpPr>
                    <a:spLocks/>
                  </p:cNvSpPr>
                  <p:nvPr/>
                </p:nvSpPr>
                <p:spPr bwMode="auto">
                  <a:xfrm>
                    <a:off x="4593" y="1093"/>
                    <a:ext cx="15" cy="14"/>
                  </a:xfrm>
                  <a:custGeom>
                    <a:avLst/>
                    <a:gdLst>
                      <a:gd name="T0" fmla="*/ 11 w 15"/>
                      <a:gd name="T1" fmla="*/ 0 h 14"/>
                      <a:gd name="T2" fmla="*/ 7 w 15"/>
                      <a:gd name="T3" fmla="*/ 0 h 14"/>
                      <a:gd name="T4" fmla="*/ 5 w 15"/>
                      <a:gd name="T5" fmla="*/ 0 h 14"/>
                      <a:gd name="T6" fmla="*/ 2 w 15"/>
                      <a:gd name="T7" fmla="*/ 2 h 14"/>
                      <a:gd name="T8" fmla="*/ 0 w 15"/>
                      <a:gd name="T9" fmla="*/ 7 h 14"/>
                      <a:gd name="T10" fmla="*/ 2 w 15"/>
                      <a:gd name="T11" fmla="*/ 12 h 14"/>
                      <a:gd name="T12" fmla="*/ 5 w 15"/>
                      <a:gd name="T13" fmla="*/ 13 h 14"/>
                      <a:gd name="T14" fmla="*/ 5 w 15"/>
                      <a:gd name="T15" fmla="*/ 13 h 14"/>
                      <a:gd name="T16" fmla="*/ 8 w 15"/>
                      <a:gd name="T17" fmla="*/ 14 h 14"/>
                      <a:gd name="T18" fmla="*/ 11 w 15"/>
                      <a:gd name="T19" fmla="*/ 13 h 14"/>
                      <a:gd name="T20" fmla="*/ 13 w 15"/>
                      <a:gd name="T21" fmla="*/ 12 h 14"/>
                      <a:gd name="T22" fmla="*/ 15 w 15"/>
                      <a:gd name="T23" fmla="*/ 7 h 14"/>
                      <a:gd name="T24" fmla="*/ 13 w 15"/>
                      <a:gd name="T25" fmla="*/ 2 h 14"/>
                      <a:gd name="T26" fmla="*/ 11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11" y="0"/>
                        </a:move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8" y="14"/>
                        </a:lnTo>
                        <a:lnTo>
                          <a:pt x="11" y="13"/>
                        </a:lnTo>
                        <a:lnTo>
                          <a:pt x="13" y="12"/>
                        </a:lnTo>
                        <a:lnTo>
                          <a:pt x="15" y="7"/>
                        </a:lnTo>
                        <a:lnTo>
                          <a:pt x="13" y="2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50" name="Freeform 351"/>
                  <p:cNvSpPr>
                    <a:spLocks/>
                  </p:cNvSpPr>
                  <p:nvPr/>
                </p:nvSpPr>
                <p:spPr bwMode="auto">
                  <a:xfrm>
                    <a:off x="4621" y="1099"/>
                    <a:ext cx="15" cy="14"/>
                  </a:xfrm>
                  <a:custGeom>
                    <a:avLst/>
                    <a:gdLst>
                      <a:gd name="T0" fmla="*/ 10 w 15"/>
                      <a:gd name="T1" fmla="*/ 0 h 14"/>
                      <a:gd name="T2" fmla="*/ 7 w 15"/>
                      <a:gd name="T3" fmla="*/ 0 h 14"/>
                      <a:gd name="T4" fmla="*/ 5 w 15"/>
                      <a:gd name="T5" fmla="*/ 0 h 14"/>
                      <a:gd name="T6" fmla="*/ 3 w 15"/>
                      <a:gd name="T7" fmla="*/ 2 h 14"/>
                      <a:gd name="T8" fmla="*/ 0 w 15"/>
                      <a:gd name="T9" fmla="*/ 7 h 14"/>
                      <a:gd name="T10" fmla="*/ 3 w 15"/>
                      <a:gd name="T11" fmla="*/ 12 h 14"/>
                      <a:gd name="T12" fmla="*/ 4 w 15"/>
                      <a:gd name="T13" fmla="*/ 13 h 14"/>
                      <a:gd name="T14" fmla="*/ 4 w 15"/>
                      <a:gd name="T15" fmla="*/ 13 h 14"/>
                      <a:gd name="T16" fmla="*/ 7 w 15"/>
                      <a:gd name="T17" fmla="*/ 14 h 14"/>
                      <a:gd name="T18" fmla="*/ 10 w 15"/>
                      <a:gd name="T19" fmla="*/ 13 h 14"/>
                      <a:gd name="T20" fmla="*/ 12 w 15"/>
                      <a:gd name="T21" fmla="*/ 12 h 14"/>
                      <a:gd name="T22" fmla="*/ 15 w 15"/>
                      <a:gd name="T23" fmla="*/ 7 h 14"/>
                      <a:gd name="T24" fmla="*/ 12 w 15"/>
                      <a:gd name="T25" fmla="*/ 2 h 14"/>
                      <a:gd name="T26" fmla="*/ 10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10" y="0"/>
                        </a:move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51" name="Freeform 352"/>
                  <p:cNvSpPr>
                    <a:spLocks/>
                  </p:cNvSpPr>
                  <p:nvPr/>
                </p:nvSpPr>
                <p:spPr bwMode="auto">
                  <a:xfrm>
                    <a:off x="4649" y="1106"/>
                    <a:ext cx="14" cy="14"/>
                  </a:xfrm>
                  <a:custGeom>
                    <a:avLst/>
                    <a:gdLst>
                      <a:gd name="T0" fmla="*/ 10 w 14"/>
                      <a:gd name="T1" fmla="*/ 0 h 14"/>
                      <a:gd name="T2" fmla="*/ 7 w 14"/>
                      <a:gd name="T3" fmla="*/ 0 h 14"/>
                      <a:gd name="T4" fmla="*/ 4 w 14"/>
                      <a:gd name="T5" fmla="*/ 0 h 14"/>
                      <a:gd name="T6" fmla="*/ 2 w 14"/>
                      <a:gd name="T7" fmla="*/ 1 h 14"/>
                      <a:gd name="T8" fmla="*/ 0 w 14"/>
                      <a:gd name="T9" fmla="*/ 7 h 14"/>
                      <a:gd name="T10" fmla="*/ 2 w 14"/>
                      <a:gd name="T11" fmla="*/ 12 h 14"/>
                      <a:gd name="T12" fmla="*/ 4 w 14"/>
                      <a:gd name="T13" fmla="*/ 13 h 14"/>
                      <a:gd name="T14" fmla="*/ 4 w 14"/>
                      <a:gd name="T15" fmla="*/ 13 h 14"/>
                      <a:gd name="T16" fmla="*/ 7 w 14"/>
                      <a:gd name="T17" fmla="*/ 14 h 14"/>
                      <a:gd name="T18" fmla="*/ 10 w 14"/>
                      <a:gd name="T19" fmla="*/ 13 h 14"/>
                      <a:gd name="T20" fmla="*/ 13 w 14"/>
                      <a:gd name="T21" fmla="*/ 12 h 14"/>
                      <a:gd name="T22" fmla="*/ 14 w 14"/>
                      <a:gd name="T23" fmla="*/ 7 h 14"/>
                      <a:gd name="T24" fmla="*/ 13 w 14"/>
                      <a:gd name="T25" fmla="*/ 1 h 14"/>
                      <a:gd name="T26" fmla="*/ 10 w 14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0" y="0"/>
                        </a:move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52" name="Freeform 353"/>
                  <p:cNvSpPr>
                    <a:spLocks/>
                  </p:cNvSpPr>
                  <p:nvPr/>
                </p:nvSpPr>
                <p:spPr bwMode="auto">
                  <a:xfrm>
                    <a:off x="4676" y="1113"/>
                    <a:ext cx="14" cy="14"/>
                  </a:xfrm>
                  <a:custGeom>
                    <a:avLst/>
                    <a:gdLst>
                      <a:gd name="T0" fmla="*/ 11 w 14"/>
                      <a:gd name="T1" fmla="*/ 1 h 14"/>
                      <a:gd name="T2" fmla="*/ 7 w 14"/>
                      <a:gd name="T3" fmla="*/ 0 h 14"/>
                      <a:gd name="T4" fmla="*/ 5 w 14"/>
                      <a:gd name="T5" fmla="*/ 1 h 14"/>
                      <a:gd name="T6" fmla="*/ 2 w 14"/>
                      <a:gd name="T7" fmla="*/ 3 h 14"/>
                      <a:gd name="T8" fmla="*/ 0 w 14"/>
                      <a:gd name="T9" fmla="*/ 7 h 14"/>
                      <a:gd name="T10" fmla="*/ 2 w 14"/>
                      <a:gd name="T11" fmla="*/ 12 h 14"/>
                      <a:gd name="T12" fmla="*/ 5 w 14"/>
                      <a:gd name="T13" fmla="*/ 14 h 14"/>
                      <a:gd name="T14" fmla="*/ 5 w 14"/>
                      <a:gd name="T15" fmla="*/ 14 h 14"/>
                      <a:gd name="T16" fmla="*/ 7 w 14"/>
                      <a:gd name="T17" fmla="*/ 14 h 14"/>
                      <a:gd name="T18" fmla="*/ 11 w 14"/>
                      <a:gd name="T19" fmla="*/ 14 h 14"/>
                      <a:gd name="T20" fmla="*/ 13 w 14"/>
                      <a:gd name="T21" fmla="*/ 12 h 14"/>
                      <a:gd name="T22" fmla="*/ 14 w 14"/>
                      <a:gd name="T23" fmla="*/ 7 h 14"/>
                      <a:gd name="T24" fmla="*/ 13 w 14"/>
                      <a:gd name="T25" fmla="*/ 3 h 14"/>
                      <a:gd name="T26" fmla="*/ 11 w 14"/>
                      <a:gd name="T27" fmla="*/ 1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1" y="1"/>
                        </a:move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3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3" y="12"/>
                        </a:lnTo>
                        <a:lnTo>
                          <a:pt x="14" y="7"/>
                        </a:lnTo>
                        <a:lnTo>
                          <a:pt x="13" y="3"/>
                        </a:lnTo>
                        <a:lnTo>
                          <a:pt x="11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53" name="Freeform 354"/>
                  <p:cNvSpPr>
                    <a:spLocks/>
                  </p:cNvSpPr>
                  <p:nvPr/>
                </p:nvSpPr>
                <p:spPr bwMode="auto">
                  <a:xfrm>
                    <a:off x="4703" y="1121"/>
                    <a:ext cx="14" cy="15"/>
                  </a:xfrm>
                  <a:custGeom>
                    <a:avLst/>
                    <a:gdLst>
                      <a:gd name="T0" fmla="*/ 11 w 14"/>
                      <a:gd name="T1" fmla="*/ 2 h 15"/>
                      <a:gd name="T2" fmla="*/ 7 w 14"/>
                      <a:gd name="T3" fmla="*/ 0 h 15"/>
                      <a:gd name="T4" fmla="*/ 5 w 14"/>
                      <a:gd name="T5" fmla="*/ 2 h 15"/>
                      <a:gd name="T6" fmla="*/ 2 w 14"/>
                      <a:gd name="T7" fmla="*/ 3 h 15"/>
                      <a:gd name="T8" fmla="*/ 0 w 14"/>
                      <a:gd name="T9" fmla="*/ 8 h 15"/>
                      <a:gd name="T10" fmla="*/ 2 w 14"/>
                      <a:gd name="T11" fmla="*/ 12 h 15"/>
                      <a:gd name="T12" fmla="*/ 5 w 14"/>
                      <a:gd name="T13" fmla="*/ 15 h 15"/>
                      <a:gd name="T14" fmla="*/ 5 w 14"/>
                      <a:gd name="T15" fmla="*/ 15 h 15"/>
                      <a:gd name="T16" fmla="*/ 7 w 14"/>
                      <a:gd name="T17" fmla="*/ 15 h 15"/>
                      <a:gd name="T18" fmla="*/ 11 w 14"/>
                      <a:gd name="T19" fmla="*/ 15 h 15"/>
                      <a:gd name="T20" fmla="*/ 13 w 14"/>
                      <a:gd name="T21" fmla="*/ 12 h 15"/>
                      <a:gd name="T22" fmla="*/ 14 w 14"/>
                      <a:gd name="T23" fmla="*/ 8 h 15"/>
                      <a:gd name="T24" fmla="*/ 13 w 14"/>
                      <a:gd name="T25" fmla="*/ 3 h 15"/>
                      <a:gd name="T26" fmla="*/ 11 w 14"/>
                      <a:gd name="T27" fmla="*/ 2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11" y="2"/>
                        </a:moveTo>
                        <a:lnTo>
                          <a:pt x="7" y="0"/>
                        </a:lnTo>
                        <a:lnTo>
                          <a:pt x="5" y="2"/>
                        </a:lnTo>
                        <a:lnTo>
                          <a:pt x="2" y="3"/>
                        </a:lnTo>
                        <a:lnTo>
                          <a:pt x="0" y="8"/>
                        </a:lnTo>
                        <a:lnTo>
                          <a:pt x="2" y="12"/>
                        </a:lnTo>
                        <a:lnTo>
                          <a:pt x="5" y="15"/>
                        </a:lnTo>
                        <a:lnTo>
                          <a:pt x="7" y="15"/>
                        </a:lnTo>
                        <a:lnTo>
                          <a:pt x="11" y="15"/>
                        </a:lnTo>
                        <a:lnTo>
                          <a:pt x="13" y="12"/>
                        </a:lnTo>
                        <a:lnTo>
                          <a:pt x="14" y="8"/>
                        </a:lnTo>
                        <a:lnTo>
                          <a:pt x="13" y="3"/>
                        </a:lnTo>
                        <a:lnTo>
                          <a:pt x="11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54" name="Freeform 355"/>
                  <p:cNvSpPr>
                    <a:spLocks/>
                  </p:cNvSpPr>
                  <p:nvPr/>
                </p:nvSpPr>
                <p:spPr bwMode="auto">
                  <a:xfrm>
                    <a:off x="4730" y="1131"/>
                    <a:ext cx="15" cy="14"/>
                  </a:xfrm>
                  <a:custGeom>
                    <a:avLst/>
                    <a:gdLst>
                      <a:gd name="T0" fmla="*/ 10 w 15"/>
                      <a:gd name="T1" fmla="*/ 1 h 14"/>
                      <a:gd name="T2" fmla="*/ 7 w 15"/>
                      <a:gd name="T3" fmla="*/ 0 h 14"/>
                      <a:gd name="T4" fmla="*/ 4 w 15"/>
                      <a:gd name="T5" fmla="*/ 1 h 14"/>
                      <a:gd name="T6" fmla="*/ 3 w 15"/>
                      <a:gd name="T7" fmla="*/ 2 h 14"/>
                      <a:gd name="T8" fmla="*/ 0 w 15"/>
                      <a:gd name="T9" fmla="*/ 7 h 14"/>
                      <a:gd name="T10" fmla="*/ 3 w 15"/>
                      <a:gd name="T11" fmla="*/ 13 h 14"/>
                      <a:gd name="T12" fmla="*/ 4 w 15"/>
                      <a:gd name="T13" fmla="*/ 14 h 14"/>
                      <a:gd name="T14" fmla="*/ 4 w 15"/>
                      <a:gd name="T15" fmla="*/ 14 h 14"/>
                      <a:gd name="T16" fmla="*/ 7 w 15"/>
                      <a:gd name="T17" fmla="*/ 14 h 14"/>
                      <a:gd name="T18" fmla="*/ 10 w 15"/>
                      <a:gd name="T19" fmla="*/ 14 h 14"/>
                      <a:gd name="T20" fmla="*/ 12 w 15"/>
                      <a:gd name="T21" fmla="*/ 13 h 14"/>
                      <a:gd name="T22" fmla="*/ 15 w 15"/>
                      <a:gd name="T23" fmla="*/ 7 h 14"/>
                      <a:gd name="T24" fmla="*/ 12 w 15"/>
                      <a:gd name="T25" fmla="*/ 2 h 14"/>
                      <a:gd name="T26" fmla="*/ 10 w 15"/>
                      <a:gd name="T27" fmla="*/ 1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10" y="1"/>
                        </a:moveTo>
                        <a:lnTo>
                          <a:pt x="7" y="0"/>
                        </a:lnTo>
                        <a:lnTo>
                          <a:pt x="4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55" name="Freeform 356"/>
                  <p:cNvSpPr>
                    <a:spLocks/>
                  </p:cNvSpPr>
                  <p:nvPr/>
                </p:nvSpPr>
                <p:spPr bwMode="auto">
                  <a:xfrm>
                    <a:off x="4756" y="1142"/>
                    <a:ext cx="15" cy="14"/>
                  </a:xfrm>
                  <a:custGeom>
                    <a:avLst/>
                    <a:gdLst>
                      <a:gd name="T0" fmla="*/ 11 w 15"/>
                      <a:gd name="T1" fmla="*/ 1 h 14"/>
                      <a:gd name="T2" fmla="*/ 8 w 15"/>
                      <a:gd name="T3" fmla="*/ 0 h 14"/>
                      <a:gd name="T4" fmla="*/ 5 w 15"/>
                      <a:gd name="T5" fmla="*/ 1 h 14"/>
                      <a:gd name="T6" fmla="*/ 3 w 15"/>
                      <a:gd name="T7" fmla="*/ 2 h 14"/>
                      <a:gd name="T8" fmla="*/ 0 w 15"/>
                      <a:gd name="T9" fmla="*/ 7 h 14"/>
                      <a:gd name="T10" fmla="*/ 3 w 15"/>
                      <a:gd name="T11" fmla="*/ 13 h 14"/>
                      <a:gd name="T12" fmla="*/ 5 w 15"/>
                      <a:gd name="T13" fmla="*/ 14 h 14"/>
                      <a:gd name="T14" fmla="*/ 5 w 15"/>
                      <a:gd name="T15" fmla="*/ 14 h 14"/>
                      <a:gd name="T16" fmla="*/ 8 w 15"/>
                      <a:gd name="T17" fmla="*/ 14 h 14"/>
                      <a:gd name="T18" fmla="*/ 10 w 15"/>
                      <a:gd name="T19" fmla="*/ 14 h 14"/>
                      <a:gd name="T20" fmla="*/ 12 w 15"/>
                      <a:gd name="T21" fmla="*/ 13 h 14"/>
                      <a:gd name="T22" fmla="*/ 15 w 15"/>
                      <a:gd name="T23" fmla="*/ 7 h 14"/>
                      <a:gd name="T24" fmla="*/ 12 w 15"/>
                      <a:gd name="T25" fmla="*/ 2 h 14"/>
                      <a:gd name="T26" fmla="*/ 11 w 15"/>
                      <a:gd name="T27" fmla="*/ 1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11" y="1"/>
                        </a:moveTo>
                        <a:lnTo>
                          <a:pt x="8" y="0"/>
                        </a:lnTo>
                        <a:lnTo>
                          <a:pt x="5" y="1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8" y="14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1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56" name="Freeform 357"/>
                  <p:cNvSpPr>
                    <a:spLocks/>
                  </p:cNvSpPr>
                  <p:nvPr/>
                </p:nvSpPr>
                <p:spPr bwMode="auto">
                  <a:xfrm>
                    <a:off x="4782" y="1155"/>
                    <a:ext cx="15" cy="14"/>
                  </a:xfrm>
                  <a:custGeom>
                    <a:avLst/>
                    <a:gdLst>
                      <a:gd name="T0" fmla="*/ 10 w 15"/>
                      <a:gd name="T1" fmla="*/ 0 h 14"/>
                      <a:gd name="T2" fmla="*/ 8 w 15"/>
                      <a:gd name="T3" fmla="*/ 0 h 14"/>
                      <a:gd name="T4" fmla="*/ 4 w 15"/>
                      <a:gd name="T5" fmla="*/ 0 h 14"/>
                      <a:gd name="T6" fmla="*/ 3 w 15"/>
                      <a:gd name="T7" fmla="*/ 1 h 14"/>
                      <a:gd name="T8" fmla="*/ 0 w 15"/>
                      <a:gd name="T9" fmla="*/ 7 h 14"/>
                      <a:gd name="T10" fmla="*/ 3 w 15"/>
                      <a:gd name="T11" fmla="*/ 12 h 14"/>
                      <a:gd name="T12" fmla="*/ 4 w 15"/>
                      <a:gd name="T13" fmla="*/ 13 h 14"/>
                      <a:gd name="T14" fmla="*/ 4 w 15"/>
                      <a:gd name="T15" fmla="*/ 13 h 14"/>
                      <a:gd name="T16" fmla="*/ 8 w 15"/>
                      <a:gd name="T17" fmla="*/ 14 h 14"/>
                      <a:gd name="T18" fmla="*/ 10 w 15"/>
                      <a:gd name="T19" fmla="*/ 13 h 14"/>
                      <a:gd name="T20" fmla="*/ 12 w 15"/>
                      <a:gd name="T21" fmla="*/ 12 h 14"/>
                      <a:gd name="T22" fmla="*/ 15 w 15"/>
                      <a:gd name="T23" fmla="*/ 7 h 14"/>
                      <a:gd name="T24" fmla="*/ 12 w 15"/>
                      <a:gd name="T25" fmla="*/ 1 h 14"/>
                      <a:gd name="T26" fmla="*/ 10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10" y="0"/>
                        </a:move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3"/>
                        </a:lnTo>
                        <a:lnTo>
                          <a:pt x="8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1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57" name="Freeform 358"/>
                  <p:cNvSpPr>
                    <a:spLocks/>
                  </p:cNvSpPr>
                  <p:nvPr/>
                </p:nvSpPr>
                <p:spPr bwMode="auto">
                  <a:xfrm>
                    <a:off x="4807" y="1168"/>
                    <a:ext cx="15" cy="14"/>
                  </a:xfrm>
                  <a:custGeom>
                    <a:avLst/>
                    <a:gdLst>
                      <a:gd name="T0" fmla="*/ 10 w 15"/>
                      <a:gd name="T1" fmla="*/ 0 h 14"/>
                      <a:gd name="T2" fmla="*/ 7 w 15"/>
                      <a:gd name="T3" fmla="*/ 0 h 14"/>
                      <a:gd name="T4" fmla="*/ 5 w 15"/>
                      <a:gd name="T5" fmla="*/ 0 h 14"/>
                      <a:gd name="T6" fmla="*/ 3 w 15"/>
                      <a:gd name="T7" fmla="*/ 2 h 14"/>
                      <a:gd name="T8" fmla="*/ 0 w 15"/>
                      <a:gd name="T9" fmla="*/ 7 h 14"/>
                      <a:gd name="T10" fmla="*/ 3 w 15"/>
                      <a:gd name="T11" fmla="*/ 12 h 14"/>
                      <a:gd name="T12" fmla="*/ 4 w 15"/>
                      <a:gd name="T13" fmla="*/ 13 h 14"/>
                      <a:gd name="T14" fmla="*/ 4 w 15"/>
                      <a:gd name="T15" fmla="*/ 13 h 14"/>
                      <a:gd name="T16" fmla="*/ 7 w 15"/>
                      <a:gd name="T17" fmla="*/ 14 h 14"/>
                      <a:gd name="T18" fmla="*/ 10 w 15"/>
                      <a:gd name="T19" fmla="*/ 13 h 14"/>
                      <a:gd name="T20" fmla="*/ 12 w 15"/>
                      <a:gd name="T21" fmla="*/ 12 h 14"/>
                      <a:gd name="T22" fmla="*/ 15 w 15"/>
                      <a:gd name="T23" fmla="*/ 7 h 14"/>
                      <a:gd name="T24" fmla="*/ 12 w 15"/>
                      <a:gd name="T25" fmla="*/ 2 h 14"/>
                      <a:gd name="T26" fmla="*/ 10 w 15"/>
                      <a:gd name="T27" fmla="*/ 0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10" y="0"/>
                        </a:move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58" name="Freeform 359"/>
                  <p:cNvSpPr>
                    <a:spLocks/>
                  </p:cNvSpPr>
                  <p:nvPr/>
                </p:nvSpPr>
                <p:spPr bwMode="auto">
                  <a:xfrm>
                    <a:off x="4831" y="1182"/>
                    <a:ext cx="14" cy="14"/>
                  </a:xfrm>
                  <a:custGeom>
                    <a:avLst/>
                    <a:gdLst>
                      <a:gd name="T0" fmla="*/ 13 w 14"/>
                      <a:gd name="T1" fmla="*/ 2 h 14"/>
                      <a:gd name="T2" fmla="*/ 11 w 14"/>
                      <a:gd name="T3" fmla="*/ 1 h 14"/>
                      <a:gd name="T4" fmla="*/ 7 w 14"/>
                      <a:gd name="T5" fmla="*/ 0 h 14"/>
                      <a:gd name="T6" fmla="*/ 5 w 14"/>
                      <a:gd name="T7" fmla="*/ 1 h 14"/>
                      <a:gd name="T8" fmla="*/ 2 w 14"/>
                      <a:gd name="T9" fmla="*/ 2 h 14"/>
                      <a:gd name="T10" fmla="*/ 0 w 14"/>
                      <a:gd name="T11" fmla="*/ 7 h 14"/>
                      <a:gd name="T12" fmla="*/ 2 w 14"/>
                      <a:gd name="T13" fmla="*/ 13 h 14"/>
                      <a:gd name="T14" fmla="*/ 2 w 14"/>
                      <a:gd name="T15" fmla="*/ 13 h 14"/>
                      <a:gd name="T16" fmla="*/ 5 w 14"/>
                      <a:gd name="T17" fmla="*/ 14 h 14"/>
                      <a:gd name="T18" fmla="*/ 7 w 14"/>
                      <a:gd name="T19" fmla="*/ 14 h 14"/>
                      <a:gd name="T20" fmla="*/ 11 w 14"/>
                      <a:gd name="T21" fmla="*/ 14 h 14"/>
                      <a:gd name="T22" fmla="*/ 13 w 14"/>
                      <a:gd name="T23" fmla="*/ 13 h 14"/>
                      <a:gd name="T24" fmla="*/ 14 w 14"/>
                      <a:gd name="T25" fmla="*/ 7 h 14"/>
                      <a:gd name="T26" fmla="*/ 13 w 14"/>
                      <a:gd name="T27" fmla="*/ 2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3" y="2"/>
                        </a:moveTo>
                        <a:lnTo>
                          <a:pt x="11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3" y="13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59" name="Freeform 360"/>
                  <p:cNvSpPr>
                    <a:spLocks/>
                  </p:cNvSpPr>
                  <p:nvPr/>
                </p:nvSpPr>
                <p:spPr bwMode="auto">
                  <a:xfrm>
                    <a:off x="4855" y="1199"/>
                    <a:ext cx="14" cy="14"/>
                  </a:xfrm>
                  <a:custGeom>
                    <a:avLst/>
                    <a:gdLst>
                      <a:gd name="T0" fmla="*/ 13 w 14"/>
                      <a:gd name="T1" fmla="*/ 2 h 14"/>
                      <a:gd name="T2" fmla="*/ 10 w 14"/>
                      <a:gd name="T3" fmla="*/ 1 h 14"/>
                      <a:gd name="T4" fmla="*/ 7 w 14"/>
                      <a:gd name="T5" fmla="*/ 0 h 14"/>
                      <a:gd name="T6" fmla="*/ 5 w 14"/>
                      <a:gd name="T7" fmla="*/ 1 h 14"/>
                      <a:gd name="T8" fmla="*/ 2 w 14"/>
                      <a:gd name="T9" fmla="*/ 2 h 14"/>
                      <a:gd name="T10" fmla="*/ 0 w 14"/>
                      <a:gd name="T11" fmla="*/ 7 h 14"/>
                      <a:gd name="T12" fmla="*/ 2 w 14"/>
                      <a:gd name="T13" fmla="*/ 13 h 14"/>
                      <a:gd name="T14" fmla="*/ 2 w 14"/>
                      <a:gd name="T15" fmla="*/ 13 h 14"/>
                      <a:gd name="T16" fmla="*/ 5 w 14"/>
                      <a:gd name="T17" fmla="*/ 14 h 14"/>
                      <a:gd name="T18" fmla="*/ 7 w 14"/>
                      <a:gd name="T19" fmla="*/ 14 h 14"/>
                      <a:gd name="T20" fmla="*/ 10 w 14"/>
                      <a:gd name="T21" fmla="*/ 14 h 14"/>
                      <a:gd name="T22" fmla="*/ 12 w 14"/>
                      <a:gd name="T23" fmla="*/ 11 h 14"/>
                      <a:gd name="T24" fmla="*/ 14 w 14"/>
                      <a:gd name="T25" fmla="*/ 7 h 14"/>
                      <a:gd name="T26" fmla="*/ 13 w 14"/>
                      <a:gd name="T27" fmla="*/ 2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3" y="2"/>
                        </a:move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2" y="11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60" name="Freeform 361"/>
                  <p:cNvSpPr>
                    <a:spLocks/>
                  </p:cNvSpPr>
                  <p:nvPr/>
                </p:nvSpPr>
                <p:spPr bwMode="auto">
                  <a:xfrm>
                    <a:off x="4877" y="1216"/>
                    <a:ext cx="14" cy="15"/>
                  </a:xfrm>
                  <a:custGeom>
                    <a:avLst/>
                    <a:gdLst>
                      <a:gd name="T0" fmla="*/ 13 w 14"/>
                      <a:gd name="T1" fmla="*/ 1 h 15"/>
                      <a:gd name="T2" fmla="*/ 10 w 14"/>
                      <a:gd name="T3" fmla="*/ 0 h 15"/>
                      <a:gd name="T4" fmla="*/ 7 w 14"/>
                      <a:gd name="T5" fmla="*/ 0 h 15"/>
                      <a:gd name="T6" fmla="*/ 5 w 14"/>
                      <a:gd name="T7" fmla="*/ 0 h 15"/>
                      <a:gd name="T8" fmla="*/ 3 w 14"/>
                      <a:gd name="T9" fmla="*/ 3 h 15"/>
                      <a:gd name="T10" fmla="*/ 0 w 14"/>
                      <a:gd name="T11" fmla="*/ 7 h 15"/>
                      <a:gd name="T12" fmla="*/ 3 w 14"/>
                      <a:gd name="T13" fmla="*/ 12 h 15"/>
                      <a:gd name="T14" fmla="*/ 3 w 14"/>
                      <a:gd name="T15" fmla="*/ 12 h 15"/>
                      <a:gd name="T16" fmla="*/ 5 w 14"/>
                      <a:gd name="T17" fmla="*/ 13 h 15"/>
                      <a:gd name="T18" fmla="*/ 7 w 14"/>
                      <a:gd name="T19" fmla="*/ 15 h 15"/>
                      <a:gd name="T20" fmla="*/ 10 w 14"/>
                      <a:gd name="T21" fmla="*/ 13 h 15"/>
                      <a:gd name="T22" fmla="*/ 12 w 14"/>
                      <a:gd name="T23" fmla="*/ 12 h 15"/>
                      <a:gd name="T24" fmla="*/ 14 w 14"/>
                      <a:gd name="T25" fmla="*/ 7 h 15"/>
                      <a:gd name="T26" fmla="*/ 13 w 14"/>
                      <a:gd name="T27" fmla="*/ 1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13" y="1"/>
                        </a:move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3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7" y="15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61" name="Freeform 362"/>
                  <p:cNvSpPr>
                    <a:spLocks/>
                  </p:cNvSpPr>
                  <p:nvPr/>
                </p:nvSpPr>
                <p:spPr bwMode="auto">
                  <a:xfrm>
                    <a:off x="4899" y="1234"/>
                    <a:ext cx="14" cy="14"/>
                  </a:xfrm>
                  <a:custGeom>
                    <a:avLst/>
                    <a:gdLst>
                      <a:gd name="T0" fmla="*/ 13 w 14"/>
                      <a:gd name="T1" fmla="*/ 2 h 14"/>
                      <a:gd name="T2" fmla="*/ 10 w 14"/>
                      <a:gd name="T3" fmla="*/ 1 h 14"/>
                      <a:gd name="T4" fmla="*/ 7 w 14"/>
                      <a:gd name="T5" fmla="*/ 0 h 14"/>
                      <a:gd name="T6" fmla="*/ 4 w 14"/>
                      <a:gd name="T7" fmla="*/ 1 h 14"/>
                      <a:gd name="T8" fmla="*/ 2 w 14"/>
                      <a:gd name="T9" fmla="*/ 2 h 14"/>
                      <a:gd name="T10" fmla="*/ 0 w 14"/>
                      <a:gd name="T11" fmla="*/ 7 h 14"/>
                      <a:gd name="T12" fmla="*/ 2 w 14"/>
                      <a:gd name="T13" fmla="*/ 13 h 14"/>
                      <a:gd name="T14" fmla="*/ 2 w 14"/>
                      <a:gd name="T15" fmla="*/ 13 h 14"/>
                      <a:gd name="T16" fmla="*/ 4 w 14"/>
                      <a:gd name="T17" fmla="*/ 14 h 14"/>
                      <a:gd name="T18" fmla="*/ 7 w 14"/>
                      <a:gd name="T19" fmla="*/ 14 h 14"/>
                      <a:gd name="T20" fmla="*/ 10 w 14"/>
                      <a:gd name="T21" fmla="*/ 14 h 14"/>
                      <a:gd name="T22" fmla="*/ 13 w 14"/>
                      <a:gd name="T23" fmla="*/ 13 h 14"/>
                      <a:gd name="T24" fmla="*/ 14 w 14"/>
                      <a:gd name="T25" fmla="*/ 7 h 14"/>
                      <a:gd name="T26" fmla="*/ 13 w 14"/>
                      <a:gd name="T27" fmla="*/ 2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3" y="2"/>
                        </a:moveTo>
                        <a:lnTo>
                          <a:pt x="10" y="1"/>
                        </a:lnTo>
                        <a:lnTo>
                          <a:pt x="7" y="0"/>
                        </a:ln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4" y="14"/>
                        </a:lnTo>
                        <a:lnTo>
                          <a:pt x="7" y="14"/>
                        </a:lnTo>
                        <a:lnTo>
                          <a:pt x="10" y="14"/>
                        </a:lnTo>
                        <a:lnTo>
                          <a:pt x="13" y="13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62" name="Freeform 363"/>
                  <p:cNvSpPr>
                    <a:spLocks/>
                  </p:cNvSpPr>
                  <p:nvPr/>
                </p:nvSpPr>
                <p:spPr bwMode="auto">
                  <a:xfrm>
                    <a:off x="4920" y="1254"/>
                    <a:ext cx="14" cy="14"/>
                  </a:xfrm>
                  <a:custGeom>
                    <a:avLst/>
                    <a:gdLst>
                      <a:gd name="T0" fmla="*/ 13 w 14"/>
                      <a:gd name="T1" fmla="*/ 1 h 14"/>
                      <a:gd name="T2" fmla="*/ 9 w 14"/>
                      <a:gd name="T3" fmla="*/ 0 h 14"/>
                      <a:gd name="T4" fmla="*/ 7 w 14"/>
                      <a:gd name="T5" fmla="*/ 0 h 14"/>
                      <a:gd name="T6" fmla="*/ 5 w 14"/>
                      <a:gd name="T7" fmla="*/ 0 h 14"/>
                      <a:gd name="T8" fmla="*/ 2 w 14"/>
                      <a:gd name="T9" fmla="*/ 1 h 14"/>
                      <a:gd name="T10" fmla="*/ 0 w 14"/>
                      <a:gd name="T11" fmla="*/ 7 h 14"/>
                      <a:gd name="T12" fmla="*/ 2 w 14"/>
                      <a:gd name="T13" fmla="*/ 12 h 14"/>
                      <a:gd name="T14" fmla="*/ 2 w 14"/>
                      <a:gd name="T15" fmla="*/ 12 h 14"/>
                      <a:gd name="T16" fmla="*/ 5 w 14"/>
                      <a:gd name="T17" fmla="*/ 13 h 14"/>
                      <a:gd name="T18" fmla="*/ 7 w 14"/>
                      <a:gd name="T19" fmla="*/ 14 h 14"/>
                      <a:gd name="T20" fmla="*/ 9 w 14"/>
                      <a:gd name="T21" fmla="*/ 13 h 14"/>
                      <a:gd name="T22" fmla="*/ 12 w 14"/>
                      <a:gd name="T23" fmla="*/ 12 h 14"/>
                      <a:gd name="T24" fmla="*/ 14 w 14"/>
                      <a:gd name="T25" fmla="*/ 7 h 14"/>
                      <a:gd name="T26" fmla="*/ 13 w 14"/>
                      <a:gd name="T27" fmla="*/ 1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3" y="1"/>
                        </a:move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3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63" name="Freeform 364"/>
                  <p:cNvSpPr>
                    <a:spLocks/>
                  </p:cNvSpPr>
                  <p:nvPr/>
                </p:nvSpPr>
                <p:spPr bwMode="auto">
                  <a:xfrm>
                    <a:off x="4941" y="1273"/>
                    <a:ext cx="14" cy="14"/>
                  </a:xfrm>
                  <a:custGeom>
                    <a:avLst/>
                    <a:gdLst>
                      <a:gd name="T0" fmla="*/ 12 w 14"/>
                      <a:gd name="T1" fmla="*/ 1 h 14"/>
                      <a:gd name="T2" fmla="*/ 10 w 14"/>
                      <a:gd name="T3" fmla="*/ 0 h 14"/>
                      <a:gd name="T4" fmla="*/ 7 w 14"/>
                      <a:gd name="T5" fmla="*/ 0 h 14"/>
                      <a:gd name="T6" fmla="*/ 4 w 14"/>
                      <a:gd name="T7" fmla="*/ 0 h 14"/>
                      <a:gd name="T8" fmla="*/ 1 w 14"/>
                      <a:gd name="T9" fmla="*/ 3 h 14"/>
                      <a:gd name="T10" fmla="*/ 0 w 14"/>
                      <a:gd name="T11" fmla="*/ 7 h 14"/>
                      <a:gd name="T12" fmla="*/ 1 w 14"/>
                      <a:gd name="T13" fmla="*/ 12 h 14"/>
                      <a:gd name="T14" fmla="*/ 1 w 14"/>
                      <a:gd name="T15" fmla="*/ 12 h 14"/>
                      <a:gd name="T16" fmla="*/ 4 w 14"/>
                      <a:gd name="T17" fmla="*/ 13 h 14"/>
                      <a:gd name="T18" fmla="*/ 7 w 14"/>
                      <a:gd name="T19" fmla="*/ 14 h 14"/>
                      <a:gd name="T20" fmla="*/ 10 w 14"/>
                      <a:gd name="T21" fmla="*/ 13 h 14"/>
                      <a:gd name="T22" fmla="*/ 12 w 14"/>
                      <a:gd name="T23" fmla="*/ 12 h 14"/>
                      <a:gd name="T24" fmla="*/ 14 w 14"/>
                      <a:gd name="T25" fmla="*/ 7 h 14"/>
                      <a:gd name="T26" fmla="*/ 12 w 14"/>
                      <a:gd name="T27" fmla="*/ 1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2" y="1"/>
                        </a:move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1" y="3"/>
                        </a:lnTo>
                        <a:lnTo>
                          <a:pt x="0" y="7"/>
                        </a:lnTo>
                        <a:lnTo>
                          <a:pt x="1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64" name="Freeform 365"/>
                  <p:cNvSpPr>
                    <a:spLocks/>
                  </p:cNvSpPr>
                  <p:nvPr/>
                </p:nvSpPr>
                <p:spPr bwMode="auto">
                  <a:xfrm>
                    <a:off x="4960" y="1293"/>
                    <a:ext cx="14" cy="15"/>
                  </a:xfrm>
                  <a:custGeom>
                    <a:avLst/>
                    <a:gdLst>
                      <a:gd name="T0" fmla="*/ 13 w 14"/>
                      <a:gd name="T1" fmla="*/ 3 h 15"/>
                      <a:gd name="T2" fmla="*/ 11 w 14"/>
                      <a:gd name="T3" fmla="*/ 1 h 15"/>
                      <a:gd name="T4" fmla="*/ 7 w 14"/>
                      <a:gd name="T5" fmla="*/ 0 h 15"/>
                      <a:gd name="T6" fmla="*/ 5 w 14"/>
                      <a:gd name="T7" fmla="*/ 1 h 15"/>
                      <a:gd name="T8" fmla="*/ 3 w 14"/>
                      <a:gd name="T9" fmla="*/ 3 h 15"/>
                      <a:gd name="T10" fmla="*/ 0 w 14"/>
                      <a:gd name="T11" fmla="*/ 7 h 15"/>
                      <a:gd name="T12" fmla="*/ 3 w 14"/>
                      <a:gd name="T13" fmla="*/ 13 h 15"/>
                      <a:gd name="T14" fmla="*/ 3 w 14"/>
                      <a:gd name="T15" fmla="*/ 13 h 15"/>
                      <a:gd name="T16" fmla="*/ 5 w 14"/>
                      <a:gd name="T17" fmla="*/ 15 h 15"/>
                      <a:gd name="T18" fmla="*/ 7 w 14"/>
                      <a:gd name="T19" fmla="*/ 15 h 15"/>
                      <a:gd name="T20" fmla="*/ 11 w 14"/>
                      <a:gd name="T21" fmla="*/ 15 h 15"/>
                      <a:gd name="T22" fmla="*/ 13 w 14"/>
                      <a:gd name="T23" fmla="*/ 13 h 15"/>
                      <a:gd name="T24" fmla="*/ 14 w 14"/>
                      <a:gd name="T25" fmla="*/ 7 h 15"/>
                      <a:gd name="T26" fmla="*/ 13 w 14"/>
                      <a:gd name="T27" fmla="*/ 3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13" y="3"/>
                        </a:moveTo>
                        <a:lnTo>
                          <a:pt x="11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3" y="3"/>
                        </a:lnTo>
                        <a:lnTo>
                          <a:pt x="0" y="7"/>
                        </a:lnTo>
                        <a:lnTo>
                          <a:pt x="3" y="13"/>
                        </a:lnTo>
                        <a:lnTo>
                          <a:pt x="5" y="15"/>
                        </a:lnTo>
                        <a:lnTo>
                          <a:pt x="7" y="15"/>
                        </a:lnTo>
                        <a:lnTo>
                          <a:pt x="11" y="15"/>
                        </a:lnTo>
                        <a:lnTo>
                          <a:pt x="13" y="13"/>
                        </a:lnTo>
                        <a:lnTo>
                          <a:pt x="14" y="7"/>
                        </a:lnTo>
                        <a:lnTo>
                          <a:pt x="13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65" name="Freeform 366"/>
                  <p:cNvSpPr>
                    <a:spLocks/>
                  </p:cNvSpPr>
                  <p:nvPr/>
                </p:nvSpPr>
                <p:spPr bwMode="auto">
                  <a:xfrm>
                    <a:off x="4978" y="1316"/>
                    <a:ext cx="14" cy="15"/>
                  </a:xfrm>
                  <a:custGeom>
                    <a:avLst/>
                    <a:gdLst>
                      <a:gd name="T0" fmla="*/ 12 w 14"/>
                      <a:gd name="T1" fmla="*/ 2 h 15"/>
                      <a:gd name="T2" fmla="*/ 9 w 14"/>
                      <a:gd name="T3" fmla="*/ 1 h 15"/>
                      <a:gd name="T4" fmla="*/ 7 w 14"/>
                      <a:gd name="T5" fmla="*/ 0 h 15"/>
                      <a:gd name="T6" fmla="*/ 4 w 14"/>
                      <a:gd name="T7" fmla="*/ 1 h 15"/>
                      <a:gd name="T8" fmla="*/ 1 w 14"/>
                      <a:gd name="T9" fmla="*/ 2 h 15"/>
                      <a:gd name="T10" fmla="*/ 0 w 14"/>
                      <a:gd name="T11" fmla="*/ 7 h 15"/>
                      <a:gd name="T12" fmla="*/ 1 w 14"/>
                      <a:gd name="T13" fmla="*/ 13 h 15"/>
                      <a:gd name="T14" fmla="*/ 1 w 14"/>
                      <a:gd name="T15" fmla="*/ 13 h 15"/>
                      <a:gd name="T16" fmla="*/ 4 w 14"/>
                      <a:gd name="T17" fmla="*/ 14 h 15"/>
                      <a:gd name="T18" fmla="*/ 7 w 14"/>
                      <a:gd name="T19" fmla="*/ 15 h 15"/>
                      <a:gd name="T20" fmla="*/ 9 w 14"/>
                      <a:gd name="T21" fmla="*/ 14 h 15"/>
                      <a:gd name="T22" fmla="*/ 12 w 14"/>
                      <a:gd name="T23" fmla="*/ 13 h 15"/>
                      <a:gd name="T24" fmla="*/ 14 w 14"/>
                      <a:gd name="T25" fmla="*/ 8 h 15"/>
                      <a:gd name="T26" fmla="*/ 12 w 14"/>
                      <a:gd name="T27" fmla="*/ 2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12" y="2"/>
                        </a:move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4" y="1"/>
                        </a:lnTo>
                        <a:lnTo>
                          <a:pt x="1" y="2"/>
                        </a:lnTo>
                        <a:lnTo>
                          <a:pt x="0" y="7"/>
                        </a:lnTo>
                        <a:lnTo>
                          <a:pt x="1" y="13"/>
                        </a:lnTo>
                        <a:lnTo>
                          <a:pt x="4" y="14"/>
                        </a:lnTo>
                        <a:lnTo>
                          <a:pt x="7" y="15"/>
                        </a:lnTo>
                        <a:lnTo>
                          <a:pt x="9" y="14"/>
                        </a:lnTo>
                        <a:lnTo>
                          <a:pt x="12" y="13"/>
                        </a:lnTo>
                        <a:lnTo>
                          <a:pt x="14" y="8"/>
                        </a:lnTo>
                        <a:lnTo>
                          <a:pt x="12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66" name="Freeform 367"/>
                  <p:cNvSpPr>
                    <a:spLocks/>
                  </p:cNvSpPr>
                  <p:nvPr/>
                </p:nvSpPr>
                <p:spPr bwMode="auto">
                  <a:xfrm>
                    <a:off x="4991" y="1341"/>
                    <a:ext cx="14" cy="14"/>
                  </a:xfrm>
                  <a:custGeom>
                    <a:avLst/>
                    <a:gdLst>
                      <a:gd name="T0" fmla="*/ 13 w 14"/>
                      <a:gd name="T1" fmla="*/ 2 h 14"/>
                      <a:gd name="T2" fmla="*/ 11 w 14"/>
                      <a:gd name="T3" fmla="*/ 1 h 14"/>
                      <a:gd name="T4" fmla="*/ 7 w 14"/>
                      <a:gd name="T5" fmla="*/ 0 h 14"/>
                      <a:gd name="T6" fmla="*/ 5 w 14"/>
                      <a:gd name="T7" fmla="*/ 1 h 14"/>
                      <a:gd name="T8" fmla="*/ 2 w 14"/>
                      <a:gd name="T9" fmla="*/ 2 h 14"/>
                      <a:gd name="T10" fmla="*/ 0 w 14"/>
                      <a:gd name="T11" fmla="*/ 7 h 14"/>
                      <a:gd name="T12" fmla="*/ 2 w 14"/>
                      <a:gd name="T13" fmla="*/ 13 h 14"/>
                      <a:gd name="T14" fmla="*/ 2 w 14"/>
                      <a:gd name="T15" fmla="*/ 13 h 14"/>
                      <a:gd name="T16" fmla="*/ 5 w 14"/>
                      <a:gd name="T17" fmla="*/ 14 h 14"/>
                      <a:gd name="T18" fmla="*/ 7 w 14"/>
                      <a:gd name="T19" fmla="*/ 14 h 14"/>
                      <a:gd name="T20" fmla="*/ 11 w 14"/>
                      <a:gd name="T21" fmla="*/ 14 h 14"/>
                      <a:gd name="T22" fmla="*/ 12 w 14"/>
                      <a:gd name="T23" fmla="*/ 13 h 14"/>
                      <a:gd name="T24" fmla="*/ 14 w 14"/>
                      <a:gd name="T25" fmla="*/ 7 h 14"/>
                      <a:gd name="T26" fmla="*/ 13 w 14"/>
                      <a:gd name="T27" fmla="*/ 2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3" y="2"/>
                        </a:moveTo>
                        <a:lnTo>
                          <a:pt x="11" y="1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3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11" y="14"/>
                        </a:lnTo>
                        <a:lnTo>
                          <a:pt x="12" y="13"/>
                        </a:lnTo>
                        <a:lnTo>
                          <a:pt x="14" y="7"/>
                        </a:lnTo>
                        <a:lnTo>
                          <a:pt x="13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67" name="Freeform 368"/>
                  <p:cNvSpPr>
                    <a:spLocks/>
                  </p:cNvSpPr>
                  <p:nvPr/>
                </p:nvSpPr>
                <p:spPr bwMode="auto">
                  <a:xfrm>
                    <a:off x="5002" y="1368"/>
                    <a:ext cx="14" cy="14"/>
                  </a:xfrm>
                  <a:custGeom>
                    <a:avLst/>
                    <a:gdLst>
                      <a:gd name="T0" fmla="*/ 14 w 14"/>
                      <a:gd name="T1" fmla="*/ 7 h 14"/>
                      <a:gd name="T2" fmla="*/ 12 w 14"/>
                      <a:gd name="T3" fmla="*/ 2 h 14"/>
                      <a:gd name="T4" fmla="*/ 9 w 14"/>
                      <a:gd name="T5" fmla="*/ 0 h 14"/>
                      <a:gd name="T6" fmla="*/ 7 w 14"/>
                      <a:gd name="T7" fmla="*/ 0 h 14"/>
                      <a:gd name="T8" fmla="*/ 3 w 14"/>
                      <a:gd name="T9" fmla="*/ 0 h 14"/>
                      <a:gd name="T10" fmla="*/ 2 w 14"/>
                      <a:gd name="T11" fmla="*/ 2 h 14"/>
                      <a:gd name="T12" fmla="*/ 0 w 14"/>
                      <a:gd name="T13" fmla="*/ 7 h 14"/>
                      <a:gd name="T14" fmla="*/ 0 w 14"/>
                      <a:gd name="T15" fmla="*/ 7 h 14"/>
                      <a:gd name="T16" fmla="*/ 2 w 14"/>
                      <a:gd name="T17" fmla="*/ 12 h 14"/>
                      <a:gd name="T18" fmla="*/ 3 w 14"/>
                      <a:gd name="T19" fmla="*/ 13 h 14"/>
                      <a:gd name="T20" fmla="*/ 7 w 14"/>
                      <a:gd name="T21" fmla="*/ 14 h 14"/>
                      <a:gd name="T22" fmla="*/ 9 w 14"/>
                      <a:gd name="T23" fmla="*/ 13 h 14"/>
                      <a:gd name="T24" fmla="*/ 12 w 14"/>
                      <a:gd name="T25" fmla="*/ 12 h 14"/>
                      <a:gd name="T26" fmla="*/ 14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4" y="7"/>
                        </a:moveTo>
                        <a:lnTo>
                          <a:pt x="12" y="2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3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3" y="13"/>
                        </a:lnTo>
                        <a:lnTo>
                          <a:pt x="7" y="14"/>
                        </a:lnTo>
                        <a:lnTo>
                          <a:pt x="9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68" name="Freeform 369"/>
                  <p:cNvSpPr>
                    <a:spLocks/>
                  </p:cNvSpPr>
                  <p:nvPr/>
                </p:nvSpPr>
                <p:spPr bwMode="auto">
                  <a:xfrm>
                    <a:off x="5009" y="1395"/>
                    <a:ext cx="14" cy="14"/>
                  </a:xfrm>
                  <a:custGeom>
                    <a:avLst/>
                    <a:gdLst>
                      <a:gd name="T0" fmla="*/ 14 w 14"/>
                      <a:gd name="T1" fmla="*/ 7 h 14"/>
                      <a:gd name="T2" fmla="*/ 12 w 14"/>
                      <a:gd name="T3" fmla="*/ 3 h 14"/>
                      <a:gd name="T4" fmla="*/ 9 w 14"/>
                      <a:gd name="T5" fmla="*/ 1 h 14"/>
                      <a:gd name="T6" fmla="*/ 7 w 14"/>
                      <a:gd name="T7" fmla="*/ 0 h 14"/>
                      <a:gd name="T8" fmla="*/ 3 w 14"/>
                      <a:gd name="T9" fmla="*/ 1 h 14"/>
                      <a:gd name="T10" fmla="*/ 1 w 14"/>
                      <a:gd name="T11" fmla="*/ 3 h 14"/>
                      <a:gd name="T12" fmla="*/ 0 w 14"/>
                      <a:gd name="T13" fmla="*/ 7 h 14"/>
                      <a:gd name="T14" fmla="*/ 0 w 14"/>
                      <a:gd name="T15" fmla="*/ 7 h 14"/>
                      <a:gd name="T16" fmla="*/ 1 w 14"/>
                      <a:gd name="T17" fmla="*/ 12 h 14"/>
                      <a:gd name="T18" fmla="*/ 3 w 14"/>
                      <a:gd name="T19" fmla="*/ 14 h 14"/>
                      <a:gd name="T20" fmla="*/ 7 w 14"/>
                      <a:gd name="T21" fmla="*/ 14 h 14"/>
                      <a:gd name="T22" fmla="*/ 9 w 14"/>
                      <a:gd name="T23" fmla="*/ 14 h 14"/>
                      <a:gd name="T24" fmla="*/ 12 w 14"/>
                      <a:gd name="T25" fmla="*/ 12 h 14"/>
                      <a:gd name="T26" fmla="*/ 14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4" y="7"/>
                        </a:moveTo>
                        <a:lnTo>
                          <a:pt x="12" y="3"/>
                        </a:lnTo>
                        <a:lnTo>
                          <a:pt x="9" y="1"/>
                        </a:lnTo>
                        <a:lnTo>
                          <a:pt x="7" y="0"/>
                        </a:lnTo>
                        <a:lnTo>
                          <a:pt x="3" y="1"/>
                        </a:lnTo>
                        <a:lnTo>
                          <a:pt x="1" y="3"/>
                        </a:lnTo>
                        <a:lnTo>
                          <a:pt x="0" y="7"/>
                        </a:lnTo>
                        <a:lnTo>
                          <a:pt x="1" y="12"/>
                        </a:lnTo>
                        <a:lnTo>
                          <a:pt x="3" y="14"/>
                        </a:lnTo>
                        <a:lnTo>
                          <a:pt x="7" y="14"/>
                        </a:lnTo>
                        <a:lnTo>
                          <a:pt x="9" y="14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69" name="Freeform 370"/>
                  <p:cNvSpPr>
                    <a:spLocks/>
                  </p:cNvSpPr>
                  <p:nvPr/>
                </p:nvSpPr>
                <p:spPr bwMode="auto">
                  <a:xfrm>
                    <a:off x="5012" y="1424"/>
                    <a:ext cx="15" cy="14"/>
                  </a:xfrm>
                  <a:custGeom>
                    <a:avLst/>
                    <a:gdLst>
                      <a:gd name="T0" fmla="*/ 15 w 15"/>
                      <a:gd name="T1" fmla="*/ 7 h 14"/>
                      <a:gd name="T2" fmla="*/ 12 w 15"/>
                      <a:gd name="T3" fmla="*/ 2 h 14"/>
                      <a:gd name="T4" fmla="*/ 10 w 15"/>
                      <a:gd name="T5" fmla="*/ 0 h 14"/>
                      <a:gd name="T6" fmla="*/ 7 w 15"/>
                      <a:gd name="T7" fmla="*/ 0 h 14"/>
                      <a:gd name="T8" fmla="*/ 4 w 15"/>
                      <a:gd name="T9" fmla="*/ 0 h 14"/>
                      <a:gd name="T10" fmla="*/ 3 w 15"/>
                      <a:gd name="T11" fmla="*/ 2 h 14"/>
                      <a:gd name="T12" fmla="*/ 0 w 15"/>
                      <a:gd name="T13" fmla="*/ 7 h 14"/>
                      <a:gd name="T14" fmla="*/ 0 w 15"/>
                      <a:gd name="T15" fmla="*/ 7 h 14"/>
                      <a:gd name="T16" fmla="*/ 3 w 15"/>
                      <a:gd name="T17" fmla="*/ 12 h 14"/>
                      <a:gd name="T18" fmla="*/ 4 w 15"/>
                      <a:gd name="T19" fmla="*/ 13 h 14"/>
                      <a:gd name="T20" fmla="*/ 7 w 15"/>
                      <a:gd name="T21" fmla="*/ 14 h 14"/>
                      <a:gd name="T22" fmla="*/ 10 w 15"/>
                      <a:gd name="T23" fmla="*/ 13 h 14"/>
                      <a:gd name="T24" fmla="*/ 12 w 15"/>
                      <a:gd name="T25" fmla="*/ 12 h 14"/>
                      <a:gd name="T26" fmla="*/ 15 w 15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15" y="7"/>
                        </a:move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70" name="Freeform 371"/>
                  <p:cNvSpPr>
                    <a:spLocks/>
                  </p:cNvSpPr>
                  <p:nvPr/>
                </p:nvSpPr>
                <p:spPr bwMode="auto">
                  <a:xfrm>
                    <a:off x="5014" y="1452"/>
                    <a:ext cx="14" cy="14"/>
                  </a:xfrm>
                  <a:custGeom>
                    <a:avLst/>
                    <a:gdLst>
                      <a:gd name="T0" fmla="*/ 14 w 14"/>
                      <a:gd name="T1" fmla="*/ 7 h 14"/>
                      <a:gd name="T2" fmla="*/ 11 w 14"/>
                      <a:gd name="T3" fmla="*/ 2 h 14"/>
                      <a:gd name="T4" fmla="*/ 10 w 14"/>
                      <a:gd name="T5" fmla="*/ 0 h 14"/>
                      <a:gd name="T6" fmla="*/ 7 w 14"/>
                      <a:gd name="T7" fmla="*/ 0 h 14"/>
                      <a:gd name="T8" fmla="*/ 4 w 14"/>
                      <a:gd name="T9" fmla="*/ 0 h 14"/>
                      <a:gd name="T10" fmla="*/ 2 w 14"/>
                      <a:gd name="T11" fmla="*/ 2 h 14"/>
                      <a:gd name="T12" fmla="*/ 0 w 14"/>
                      <a:gd name="T13" fmla="*/ 7 h 14"/>
                      <a:gd name="T14" fmla="*/ 0 w 14"/>
                      <a:gd name="T15" fmla="*/ 7 h 14"/>
                      <a:gd name="T16" fmla="*/ 2 w 14"/>
                      <a:gd name="T17" fmla="*/ 12 h 14"/>
                      <a:gd name="T18" fmla="*/ 4 w 14"/>
                      <a:gd name="T19" fmla="*/ 13 h 14"/>
                      <a:gd name="T20" fmla="*/ 7 w 14"/>
                      <a:gd name="T21" fmla="*/ 14 h 14"/>
                      <a:gd name="T22" fmla="*/ 10 w 14"/>
                      <a:gd name="T23" fmla="*/ 13 h 14"/>
                      <a:gd name="T24" fmla="*/ 11 w 14"/>
                      <a:gd name="T25" fmla="*/ 12 h 14"/>
                      <a:gd name="T26" fmla="*/ 14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4" y="7"/>
                        </a:moveTo>
                        <a:lnTo>
                          <a:pt x="11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71" name="Freeform 372"/>
                  <p:cNvSpPr>
                    <a:spLocks/>
                  </p:cNvSpPr>
                  <p:nvPr/>
                </p:nvSpPr>
                <p:spPr bwMode="auto">
                  <a:xfrm>
                    <a:off x="5014" y="1481"/>
                    <a:ext cx="14" cy="14"/>
                  </a:xfrm>
                  <a:custGeom>
                    <a:avLst/>
                    <a:gdLst>
                      <a:gd name="T0" fmla="*/ 14 w 14"/>
                      <a:gd name="T1" fmla="*/ 7 h 14"/>
                      <a:gd name="T2" fmla="*/ 11 w 14"/>
                      <a:gd name="T3" fmla="*/ 2 h 14"/>
                      <a:gd name="T4" fmla="*/ 10 w 14"/>
                      <a:gd name="T5" fmla="*/ 0 h 14"/>
                      <a:gd name="T6" fmla="*/ 7 w 14"/>
                      <a:gd name="T7" fmla="*/ 0 h 14"/>
                      <a:gd name="T8" fmla="*/ 4 w 14"/>
                      <a:gd name="T9" fmla="*/ 0 h 14"/>
                      <a:gd name="T10" fmla="*/ 2 w 14"/>
                      <a:gd name="T11" fmla="*/ 2 h 14"/>
                      <a:gd name="T12" fmla="*/ 0 w 14"/>
                      <a:gd name="T13" fmla="*/ 7 h 14"/>
                      <a:gd name="T14" fmla="*/ 0 w 14"/>
                      <a:gd name="T15" fmla="*/ 7 h 14"/>
                      <a:gd name="T16" fmla="*/ 2 w 14"/>
                      <a:gd name="T17" fmla="*/ 11 h 14"/>
                      <a:gd name="T18" fmla="*/ 4 w 14"/>
                      <a:gd name="T19" fmla="*/ 13 h 14"/>
                      <a:gd name="T20" fmla="*/ 7 w 14"/>
                      <a:gd name="T21" fmla="*/ 14 h 14"/>
                      <a:gd name="T22" fmla="*/ 10 w 14"/>
                      <a:gd name="T23" fmla="*/ 13 h 14"/>
                      <a:gd name="T24" fmla="*/ 11 w 14"/>
                      <a:gd name="T25" fmla="*/ 11 h 14"/>
                      <a:gd name="T26" fmla="*/ 14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4" y="7"/>
                        </a:moveTo>
                        <a:lnTo>
                          <a:pt x="11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2" y="2"/>
                        </a:lnTo>
                        <a:lnTo>
                          <a:pt x="0" y="7"/>
                        </a:lnTo>
                        <a:lnTo>
                          <a:pt x="2" y="11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1" y="11"/>
                        </a:lnTo>
                        <a:lnTo>
                          <a:pt x="14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72" name="Freeform 373"/>
                  <p:cNvSpPr>
                    <a:spLocks/>
                  </p:cNvSpPr>
                  <p:nvPr/>
                </p:nvSpPr>
                <p:spPr bwMode="auto">
                  <a:xfrm>
                    <a:off x="5012" y="1509"/>
                    <a:ext cx="15" cy="14"/>
                  </a:xfrm>
                  <a:custGeom>
                    <a:avLst/>
                    <a:gdLst>
                      <a:gd name="T0" fmla="*/ 15 w 15"/>
                      <a:gd name="T1" fmla="*/ 7 h 14"/>
                      <a:gd name="T2" fmla="*/ 12 w 15"/>
                      <a:gd name="T3" fmla="*/ 2 h 14"/>
                      <a:gd name="T4" fmla="*/ 10 w 15"/>
                      <a:gd name="T5" fmla="*/ 0 h 14"/>
                      <a:gd name="T6" fmla="*/ 7 w 15"/>
                      <a:gd name="T7" fmla="*/ 0 h 14"/>
                      <a:gd name="T8" fmla="*/ 5 w 15"/>
                      <a:gd name="T9" fmla="*/ 0 h 14"/>
                      <a:gd name="T10" fmla="*/ 3 w 15"/>
                      <a:gd name="T11" fmla="*/ 2 h 14"/>
                      <a:gd name="T12" fmla="*/ 0 w 15"/>
                      <a:gd name="T13" fmla="*/ 7 h 14"/>
                      <a:gd name="T14" fmla="*/ 0 w 15"/>
                      <a:gd name="T15" fmla="*/ 7 h 14"/>
                      <a:gd name="T16" fmla="*/ 3 w 15"/>
                      <a:gd name="T17" fmla="*/ 12 h 14"/>
                      <a:gd name="T18" fmla="*/ 5 w 15"/>
                      <a:gd name="T19" fmla="*/ 13 h 14"/>
                      <a:gd name="T20" fmla="*/ 7 w 15"/>
                      <a:gd name="T21" fmla="*/ 14 h 14"/>
                      <a:gd name="T22" fmla="*/ 10 w 15"/>
                      <a:gd name="T23" fmla="*/ 13 h 14"/>
                      <a:gd name="T24" fmla="*/ 12 w 15"/>
                      <a:gd name="T25" fmla="*/ 12 h 14"/>
                      <a:gd name="T26" fmla="*/ 15 w 15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14">
                        <a:moveTo>
                          <a:pt x="15" y="7"/>
                        </a:move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2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5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73" name="Freeform 374"/>
                  <p:cNvSpPr>
                    <a:spLocks/>
                  </p:cNvSpPr>
                  <p:nvPr/>
                </p:nvSpPr>
                <p:spPr bwMode="auto">
                  <a:xfrm>
                    <a:off x="5010" y="1537"/>
                    <a:ext cx="14" cy="15"/>
                  </a:xfrm>
                  <a:custGeom>
                    <a:avLst/>
                    <a:gdLst>
                      <a:gd name="T0" fmla="*/ 14 w 14"/>
                      <a:gd name="T1" fmla="*/ 8 h 15"/>
                      <a:gd name="T2" fmla="*/ 13 w 14"/>
                      <a:gd name="T3" fmla="*/ 3 h 15"/>
                      <a:gd name="T4" fmla="*/ 11 w 14"/>
                      <a:gd name="T5" fmla="*/ 0 h 15"/>
                      <a:gd name="T6" fmla="*/ 7 w 14"/>
                      <a:gd name="T7" fmla="*/ 0 h 15"/>
                      <a:gd name="T8" fmla="*/ 5 w 14"/>
                      <a:gd name="T9" fmla="*/ 0 h 15"/>
                      <a:gd name="T10" fmla="*/ 2 w 14"/>
                      <a:gd name="T11" fmla="*/ 3 h 15"/>
                      <a:gd name="T12" fmla="*/ 0 w 14"/>
                      <a:gd name="T13" fmla="*/ 8 h 15"/>
                      <a:gd name="T14" fmla="*/ 0 w 14"/>
                      <a:gd name="T15" fmla="*/ 8 h 15"/>
                      <a:gd name="T16" fmla="*/ 2 w 14"/>
                      <a:gd name="T17" fmla="*/ 12 h 15"/>
                      <a:gd name="T18" fmla="*/ 5 w 14"/>
                      <a:gd name="T19" fmla="*/ 13 h 15"/>
                      <a:gd name="T20" fmla="*/ 7 w 14"/>
                      <a:gd name="T21" fmla="*/ 15 h 15"/>
                      <a:gd name="T22" fmla="*/ 11 w 14"/>
                      <a:gd name="T23" fmla="*/ 13 h 15"/>
                      <a:gd name="T24" fmla="*/ 13 w 14"/>
                      <a:gd name="T25" fmla="*/ 12 h 15"/>
                      <a:gd name="T26" fmla="*/ 14 w 14"/>
                      <a:gd name="T27" fmla="*/ 8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14" y="8"/>
                        </a:moveTo>
                        <a:lnTo>
                          <a:pt x="13" y="3"/>
                        </a:lnTo>
                        <a:lnTo>
                          <a:pt x="11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3"/>
                        </a:lnTo>
                        <a:lnTo>
                          <a:pt x="0" y="8"/>
                        </a:lnTo>
                        <a:lnTo>
                          <a:pt x="2" y="12"/>
                        </a:lnTo>
                        <a:lnTo>
                          <a:pt x="5" y="13"/>
                        </a:lnTo>
                        <a:lnTo>
                          <a:pt x="7" y="15"/>
                        </a:lnTo>
                        <a:lnTo>
                          <a:pt x="11" y="13"/>
                        </a:lnTo>
                        <a:lnTo>
                          <a:pt x="13" y="12"/>
                        </a:lnTo>
                        <a:lnTo>
                          <a:pt x="14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74" name="Freeform 375"/>
                  <p:cNvSpPr>
                    <a:spLocks/>
                  </p:cNvSpPr>
                  <p:nvPr/>
                </p:nvSpPr>
                <p:spPr bwMode="auto">
                  <a:xfrm>
                    <a:off x="5008" y="1566"/>
                    <a:ext cx="14" cy="14"/>
                  </a:xfrm>
                  <a:custGeom>
                    <a:avLst/>
                    <a:gdLst>
                      <a:gd name="T0" fmla="*/ 14 w 14"/>
                      <a:gd name="T1" fmla="*/ 7 h 14"/>
                      <a:gd name="T2" fmla="*/ 11 w 14"/>
                      <a:gd name="T3" fmla="*/ 1 h 14"/>
                      <a:gd name="T4" fmla="*/ 10 w 14"/>
                      <a:gd name="T5" fmla="*/ 0 h 14"/>
                      <a:gd name="T6" fmla="*/ 7 w 14"/>
                      <a:gd name="T7" fmla="*/ 0 h 14"/>
                      <a:gd name="T8" fmla="*/ 4 w 14"/>
                      <a:gd name="T9" fmla="*/ 0 h 14"/>
                      <a:gd name="T10" fmla="*/ 2 w 14"/>
                      <a:gd name="T11" fmla="*/ 1 h 14"/>
                      <a:gd name="T12" fmla="*/ 0 w 14"/>
                      <a:gd name="T13" fmla="*/ 7 h 14"/>
                      <a:gd name="T14" fmla="*/ 0 w 14"/>
                      <a:gd name="T15" fmla="*/ 7 h 14"/>
                      <a:gd name="T16" fmla="*/ 2 w 14"/>
                      <a:gd name="T17" fmla="*/ 12 h 14"/>
                      <a:gd name="T18" fmla="*/ 4 w 14"/>
                      <a:gd name="T19" fmla="*/ 13 h 14"/>
                      <a:gd name="T20" fmla="*/ 7 w 14"/>
                      <a:gd name="T21" fmla="*/ 14 h 14"/>
                      <a:gd name="T22" fmla="*/ 10 w 14"/>
                      <a:gd name="T23" fmla="*/ 13 h 14"/>
                      <a:gd name="T24" fmla="*/ 11 w 14"/>
                      <a:gd name="T25" fmla="*/ 12 h 14"/>
                      <a:gd name="T26" fmla="*/ 14 w 14"/>
                      <a:gd name="T27" fmla="*/ 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4">
                        <a:moveTo>
                          <a:pt x="14" y="7"/>
                        </a:moveTo>
                        <a:lnTo>
                          <a:pt x="11" y="1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4" y="0"/>
                        </a:lnTo>
                        <a:lnTo>
                          <a:pt x="2" y="1"/>
                        </a:lnTo>
                        <a:lnTo>
                          <a:pt x="0" y="7"/>
                        </a:lnTo>
                        <a:lnTo>
                          <a:pt x="2" y="12"/>
                        </a:lnTo>
                        <a:lnTo>
                          <a:pt x="4" y="13"/>
                        </a:lnTo>
                        <a:lnTo>
                          <a:pt x="7" y="14"/>
                        </a:lnTo>
                        <a:lnTo>
                          <a:pt x="10" y="13"/>
                        </a:lnTo>
                        <a:lnTo>
                          <a:pt x="11" y="12"/>
                        </a:lnTo>
                        <a:lnTo>
                          <a:pt x="14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2075" name="Freeform 376"/>
                  <p:cNvSpPr>
                    <a:spLocks/>
                  </p:cNvSpPr>
                  <p:nvPr/>
                </p:nvSpPr>
                <p:spPr bwMode="auto">
                  <a:xfrm>
                    <a:off x="5005" y="1594"/>
                    <a:ext cx="14" cy="15"/>
                  </a:xfrm>
                  <a:custGeom>
                    <a:avLst/>
                    <a:gdLst>
                      <a:gd name="T0" fmla="*/ 14 w 14"/>
                      <a:gd name="T1" fmla="*/ 7 h 15"/>
                      <a:gd name="T2" fmla="*/ 12 w 14"/>
                      <a:gd name="T3" fmla="*/ 1 h 15"/>
                      <a:gd name="T4" fmla="*/ 10 w 14"/>
                      <a:gd name="T5" fmla="*/ 0 h 15"/>
                      <a:gd name="T6" fmla="*/ 7 w 14"/>
                      <a:gd name="T7" fmla="*/ 0 h 15"/>
                      <a:gd name="T8" fmla="*/ 5 w 14"/>
                      <a:gd name="T9" fmla="*/ 0 h 15"/>
                      <a:gd name="T10" fmla="*/ 3 w 14"/>
                      <a:gd name="T11" fmla="*/ 1 h 15"/>
                      <a:gd name="T12" fmla="*/ 0 w 14"/>
                      <a:gd name="T13" fmla="*/ 7 h 15"/>
                      <a:gd name="T14" fmla="*/ 0 w 14"/>
                      <a:gd name="T15" fmla="*/ 7 h 15"/>
                      <a:gd name="T16" fmla="*/ 3 w 14"/>
                      <a:gd name="T17" fmla="*/ 12 h 15"/>
                      <a:gd name="T18" fmla="*/ 5 w 14"/>
                      <a:gd name="T19" fmla="*/ 13 h 15"/>
                      <a:gd name="T20" fmla="*/ 7 w 14"/>
                      <a:gd name="T21" fmla="*/ 15 h 15"/>
                      <a:gd name="T22" fmla="*/ 10 w 14"/>
                      <a:gd name="T23" fmla="*/ 13 h 15"/>
                      <a:gd name="T24" fmla="*/ 12 w 14"/>
                      <a:gd name="T25" fmla="*/ 12 h 15"/>
                      <a:gd name="T26" fmla="*/ 14 w 14"/>
                      <a:gd name="T27" fmla="*/ 7 h 1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4" h="15">
                        <a:moveTo>
                          <a:pt x="14" y="7"/>
                        </a:moveTo>
                        <a:lnTo>
                          <a:pt x="12" y="1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1"/>
                        </a:lnTo>
                        <a:lnTo>
                          <a:pt x="0" y="7"/>
                        </a:lnTo>
                        <a:lnTo>
                          <a:pt x="3" y="12"/>
                        </a:lnTo>
                        <a:lnTo>
                          <a:pt x="5" y="13"/>
                        </a:lnTo>
                        <a:lnTo>
                          <a:pt x="7" y="15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4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1793" name="Freeform 377"/>
                <p:cNvSpPr>
                  <a:spLocks/>
                </p:cNvSpPr>
                <p:nvPr/>
              </p:nvSpPr>
              <p:spPr bwMode="auto">
                <a:xfrm>
                  <a:off x="5003" y="1623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1 h 14"/>
                    <a:gd name="T4" fmla="*/ 11 w 14"/>
                    <a:gd name="T5" fmla="*/ 0 h 14"/>
                    <a:gd name="T6" fmla="*/ 7 w 14"/>
                    <a:gd name="T7" fmla="*/ 0 h 14"/>
                    <a:gd name="T8" fmla="*/ 5 w 14"/>
                    <a:gd name="T9" fmla="*/ 0 h 14"/>
                    <a:gd name="T10" fmla="*/ 2 w 14"/>
                    <a:gd name="T11" fmla="*/ 1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2 h 14"/>
                    <a:gd name="T18" fmla="*/ 5 w 14"/>
                    <a:gd name="T19" fmla="*/ 13 h 14"/>
                    <a:gd name="T20" fmla="*/ 7 w 14"/>
                    <a:gd name="T21" fmla="*/ 14 h 14"/>
                    <a:gd name="T22" fmla="*/ 11 w 14"/>
                    <a:gd name="T23" fmla="*/ 13 h 14"/>
                    <a:gd name="T24" fmla="*/ 12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794" name="Freeform 378"/>
                <p:cNvSpPr>
                  <a:spLocks/>
                </p:cNvSpPr>
                <p:nvPr/>
              </p:nvSpPr>
              <p:spPr bwMode="auto">
                <a:xfrm>
                  <a:off x="5000" y="1650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4 w 15"/>
                    <a:gd name="T3" fmla="*/ 2 h 14"/>
                    <a:gd name="T4" fmla="*/ 11 w 15"/>
                    <a:gd name="T5" fmla="*/ 1 h 14"/>
                    <a:gd name="T6" fmla="*/ 8 w 15"/>
                    <a:gd name="T7" fmla="*/ 0 h 14"/>
                    <a:gd name="T8" fmla="*/ 5 w 15"/>
                    <a:gd name="T9" fmla="*/ 1 h 14"/>
                    <a:gd name="T10" fmla="*/ 3 w 15"/>
                    <a:gd name="T11" fmla="*/ 2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3 h 14"/>
                    <a:gd name="T18" fmla="*/ 5 w 15"/>
                    <a:gd name="T19" fmla="*/ 14 h 14"/>
                    <a:gd name="T20" fmla="*/ 8 w 15"/>
                    <a:gd name="T21" fmla="*/ 14 h 14"/>
                    <a:gd name="T22" fmla="*/ 11 w 15"/>
                    <a:gd name="T23" fmla="*/ 14 h 14"/>
                    <a:gd name="T24" fmla="*/ 14 w 15"/>
                    <a:gd name="T25" fmla="*/ 13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4" y="2"/>
                      </a:lnTo>
                      <a:lnTo>
                        <a:pt x="11" y="1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3"/>
                      </a:lnTo>
                      <a:lnTo>
                        <a:pt x="5" y="14"/>
                      </a:lnTo>
                      <a:lnTo>
                        <a:pt x="8" y="14"/>
                      </a:lnTo>
                      <a:lnTo>
                        <a:pt x="11" y="14"/>
                      </a:lnTo>
                      <a:lnTo>
                        <a:pt x="14" y="13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795" name="Freeform 379"/>
                <p:cNvSpPr>
                  <a:spLocks/>
                </p:cNvSpPr>
                <p:nvPr/>
              </p:nvSpPr>
              <p:spPr bwMode="auto">
                <a:xfrm>
                  <a:off x="4999" y="1678"/>
                  <a:ext cx="15" cy="15"/>
                </a:xfrm>
                <a:custGeom>
                  <a:avLst/>
                  <a:gdLst>
                    <a:gd name="T0" fmla="*/ 15 w 15"/>
                    <a:gd name="T1" fmla="*/ 8 h 15"/>
                    <a:gd name="T2" fmla="*/ 13 w 15"/>
                    <a:gd name="T3" fmla="*/ 3 h 15"/>
                    <a:gd name="T4" fmla="*/ 11 w 15"/>
                    <a:gd name="T5" fmla="*/ 2 h 15"/>
                    <a:gd name="T6" fmla="*/ 7 w 15"/>
                    <a:gd name="T7" fmla="*/ 0 h 15"/>
                    <a:gd name="T8" fmla="*/ 5 w 15"/>
                    <a:gd name="T9" fmla="*/ 2 h 15"/>
                    <a:gd name="T10" fmla="*/ 3 w 15"/>
                    <a:gd name="T11" fmla="*/ 3 h 15"/>
                    <a:gd name="T12" fmla="*/ 0 w 15"/>
                    <a:gd name="T13" fmla="*/ 8 h 15"/>
                    <a:gd name="T14" fmla="*/ 0 w 15"/>
                    <a:gd name="T15" fmla="*/ 8 h 15"/>
                    <a:gd name="T16" fmla="*/ 3 w 15"/>
                    <a:gd name="T17" fmla="*/ 13 h 15"/>
                    <a:gd name="T18" fmla="*/ 5 w 15"/>
                    <a:gd name="T19" fmla="*/ 15 h 15"/>
                    <a:gd name="T20" fmla="*/ 7 w 15"/>
                    <a:gd name="T21" fmla="*/ 15 h 15"/>
                    <a:gd name="T22" fmla="*/ 11 w 15"/>
                    <a:gd name="T23" fmla="*/ 15 h 15"/>
                    <a:gd name="T24" fmla="*/ 13 w 15"/>
                    <a:gd name="T25" fmla="*/ 13 h 15"/>
                    <a:gd name="T26" fmla="*/ 15 w 15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15" y="8"/>
                      </a:moveTo>
                      <a:lnTo>
                        <a:pt x="13" y="3"/>
                      </a:lnTo>
                      <a:lnTo>
                        <a:pt x="11" y="2"/>
                      </a:ln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8"/>
                      </a:lnTo>
                      <a:lnTo>
                        <a:pt x="3" y="13"/>
                      </a:ln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11" y="15"/>
                      </a:lnTo>
                      <a:lnTo>
                        <a:pt x="13" y="13"/>
                      </a:lnTo>
                      <a:lnTo>
                        <a:pt x="1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796" name="Freeform 380"/>
                <p:cNvSpPr>
                  <a:spLocks/>
                </p:cNvSpPr>
                <p:nvPr/>
              </p:nvSpPr>
              <p:spPr bwMode="auto">
                <a:xfrm>
                  <a:off x="4999" y="1707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2 w 15"/>
                    <a:gd name="T3" fmla="*/ 2 h 14"/>
                    <a:gd name="T4" fmla="*/ 10 w 15"/>
                    <a:gd name="T5" fmla="*/ 1 h 14"/>
                    <a:gd name="T6" fmla="*/ 7 w 15"/>
                    <a:gd name="T7" fmla="*/ 0 h 14"/>
                    <a:gd name="T8" fmla="*/ 5 w 15"/>
                    <a:gd name="T9" fmla="*/ 1 h 14"/>
                    <a:gd name="T10" fmla="*/ 3 w 15"/>
                    <a:gd name="T11" fmla="*/ 2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3 h 14"/>
                    <a:gd name="T18" fmla="*/ 5 w 15"/>
                    <a:gd name="T19" fmla="*/ 14 h 14"/>
                    <a:gd name="T20" fmla="*/ 7 w 15"/>
                    <a:gd name="T21" fmla="*/ 14 h 14"/>
                    <a:gd name="T22" fmla="*/ 10 w 15"/>
                    <a:gd name="T23" fmla="*/ 14 h 14"/>
                    <a:gd name="T24" fmla="*/ 12 w 15"/>
                    <a:gd name="T25" fmla="*/ 13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797" name="Freeform 381"/>
                <p:cNvSpPr>
                  <a:spLocks/>
                </p:cNvSpPr>
                <p:nvPr/>
              </p:nvSpPr>
              <p:spPr bwMode="auto">
                <a:xfrm>
                  <a:off x="4999" y="1735"/>
                  <a:ext cx="15" cy="15"/>
                </a:xfrm>
                <a:custGeom>
                  <a:avLst/>
                  <a:gdLst>
                    <a:gd name="T0" fmla="*/ 15 w 15"/>
                    <a:gd name="T1" fmla="*/ 7 h 15"/>
                    <a:gd name="T2" fmla="*/ 13 w 15"/>
                    <a:gd name="T3" fmla="*/ 3 h 15"/>
                    <a:gd name="T4" fmla="*/ 11 w 15"/>
                    <a:gd name="T5" fmla="*/ 1 h 15"/>
                    <a:gd name="T6" fmla="*/ 7 w 15"/>
                    <a:gd name="T7" fmla="*/ 0 h 15"/>
                    <a:gd name="T8" fmla="*/ 5 w 15"/>
                    <a:gd name="T9" fmla="*/ 1 h 15"/>
                    <a:gd name="T10" fmla="*/ 3 w 15"/>
                    <a:gd name="T11" fmla="*/ 3 h 15"/>
                    <a:gd name="T12" fmla="*/ 0 w 15"/>
                    <a:gd name="T13" fmla="*/ 7 h 15"/>
                    <a:gd name="T14" fmla="*/ 0 w 15"/>
                    <a:gd name="T15" fmla="*/ 7 h 15"/>
                    <a:gd name="T16" fmla="*/ 3 w 15"/>
                    <a:gd name="T17" fmla="*/ 13 h 15"/>
                    <a:gd name="T18" fmla="*/ 5 w 15"/>
                    <a:gd name="T19" fmla="*/ 15 h 15"/>
                    <a:gd name="T20" fmla="*/ 7 w 15"/>
                    <a:gd name="T21" fmla="*/ 15 h 15"/>
                    <a:gd name="T22" fmla="*/ 11 w 15"/>
                    <a:gd name="T23" fmla="*/ 15 h 15"/>
                    <a:gd name="T24" fmla="*/ 13 w 15"/>
                    <a:gd name="T25" fmla="*/ 13 h 15"/>
                    <a:gd name="T26" fmla="*/ 15 w 15"/>
                    <a:gd name="T27" fmla="*/ 7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15" y="7"/>
                      </a:moveTo>
                      <a:lnTo>
                        <a:pt x="13" y="3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3"/>
                      </a:ln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11" y="15"/>
                      </a:lnTo>
                      <a:lnTo>
                        <a:pt x="13" y="13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798" name="Freeform 382"/>
                <p:cNvSpPr>
                  <a:spLocks/>
                </p:cNvSpPr>
                <p:nvPr/>
              </p:nvSpPr>
              <p:spPr bwMode="auto">
                <a:xfrm>
                  <a:off x="5000" y="1764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4 w 15"/>
                    <a:gd name="T3" fmla="*/ 2 h 14"/>
                    <a:gd name="T4" fmla="*/ 11 w 15"/>
                    <a:gd name="T5" fmla="*/ 1 h 14"/>
                    <a:gd name="T6" fmla="*/ 8 w 15"/>
                    <a:gd name="T7" fmla="*/ 0 h 14"/>
                    <a:gd name="T8" fmla="*/ 5 w 15"/>
                    <a:gd name="T9" fmla="*/ 1 h 14"/>
                    <a:gd name="T10" fmla="*/ 3 w 15"/>
                    <a:gd name="T11" fmla="*/ 2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3 h 14"/>
                    <a:gd name="T18" fmla="*/ 5 w 15"/>
                    <a:gd name="T19" fmla="*/ 14 h 14"/>
                    <a:gd name="T20" fmla="*/ 8 w 15"/>
                    <a:gd name="T21" fmla="*/ 14 h 14"/>
                    <a:gd name="T22" fmla="*/ 11 w 15"/>
                    <a:gd name="T23" fmla="*/ 14 h 14"/>
                    <a:gd name="T24" fmla="*/ 14 w 15"/>
                    <a:gd name="T25" fmla="*/ 13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4" y="2"/>
                      </a:lnTo>
                      <a:lnTo>
                        <a:pt x="11" y="1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3"/>
                      </a:lnTo>
                      <a:lnTo>
                        <a:pt x="5" y="14"/>
                      </a:lnTo>
                      <a:lnTo>
                        <a:pt x="8" y="14"/>
                      </a:lnTo>
                      <a:lnTo>
                        <a:pt x="11" y="14"/>
                      </a:lnTo>
                      <a:lnTo>
                        <a:pt x="14" y="13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799" name="Freeform 383"/>
                <p:cNvSpPr>
                  <a:spLocks/>
                </p:cNvSpPr>
                <p:nvPr/>
              </p:nvSpPr>
              <p:spPr bwMode="auto">
                <a:xfrm>
                  <a:off x="5003" y="1792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3 h 14"/>
                    <a:gd name="T4" fmla="*/ 9 w 14"/>
                    <a:gd name="T5" fmla="*/ 1 h 14"/>
                    <a:gd name="T6" fmla="*/ 7 w 14"/>
                    <a:gd name="T7" fmla="*/ 0 h 14"/>
                    <a:gd name="T8" fmla="*/ 3 w 14"/>
                    <a:gd name="T9" fmla="*/ 1 h 14"/>
                    <a:gd name="T10" fmla="*/ 1 w 14"/>
                    <a:gd name="T11" fmla="*/ 3 h 14"/>
                    <a:gd name="T12" fmla="*/ 0 w 14"/>
                    <a:gd name="T13" fmla="*/ 7 h 14"/>
                    <a:gd name="T14" fmla="*/ 0 w 14"/>
                    <a:gd name="T15" fmla="*/ 7 h 14"/>
                    <a:gd name="T16" fmla="*/ 1 w 14"/>
                    <a:gd name="T17" fmla="*/ 13 h 14"/>
                    <a:gd name="T18" fmla="*/ 3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0" name="Freeform 384"/>
                <p:cNvSpPr>
                  <a:spLocks/>
                </p:cNvSpPr>
                <p:nvPr/>
              </p:nvSpPr>
              <p:spPr bwMode="auto">
                <a:xfrm>
                  <a:off x="5004" y="1821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11 w 14"/>
                    <a:gd name="T5" fmla="*/ 1 h 14"/>
                    <a:gd name="T6" fmla="*/ 7 w 14"/>
                    <a:gd name="T7" fmla="*/ 0 h 14"/>
                    <a:gd name="T8" fmla="*/ 5 w 14"/>
                    <a:gd name="T9" fmla="*/ 1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3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11 w 14"/>
                    <a:gd name="T23" fmla="*/ 14 h 14"/>
                    <a:gd name="T24" fmla="*/ 12 w 14"/>
                    <a:gd name="T25" fmla="*/ 13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1" name="Freeform 385"/>
                <p:cNvSpPr>
                  <a:spLocks/>
                </p:cNvSpPr>
                <p:nvPr/>
              </p:nvSpPr>
              <p:spPr bwMode="auto">
                <a:xfrm>
                  <a:off x="5006" y="1849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2 w 15"/>
                    <a:gd name="T3" fmla="*/ 2 h 14"/>
                    <a:gd name="T4" fmla="*/ 10 w 15"/>
                    <a:gd name="T5" fmla="*/ 1 h 14"/>
                    <a:gd name="T6" fmla="*/ 8 w 15"/>
                    <a:gd name="T7" fmla="*/ 0 h 14"/>
                    <a:gd name="T8" fmla="*/ 4 w 15"/>
                    <a:gd name="T9" fmla="*/ 1 h 14"/>
                    <a:gd name="T10" fmla="*/ 2 w 15"/>
                    <a:gd name="T11" fmla="*/ 2 h 14"/>
                    <a:gd name="T12" fmla="*/ 0 w 15"/>
                    <a:gd name="T13" fmla="*/ 7 h 14"/>
                    <a:gd name="T14" fmla="*/ 0 w 15"/>
                    <a:gd name="T15" fmla="*/ 7 h 14"/>
                    <a:gd name="T16" fmla="*/ 2 w 15"/>
                    <a:gd name="T17" fmla="*/ 13 h 14"/>
                    <a:gd name="T18" fmla="*/ 4 w 15"/>
                    <a:gd name="T19" fmla="*/ 14 h 14"/>
                    <a:gd name="T20" fmla="*/ 8 w 15"/>
                    <a:gd name="T21" fmla="*/ 14 h 14"/>
                    <a:gd name="T22" fmla="*/ 10 w 15"/>
                    <a:gd name="T23" fmla="*/ 14 h 14"/>
                    <a:gd name="T24" fmla="*/ 12 w 15"/>
                    <a:gd name="T25" fmla="*/ 13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8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2" name="Freeform 386"/>
                <p:cNvSpPr>
                  <a:spLocks/>
                </p:cNvSpPr>
                <p:nvPr/>
              </p:nvSpPr>
              <p:spPr bwMode="auto">
                <a:xfrm>
                  <a:off x="5008" y="1877"/>
                  <a:ext cx="14" cy="15"/>
                </a:xfrm>
                <a:custGeom>
                  <a:avLst/>
                  <a:gdLst>
                    <a:gd name="T0" fmla="*/ 14 w 14"/>
                    <a:gd name="T1" fmla="*/ 8 h 15"/>
                    <a:gd name="T2" fmla="*/ 13 w 14"/>
                    <a:gd name="T3" fmla="*/ 3 h 15"/>
                    <a:gd name="T4" fmla="*/ 10 w 14"/>
                    <a:gd name="T5" fmla="*/ 2 h 15"/>
                    <a:gd name="T6" fmla="*/ 7 w 14"/>
                    <a:gd name="T7" fmla="*/ 0 h 15"/>
                    <a:gd name="T8" fmla="*/ 4 w 14"/>
                    <a:gd name="T9" fmla="*/ 2 h 15"/>
                    <a:gd name="T10" fmla="*/ 2 w 14"/>
                    <a:gd name="T11" fmla="*/ 3 h 15"/>
                    <a:gd name="T12" fmla="*/ 0 w 14"/>
                    <a:gd name="T13" fmla="*/ 8 h 15"/>
                    <a:gd name="T14" fmla="*/ 0 w 14"/>
                    <a:gd name="T15" fmla="*/ 8 h 15"/>
                    <a:gd name="T16" fmla="*/ 2 w 14"/>
                    <a:gd name="T17" fmla="*/ 12 h 15"/>
                    <a:gd name="T18" fmla="*/ 4 w 14"/>
                    <a:gd name="T19" fmla="*/ 15 h 15"/>
                    <a:gd name="T20" fmla="*/ 7 w 14"/>
                    <a:gd name="T21" fmla="*/ 15 h 15"/>
                    <a:gd name="T22" fmla="*/ 10 w 14"/>
                    <a:gd name="T23" fmla="*/ 15 h 15"/>
                    <a:gd name="T24" fmla="*/ 13 w 14"/>
                    <a:gd name="T25" fmla="*/ 12 h 15"/>
                    <a:gd name="T26" fmla="*/ 14 w 14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4" y="8"/>
                      </a:moveTo>
                      <a:lnTo>
                        <a:pt x="13" y="3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4" y="2"/>
                      </a:lnTo>
                      <a:lnTo>
                        <a:pt x="2" y="3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4" y="15"/>
                      </a:lnTo>
                      <a:lnTo>
                        <a:pt x="7" y="15"/>
                      </a:lnTo>
                      <a:lnTo>
                        <a:pt x="10" y="15"/>
                      </a:lnTo>
                      <a:lnTo>
                        <a:pt x="13" y="12"/>
                      </a:lnTo>
                      <a:lnTo>
                        <a:pt x="1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3" name="Freeform 387"/>
                <p:cNvSpPr>
                  <a:spLocks/>
                </p:cNvSpPr>
                <p:nvPr/>
              </p:nvSpPr>
              <p:spPr bwMode="auto">
                <a:xfrm>
                  <a:off x="5010" y="1906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9 w 14"/>
                    <a:gd name="T5" fmla="*/ 1 h 14"/>
                    <a:gd name="T6" fmla="*/ 7 w 14"/>
                    <a:gd name="T7" fmla="*/ 0 h 14"/>
                    <a:gd name="T8" fmla="*/ 4 w 14"/>
                    <a:gd name="T9" fmla="*/ 1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2 h 14"/>
                    <a:gd name="T18" fmla="*/ 4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4" name="Freeform 388"/>
                <p:cNvSpPr>
                  <a:spLocks/>
                </p:cNvSpPr>
                <p:nvPr/>
              </p:nvSpPr>
              <p:spPr bwMode="auto">
                <a:xfrm>
                  <a:off x="5011" y="1934"/>
                  <a:ext cx="14" cy="15"/>
                </a:xfrm>
                <a:custGeom>
                  <a:avLst/>
                  <a:gdLst>
                    <a:gd name="T0" fmla="*/ 14 w 14"/>
                    <a:gd name="T1" fmla="*/ 7 h 15"/>
                    <a:gd name="T2" fmla="*/ 13 w 14"/>
                    <a:gd name="T3" fmla="*/ 3 h 15"/>
                    <a:gd name="T4" fmla="*/ 11 w 14"/>
                    <a:gd name="T5" fmla="*/ 2 h 15"/>
                    <a:gd name="T6" fmla="*/ 7 w 14"/>
                    <a:gd name="T7" fmla="*/ 0 h 15"/>
                    <a:gd name="T8" fmla="*/ 5 w 14"/>
                    <a:gd name="T9" fmla="*/ 2 h 15"/>
                    <a:gd name="T10" fmla="*/ 3 w 14"/>
                    <a:gd name="T11" fmla="*/ 3 h 15"/>
                    <a:gd name="T12" fmla="*/ 0 w 14"/>
                    <a:gd name="T13" fmla="*/ 7 h 15"/>
                    <a:gd name="T14" fmla="*/ 0 w 14"/>
                    <a:gd name="T15" fmla="*/ 7 h 15"/>
                    <a:gd name="T16" fmla="*/ 3 w 14"/>
                    <a:gd name="T17" fmla="*/ 12 h 15"/>
                    <a:gd name="T18" fmla="*/ 5 w 14"/>
                    <a:gd name="T19" fmla="*/ 15 h 15"/>
                    <a:gd name="T20" fmla="*/ 7 w 14"/>
                    <a:gd name="T21" fmla="*/ 15 h 15"/>
                    <a:gd name="T22" fmla="*/ 11 w 14"/>
                    <a:gd name="T23" fmla="*/ 15 h 15"/>
                    <a:gd name="T24" fmla="*/ 13 w 14"/>
                    <a:gd name="T25" fmla="*/ 12 h 15"/>
                    <a:gd name="T26" fmla="*/ 14 w 14"/>
                    <a:gd name="T27" fmla="*/ 7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4" y="7"/>
                      </a:moveTo>
                      <a:lnTo>
                        <a:pt x="13" y="3"/>
                      </a:lnTo>
                      <a:lnTo>
                        <a:pt x="11" y="2"/>
                      </a:ln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5"/>
                      </a:lnTo>
                      <a:lnTo>
                        <a:pt x="7" y="15"/>
                      </a:lnTo>
                      <a:lnTo>
                        <a:pt x="11" y="15"/>
                      </a:lnTo>
                      <a:lnTo>
                        <a:pt x="13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5" name="Freeform 389"/>
                <p:cNvSpPr>
                  <a:spLocks/>
                </p:cNvSpPr>
                <p:nvPr/>
              </p:nvSpPr>
              <p:spPr bwMode="auto">
                <a:xfrm>
                  <a:off x="5014" y="1963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1 w 14"/>
                    <a:gd name="T3" fmla="*/ 2 h 14"/>
                    <a:gd name="T4" fmla="*/ 9 w 14"/>
                    <a:gd name="T5" fmla="*/ 1 h 14"/>
                    <a:gd name="T6" fmla="*/ 7 w 14"/>
                    <a:gd name="T7" fmla="*/ 0 h 14"/>
                    <a:gd name="T8" fmla="*/ 3 w 14"/>
                    <a:gd name="T9" fmla="*/ 1 h 14"/>
                    <a:gd name="T10" fmla="*/ 1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1 w 14"/>
                    <a:gd name="T17" fmla="*/ 12 h 14"/>
                    <a:gd name="T18" fmla="*/ 3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1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2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1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6" name="Freeform 390"/>
                <p:cNvSpPr>
                  <a:spLocks/>
                </p:cNvSpPr>
                <p:nvPr/>
              </p:nvSpPr>
              <p:spPr bwMode="auto">
                <a:xfrm>
                  <a:off x="5015" y="1991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3 h 14"/>
                    <a:gd name="T4" fmla="*/ 9 w 14"/>
                    <a:gd name="T5" fmla="*/ 1 h 14"/>
                    <a:gd name="T6" fmla="*/ 7 w 14"/>
                    <a:gd name="T7" fmla="*/ 0 h 14"/>
                    <a:gd name="T8" fmla="*/ 3 w 14"/>
                    <a:gd name="T9" fmla="*/ 1 h 14"/>
                    <a:gd name="T10" fmla="*/ 1 w 14"/>
                    <a:gd name="T11" fmla="*/ 3 h 14"/>
                    <a:gd name="T12" fmla="*/ 0 w 14"/>
                    <a:gd name="T13" fmla="*/ 7 h 14"/>
                    <a:gd name="T14" fmla="*/ 0 w 14"/>
                    <a:gd name="T15" fmla="*/ 7 h 14"/>
                    <a:gd name="T16" fmla="*/ 1 w 14"/>
                    <a:gd name="T17" fmla="*/ 12 h 14"/>
                    <a:gd name="T18" fmla="*/ 3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1" y="12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7" name="Freeform 391"/>
                <p:cNvSpPr>
                  <a:spLocks/>
                </p:cNvSpPr>
                <p:nvPr/>
              </p:nvSpPr>
              <p:spPr bwMode="auto">
                <a:xfrm>
                  <a:off x="5016" y="2020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9 w 14"/>
                    <a:gd name="T5" fmla="*/ 1 h 14"/>
                    <a:gd name="T6" fmla="*/ 7 w 14"/>
                    <a:gd name="T7" fmla="*/ 0 h 14"/>
                    <a:gd name="T8" fmla="*/ 3 w 14"/>
                    <a:gd name="T9" fmla="*/ 1 h 14"/>
                    <a:gd name="T10" fmla="*/ 1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1 w 14"/>
                    <a:gd name="T17" fmla="*/ 12 h 14"/>
                    <a:gd name="T18" fmla="*/ 3 w 14"/>
                    <a:gd name="T19" fmla="*/ 14 h 14"/>
                    <a:gd name="T20" fmla="*/ 7 w 14"/>
                    <a:gd name="T21" fmla="*/ 14 h 14"/>
                    <a:gd name="T22" fmla="*/ 9 w 14"/>
                    <a:gd name="T23" fmla="*/ 14 h 14"/>
                    <a:gd name="T24" fmla="*/ 12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2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8" name="Freeform 392"/>
                <p:cNvSpPr>
                  <a:spLocks/>
                </p:cNvSpPr>
                <p:nvPr/>
              </p:nvSpPr>
              <p:spPr bwMode="auto">
                <a:xfrm>
                  <a:off x="5016" y="2048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3 w 14"/>
                    <a:gd name="T3" fmla="*/ 2 h 14"/>
                    <a:gd name="T4" fmla="*/ 11 w 14"/>
                    <a:gd name="T5" fmla="*/ 0 h 14"/>
                    <a:gd name="T6" fmla="*/ 7 w 14"/>
                    <a:gd name="T7" fmla="*/ 0 h 14"/>
                    <a:gd name="T8" fmla="*/ 5 w 14"/>
                    <a:gd name="T9" fmla="*/ 0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2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11 w 14"/>
                    <a:gd name="T23" fmla="*/ 14 h 14"/>
                    <a:gd name="T24" fmla="*/ 13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3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09" name="Freeform 393"/>
                <p:cNvSpPr>
                  <a:spLocks/>
                </p:cNvSpPr>
                <p:nvPr/>
              </p:nvSpPr>
              <p:spPr bwMode="auto">
                <a:xfrm>
                  <a:off x="5017" y="2077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10 w 14"/>
                    <a:gd name="T5" fmla="*/ 0 h 14"/>
                    <a:gd name="T6" fmla="*/ 7 w 14"/>
                    <a:gd name="T7" fmla="*/ 0 h 14"/>
                    <a:gd name="T8" fmla="*/ 5 w 14"/>
                    <a:gd name="T9" fmla="*/ 0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1 h 14"/>
                    <a:gd name="T18" fmla="*/ 5 w 14"/>
                    <a:gd name="T19" fmla="*/ 13 h 14"/>
                    <a:gd name="T20" fmla="*/ 7 w 14"/>
                    <a:gd name="T21" fmla="*/ 14 h 14"/>
                    <a:gd name="T22" fmla="*/ 10 w 14"/>
                    <a:gd name="T23" fmla="*/ 13 h 14"/>
                    <a:gd name="T24" fmla="*/ 12 w 14"/>
                    <a:gd name="T25" fmla="*/ 11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1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10" name="Freeform 394"/>
                <p:cNvSpPr>
                  <a:spLocks/>
                </p:cNvSpPr>
                <p:nvPr/>
              </p:nvSpPr>
              <p:spPr bwMode="auto">
                <a:xfrm>
                  <a:off x="5017" y="2105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11 w 14"/>
                    <a:gd name="T5" fmla="*/ 0 h 14"/>
                    <a:gd name="T6" fmla="*/ 7 w 14"/>
                    <a:gd name="T7" fmla="*/ 0 h 14"/>
                    <a:gd name="T8" fmla="*/ 5 w 14"/>
                    <a:gd name="T9" fmla="*/ 0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2 h 14"/>
                    <a:gd name="T18" fmla="*/ 5 w 14"/>
                    <a:gd name="T19" fmla="*/ 14 h 14"/>
                    <a:gd name="T20" fmla="*/ 7 w 14"/>
                    <a:gd name="T21" fmla="*/ 14 h 14"/>
                    <a:gd name="T22" fmla="*/ 11 w 14"/>
                    <a:gd name="T23" fmla="*/ 14 h 14"/>
                    <a:gd name="T24" fmla="*/ 12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11" name="Freeform 395"/>
                <p:cNvSpPr>
                  <a:spLocks/>
                </p:cNvSpPr>
                <p:nvPr/>
              </p:nvSpPr>
              <p:spPr bwMode="auto">
                <a:xfrm>
                  <a:off x="5017" y="2133"/>
                  <a:ext cx="14" cy="15"/>
                </a:xfrm>
                <a:custGeom>
                  <a:avLst/>
                  <a:gdLst>
                    <a:gd name="T0" fmla="*/ 14 w 14"/>
                    <a:gd name="T1" fmla="*/ 8 h 15"/>
                    <a:gd name="T2" fmla="*/ 12 w 14"/>
                    <a:gd name="T3" fmla="*/ 3 h 15"/>
                    <a:gd name="T4" fmla="*/ 10 w 14"/>
                    <a:gd name="T5" fmla="*/ 0 h 15"/>
                    <a:gd name="T6" fmla="*/ 7 w 14"/>
                    <a:gd name="T7" fmla="*/ 0 h 15"/>
                    <a:gd name="T8" fmla="*/ 4 w 14"/>
                    <a:gd name="T9" fmla="*/ 0 h 15"/>
                    <a:gd name="T10" fmla="*/ 2 w 14"/>
                    <a:gd name="T11" fmla="*/ 3 h 15"/>
                    <a:gd name="T12" fmla="*/ 0 w 14"/>
                    <a:gd name="T13" fmla="*/ 8 h 15"/>
                    <a:gd name="T14" fmla="*/ 0 w 14"/>
                    <a:gd name="T15" fmla="*/ 8 h 15"/>
                    <a:gd name="T16" fmla="*/ 2 w 14"/>
                    <a:gd name="T17" fmla="*/ 12 h 15"/>
                    <a:gd name="T18" fmla="*/ 4 w 14"/>
                    <a:gd name="T19" fmla="*/ 13 h 15"/>
                    <a:gd name="T20" fmla="*/ 7 w 14"/>
                    <a:gd name="T21" fmla="*/ 15 h 15"/>
                    <a:gd name="T22" fmla="*/ 10 w 14"/>
                    <a:gd name="T23" fmla="*/ 13 h 15"/>
                    <a:gd name="T24" fmla="*/ 12 w 14"/>
                    <a:gd name="T25" fmla="*/ 12 h 15"/>
                    <a:gd name="T26" fmla="*/ 14 w 14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4" y="8"/>
                      </a:moveTo>
                      <a:lnTo>
                        <a:pt x="12" y="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3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5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12" name="Freeform 396"/>
                <p:cNvSpPr>
                  <a:spLocks/>
                </p:cNvSpPr>
                <p:nvPr/>
              </p:nvSpPr>
              <p:spPr bwMode="auto">
                <a:xfrm>
                  <a:off x="5016" y="2162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11 w 14"/>
                    <a:gd name="T5" fmla="*/ 0 h 14"/>
                    <a:gd name="T6" fmla="*/ 7 w 14"/>
                    <a:gd name="T7" fmla="*/ 0 h 14"/>
                    <a:gd name="T8" fmla="*/ 5 w 14"/>
                    <a:gd name="T9" fmla="*/ 0 h 14"/>
                    <a:gd name="T10" fmla="*/ 2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2 h 14"/>
                    <a:gd name="T18" fmla="*/ 5 w 14"/>
                    <a:gd name="T19" fmla="*/ 13 h 14"/>
                    <a:gd name="T20" fmla="*/ 7 w 14"/>
                    <a:gd name="T21" fmla="*/ 14 h 14"/>
                    <a:gd name="T22" fmla="*/ 11 w 14"/>
                    <a:gd name="T23" fmla="*/ 13 h 14"/>
                    <a:gd name="T24" fmla="*/ 12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13" name="Freeform 397"/>
                <p:cNvSpPr>
                  <a:spLocks/>
                </p:cNvSpPr>
                <p:nvPr/>
              </p:nvSpPr>
              <p:spPr bwMode="auto">
                <a:xfrm>
                  <a:off x="5015" y="2190"/>
                  <a:ext cx="14" cy="15"/>
                </a:xfrm>
                <a:custGeom>
                  <a:avLst/>
                  <a:gdLst>
                    <a:gd name="T0" fmla="*/ 14 w 14"/>
                    <a:gd name="T1" fmla="*/ 7 h 15"/>
                    <a:gd name="T2" fmla="*/ 12 w 14"/>
                    <a:gd name="T3" fmla="*/ 3 h 15"/>
                    <a:gd name="T4" fmla="*/ 9 w 14"/>
                    <a:gd name="T5" fmla="*/ 0 h 15"/>
                    <a:gd name="T6" fmla="*/ 7 w 14"/>
                    <a:gd name="T7" fmla="*/ 0 h 15"/>
                    <a:gd name="T8" fmla="*/ 3 w 14"/>
                    <a:gd name="T9" fmla="*/ 0 h 15"/>
                    <a:gd name="T10" fmla="*/ 2 w 14"/>
                    <a:gd name="T11" fmla="*/ 3 h 15"/>
                    <a:gd name="T12" fmla="*/ 0 w 14"/>
                    <a:gd name="T13" fmla="*/ 7 h 15"/>
                    <a:gd name="T14" fmla="*/ 0 w 14"/>
                    <a:gd name="T15" fmla="*/ 7 h 15"/>
                    <a:gd name="T16" fmla="*/ 2 w 14"/>
                    <a:gd name="T17" fmla="*/ 12 h 15"/>
                    <a:gd name="T18" fmla="*/ 3 w 14"/>
                    <a:gd name="T19" fmla="*/ 13 h 15"/>
                    <a:gd name="T20" fmla="*/ 7 w 14"/>
                    <a:gd name="T21" fmla="*/ 15 h 15"/>
                    <a:gd name="T22" fmla="*/ 9 w 14"/>
                    <a:gd name="T23" fmla="*/ 13 h 15"/>
                    <a:gd name="T24" fmla="*/ 12 w 14"/>
                    <a:gd name="T25" fmla="*/ 12 h 15"/>
                    <a:gd name="T26" fmla="*/ 14 w 14"/>
                    <a:gd name="T27" fmla="*/ 7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4" y="7"/>
                      </a:moveTo>
                      <a:lnTo>
                        <a:pt x="12" y="3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3" y="13"/>
                      </a:lnTo>
                      <a:lnTo>
                        <a:pt x="7" y="15"/>
                      </a:ln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14" name="Freeform 398"/>
                <p:cNvSpPr>
                  <a:spLocks/>
                </p:cNvSpPr>
                <p:nvPr/>
              </p:nvSpPr>
              <p:spPr bwMode="auto">
                <a:xfrm>
                  <a:off x="5012" y="2219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2 w 15"/>
                    <a:gd name="T3" fmla="*/ 2 h 14"/>
                    <a:gd name="T4" fmla="*/ 10 w 15"/>
                    <a:gd name="T5" fmla="*/ 0 h 14"/>
                    <a:gd name="T6" fmla="*/ 7 w 15"/>
                    <a:gd name="T7" fmla="*/ 0 h 14"/>
                    <a:gd name="T8" fmla="*/ 4 w 15"/>
                    <a:gd name="T9" fmla="*/ 0 h 14"/>
                    <a:gd name="T10" fmla="*/ 3 w 15"/>
                    <a:gd name="T11" fmla="*/ 2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2 h 14"/>
                    <a:gd name="T18" fmla="*/ 4 w 15"/>
                    <a:gd name="T19" fmla="*/ 13 h 14"/>
                    <a:gd name="T20" fmla="*/ 7 w 15"/>
                    <a:gd name="T21" fmla="*/ 14 h 14"/>
                    <a:gd name="T22" fmla="*/ 10 w 15"/>
                    <a:gd name="T23" fmla="*/ 13 h 14"/>
                    <a:gd name="T24" fmla="*/ 12 w 15"/>
                    <a:gd name="T25" fmla="*/ 12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15" name="Freeform 399"/>
                <p:cNvSpPr>
                  <a:spLocks/>
                </p:cNvSpPr>
                <p:nvPr/>
              </p:nvSpPr>
              <p:spPr bwMode="auto">
                <a:xfrm>
                  <a:off x="5009" y="2247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3 w 14"/>
                    <a:gd name="T3" fmla="*/ 1 h 14"/>
                    <a:gd name="T4" fmla="*/ 10 w 14"/>
                    <a:gd name="T5" fmla="*/ 0 h 14"/>
                    <a:gd name="T6" fmla="*/ 7 w 14"/>
                    <a:gd name="T7" fmla="*/ 0 h 14"/>
                    <a:gd name="T8" fmla="*/ 5 w 14"/>
                    <a:gd name="T9" fmla="*/ 0 h 14"/>
                    <a:gd name="T10" fmla="*/ 2 w 14"/>
                    <a:gd name="T11" fmla="*/ 1 h 14"/>
                    <a:gd name="T12" fmla="*/ 0 w 14"/>
                    <a:gd name="T13" fmla="*/ 7 h 14"/>
                    <a:gd name="T14" fmla="*/ 0 w 14"/>
                    <a:gd name="T15" fmla="*/ 7 h 14"/>
                    <a:gd name="T16" fmla="*/ 2 w 14"/>
                    <a:gd name="T17" fmla="*/ 12 h 14"/>
                    <a:gd name="T18" fmla="*/ 5 w 14"/>
                    <a:gd name="T19" fmla="*/ 13 h 14"/>
                    <a:gd name="T20" fmla="*/ 7 w 14"/>
                    <a:gd name="T21" fmla="*/ 14 h 14"/>
                    <a:gd name="T22" fmla="*/ 10 w 14"/>
                    <a:gd name="T23" fmla="*/ 13 h 14"/>
                    <a:gd name="T24" fmla="*/ 13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3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16" name="Freeform 400"/>
                <p:cNvSpPr>
                  <a:spLocks/>
                </p:cNvSpPr>
                <p:nvPr/>
              </p:nvSpPr>
              <p:spPr bwMode="auto">
                <a:xfrm>
                  <a:off x="5005" y="2274"/>
                  <a:ext cx="14" cy="15"/>
                </a:xfrm>
                <a:custGeom>
                  <a:avLst/>
                  <a:gdLst>
                    <a:gd name="T0" fmla="*/ 14 w 14"/>
                    <a:gd name="T1" fmla="*/ 8 h 15"/>
                    <a:gd name="T2" fmla="*/ 12 w 14"/>
                    <a:gd name="T3" fmla="*/ 3 h 15"/>
                    <a:gd name="T4" fmla="*/ 10 w 14"/>
                    <a:gd name="T5" fmla="*/ 2 h 15"/>
                    <a:gd name="T6" fmla="*/ 7 w 14"/>
                    <a:gd name="T7" fmla="*/ 0 h 15"/>
                    <a:gd name="T8" fmla="*/ 4 w 14"/>
                    <a:gd name="T9" fmla="*/ 2 h 15"/>
                    <a:gd name="T10" fmla="*/ 1 w 14"/>
                    <a:gd name="T11" fmla="*/ 3 h 15"/>
                    <a:gd name="T12" fmla="*/ 0 w 14"/>
                    <a:gd name="T13" fmla="*/ 8 h 15"/>
                    <a:gd name="T14" fmla="*/ 0 w 14"/>
                    <a:gd name="T15" fmla="*/ 8 h 15"/>
                    <a:gd name="T16" fmla="*/ 1 w 14"/>
                    <a:gd name="T17" fmla="*/ 13 h 15"/>
                    <a:gd name="T18" fmla="*/ 4 w 14"/>
                    <a:gd name="T19" fmla="*/ 15 h 15"/>
                    <a:gd name="T20" fmla="*/ 7 w 14"/>
                    <a:gd name="T21" fmla="*/ 15 h 15"/>
                    <a:gd name="T22" fmla="*/ 10 w 14"/>
                    <a:gd name="T23" fmla="*/ 15 h 15"/>
                    <a:gd name="T24" fmla="*/ 12 w 14"/>
                    <a:gd name="T25" fmla="*/ 13 h 15"/>
                    <a:gd name="T26" fmla="*/ 14 w 14"/>
                    <a:gd name="T27" fmla="*/ 8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4" y="8"/>
                      </a:moveTo>
                      <a:lnTo>
                        <a:pt x="12" y="3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4" y="2"/>
                      </a:lnTo>
                      <a:lnTo>
                        <a:pt x="1" y="3"/>
                      </a:lnTo>
                      <a:lnTo>
                        <a:pt x="0" y="8"/>
                      </a:lnTo>
                      <a:lnTo>
                        <a:pt x="1" y="13"/>
                      </a:lnTo>
                      <a:lnTo>
                        <a:pt x="4" y="15"/>
                      </a:lnTo>
                      <a:lnTo>
                        <a:pt x="7" y="15"/>
                      </a:lnTo>
                      <a:lnTo>
                        <a:pt x="10" y="15"/>
                      </a:lnTo>
                      <a:lnTo>
                        <a:pt x="12" y="13"/>
                      </a:lnTo>
                      <a:lnTo>
                        <a:pt x="1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17" name="Freeform 401"/>
                <p:cNvSpPr>
                  <a:spLocks/>
                </p:cNvSpPr>
                <p:nvPr/>
              </p:nvSpPr>
              <p:spPr bwMode="auto">
                <a:xfrm>
                  <a:off x="4999" y="2303"/>
                  <a:ext cx="15" cy="14"/>
                </a:xfrm>
                <a:custGeom>
                  <a:avLst/>
                  <a:gdLst>
                    <a:gd name="T0" fmla="*/ 15 w 15"/>
                    <a:gd name="T1" fmla="*/ 7 h 14"/>
                    <a:gd name="T2" fmla="*/ 12 w 15"/>
                    <a:gd name="T3" fmla="*/ 2 h 14"/>
                    <a:gd name="T4" fmla="*/ 10 w 15"/>
                    <a:gd name="T5" fmla="*/ 0 h 14"/>
                    <a:gd name="T6" fmla="*/ 7 w 15"/>
                    <a:gd name="T7" fmla="*/ 0 h 14"/>
                    <a:gd name="T8" fmla="*/ 4 w 15"/>
                    <a:gd name="T9" fmla="*/ 0 h 14"/>
                    <a:gd name="T10" fmla="*/ 3 w 15"/>
                    <a:gd name="T11" fmla="*/ 2 h 14"/>
                    <a:gd name="T12" fmla="*/ 0 w 15"/>
                    <a:gd name="T13" fmla="*/ 7 h 14"/>
                    <a:gd name="T14" fmla="*/ 0 w 15"/>
                    <a:gd name="T15" fmla="*/ 7 h 14"/>
                    <a:gd name="T16" fmla="*/ 3 w 15"/>
                    <a:gd name="T17" fmla="*/ 12 h 14"/>
                    <a:gd name="T18" fmla="*/ 4 w 15"/>
                    <a:gd name="T19" fmla="*/ 13 h 14"/>
                    <a:gd name="T20" fmla="*/ 7 w 15"/>
                    <a:gd name="T21" fmla="*/ 14 h 14"/>
                    <a:gd name="T22" fmla="*/ 10 w 15"/>
                    <a:gd name="T23" fmla="*/ 13 h 14"/>
                    <a:gd name="T24" fmla="*/ 12 w 15"/>
                    <a:gd name="T25" fmla="*/ 12 h 14"/>
                    <a:gd name="T26" fmla="*/ 15 w 15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5" y="7"/>
                      </a:move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18" name="Freeform 402"/>
                <p:cNvSpPr>
                  <a:spLocks/>
                </p:cNvSpPr>
                <p:nvPr/>
              </p:nvSpPr>
              <p:spPr bwMode="auto">
                <a:xfrm>
                  <a:off x="4992" y="2330"/>
                  <a:ext cx="14" cy="14"/>
                </a:xfrm>
                <a:custGeom>
                  <a:avLst/>
                  <a:gdLst>
                    <a:gd name="T0" fmla="*/ 14 w 14"/>
                    <a:gd name="T1" fmla="*/ 7 h 14"/>
                    <a:gd name="T2" fmla="*/ 12 w 14"/>
                    <a:gd name="T3" fmla="*/ 2 h 14"/>
                    <a:gd name="T4" fmla="*/ 10 w 14"/>
                    <a:gd name="T5" fmla="*/ 1 h 14"/>
                    <a:gd name="T6" fmla="*/ 7 w 14"/>
                    <a:gd name="T7" fmla="*/ 0 h 14"/>
                    <a:gd name="T8" fmla="*/ 4 w 14"/>
                    <a:gd name="T9" fmla="*/ 1 h 14"/>
                    <a:gd name="T10" fmla="*/ 3 w 14"/>
                    <a:gd name="T11" fmla="*/ 2 h 14"/>
                    <a:gd name="T12" fmla="*/ 0 w 14"/>
                    <a:gd name="T13" fmla="*/ 7 h 14"/>
                    <a:gd name="T14" fmla="*/ 0 w 14"/>
                    <a:gd name="T15" fmla="*/ 7 h 14"/>
                    <a:gd name="T16" fmla="*/ 3 w 14"/>
                    <a:gd name="T17" fmla="*/ 12 h 14"/>
                    <a:gd name="T18" fmla="*/ 4 w 14"/>
                    <a:gd name="T19" fmla="*/ 14 h 14"/>
                    <a:gd name="T20" fmla="*/ 7 w 14"/>
                    <a:gd name="T21" fmla="*/ 14 h 14"/>
                    <a:gd name="T22" fmla="*/ 10 w 14"/>
                    <a:gd name="T23" fmla="*/ 14 h 14"/>
                    <a:gd name="T24" fmla="*/ 12 w 14"/>
                    <a:gd name="T25" fmla="*/ 12 h 14"/>
                    <a:gd name="T26" fmla="*/ 14 w 14"/>
                    <a:gd name="T27" fmla="*/ 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4" y="7"/>
                      </a:move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19" name="Freeform 403"/>
                <p:cNvSpPr>
                  <a:spLocks/>
                </p:cNvSpPr>
                <p:nvPr/>
              </p:nvSpPr>
              <p:spPr bwMode="auto">
                <a:xfrm>
                  <a:off x="4983" y="2357"/>
                  <a:ext cx="14" cy="15"/>
                </a:xfrm>
                <a:custGeom>
                  <a:avLst/>
                  <a:gdLst>
                    <a:gd name="T0" fmla="*/ 13 w 14"/>
                    <a:gd name="T1" fmla="*/ 12 h 15"/>
                    <a:gd name="T2" fmla="*/ 14 w 14"/>
                    <a:gd name="T3" fmla="*/ 7 h 15"/>
                    <a:gd name="T4" fmla="*/ 12 w 14"/>
                    <a:gd name="T5" fmla="*/ 3 h 15"/>
                    <a:gd name="T6" fmla="*/ 10 w 14"/>
                    <a:gd name="T7" fmla="*/ 0 h 15"/>
                    <a:gd name="T8" fmla="*/ 7 w 14"/>
                    <a:gd name="T9" fmla="*/ 0 h 15"/>
                    <a:gd name="T10" fmla="*/ 4 w 14"/>
                    <a:gd name="T11" fmla="*/ 0 h 15"/>
                    <a:gd name="T12" fmla="*/ 2 w 14"/>
                    <a:gd name="T13" fmla="*/ 2 h 15"/>
                    <a:gd name="T14" fmla="*/ 2 w 14"/>
                    <a:gd name="T15" fmla="*/ 2 h 15"/>
                    <a:gd name="T16" fmla="*/ 0 w 14"/>
                    <a:gd name="T17" fmla="*/ 7 h 15"/>
                    <a:gd name="T18" fmla="*/ 2 w 14"/>
                    <a:gd name="T19" fmla="*/ 12 h 15"/>
                    <a:gd name="T20" fmla="*/ 4 w 14"/>
                    <a:gd name="T21" fmla="*/ 13 h 15"/>
                    <a:gd name="T22" fmla="*/ 7 w 14"/>
                    <a:gd name="T23" fmla="*/ 15 h 15"/>
                    <a:gd name="T24" fmla="*/ 10 w 14"/>
                    <a:gd name="T25" fmla="*/ 13 h 15"/>
                    <a:gd name="T26" fmla="*/ 13 w 14"/>
                    <a:gd name="T27" fmla="*/ 12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3" y="12"/>
                      </a:move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5"/>
                      </a:lnTo>
                      <a:lnTo>
                        <a:pt x="10" y="13"/>
                      </a:lnTo>
                      <a:lnTo>
                        <a:pt x="13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20" name="Freeform 404"/>
                <p:cNvSpPr>
                  <a:spLocks/>
                </p:cNvSpPr>
                <p:nvPr/>
              </p:nvSpPr>
              <p:spPr bwMode="auto">
                <a:xfrm>
                  <a:off x="4972" y="2383"/>
                  <a:ext cx="14" cy="15"/>
                </a:xfrm>
                <a:custGeom>
                  <a:avLst/>
                  <a:gdLst>
                    <a:gd name="T0" fmla="*/ 12 w 14"/>
                    <a:gd name="T1" fmla="*/ 12 h 15"/>
                    <a:gd name="T2" fmla="*/ 14 w 14"/>
                    <a:gd name="T3" fmla="*/ 8 h 15"/>
                    <a:gd name="T4" fmla="*/ 12 w 14"/>
                    <a:gd name="T5" fmla="*/ 3 h 15"/>
                    <a:gd name="T6" fmla="*/ 10 w 14"/>
                    <a:gd name="T7" fmla="*/ 0 h 15"/>
                    <a:gd name="T8" fmla="*/ 7 w 14"/>
                    <a:gd name="T9" fmla="*/ 0 h 15"/>
                    <a:gd name="T10" fmla="*/ 4 w 14"/>
                    <a:gd name="T11" fmla="*/ 0 h 15"/>
                    <a:gd name="T12" fmla="*/ 1 w 14"/>
                    <a:gd name="T13" fmla="*/ 2 h 15"/>
                    <a:gd name="T14" fmla="*/ 1 w 14"/>
                    <a:gd name="T15" fmla="*/ 2 h 15"/>
                    <a:gd name="T16" fmla="*/ 0 w 14"/>
                    <a:gd name="T17" fmla="*/ 8 h 15"/>
                    <a:gd name="T18" fmla="*/ 1 w 14"/>
                    <a:gd name="T19" fmla="*/ 12 h 15"/>
                    <a:gd name="T20" fmla="*/ 4 w 14"/>
                    <a:gd name="T21" fmla="*/ 13 h 15"/>
                    <a:gd name="T22" fmla="*/ 7 w 14"/>
                    <a:gd name="T23" fmla="*/ 15 h 15"/>
                    <a:gd name="T24" fmla="*/ 10 w 14"/>
                    <a:gd name="T25" fmla="*/ 13 h 15"/>
                    <a:gd name="T26" fmla="*/ 12 w 14"/>
                    <a:gd name="T27" fmla="*/ 12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2" y="12"/>
                      </a:moveTo>
                      <a:lnTo>
                        <a:pt x="14" y="8"/>
                      </a:lnTo>
                      <a:lnTo>
                        <a:pt x="12" y="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8"/>
                      </a:lnTo>
                      <a:lnTo>
                        <a:pt x="1" y="12"/>
                      </a:lnTo>
                      <a:lnTo>
                        <a:pt x="4" y="13"/>
                      </a:lnTo>
                      <a:lnTo>
                        <a:pt x="7" y="15"/>
                      </a:lnTo>
                      <a:lnTo>
                        <a:pt x="10" y="13"/>
                      </a:lnTo>
                      <a:lnTo>
                        <a:pt x="1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21" name="Freeform 405"/>
                <p:cNvSpPr>
                  <a:spLocks/>
                </p:cNvSpPr>
                <p:nvPr/>
              </p:nvSpPr>
              <p:spPr bwMode="auto">
                <a:xfrm>
                  <a:off x="4958" y="2408"/>
                  <a:ext cx="14" cy="15"/>
                </a:xfrm>
                <a:custGeom>
                  <a:avLst/>
                  <a:gdLst>
                    <a:gd name="T0" fmla="*/ 12 w 14"/>
                    <a:gd name="T1" fmla="*/ 12 h 15"/>
                    <a:gd name="T2" fmla="*/ 14 w 14"/>
                    <a:gd name="T3" fmla="*/ 7 h 15"/>
                    <a:gd name="T4" fmla="*/ 12 w 14"/>
                    <a:gd name="T5" fmla="*/ 3 h 15"/>
                    <a:gd name="T6" fmla="*/ 9 w 14"/>
                    <a:gd name="T7" fmla="*/ 0 h 15"/>
                    <a:gd name="T8" fmla="*/ 7 w 14"/>
                    <a:gd name="T9" fmla="*/ 0 h 15"/>
                    <a:gd name="T10" fmla="*/ 5 w 14"/>
                    <a:gd name="T11" fmla="*/ 0 h 15"/>
                    <a:gd name="T12" fmla="*/ 1 w 14"/>
                    <a:gd name="T13" fmla="*/ 2 h 15"/>
                    <a:gd name="T14" fmla="*/ 1 w 14"/>
                    <a:gd name="T15" fmla="*/ 2 h 15"/>
                    <a:gd name="T16" fmla="*/ 0 w 14"/>
                    <a:gd name="T17" fmla="*/ 7 h 15"/>
                    <a:gd name="T18" fmla="*/ 2 w 14"/>
                    <a:gd name="T19" fmla="*/ 12 h 15"/>
                    <a:gd name="T20" fmla="*/ 5 w 14"/>
                    <a:gd name="T21" fmla="*/ 13 h 15"/>
                    <a:gd name="T22" fmla="*/ 7 w 14"/>
                    <a:gd name="T23" fmla="*/ 15 h 15"/>
                    <a:gd name="T24" fmla="*/ 9 w 14"/>
                    <a:gd name="T25" fmla="*/ 13 h 15"/>
                    <a:gd name="T26" fmla="*/ 12 w 14"/>
                    <a:gd name="T27" fmla="*/ 12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12" y="12"/>
                      </a:move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5"/>
                      </a:lnTo>
                      <a:lnTo>
                        <a:pt x="9" y="13"/>
                      </a:lnTo>
                      <a:lnTo>
                        <a:pt x="1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22" name="Freeform 406"/>
                <p:cNvSpPr>
                  <a:spLocks/>
                </p:cNvSpPr>
                <p:nvPr/>
              </p:nvSpPr>
              <p:spPr bwMode="auto">
                <a:xfrm>
                  <a:off x="4942" y="2432"/>
                  <a:ext cx="15" cy="14"/>
                </a:xfrm>
                <a:custGeom>
                  <a:avLst/>
                  <a:gdLst>
                    <a:gd name="T0" fmla="*/ 13 w 15"/>
                    <a:gd name="T1" fmla="*/ 13 h 14"/>
                    <a:gd name="T2" fmla="*/ 15 w 15"/>
                    <a:gd name="T3" fmla="*/ 7 h 14"/>
                    <a:gd name="T4" fmla="*/ 12 w 15"/>
                    <a:gd name="T5" fmla="*/ 2 h 14"/>
                    <a:gd name="T6" fmla="*/ 11 w 15"/>
                    <a:gd name="T7" fmla="*/ 1 h 14"/>
                    <a:gd name="T8" fmla="*/ 8 w 15"/>
                    <a:gd name="T9" fmla="*/ 0 h 14"/>
                    <a:gd name="T10" fmla="*/ 5 w 15"/>
                    <a:gd name="T11" fmla="*/ 1 h 14"/>
                    <a:gd name="T12" fmla="*/ 3 w 15"/>
                    <a:gd name="T13" fmla="*/ 2 h 14"/>
                    <a:gd name="T14" fmla="*/ 3 w 15"/>
                    <a:gd name="T15" fmla="*/ 2 h 14"/>
                    <a:gd name="T16" fmla="*/ 0 w 15"/>
                    <a:gd name="T17" fmla="*/ 7 h 14"/>
                    <a:gd name="T18" fmla="*/ 3 w 15"/>
                    <a:gd name="T19" fmla="*/ 12 h 14"/>
                    <a:gd name="T20" fmla="*/ 5 w 15"/>
                    <a:gd name="T21" fmla="*/ 14 h 14"/>
                    <a:gd name="T22" fmla="*/ 8 w 15"/>
                    <a:gd name="T23" fmla="*/ 14 h 14"/>
                    <a:gd name="T24" fmla="*/ 11 w 15"/>
                    <a:gd name="T25" fmla="*/ 14 h 14"/>
                    <a:gd name="T26" fmla="*/ 13 w 15"/>
                    <a:gd name="T27" fmla="*/ 13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3" y="13"/>
                      </a:moveTo>
                      <a:lnTo>
                        <a:pt x="15" y="7"/>
                      </a:lnTo>
                      <a:lnTo>
                        <a:pt x="12" y="2"/>
                      </a:lnTo>
                      <a:lnTo>
                        <a:pt x="11" y="1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8" y="14"/>
                      </a:lnTo>
                      <a:lnTo>
                        <a:pt x="11" y="14"/>
                      </a:lnTo>
                      <a:lnTo>
                        <a:pt x="13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23" name="Freeform 407"/>
                <p:cNvSpPr>
                  <a:spLocks/>
                </p:cNvSpPr>
                <p:nvPr/>
              </p:nvSpPr>
              <p:spPr bwMode="auto">
                <a:xfrm>
                  <a:off x="4926" y="2456"/>
                  <a:ext cx="14" cy="14"/>
                </a:xfrm>
                <a:custGeom>
                  <a:avLst/>
                  <a:gdLst>
                    <a:gd name="T0" fmla="*/ 13 w 14"/>
                    <a:gd name="T1" fmla="*/ 12 h 14"/>
                    <a:gd name="T2" fmla="*/ 14 w 14"/>
                    <a:gd name="T3" fmla="*/ 7 h 14"/>
                    <a:gd name="T4" fmla="*/ 12 w 14"/>
                    <a:gd name="T5" fmla="*/ 1 h 14"/>
                    <a:gd name="T6" fmla="*/ 11 w 14"/>
                    <a:gd name="T7" fmla="*/ 0 h 14"/>
                    <a:gd name="T8" fmla="*/ 7 w 14"/>
                    <a:gd name="T9" fmla="*/ 0 h 14"/>
                    <a:gd name="T10" fmla="*/ 5 w 14"/>
                    <a:gd name="T11" fmla="*/ 0 h 14"/>
                    <a:gd name="T12" fmla="*/ 2 w 14"/>
                    <a:gd name="T13" fmla="*/ 1 h 14"/>
                    <a:gd name="T14" fmla="*/ 2 w 14"/>
                    <a:gd name="T15" fmla="*/ 1 h 14"/>
                    <a:gd name="T16" fmla="*/ 0 w 14"/>
                    <a:gd name="T17" fmla="*/ 7 h 14"/>
                    <a:gd name="T18" fmla="*/ 2 w 14"/>
                    <a:gd name="T19" fmla="*/ 12 h 14"/>
                    <a:gd name="T20" fmla="*/ 5 w 14"/>
                    <a:gd name="T21" fmla="*/ 13 h 14"/>
                    <a:gd name="T22" fmla="*/ 7 w 14"/>
                    <a:gd name="T23" fmla="*/ 14 h 14"/>
                    <a:gd name="T24" fmla="*/ 11 w 14"/>
                    <a:gd name="T25" fmla="*/ 13 h 14"/>
                    <a:gd name="T26" fmla="*/ 13 w 14"/>
                    <a:gd name="T27" fmla="*/ 12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3" y="12"/>
                      </a:moveTo>
                      <a:lnTo>
                        <a:pt x="14" y="7"/>
                      </a:lnTo>
                      <a:lnTo>
                        <a:pt x="12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lnTo>
                        <a:pt x="13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24" name="Freeform 408"/>
                <p:cNvSpPr>
                  <a:spLocks/>
                </p:cNvSpPr>
                <p:nvPr/>
              </p:nvSpPr>
              <p:spPr bwMode="auto">
                <a:xfrm>
                  <a:off x="4908" y="2477"/>
                  <a:ext cx="14" cy="14"/>
                </a:xfrm>
                <a:custGeom>
                  <a:avLst/>
                  <a:gdLst>
                    <a:gd name="T0" fmla="*/ 12 w 14"/>
                    <a:gd name="T1" fmla="*/ 13 h 14"/>
                    <a:gd name="T2" fmla="*/ 14 w 14"/>
                    <a:gd name="T3" fmla="*/ 7 h 14"/>
                    <a:gd name="T4" fmla="*/ 12 w 14"/>
                    <a:gd name="T5" fmla="*/ 2 h 14"/>
                    <a:gd name="T6" fmla="*/ 10 w 14"/>
                    <a:gd name="T7" fmla="*/ 1 h 14"/>
                    <a:gd name="T8" fmla="*/ 7 w 14"/>
                    <a:gd name="T9" fmla="*/ 0 h 14"/>
                    <a:gd name="T10" fmla="*/ 4 w 14"/>
                    <a:gd name="T11" fmla="*/ 1 h 14"/>
                    <a:gd name="T12" fmla="*/ 1 w 14"/>
                    <a:gd name="T13" fmla="*/ 2 h 14"/>
                    <a:gd name="T14" fmla="*/ 1 w 14"/>
                    <a:gd name="T15" fmla="*/ 2 h 14"/>
                    <a:gd name="T16" fmla="*/ 0 w 14"/>
                    <a:gd name="T17" fmla="*/ 7 h 14"/>
                    <a:gd name="T18" fmla="*/ 2 w 14"/>
                    <a:gd name="T19" fmla="*/ 12 h 14"/>
                    <a:gd name="T20" fmla="*/ 4 w 14"/>
                    <a:gd name="T21" fmla="*/ 14 h 14"/>
                    <a:gd name="T22" fmla="*/ 7 w 14"/>
                    <a:gd name="T23" fmla="*/ 14 h 14"/>
                    <a:gd name="T24" fmla="*/ 10 w 14"/>
                    <a:gd name="T25" fmla="*/ 14 h 14"/>
                    <a:gd name="T26" fmla="*/ 12 w 14"/>
                    <a:gd name="T27" fmla="*/ 13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2" y="13"/>
                      </a:move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25" name="Freeform 409"/>
                <p:cNvSpPr>
                  <a:spLocks/>
                </p:cNvSpPr>
                <p:nvPr/>
              </p:nvSpPr>
              <p:spPr bwMode="auto">
                <a:xfrm>
                  <a:off x="4888" y="2497"/>
                  <a:ext cx="14" cy="14"/>
                </a:xfrm>
                <a:custGeom>
                  <a:avLst/>
                  <a:gdLst>
                    <a:gd name="T0" fmla="*/ 13 w 14"/>
                    <a:gd name="T1" fmla="*/ 13 h 14"/>
                    <a:gd name="T2" fmla="*/ 14 w 14"/>
                    <a:gd name="T3" fmla="*/ 7 h 14"/>
                    <a:gd name="T4" fmla="*/ 12 w 14"/>
                    <a:gd name="T5" fmla="*/ 3 h 14"/>
                    <a:gd name="T6" fmla="*/ 9 w 14"/>
                    <a:gd name="T7" fmla="*/ 1 h 14"/>
                    <a:gd name="T8" fmla="*/ 7 w 14"/>
                    <a:gd name="T9" fmla="*/ 0 h 14"/>
                    <a:gd name="T10" fmla="*/ 5 w 14"/>
                    <a:gd name="T11" fmla="*/ 1 h 14"/>
                    <a:gd name="T12" fmla="*/ 2 w 14"/>
                    <a:gd name="T13" fmla="*/ 3 h 14"/>
                    <a:gd name="T14" fmla="*/ 2 w 14"/>
                    <a:gd name="T15" fmla="*/ 3 h 14"/>
                    <a:gd name="T16" fmla="*/ 0 w 14"/>
                    <a:gd name="T17" fmla="*/ 7 h 14"/>
                    <a:gd name="T18" fmla="*/ 2 w 14"/>
                    <a:gd name="T19" fmla="*/ 12 h 14"/>
                    <a:gd name="T20" fmla="*/ 5 w 14"/>
                    <a:gd name="T21" fmla="*/ 14 h 14"/>
                    <a:gd name="T22" fmla="*/ 7 w 14"/>
                    <a:gd name="T23" fmla="*/ 14 h 14"/>
                    <a:gd name="T24" fmla="*/ 9 w 14"/>
                    <a:gd name="T25" fmla="*/ 14 h 14"/>
                    <a:gd name="T26" fmla="*/ 13 w 14"/>
                    <a:gd name="T27" fmla="*/ 13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3" y="13"/>
                      </a:move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3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26" name="Freeform 410"/>
                <p:cNvSpPr>
                  <a:spLocks/>
                </p:cNvSpPr>
                <p:nvPr/>
              </p:nvSpPr>
              <p:spPr bwMode="auto">
                <a:xfrm>
                  <a:off x="4867" y="2516"/>
                  <a:ext cx="14" cy="14"/>
                </a:xfrm>
                <a:custGeom>
                  <a:avLst/>
                  <a:gdLst>
                    <a:gd name="T0" fmla="*/ 11 w 14"/>
                    <a:gd name="T1" fmla="*/ 12 h 14"/>
                    <a:gd name="T2" fmla="*/ 14 w 14"/>
                    <a:gd name="T3" fmla="*/ 7 h 14"/>
                    <a:gd name="T4" fmla="*/ 11 w 14"/>
                    <a:gd name="T5" fmla="*/ 3 h 14"/>
                    <a:gd name="T6" fmla="*/ 9 w 14"/>
                    <a:gd name="T7" fmla="*/ 0 h 14"/>
                    <a:gd name="T8" fmla="*/ 7 w 14"/>
                    <a:gd name="T9" fmla="*/ 0 h 14"/>
                    <a:gd name="T10" fmla="*/ 4 w 14"/>
                    <a:gd name="T11" fmla="*/ 0 h 14"/>
                    <a:gd name="T12" fmla="*/ 1 w 14"/>
                    <a:gd name="T13" fmla="*/ 1 h 14"/>
                    <a:gd name="T14" fmla="*/ 1 w 14"/>
                    <a:gd name="T15" fmla="*/ 3 h 14"/>
                    <a:gd name="T16" fmla="*/ 0 w 14"/>
                    <a:gd name="T17" fmla="*/ 7 h 14"/>
                    <a:gd name="T18" fmla="*/ 2 w 14"/>
                    <a:gd name="T19" fmla="*/ 12 h 14"/>
                    <a:gd name="T20" fmla="*/ 4 w 14"/>
                    <a:gd name="T21" fmla="*/ 14 h 14"/>
                    <a:gd name="T22" fmla="*/ 7 w 14"/>
                    <a:gd name="T23" fmla="*/ 14 h 14"/>
                    <a:gd name="T24" fmla="*/ 9 w 14"/>
                    <a:gd name="T25" fmla="*/ 14 h 14"/>
                    <a:gd name="T26" fmla="*/ 11 w 14"/>
                    <a:gd name="T27" fmla="*/ 13 h 14"/>
                    <a:gd name="T28" fmla="*/ 11 w 14"/>
                    <a:gd name="T29" fmla="*/ 12 h 1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" h="14">
                      <a:moveTo>
                        <a:pt x="11" y="12"/>
                      </a:moveTo>
                      <a:lnTo>
                        <a:pt x="14" y="7"/>
                      </a:lnTo>
                      <a:lnTo>
                        <a:pt x="11" y="3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lnTo>
                        <a:pt x="11" y="13"/>
                      </a:lnTo>
                      <a:lnTo>
                        <a:pt x="11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27" name="Freeform 411"/>
                <p:cNvSpPr>
                  <a:spLocks/>
                </p:cNvSpPr>
                <p:nvPr/>
              </p:nvSpPr>
              <p:spPr bwMode="auto">
                <a:xfrm>
                  <a:off x="4844" y="2533"/>
                  <a:ext cx="14" cy="14"/>
                </a:xfrm>
                <a:custGeom>
                  <a:avLst/>
                  <a:gdLst>
                    <a:gd name="T0" fmla="*/ 12 w 14"/>
                    <a:gd name="T1" fmla="*/ 13 h 14"/>
                    <a:gd name="T2" fmla="*/ 14 w 14"/>
                    <a:gd name="T3" fmla="*/ 7 h 14"/>
                    <a:gd name="T4" fmla="*/ 12 w 14"/>
                    <a:gd name="T5" fmla="*/ 2 h 14"/>
                    <a:gd name="T6" fmla="*/ 10 w 14"/>
                    <a:gd name="T7" fmla="*/ 1 h 14"/>
                    <a:gd name="T8" fmla="*/ 7 w 14"/>
                    <a:gd name="T9" fmla="*/ 0 h 14"/>
                    <a:gd name="T10" fmla="*/ 4 w 14"/>
                    <a:gd name="T11" fmla="*/ 1 h 14"/>
                    <a:gd name="T12" fmla="*/ 1 w 14"/>
                    <a:gd name="T13" fmla="*/ 2 h 14"/>
                    <a:gd name="T14" fmla="*/ 1 w 14"/>
                    <a:gd name="T15" fmla="*/ 2 h 14"/>
                    <a:gd name="T16" fmla="*/ 0 w 14"/>
                    <a:gd name="T17" fmla="*/ 7 h 14"/>
                    <a:gd name="T18" fmla="*/ 1 w 14"/>
                    <a:gd name="T19" fmla="*/ 13 h 14"/>
                    <a:gd name="T20" fmla="*/ 4 w 14"/>
                    <a:gd name="T21" fmla="*/ 14 h 14"/>
                    <a:gd name="T22" fmla="*/ 7 w 14"/>
                    <a:gd name="T23" fmla="*/ 14 h 14"/>
                    <a:gd name="T24" fmla="*/ 10 w 14"/>
                    <a:gd name="T25" fmla="*/ 14 h 14"/>
                    <a:gd name="T26" fmla="*/ 12 w 14"/>
                    <a:gd name="T27" fmla="*/ 13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2" y="13"/>
                      </a:move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lnTo>
                        <a:pt x="12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28" name="Freeform 412"/>
                <p:cNvSpPr>
                  <a:spLocks/>
                </p:cNvSpPr>
                <p:nvPr/>
              </p:nvSpPr>
              <p:spPr bwMode="auto">
                <a:xfrm>
                  <a:off x="4819" y="2548"/>
                  <a:ext cx="16" cy="14"/>
                </a:xfrm>
                <a:custGeom>
                  <a:avLst/>
                  <a:gdLst>
                    <a:gd name="T0" fmla="*/ 11 w 16"/>
                    <a:gd name="T1" fmla="*/ 14 h 14"/>
                    <a:gd name="T2" fmla="*/ 13 w 16"/>
                    <a:gd name="T3" fmla="*/ 12 h 14"/>
                    <a:gd name="T4" fmla="*/ 16 w 16"/>
                    <a:gd name="T5" fmla="*/ 7 h 14"/>
                    <a:gd name="T6" fmla="*/ 13 w 16"/>
                    <a:gd name="T7" fmla="*/ 3 h 14"/>
                    <a:gd name="T8" fmla="*/ 11 w 16"/>
                    <a:gd name="T9" fmla="*/ 1 h 14"/>
                    <a:gd name="T10" fmla="*/ 9 w 16"/>
                    <a:gd name="T11" fmla="*/ 0 h 14"/>
                    <a:gd name="T12" fmla="*/ 5 w 16"/>
                    <a:gd name="T13" fmla="*/ 1 h 14"/>
                    <a:gd name="T14" fmla="*/ 5 w 16"/>
                    <a:gd name="T15" fmla="*/ 1 h 14"/>
                    <a:gd name="T16" fmla="*/ 3 w 16"/>
                    <a:gd name="T17" fmla="*/ 3 h 14"/>
                    <a:gd name="T18" fmla="*/ 0 w 16"/>
                    <a:gd name="T19" fmla="*/ 7 h 14"/>
                    <a:gd name="T20" fmla="*/ 3 w 16"/>
                    <a:gd name="T21" fmla="*/ 12 h 14"/>
                    <a:gd name="T22" fmla="*/ 5 w 16"/>
                    <a:gd name="T23" fmla="*/ 14 h 14"/>
                    <a:gd name="T24" fmla="*/ 7 w 16"/>
                    <a:gd name="T25" fmla="*/ 14 h 14"/>
                    <a:gd name="T26" fmla="*/ 11 w 16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6" h="14">
                      <a:moveTo>
                        <a:pt x="11" y="14"/>
                      </a:moveTo>
                      <a:lnTo>
                        <a:pt x="13" y="12"/>
                      </a:lnTo>
                      <a:lnTo>
                        <a:pt x="16" y="7"/>
                      </a:lnTo>
                      <a:lnTo>
                        <a:pt x="13" y="3"/>
                      </a:lnTo>
                      <a:lnTo>
                        <a:pt x="11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1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29" name="Freeform 413"/>
                <p:cNvSpPr>
                  <a:spLocks/>
                </p:cNvSpPr>
                <p:nvPr/>
              </p:nvSpPr>
              <p:spPr bwMode="auto">
                <a:xfrm>
                  <a:off x="4794" y="2562"/>
                  <a:ext cx="15" cy="15"/>
                </a:xfrm>
                <a:custGeom>
                  <a:avLst/>
                  <a:gdLst>
                    <a:gd name="T0" fmla="*/ 11 w 15"/>
                    <a:gd name="T1" fmla="*/ 13 h 15"/>
                    <a:gd name="T2" fmla="*/ 13 w 15"/>
                    <a:gd name="T3" fmla="*/ 12 h 15"/>
                    <a:gd name="T4" fmla="*/ 15 w 15"/>
                    <a:gd name="T5" fmla="*/ 7 h 15"/>
                    <a:gd name="T6" fmla="*/ 13 w 15"/>
                    <a:gd name="T7" fmla="*/ 3 h 15"/>
                    <a:gd name="T8" fmla="*/ 11 w 15"/>
                    <a:gd name="T9" fmla="*/ 0 h 15"/>
                    <a:gd name="T10" fmla="*/ 7 w 15"/>
                    <a:gd name="T11" fmla="*/ 0 h 15"/>
                    <a:gd name="T12" fmla="*/ 5 w 15"/>
                    <a:gd name="T13" fmla="*/ 0 h 15"/>
                    <a:gd name="T14" fmla="*/ 5 w 15"/>
                    <a:gd name="T15" fmla="*/ 0 h 15"/>
                    <a:gd name="T16" fmla="*/ 3 w 15"/>
                    <a:gd name="T17" fmla="*/ 3 h 15"/>
                    <a:gd name="T18" fmla="*/ 0 w 15"/>
                    <a:gd name="T19" fmla="*/ 7 h 15"/>
                    <a:gd name="T20" fmla="*/ 3 w 15"/>
                    <a:gd name="T21" fmla="*/ 12 h 15"/>
                    <a:gd name="T22" fmla="*/ 5 w 15"/>
                    <a:gd name="T23" fmla="*/ 13 h 15"/>
                    <a:gd name="T24" fmla="*/ 7 w 15"/>
                    <a:gd name="T25" fmla="*/ 15 h 15"/>
                    <a:gd name="T26" fmla="*/ 11 w 15"/>
                    <a:gd name="T27" fmla="*/ 13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11" y="13"/>
                      </a:moveTo>
                      <a:lnTo>
                        <a:pt x="13" y="12"/>
                      </a:lnTo>
                      <a:lnTo>
                        <a:pt x="15" y="7"/>
                      </a:lnTo>
                      <a:lnTo>
                        <a:pt x="13" y="3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5"/>
                      </a:lnTo>
                      <a:lnTo>
                        <a:pt x="11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30" name="Freeform 414"/>
                <p:cNvSpPr>
                  <a:spLocks/>
                </p:cNvSpPr>
                <p:nvPr/>
              </p:nvSpPr>
              <p:spPr bwMode="auto">
                <a:xfrm>
                  <a:off x="4769" y="2574"/>
                  <a:ext cx="15" cy="14"/>
                </a:xfrm>
                <a:custGeom>
                  <a:avLst/>
                  <a:gdLst>
                    <a:gd name="T0" fmla="*/ 10 w 15"/>
                    <a:gd name="T1" fmla="*/ 14 h 14"/>
                    <a:gd name="T2" fmla="*/ 12 w 15"/>
                    <a:gd name="T3" fmla="*/ 12 h 14"/>
                    <a:gd name="T4" fmla="*/ 15 w 15"/>
                    <a:gd name="T5" fmla="*/ 7 h 14"/>
                    <a:gd name="T6" fmla="*/ 12 w 15"/>
                    <a:gd name="T7" fmla="*/ 3 h 14"/>
                    <a:gd name="T8" fmla="*/ 10 w 15"/>
                    <a:gd name="T9" fmla="*/ 1 h 14"/>
                    <a:gd name="T10" fmla="*/ 8 w 15"/>
                    <a:gd name="T11" fmla="*/ 0 h 14"/>
                    <a:gd name="T12" fmla="*/ 4 w 15"/>
                    <a:gd name="T13" fmla="*/ 1 h 14"/>
                    <a:gd name="T14" fmla="*/ 4 w 15"/>
                    <a:gd name="T15" fmla="*/ 1 h 14"/>
                    <a:gd name="T16" fmla="*/ 3 w 15"/>
                    <a:gd name="T17" fmla="*/ 3 h 14"/>
                    <a:gd name="T18" fmla="*/ 0 w 15"/>
                    <a:gd name="T19" fmla="*/ 7 h 14"/>
                    <a:gd name="T20" fmla="*/ 3 w 15"/>
                    <a:gd name="T21" fmla="*/ 12 h 14"/>
                    <a:gd name="T22" fmla="*/ 4 w 15"/>
                    <a:gd name="T23" fmla="*/ 14 h 14"/>
                    <a:gd name="T24" fmla="*/ 8 w 15"/>
                    <a:gd name="T25" fmla="*/ 14 h 14"/>
                    <a:gd name="T26" fmla="*/ 10 w 15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0" y="14"/>
                      </a:moveTo>
                      <a:lnTo>
                        <a:pt x="12" y="12"/>
                      </a:lnTo>
                      <a:lnTo>
                        <a:pt x="15" y="7"/>
                      </a:lnTo>
                      <a:lnTo>
                        <a:pt x="12" y="3"/>
                      </a:lnTo>
                      <a:lnTo>
                        <a:pt x="10" y="1"/>
                      </a:lnTo>
                      <a:lnTo>
                        <a:pt x="8" y="0"/>
                      </a:lnTo>
                      <a:lnTo>
                        <a:pt x="4" y="1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4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31" name="Freeform 415"/>
                <p:cNvSpPr>
                  <a:spLocks/>
                </p:cNvSpPr>
                <p:nvPr/>
              </p:nvSpPr>
              <p:spPr bwMode="auto">
                <a:xfrm>
                  <a:off x="4743" y="2585"/>
                  <a:ext cx="15" cy="14"/>
                </a:xfrm>
                <a:custGeom>
                  <a:avLst/>
                  <a:gdLst>
                    <a:gd name="T0" fmla="*/ 10 w 15"/>
                    <a:gd name="T1" fmla="*/ 14 h 14"/>
                    <a:gd name="T2" fmla="*/ 12 w 15"/>
                    <a:gd name="T3" fmla="*/ 13 h 14"/>
                    <a:gd name="T4" fmla="*/ 15 w 15"/>
                    <a:gd name="T5" fmla="*/ 7 h 14"/>
                    <a:gd name="T6" fmla="*/ 12 w 15"/>
                    <a:gd name="T7" fmla="*/ 2 h 14"/>
                    <a:gd name="T8" fmla="*/ 10 w 15"/>
                    <a:gd name="T9" fmla="*/ 1 h 14"/>
                    <a:gd name="T10" fmla="*/ 7 w 15"/>
                    <a:gd name="T11" fmla="*/ 0 h 14"/>
                    <a:gd name="T12" fmla="*/ 4 w 15"/>
                    <a:gd name="T13" fmla="*/ 1 h 14"/>
                    <a:gd name="T14" fmla="*/ 4 w 15"/>
                    <a:gd name="T15" fmla="*/ 1 h 14"/>
                    <a:gd name="T16" fmla="*/ 2 w 15"/>
                    <a:gd name="T17" fmla="*/ 2 h 14"/>
                    <a:gd name="T18" fmla="*/ 0 w 15"/>
                    <a:gd name="T19" fmla="*/ 7 h 14"/>
                    <a:gd name="T20" fmla="*/ 2 w 15"/>
                    <a:gd name="T21" fmla="*/ 13 h 14"/>
                    <a:gd name="T22" fmla="*/ 4 w 15"/>
                    <a:gd name="T23" fmla="*/ 14 h 14"/>
                    <a:gd name="T24" fmla="*/ 7 w 15"/>
                    <a:gd name="T25" fmla="*/ 14 h 14"/>
                    <a:gd name="T26" fmla="*/ 10 w 15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10" y="14"/>
                      </a:moveTo>
                      <a:lnTo>
                        <a:pt x="12" y="13"/>
                      </a:lnTo>
                      <a:lnTo>
                        <a:pt x="15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lnTo>
                        <a:pt x="1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32" name="Freeform 416"/>
                <p:cNvSpPr>
                  <a:spLocks/>
                </p:cNvSpPr>
                <p:nvPr/>
              </p:nvSpPr>
              <p:spPr bwMode="auto">
                <a:xfrm>
                  <a:off x="4716" y="2596"/>
                  <a:ext cx="14" cy="14"/>
                </a:xfrm>
                <a:custGeom>
                  <a:avLst/>
                  <a:gdLst>
                    <a:gd name="T0" fmla="*/ 11 w 14"/>
                    <a:gd name="T1" fmla="*/ 13 h 14"/>
                    <a:gd name="T2" fmla="*/ 13 w 14"/>
                    <a:gd name="T3" fmla="*/ 11 h 14"/>
                    <a:gd name="T4" fmla="*/ 14 w 14"/>
                    <a:gd name="T5" fmla="*/ 7 h 14"/>
                    <a:gd name="T6" fmla="*/ 13 w 14"/>
                    <a:gd name="T7" fmla="*/ 2 h 14"/>
                    <a:gd name="T8" fmla="*/ 11 w 14"/>
                    <a:gd name="T9" fmla="*/ 0 h 14"/>
                    <a:gd name="T10" fmla="*/ 7 w 14"/>
                    <a:gd name="T11" fmla="*/ 0 h 14"/>
                    <a:gd name="T12" fmla="*/ 5 w 14"/>
                    <a:gd name="T13" fmla="*/ 0 h 14"/>
                    <a:gd name="T14" fmla="*/ 5 w 14"/>
                    <a:gd name="T15" fmla="*/ 0 h 14"/>
                    <a:gd name="T16" fmla="*/ 3 w 14"/>
                    <a:gd name="T17" fmla="*/ 2 h 14"/>
                    <a:gd name="T18" fmla="*/ 0 w 14"/>
                    <a:gd name="T19" fmla="*/ 7 h 14"/>
                    <a:gd name="T20" fmla="*/ 3 w 14"/>
                    <a:gd name="T21" fmla="*/ 11 h 14"/>
                    <a:gd name="T22" fmla="*/ 5 w 14"/>
                    <a:gd name="T23" fmla="*/ 13 h 14"/>
                    <a:gd name="T24" fmla="*/ 7 w 14"/>
                    <a:gd name="T25" fmla="*/ 14 h 14"/>
                    <a:gd name="T26" fmla="*/ 11 w 14"/>
                    <a:gd name="T27" fmla="*/ 13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1" y="13"/>
                      </a:moveTo>
                      <a:lnTo>
                        <a:pt x="13" y="11"/>
                      </a:lnTo>
                      <a:lnTo>
                        <a:pt x="14" y="7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1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33" name="Freeform 417"/>
                <p:cNvSpPr>
                  <a:spLocks/>
                </p:cNvSpPr>
                <p:nvPr/>
              </p:nvSpPr>
              <p:spPr bwMode="auto">
                <a:xfrm>
                  <a:off x="4690" y="2605"/>
                  <a:ext cx="14" cy="14"/>
                </a:xfrm>
                <a:custGeom>
                  <a:avLst/>
                  <a:gdLst>
                    <a:gd name="T0" fmla="*/ 10 w 14"/>
                    <a:gd name="T1" fmla="*/ 13 h 14"/>
                    <a:gd name="T2" fmla="*/ 12 w 14"/>
                    <a:gd name="T3" fmla="*/ 12 h 14"/>
                    <a:gd name="T4" fmla="*/ 14 w 14"/>
                    <a:gd name="T5" fmla="*/ 7 h 14"/>
                    <a:gd name="T6" fmla="*/ 12 w 14"/>
                    <a:gd name="T7" fmla="*/ 1 h 14"/>
                    <a:gd name="T8" fmla="*/ 10 w 14"/>
                    <a:gd name="T9" fmla="*/ 0 h 14"/>
                    <a:gd name="T10" fmla="*/ 7 w 14"/>
                    <a:gd name="T11" fmla="*/ 0 h 14"/>
                    <a:gd name="T12" fmla="*/ 4 w 14"/>
                    <a:gd name="T13" fmla="*/ 0 h 14"/>
                    <a:gd name="T14" fmla="*/ 4 w 14"/>
                    <a:gd name="T15" fmla="*/ 0 h 14"/>
                    <a:gd name="T16" fmla="*/ 1 w 14"/>
                    <a:gd name="T17" fmla="*/ 1 h 14"/>
                    <a:gd name="T18" fmla="*/ 0 w 14"/>
                    <a:gd name="T19" fmla="*/ 7 h 14"/>
                    <a:gd name="T20" fmla="*/ 1 w 14"/>
                    <a:gd name="T21" fmla="*/ 12 h 14"/>
                    <a:gd name="T22" fmla="*/ 4 w 14"/>
                    <a:gd name="T23" fmla="*/ 13 h 14"/>
                    <a:gd name="T24" fmla="*/ 7 w 14"/>
                    <a:gd name="T25" fmla="*/ 14 h 14"/>
                    <a:gd name="T26" fmla="*/ 10 w 14"/>
                    <a:gd name="T27" fmla="*/ 13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0" y="13"/>
                      </a:move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7"/>
                      </a:lnTo>
                      <a:lnTo>
                        <a:pt x="1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lnTo>
                        <a:pt x="1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34" name="Freeform 418"/>
                <p:cNvSpPr>
                  <a:spLocks/>
                </p:cNvSpPr>
                <p:nvPr/>
              </p:nvSpPr>
              <p:spPr bwMode="auto">
                <a:xfrm>
                  <a:off x="4663" y="2612"/>
                  <a:ext cx="14" cy="14"/>
                </a:xfrm>
                <a:custGeom>
                  <a:avLst/>
                  <a:gdLst>
                    <a:gd name="T0" fmla="*/ 9 w 14"/>
                    <a:gd name="T1" fmla="*/ 14 h 14"/>
                    <a:gd name="T2" fmla="*/ 12 w 14"/>
                    <a:gd name="T3" fmla="*/ 13 h 14"/>
                    <a:gd name="T4" fmla="*/ 14 w 14"/>
                    <a:gd name="T5" fmla="*/ 7 h 14"/>
                    <a:gd name="T6" fmla="*/ 12 w 14"/>
                    <a:gd name="T7" fmla="*/ 3 h 14"/>
                    <a:gd name="T8" fmla="*/ 9 w 14"/>
                    <a:gd name="T9" fmla="*/ 1 h 14"/>
                    <a:gd name="T10" fmla="*/ 7 w 14"/>
                    <a:gd name="T11" fmla="*/ 0 h 14"/>
                    <a:gd name="T12" fmla="*/ 3 w 14"/>
                    <a:gd name="T13" fmla="*/ 1 h 14"/>
                    <a:gd name="T14" fmla="*/ 3 w 14"/>
                    <a:gd name="T15" fmla="*/ 1 h 14"/>
                    <a:gd name="T16" fmla="*/ 1 w 14"/>
                    <a:gd name="T17" fmla="*/ 3 h 14"/>
                    <a:gd name="T18" fmla="*/ 0 w 14"/>
                    <a:gd name="T19" fmla="*/ 7 h 14"/>
                    <a:gd name="T20" fmla="*/ 1 w 14"/>
                    <a:gd name="T21" fmla="*/ 13 h 14"/>
                    <a:gd name="T22" fmla="*/ 3 w 14"/>
                    <a:gd name="T23" fmla="*/ 14 h 14"/>
                    <a:gd name="T24" fmla="*/ 7 w 14"/>
                    <a:gd name="T25" fmla="*/ 14 h 14"/>
                    <a:gd name="T26" fmla="*/ 9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9" y="14"/>
                      </a:move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lnTo>
                        <a:pt x="9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35" name="Freeform 419"/>
                <p:cNvSpPr>
                  <a:spLocks/>
                </p:cNvSpPr>
                <p:nvPr/>
              </p:nvSpPr>
              <p:spPr bwMode="auto">
                <a:xfrm>
                  <a:off x="4634" y="2620"/>
                  <a:ext cx="15" cy="15"/>
                </a:xfrm>
                <a:custGeom>
                  <a:avLst/>
                  <a:gdLst>
                    <a:gd name="T0" fmla="*/ 11 w 15"/>
                    <a:gd name="T1" fmla="*/ 13 h 15"/>
                    <a:gd name="T2" fmla="*/ 13 w 15"/>
                    <a:gd name="T3" fmla="*/ 12 h 15"/>
                    <a:gd name="T4" fmla="*/ 15 w 15"/>
                    <a:gd name="T5" fmla="*/ 8 h 15"/>
                    <a:gd name="T6" fmla="*/ 13 w 15"/>
                    <a:gd name="T7" fmla="*/ 3 h 15"/>
                    <a:gd name="T8" fmla="*/ 11 w 15"/>
                    <a:gd name="T9" fmla="*/ 0 h 15"/>
                    <a:gd name="T10" fmla="*/ 7 w 15"/>
                    <a:gd name="T11" fmla="*/ 0 h 15"/>
                    <a:gd name="T12" fmla="*/ 5 w 15"/>
                    <a:gd name="T13" fmla="*/ 0 h 15"/>
                    <a:gd name="T14" fmla="*/ 5 w 15"/>
                    <a:gd name="T15" fmla="*/ 0 h 15"/>
                    <a:gd name="T16" fmla="*/ 3 w 15"/>
                    <a:gd name="T17" fmla="*/ 3 h 15"/>
                    <a:gd name="T18" fmla="*/ 0 w 15"/>
                    <a:gd name="T19" fmla="*/ 8 h 15"/>
                    <a:gd name="T20" fmla="*/ 3 w 15"/>
                    <a:gd name="T21" fmla="*/ 12 h 15"/>
                    <a:gd name="T22" fmla="*/ 5 w 15"/>
                    <a:gd name="T23" fmla="*/ 13 h 15"/>
                    <a:gd name="T24" fmla="*/ 7 w 15"/>
                    <a:gd name="T25" fmla="*/ 15 h 15"/>
                    <a:gd name="T26" fmla="*/ 11 w 15"/>
                    <a:gd name="T27" fmla="*/ 13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11" y="13"/>
                      </a:moveTo>
                      <a:lnTo>
                        <a:pt x="13" y="12"/>
                      </a:lnTo>
                      <a:lnTo>
                        <a:pt x="15" y="8"/>
                      </a:lnTo>
                      <a:lnTo>
                        <a:pt x="13" y="3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8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5"/>
                      </a:lnTo>
                      <a:lnTo>
                        <a:pt x="11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36" name="Freeform 420"/>
                <p:cNvSpPr>
                  <a:spLocks/>
                </p:cNvSpPr>
                <p:nvPr/>
              </p:nvSpPr>
              <p:spPr bwMode="auto">
                <a:xfrm>
                  <a:off x="4607" y="2628"/>
                  <a:ext cx="14" cy="14"/>
                </a:xfrm>
                <a:custGeom>
                  <a:avLst/>
                  <a:gdLst>
                    <a:gd name="T0" fmla="*/ 11 w 14"/>
                    <a:gd name="T1" fmla="*/ 13 h 14"/>
                    <a:gd name="T2" fmla="*/ 12 w 14"/>
                    <a:gd name="T3" fmla="*/ 11 h 14"/>
                    <a:gd name="T4" fmla="*/ 14 w 14"/>
                    <a:gd name="T5" fmla="*/ 7 h 14"/>
                    <a:gd name="T6" fmla="*/ 12 w 14"/>
                    <a:gd name="T7" fmla="*/ 2 h 14"/>
                    <a:gd name="T8" fmla="*/ 11 w 14"/>
                    <a:gd name="T9" fmla="*/ 0 h 14"/>
                    <a:gd name="T10" fmla="*/ 7 w 14"/>
                    <a:gd name="T11" fmla="*/ 0 h 14"/>
                    <a:gd name="T12" fmla="*/ 5 w 14"/>
                    <a:gd name="T13" fmla="*/ 0 h 14"/>
                    <a:gd name="T14" fmla="*/ 5 w 14"/>
                    <a:gd name="T15" fmla="*/ 0 h 14"/>
                    <a:gd name="T16" fmla="*/ 2 w 14"/>
                    <a:gd name="T17" fmla="*/ 2 h 14"/>
                    <a:gd name="T18" fmla="*/ 0 w 14"/>
                    <a:gd name="T19" fmla="*/ 7 h 14"/>
                    <a:gd name="T20" fmla="*/ 2 w 14"/>
                    <a:gd name="T21" fmla="*/ 11 h 14"/>
                    <a:gd name="T22" fmla="*/ 5 w 14"/>
                    <a:gd name="T23" fmla="*/ 13 h 14"/>
                    <a:gd name="T24" fmla="*/ 7 w 14"/>
                    <a:gd name="T25" fmla="*/ 14 h 14"/>
                    <a:gd name="T26" fmla="*/ 11 w 14"/>
                    <a:gd name="T27" fmla="*/ 13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11" y="13"/>
                      </a:moveTo>
                      <a:lnTo>
                        <a:pt x="12" y="11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5" y="13"/>
                      </a:lnTo>
                      <a:lnTo>
                        <a:pt x="7" y="14"/>
                      </a:lnTo>
                      <a:lnTo>
                        <a:pt x="11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37" name="Freeform 421"/>
                <p:cNvSpPr>
                  <a:spLocks/>
                </p:cNvSpPr>
                <p:nvPr/>
              </p:nvSpPr>
              <p:spPr bwMode="auto">
                <a:xfrm>
                  <a:off x="4580" y="2633"/>
                  <a:ext cx="14" cy="15"/>
                </a:xfrm>
                <a:custGeom>
                  <a:avLst/>
                  <a:gdLst>
                    <a:gd name="T0" fmla="*/ 9 w 14"/>
                    <a:gd name="T1" fmla="*/ 15 h 15"/>
                    <a:gd name="T2" fmla="*/ 12 w 14"/>
                    <a:gd name="T3" fmla="*/ 14 h 15"/>
                    <a:gd name="T4" fmla="*/ 14 w 14"/>
                    <a:gd name="T5" fmla="*/ 8 h 15"/>
                    <a:gd name="T6" fmla="*/ 12 w 14"/>
                    <a:gd name="T7" fmla="*/ 3 h 15"/>
                    <a:gd name="T8" fmla="*/ 9 w 14"/>
                    <a:gd name="T9" fmla="*/ 2 h 15"/>
                    <a:gd name="T10" fmla="*/ 7 w 14"/>
                    <a:gd name="T11" fmla="*/ 0 h 15"/>
                    <a:gd name="T12" fmla="*/ 3 w 14"/>
                    <a:gd name="T13" fmla="*/ 2 h 15"/>
                    <a:gd name="T14" fmla="*/ 3 w 14"/>
                    <a:gd name="T15" fmla="*/ 2 h 15"/>
                    <a:gd name="T16" fmla="*/ 2 w 14"/>
                    <a:gd name="T17" fmla="*/ 3 h 15"/>
                    <a:gd name="T18" fmla="*/ 0 w 14"/>
                    <a:gd name="T19" fmla="*/ 8 h 15"/>
                    <a:gd name="T20" fmla="*/ 2 w 14"/>
                    <a:gd name="T21" fmla="*/ 14 h 15"/>
                    <a:gd name="T22" fmla="*/ 3 w 14"/>
                    <a:gd name="T23" fmla="*/ 15 h 15"/>
                    <a:gd name="T24" fmla="*/ 7 w 14"/>
                    <a:gd name="T25" fmla="*/ 15 h 15"/>
                    <a:gd name="T26" fmla="*/ 9 w 14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9" y="15"/>
                      </a:moveTo>
                      <a:lnTo>
                        <a:pt x="12" y="14"/>
                      </a:lnTo>
                      <a:lnTo>
                        <a:pt x="14" y="8"/>
                      </a:lnTo>
                      <a:lnTo>
                        <a:pt x="12" y="3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2" y="3"/>
                      </a:lnTo>
                      <a:lnTo>
                        <a:pt x="0" y="8"/>
                      </a:lnTo>
                      <a:lnTo>
                        <a:pt x="2" y="14"/>
                      </a:lnTo>
                      <a:lnTo>
                        <a:pt x="3" y="15"/>
                      </a:lnTo>
                      <a:lnTo>
                        <a:pt x="7" y="15"/>
                      </a:lnTo>
                      <a:lnTo>
                        <a:pt x="9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38" name="Freeform 422"/>
                <p:cNvSpPr>
                  <a:spLocks/>
                </p:cNvSpPr>
                <p:nvPr/>
              </p:nvSpPr>
              <p:spPr bwMode="auto">
                <a:xfrm>
                  <a:off x="4551" y="2641"/>
                  <a:ext cx="15" cy="14"/>
                </a:xfrm>
                <a:custGeom>
                  <a:avLst/>
                  <a:gdLst>
                    <a:gd name="T0" fmla="*/ 8 w 15"/>
                    <a:gd name="T1" fmla="*/ 14 h 14"/>
                    <a:gd name="T2" fmla="*/ 11 w 15"/>
                    <a:gd name="T3" fmla="*/ 13 h 14"/>
                    <a:gd name="T4" fmla="*/ 13 w 15"/>
                    <a:gd name="T5" fmla="*/ 11 h 14"/>
                    <a:gd name="T6" fmla="*/ 15 w 15"/>
                    <a:gd name="T7" fmla="*/ 7 h 14"/>
                    <a:gd name="T8" fmla="*/ 13 w 15"/>
                    <a:gd name="T9" fmla="*/ 1 h 14"/>
                    <a:gd name="T10" fmla="*/ 11 w 15"/>
                    <a:gd name="T11" fmla="*/ 0 h 14"/>
                    <a:gd name="T12" fmla="*/ 8 w 15"/>
                    <a:gd name="T13" fmla="*/ 0 h 14"/>
                    <a:gd name="T14" fmla="*/ 8 w 15"/>
                    <a:gd name="T15" fmla="*/ 0 h 14"/>
                    <a:gd name="T16" fmla="*/ 5 w 15"/>
                    <a:gd name="T17" fmla="*/ 0 h 14"/>
                    <a:gd name="T18" fmla="*/ 3 w 15"/>
                    <a:gd name="T19" fmla="*/ 1 h 14"/>
                    <a:gd name="T20" fmla="*/ 0 w 15"/>
                    <a:gd name="T21" fmla="*/ 7 h 14"/>
                    <a:gd name="T22" fmla="*/ 3 w 15"/>
                    <a:gd name="T23" fmla="*/ 11 h 14"/>
                    <a:gd name="T24" fmla="*/ 5 w 15"/>
                    <a:gd name="T25" fmla="*/ 13 h 14"/>
                    <a:gd name="T26" fmla="*/ 8 w 15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8" y="14"/>
                      </a:moveTo>
                      <a:lnTo>
                        <a:pt x="11" y="13"/>
                      </a:lnTo>
                      <a:lnTo>
                        <a:pt x="13" y="11"/>
                      </a:lnTo>
                      <a:lnTo>
                        <a:pt x="15" y="7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1"/>
                      </a:lnTo>
                      <a:lnTo>
                        <a:pt x="5" y="13"/>
                      </a:lnTo>
                      <a:lnTo>
                        <a:pt x="8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39" name="Freeform 423"/>
                <p:cNvSpPr>
                  <a:spLocks/>
                </p:cNvSpPr>
                <p:nvPr/>
              </p:nvSpPr>
              <p:spPr bwMode="auto">
                <a:xfrm>
                  <a:off x="4524" y="2647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3 h 14"/>
                    <a:gd name="T4" fmla="*/ 12 w 14"/>
                    <a:gd name="T5" fmla="*/ 11 h 14"/>
                    <a:gd name="T6" fmla="*/ 14 w 14"/>
                    <a:gd name="T7" fmla="*/ 7 h 14"/>
                    <a:gd name="T8" fmla="*/ 12 w 14"/>
                    <a:gd name="T9" fmla="*/ 1 h 14"/>
                    <a:gd name="T10" fmla="*/ 10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0 h 14"/>
                    <a:gd name="T18" fmla="*/ 3 w 14"/>
                    <a:gd name="T19" fmla="*/ 1 h 14"/>
                    <a:gd name="T20" fmla="*/ 0 w 14"/>
                    <a:gd name="T21" fmla="*/ 7 h 14"/>
                    <a:gd name="T22" fmla="*/ 3 w 14"/>
                    <a:gd name="T23" fmla="*/ 11 h 14"/>
                    <a:gd name="T24" fmla="*/ 5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3"/>
                      </a:lnTo>
                      <a:lnTo>
                        <a:pt x="12" y="11"/>
                      </a:lnTo>
                      <a:lnTo>
                        <a:pt x="14" y="7"/>
                      </a:ln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1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40" name="Freeform 424"/>
                <p:cNvSpPr>
                  <a:spLocks/>
                </p:cNvSpPr>
                <p:nvPr/>
              </p:nvSpPr>
              <p:spPr bwMode="auto">
                <a:xfrm>
                  <a:off x="4496" y="2651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4 h 14"/>
                    <a:gd name="T4" fmla="*/ 13 w 14"/>
                    <a:gd name="T5" fmla="*/ 13 h 14"/>
                    <a:gd name="T6" fmla="*/ 14 w 14"/>
                    <a:gd name="T7" fmla="*/ 7 h 14"/>
                    <a:gd name="T8" fmla="*/ 13 w 14"/>
                    <a:gd name="T9" fmla="*/ 3 h 14"/>
                    <a:gd name="T10" fmla="*/ 10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1 h 14"/>
                    <a:gd name="T18" fmla="*/ 2 w 14"/>
                    <a:gd name="T19" fmla="*/ 3 h 14"/>
                    <a:gd name="T20" fmla="*/ 0 w 14"/>
                    <a:gd name="T21" fmla="*/ 7 h 14"/>
                    <a:gd name="T22" fmla="*/ 2 w 14"/>
                    <a:gd name="T23" fmla="*/ 13 h 14"/>
                    <a:gd name="T24" fmla="*/ 4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4"/>
                      </a:lnTo>
                      <a:lnTo>
                        <a:pt x="13" y="13"/>
                      </a:lnTo>
                      <a:lnTo>
                        <a:pt x="14" y="7"/>
                      </a:lnTo>
                      <a:lnTo>
                        <a:pt x="13" y="3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41" name="Freeform 425"/>
                <p:cNvSpPr>
                  <a:spLocks/>
                </p:cNvSpPr>
                <p:nvPr/>
              </p:nvSpPr>
              <p:spPr bwMode="auto">
                <a:xfrm>
                  <a:off x="4469" y="2656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4 h 14"/>
                    <a:gd name="T4" fmla="*/ 11 w 14"/>
                    <a:gd name="T5" fmla="*/ 13 h 14"/>
                    <a:gd name="T6" fmla="*/ 14 w 14"/>
                    <a:gd name="T7" fmla="*/ 7 h 14"/>
                    <a:gd name="T8" fmla="*/ 11 w 14"/>
                    <a:gd name="T9" fmla="*/ 2 h 14"/>
                    <a:gd name="T10" fmla="*/ 9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3 w 14"/>
                    <a:gd name="T17" fmla="*/ 1 h 14"/>
                    <a:gd name="T18" fmla="*/ 1 w 14"/>
                    <a:gd name="T19" fmla="*/ 2 h 14"/>
                    <a:gd name="T20" fmla="*/ 0 w 14"/>
                    <a:gd name="T21" fmla="*/ 7 h 14"/>
                    <a:gd name="T22" fmla="*/ 1 w 14"/>
                    <a:gd name="T23" fmla="*/ 13 h 14"/>
                    <a:gd name="T24" fmla="*/ 3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4"/>
                      </a:lnTo>
                      <a:lnTo>
                        <a:pt x="11" y="13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42" name="Freeform 426"/>
                <p:cNvSpPr>
                  <a:spLocks/>
                </p:cNvSpPr>
                <p:nvPr/>
              </p:nvSpPr>
              <p:spPr bwMode="auto">
                <a:xfrm>
                  <a:off x="4440" y="2661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3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1 h 14"/>
                    <a:gd name="T10" fmla="*/ 10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0 h 14"/>
                    <a:gd name="T18" fmla="*/ 2 w 14"/>
                    <a:gd name="T19" fmla="*/ 1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5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43" name="Freeform 427"/>
                <p:cNvSpPr>
                  <a:spLocks/>
                </p:cNvSpPr>
                <p:nvPr/>
              </p:nvSpPr>
              <p:spPr bwMode="auto">
                <a:xfrm>
                  <a:off x="4412" y="2664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3 h 14"/>
                    <a:gd name="T4" fmla="*/ 11 w 14"/>
                    <a:gd name="T5" fmla="*/ 12 h 14"/>
                    <a:gd name="T6" fmla="*/ 14 w 14"/>
                    <a:gd name="T7" fmla="*/ 7 h 14"/>
                    <a:gd name="T8" fmla="*/ 11 w 14"/>
                    <a:gd name="T9" fmla="*/ 3 h 14"/>
                    <a:gd name="T10" fmla="*/ 10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0 h 14"/>
                    <a:gd name="T18" fmla="*/ 2 w 14"/>
                    <a:gd name="T19" fmla="*/ 3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4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3"/>
                      </a:lnTo>
                      <a:lnTo>
                        <a:pt x="11" y="12"/>
                      </a:lnTo>
                      <a:lnTo>
                        <a:pt x="14" y="7"/>
                      </a:lnTo>
                      <a:lnTo>
                        <a:pt x="11" y="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44" name="Freeform 428"/>
                <p:cNvSpPr>
                  <a:spLocks/>
                </p:cNvSpPr>
                <p:nvPr/>
              </p:nvSpPr>
              <p:spPr bwMode="auto">
                <a:xfrm>
                  <a:off x="4383" y="2668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1 w 14"/>
                    <a:gd name="T3" fmla="*/ 13 h 14"/>
                    <a:gd name="T4" fmla="*/ 13 w 14"/>
                    <a:gd name="T5" fmla="*/ 12 h 14"/>
                    <a:gd name="T6" fmla="*/ 14 w 14"/>
                    <a:gd name="T7" fmla="*/ 7 h 14"/>
                    <a:gd name="T8" fmla="*/ 13 w 14"/>
                    <a:gd name="T9" fmla="*/ 1 h 14"/>
                    <a:gd name="T10" fmla="*/ 11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0 h 14"/>
                    <a:gd name="T18" fmla="*/ 3 w 14"/>
                    <a:gd name="T19" fmla="*/ 1 h 14"/>
                    <a:gd name="T20" fmla="*/ 0 w 14"/>
                    <a:gd name="T21" fmla="*/ 7 h 14"/>
                    <a:gd name="T22" fmla="*/ 3 w 14"/>
                    <a:gd name="T23" fmla="*/ 12 h 14"/>
                    <a:gd name="T24" fmla="*/ 5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45" name="Freeform 429"/>
                <p:cNvSpPr>
                  <a:spLocks/>
                </p:cNvSpPr>
                <p:nvPr/>
              </p:nvSpPr>
              <p:spPr bwMode="auto">
                <a:xfrm>
                  <a:off x="4355" y="2670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4 h 14"/>
                    <a:gd name="T4" fmla="*/ 13 w 14"/>
                    <a:gd name="T5" fmla="*/ 12 h 14"/>
                    <a:gd name="T6" fmla="*/ 14 w 14"/>
                    <a:gd name="T7" fmla="*/ 7 h 14"/>
                    <a:gd name="T8" fmla="*/ 13 w 14"/>
                    <a:gd name="T9" fmla="*/ 3 h 14"/>
                    <a:gd name="T10" fmla="*/ 10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1 h 14"/>
                    <a:gd name="T18" fmla="*/ 2 w 14"/>
                    <a:gd name="T19" fmla="*/ 3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4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4"/>
                      </a:lnTo>
                      <a:lnTo>
                        <a:pt x="13" y="12"/>
                      </a:lnTo>
                      <a:lnTo>
                        <a:pt x="14" y="7"/>
                      </a:lnTo>
                      <a:lnTo>
                        <a:pt x="13" y="3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46" name="Freeform 430"/>
                <p:cNvSpPr>
                  <a:spLocks/>
                </p:cNvSpPr>
                <p:nvPr/>
              </p:nvSpPr>
              <p:spPr bwMode="auto">
                <a:xfrm>
                  <a:off x="4328" y="2673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4 h 14"/>
                    <a:gd name="T4" fmla="*/ 11 w 14"/>
                    <a:gd name="T5" fmla="*/ 11 h 14"/>
                    <a:gd name="T6" fmla="*/ 14 w 14"/>
                    <a:gd name="T7" fmla="*/ 7 h 14"/>
                    <a:gd name="T8" fmla="*/ 11 w 14"/>
                    <a:gd name="T9" fmla="*/ 2 h 14"/>
                    <a:gd name="T10" fmla="*/ 9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3 w 14"/>
                    <a:gd name="T17" fmla="*/ 1 h 14"/>
                    <a:gd name="T18" fmla="*/ 1 w 14"/>
                    <a:gd name="T19" fmla="*/ 2 h 14"/>
                    <a:gd name="T20" fmla="*/ 0 w 14"/>
                    <a:gd name="T21" fmla="*/ 7 h 14"/>
                    <a:gd name="T22" fmla="*/ 1 w 14"/>
                    <a:gd name="T23" fmla="*/ 11 h 14"/>
                    <a:gd name="T24" fmla="*/ 3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4"/>
                      </a:lnTo>
                      <a:lnTo>
                        <a:pt x="11" y="11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1"/>
                      </a:lnTo>
                      <a:lnTo>
                        <a:pt x="3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47" name="Freeform 431"/>
                <p:cNvSpPr>
                  <a:spLocks/>
                </p:cNvSpPr>
                <p:nvPr/>
              </p:nvSpPr>
              <p:spPr bwMode="auto">
                <a:xfrm>
                  <a:off x="4299" y="2675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4 h 14"/>
                    <a:gd name="T4" fmla="*/ 12 w 14"/>
                    <a:gd name="T5" fmla="*/ 13 h 14"/>
                    <a:gd name="T6" fmla="*/ 14 w 14"/>
                    <a:gd name="T7" fmla="*/ 7 h 14"/>
                    <a:gd name="T8" fmla="*/ 12 w 14"/>
                    <a:gd name="T9" fmla="*/ 2 h 14"/>
                    <a:gd name="T10" fmla="*/ 10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1 h 14"/>
                    <a:gd name="T18" fmla="*/ 1 w 14"/>
                    <a:gd name="T19" fmla="*/ 2 h 14"/>
                    <a:gd name="T20" fmla="*/ 0 w 14"/>
                    <a:gd name="T21" fmla="*/ 7 h 14"/>
                    <a:gd name="T22" fmla="*/ 1 w 14"/>
                    <a:gd name="T23" fmla="*/ 13 h 14"/>
                    <a:gd name="T24" fmla="*/ 4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1" y="2"/>
                      </a:lnTo>
                      <a:lnTo>
                        <a:pt x="0" y="7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48" name="Freeform 432"/>
                <p:cNvSpPr>
                  <a:spLocks/>
                </p:cNvSpPr>
                <p:nvPr/>
              </p:nvSpPr>
              <p:spPr bwMode="auto">
                <a:xfrm>
                  <a:off x="4271" y="2677"/>
                  <a:ext cx="14" cy="15"/>
                </a:xfrm>
                <a:custGeom>
                  <a:avLst/>
                  <a:gdLst>
                    <a:gd name="T0" fmla="*/ 7 w 14"/>
                    <a:gd name="T1" fmla="*/ 15 h 15"/>
                    <a:gd name="T2" fmla="*/ 9 w 14"/>
                    <a:gd name="T3" fmla="*/ 15 h 15"/>
                    <a:gd name="T4" fmla="*/ 11 w 14"/>
                    <a:gd name="T5" fmla="*/ 12 h 15"/>
                    <a:gd name="T6" fmla="*/ 14 w 14"/>
                    <a:gd name="T7" fmla="*/ 7 h 15"/>
                    <a:gd name="T8" fmla="*/ 11 w 14"/>
                    <a:gd name="T9" fmla="*/ 3 h 15"/>
                    <a:gd name="T10" fmla="*/ 9 w 14"/>
                    <a:gd name="T11" fmla="*/ 1 h 15"/>
                    <a:gd name="T12" fmla="*/ 7 w 14"/>
                    <a:gd name="T13" fmla="*/ 0 h 15"/>
                    <a:gd name="T14" fmla="*/ 7 w 14"/>
                    <a:gd name="T15" fmla="*/ 0 h 15"/>
                    <a:gd name="T16" fmla="*/ 3 w 14"/>
                    <a:gd name="T17" fmla="*/ 1 h 15"/>
                    <a:gd name="T18" fmla="*/ 1 w 14"/>
                    <a:gd name="T19" fmla="*/ 3 h 15"/>
                    <a:gd name="T20" fmla="*/ 0 w 14"/>
                    <a:gd name="T21" fmla="*/ 7 h 15"/>
                    <a:gd name="T22" fmla="*/ 1 w 14"/>
                    <a:gd name="T23" fmla="*/ 12 h 15"/>
                    <a:gd name="T24" fmla="*/ 3 w 14"/>
                    <a:gd name="T25" fmla="*/ 15 h 15"/>
                    <a:gd name="T26" fmla="*/ 7 w 14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lnTo>
                        <a:pt x="9" y="15"/>
                      </a:lnTo>
                      <a:lnTo>
                        <a:pt x="11" y="12"/>
                      </a:lnTo>
                      <a:lnTo>
                        <a:pt x="14" y="7"/>
                      </a:lnTo>
                      <a:lnTo>
                        <a:pt x="11" y="3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1" y="12"/>
                      </a:lnTo>
                      <a:lnTo>
                        <a:pt x="3" y="15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49" name="Freeform 433"/>
                <p:cNvSpPr>
                  <a:spLocks/>
                </p:cNvSpPr>
                <p:nvPr/>
              </p:nvSpPr>
              <p:spPr bwMode="auto">
                <a:xfrm>
                  <a:off x="4242" y="2680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3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2 h 14"/>
                    <a:gd name="T10" fmla="*/ 10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0 h 14"/>
                    <a:gd name="T18" fmla="*/ 3 w 14"/>
                    <a:gd name="T19" fmla="*/ 2 h 14"/>
                    <a:gd name="T20" fmla="*/ 0 w 14"/>
                    <a:gd name="T21" fmla="*/ 7 h 14"/>
                    <a:gd name="T22" fmla="*/ 3 w 14"/>
                    <a:gd name="T23" fmla="*/ 12 h 14"/>
                    <a:gd name="T24" fmla="*/ 4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50" name="Freeform 434"/>
                <p:cNvSpPr>
                  <a:spLocks/>
                </p:cNvSpPr>
                <p:nvPr/>
              </p:nvSpPr>
              <p:spPr bwMode="auto">
                <a:xfrm>
                  <a:off x="4214" y="2681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4 h 14"/>
                    <a:gd name="T4" fmla="*/ 12 w 14"/>
                    <a:gd name="T5" fmla="*/ 13 h 14"/>
                    <a:gd name="T6" fmla="*/ 14 w 14"/>
                    <a:gd name="T7" fmla="*/ 7 h 14"/>
                    <a:gd name="T8" fmla="*/ 12 w 14"/>
                    <a:gd name="T9" fmla="*/ 2 h 14"/>
                    <a:gd name="T10" fmla="*/ 9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3 w 14"/>
                    <a:gd name="T17" fmla="*/ 1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3 h 14"/>
                    <a:gd name="T24" fmla="*/ 3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3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51" name="Freeform 435"/>
                <p:cNvSpPr>
                  <a:spLocks/>
                </p:cNvSpPr>
                <p:nvPr/>
              </p:nvSpPr>
              <p:spPr bwMode="auto">
                <a:xfrm>
                  <a:off x="4185" y="2683"/>
                  <a:ext cx="15" cy="14"/>
                </a:xfrm>
                <a:custGeom>
                  <a:avLst/>
                  <a:gdLst>
                    <a:gd name="T0" fmla="*/ 7 w 15"/>
                    <a:gd name="T1" fmla="*/ 14 h 14"/>
                    <a:gd name="T2" fmla="*/ 10 w 15"/>
                    <a:gd name="T3" fmla="*/ 13 h 14"/>
                    <a:gd name="T4" fmla="*/ 12 w 15"/>
                    <a:gd name="T5" fmla="*/ 12 h 14"/>
                    <a:gd name="T6" fmla="*/ 15 w 15"/>
                    <a:gd name="T7" fmla="*/ 7 h 14"/>
                    <a:gd name="T8" fmla="*/ 12 w 15"/>
                    <a:gd name="T9" fmla="*/ 3 h 14"/>
                    <a:gd name="T10" fmla="*/ 10 w 15"/>
                    <a:gd name="T11" fmla="*/ 0 h 14"/>
                    <a:gd name="T12" fmla="*/ 7 w 15"/>
                    <a:gd name="T13" fmla="*/ 0 h 14"/>
                    <a:gd name="T14" fmla="*/ 7 w 15"/>
                    <a:gd name="T15" fmla="*/ 0 h 14"/>
                    <a:gd name="T16" fmla="*/ 5 w 15"/>
                    <a:gd name="T17" fmla="*/ 0 h 14"/>
                    <a:gd name="T18" fmla="*/ 3 w 15"/>
                    <a:gd name="T19" fmla="*/ 3 h 14"/>
                    <a:gd name="T20" fmla="*/ 0 w 15"/>
                    <a:gd name="T21" fmla="*/ 7 h 14"/>
                    <a:gd name="T22" fmla="*/ 3 w 15"/>
                    <a:gd name="T23" fmla="*/ 12 h 14"/>
                    <a:gd name="T24" fmla="*/ 5 w 15"/>
                    <a:gd name="T25" fmla="*/ 13 h 14"/>
                    <a:gd name="T26" fmla="*/ 7 w 15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7" y="14"/>
                      </a:move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lnTo>
                        <a:pt x="12" y="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52" name="Freeform 436"/>
                <p:cNvSpPr>
                  <a:spLocks/>
                </p:cNvSpPr>
                <p:nvPr/>
              </p:nvSpPr>
              <p:spPr bwMode="auto">
                <a:xfrm>
                  <a:off x="4157" y="2684"/>
                  <a:ext cx="14" cy="15"/>
                </a:xfrm>
                <a:custGeom>
                  <a:avLst/>
                  <a:gdLst>
                    <a:gd name="T0" fmla="*/ 7 w 14"/>
                    <a:gd name="T1" fmla="*/ 15 h 15"/>
                    <a:gd name="T2" fmla="*/ 9 w 14"/>
                    <a:gd name="T3" fmla="*/ 15 h 15"/>
                    <a:gd name="T4" fmla="*/ 12 w 14"/>
                    <a:gd name="T5" fmla="*/ 13 h 15"/>
                    <a:gd name="T6" fmla="*/ 14 w 14"/>
                    <a:gd name="T7" fmla="*/ 8 h 15"/>
                    <a:gd name="T8" fmla="*/ 12 w 14"/>
                    <a:gd name="T9" fmla="*/ 3 h 15"/>
                    <a:gd name="T10" fmla="*/ 9 w 14"/>
                    <a:gd name="T11" fmla="*/ 2 h 15"/>
                    <a:gd name="T12" fmla="*/ 7 w 14"/>
                    <a:gd name="T13" fmla="*/ 0 h 15"/>
                    <a:gd name="T14" fmla="*/ 7 w 14"/>
                    <a:gd name="T15" fmla="*/ 0 h 15"/>
                    <a:gd name="T16" fmla="*/ 5 w 14"/>
                    <a:gd name="T17" fmla="*/ 2 h 15"/>
                    <a:gd name="T18" fmla="*/ 2 w 14"/>
                    <a:gd name="T19" fmla="*/ 3 h 15"/>
                    <a:gd name="T20" fmla="*/ 0 w 14"/>
                    <a:gd name="T21" fmla="*/ 8 h 15"/>
                    <a:gd name="T22" fmla="*/ 2 w 14"/>
                    <a:gd name="T23" fmla="*/ 13 h 15"/>
                    <a:gd name="T24" fmla="*/ 5 w 14"/>
                    <a:gd name="T25" fmla="*/ 15 h 15"/>
                    <a:gd name="T26" fmla="*/ 7 w 14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lnTo>
                        <a:pt x="9" y="15"/>
                      </a:lnTo>
                      <a:lnTo>
                        <a:pt x="12" y="13"/>
                      </a:lnTo>
                      <a:lnTo>
                        <a:pt x="14" y="8"/>
                      </a:lnTo>
                      <a:lnTo>
                        <a:pt x="12" y="3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2" y="3"/>
                      </a:lnTo>
                      <a:lnTo>
                        <a:pt x="0" y="8"/>
                      </a:lnTo>
                      <a:lnTo>
                        <a:pt x="2" y="13"/>
                      </a:lnTo>
                      <a:lnTo>
                        <a:pt x="5" y="15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53" name="Freeform 437"/>
                <p:cNvSpPr>
                  <a:spLocks/>
                </p:cNvSpPr>
                <p:nvPr/>
              </p:nvSpPr>
              <p:spPr bwMode="auto">
                <a:xfrm>
                  <a:off x="4128" y="2687"/>
                  <a:ext cx="15" cy="14"/>
                </a:xfrm>
                <a:custGeom>
                  <a:avLst/>
                  <a:gdLst>
                    <a:gd name="T0" fmla="*/ 8 w 15"/>
                    <a:gd name="T1" fmla="*/ 14 h 14"/>
                    <a:gd name="T2" fmla="*/ 10 w 15"/>
                    <a:gd name="T3" fmla="*/ 13 h 14"/>
                    <a:gd name="T4" fmla="*/ 12 w 15"/>
                    <a:gd name="T5" fmla="*/ 12 h 14"/>
                    <a:gd name="T6" fmla="*/ 15 w 15"/>
                    <a:gd name="T7" fmla="*/ 7 h 14"/>
                    <a:gd name="T8" fmla="*/ 12 w 15"/>
                    <a:gd name="T9" fmla="*/ 1 h 14"/>
                    <a:gd name="T10" fmla="*/ 10 w 15"/>
                    <a:gd name="T11" fmla="*/ 0 h 14"/>
                    <a:gd name="T12" fmla="*/ 8 w 15"/>
                    <a:gd name="T13" fmla="*/ 0 h 14"/>
                    <a:gd name="T14" fmla="*/ 8 w 15"/>
                    <a:gd name="T15" fmla="*/ 0 h 14"/>
                    <a:gd name="T16" fmla="*/ 5 w 15"/>
                    <a:gd name="T17" fmla="*/ 0 h 14"/>
                    <a:gd name="T18" fmla="*/ 3 w 15"/>
                    <a:gd name="T19" fmla="*/ 1 h 14"/>
                    <a:gd name="T20" fmla="*/ 0 w 15"/>
                    <a:gd name="T21" fmla="*/ 7 h 14"/>
                    <a:gd name="T22" fmla="*/ 3 w 15"/>
                    <a:gd name="T23" fmla="*/ 12 h 14"/>
                    <a:gd name="T24" fmla="*/ 5 w 15"/>
                    <a:gd name="T25" fmla="*/ 13 h 14"/>
                    <a:gd name="T26" fmla="*/ 8 w 15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8" y="14"/>
                      </a:move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8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54" name="Freeform 438"/>
                <p:cNvSpPr>
                  <a:spLocks/>
                </p:cNvSpPr>
                <p:nvPr/>
              </p:nvSpPr>
              <p:spPr bwMode="auto">
                <a:xfrm>
                  <a:off x="4100" y="2688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3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2 h 14"/>
                    <a:gd name="T10" fmla="*/ 9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0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5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55" name="Freeform 439"/>
                <p:cNvSpPr>
                  <a:spLocks/>
                </p:cNvSpPr>
                <p:nvPr/>
              </p:nvSpPr>
              <p:spPr bwMode="auto">
                <a:xfrm>
                  <a:off x="4072" y="2689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3 h 14"/>
                    <a:gd name="T4" fmla="*/ 11 w 14"/>
                    <a:gd name="T5" fmla="*/ 12 h 14"/>
                    <a:gd name="T6" fmla="*/ 14 w 14"/>
                    <a:gd name="T7" fmla="*/ 7 h 14"/>
                    <a:gd name="T8" fmla="*/ 11 w 14"/>
                    <a:gd name="T9" fmla="*/ 3 h 14"/>
                    <a:gd name="T10" fmla="*/ 9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0 h 14"/>
                    <a:gd name="T18" fmla="*/ 2 w 14"/>
                    <a:gd name="T19" fmla="*/ 3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4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3"/>
                      </a:lnTo>
                      <a:lnTo>
                        <a:pt x="11" y="12"/>
                      </a:lnTo>
                      <a:lnTo>
                        <a:pt x="14" y="7"/>
                      </a:lnTo>
                      <a:lnTo>
                        <a:pt x="11" y="3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56" name="Freeform 440"/>
                <p:cNvSpPr>
                  <a:spLocks/>
                </p:cNvSpPr>
                <p:nvPr/>
              </p:nvSpPr>
              <p:spPr bwMode="auto">
                <a:xfrm>
                  <a:off x="4043" y="2690"/>
                  <a:ext cx="14" cy="15"/>
                </a:xfrm>
                <a:custGeom>
                  <a:avLst/>
                  <a:gdLst>
                    <a:gd name="T0" fmla="*/ 7 w 14"/>
                    <a:gd name="T1" fmla="*/ 15 h 15"/>
                    <a:gd name="T2" fmla="*/ 10 w 14"/>
                    <a:gd name="T3" fmla="*/ 13 h 15"/>
                    <a:gd name="T4" fmla="*/ 12 w 14"/>
                    <a:gd name="T5" fmla="*/ 12 h 15"/>
                    <a:gd name="T6" fmla="*/ 14 w 14"/>
                    <a:gd name="T7" fmla="*/ 7 h 15"/>
                    <a:gd name="T8" fmla="*/ 12 w 14"/>
                    <a:gd name="T9" fmla="*/ 3 h 15"/>
                    <a:gd name="T10" fmla="*/ 10 w 14"/>
                    <a:gd name="T11" fmla="*/ 0 h 15"/>
                    <a:gd name="T12" fmla="*/ 7 w 14"/>
                    <a:gd name="T13" fmla="*/ 0 h 15"/>
                    <a:gd name="T14" fmla="*/ 7 w 14"/>
                    <a:gd name="T15" fmla="*/ 0 h 15"/>
                    <a:gd name="T16" fmla="*/ 5 w 14"/>
                    <a:gd name="T17" fmla="*/ 0 h 15"/>
                    <a:gd name="T18" fmla="*/ 3 w 14"/>
                    <a:gd name="T19" fmla="*/ 3 h 15"/>
                    <a:gd name="T20" fmla="*/ 0 w 14"/>
                    <a:gd name="T21" fmla="*/ 7 h 15"/>
                    <a:gd name="T22" fmla="*/ 3 w 14"/>
                    <a:gd name="T23" fmla="*/ 12 h 15"/>
                    <a:gd name="T24" fmla="*/ 5 w 14"/>
                    <a:gd name="T25" fmla="*/ 13 h 15"/>
                    <a:gd name="T26" fmla="*/ 7 w 14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57" name="Freeform 441"/>
                <p:cNvSpPr>
                  <a:spLocks/>
                </p:cNvSpPr>
                <p:nvPr/>
              </p:nvSpPr>
              <p:spPr bwMode="auto">
                <a:xfrm>
                  <a:off x="4015" y="2692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3 h 14"/>
                    <a:gd name="T4" fmla="*/ 12 w 14"/>
                    <a:gd name="T5" fmla="*/ 11 h 14"/>
                    <a:gd name="T6" fmla="*/ 14 w 14"/>
                    <a:gd name="T7" fmla="*/ 7 h 14"/>
                    <a:gd name="T8" fmla="*/ 12 w 14"/>
                    <a:gd name="T9" fmla="*/ 2 h 14"/>
                    <a:gd name="T10" fmla="*/ 9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0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1 h 14"/>
                    <a:gd name="T24" fmla="*/ 4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3"/>
                      </a:lnTo>
                      <a:lnTo>
                        <a:pt x="12" y="11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4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58" name="Freeform 442"/>
                <p:cNvSpPr>
                  <a:spLocks/>
                </p:cNvSpPr>
                <p:nvPr/>
              </p:nvSpPr>
              <p:spPr bwMode="auto">
                <a:xfrm>
                  <a:off x="3986" y="2693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3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2 h 14"/>
                    <a:gd name="T10" fmla="*/ 10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0 h 14"/>
                    <a:gd name="T18" fmla="*/ 3 w 14"/>
                    <a:gd name="T19" fmla="*/ 2 h 14"/>
                    <a:gd name="T20" fmla="*/ 0 w 14"/>
                    <a:gd name="T21" fmla="*/ 7 h 14"/>
                    <a:gd name="T22" fmla="*/ 3 w 14"/>
                    <a:gd name="T23" fmla="*/ 12 h 14"/>
                    <a:gd name="T24" fmla="*/ 5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59" name="Freeform 443"/>
                <p:cNvSpPr>
                  <a:spLocks/>
                </p:cNvSpPr>
                <p:nvPr/>
              </p:nvSpPr>
              <p:spPr bwMode="auto">
                <a:xfrm>
                  <a:off x="3958" y="2694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3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1 h 14"/>
                    <a:gd name="T10" fmla="*/ 9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0 h 14"/>
                    <a:gd name="T18" fmla="*/ 2 w 14"/>
                    <a:gd name="T19" fmla="*/ 1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5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60" name="Freeform 444"/>
                <p:cNvSpPr>
                  <a:spLocks/>
                </p:cNvSpPr>
                <p:nvPr/>
              </p:nvSpPr>
              <p:spPr bwMode="auto">
                <a:xfrm>
                  <a:off x="3929" y="2694"/>
                  <a:ext cx="15" cy="14"/>
                </a:xfrm>
                <a:custGeom>
                  <a:avLst/>
                  <a:gdLst>
                    <a:gd name="T0" fmla="*/ 8 w 15"/>
                    <a:gd name="T1" fmla="*/ 14 h 14"/>
                    <a:gd name="T2" fmla="*/ 10 w 15"/>
                    <a:gd name="T3" fmla="*/ 14 h 14"/>
                    <a:gd name="T4" fmla="*/ 12 w 15"/>
                    <a:gd name="T5" fmla="*/ 13 h 14"/>
                    <a:gd name="T6" fmla="*/ 15 w 15"/>
                    <a:gd name="T7" fmla="*/ 7 h 14"/>
                    <a:gd name="T8" fmla="*/ 12 w 15"/>
                    <a:gd name="T9" fmla="*/ 2 h 14"/>
                    <a:gd name="T10" fmla="*/ 10 w 15"/>
                    <a:gd name="T11" fmla="*/ 1 h 14"/>
                    <a:gd name="T12" fmla="*/ 8 w 15"/>
                    <a:gd name="T13" fmla="*/ 0 h 14"/>
                    <a:gd name="T14" fmla="*/ 8 w 15"/>
                    <a:gd name="T15" fmla="*/ 0 h 14"/>
                    <a:gd name="T16" fmla="*/ 5 w 15"/>
                    <a:gd name="T17" fmla="*/ 1 h 14"/>
                    <a:gd name="T18" fmla="*/ 3 w 15"/>
                    <a:gd name="T19" fmla="*/ 2 h 14"/>
                    <a:gd name="T20" fmla="*/ 0 w 15"/>
                    <a:gd name="T21" fmla="*/ 7 h 14"/>
                    <a:gd name="T22" fmla="*/ 3 w 15"/>
                    <a:gd name="T23" fmla="*/ 13 h 14"/>
                    <a:gd name="T24" fmla="*/ 5 w 15"/>
                    <a:gd name="T25" fmla="*/ 14 h 14"/>
                    <a:gd name="T26" fmla="*/ 8 w 15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8" y="14"/>
                      </a:moveTo>
                      <a:lnTo>
                        <a:pt x="10" y="14"/>
                      </a:lnTo>
                      <a:lnTo>
                        <a:pt x="12" y="13"/>
                      </a:lnTo>
                      <a:lnTo>
                        <a:pt x="15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3"/>
                      </a:lnTo>
                      <a:lnTo>
                        <a:pt x="5" y="14"/>
                      </a:lnTo>
                      <a:lnTo>
                        <a:pt x="8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61" name="Freeform 445"/>
                <p:cNvSpPr>
                  <a:spLocks/>
                </p:cNvSpPr>
                <p:nvPr/>
              </p:nvSpPr>
              <p:spPr bwMode="auto">
                <a:xfrm>
                  <a:off x="3901" y="2695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9 w 14"/>
                    <a:gd name="T3" fmla="*/ 14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2 h 14"/>
                    <a:gd name="T10" fmla="*/ 9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1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5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9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62" name="Freeform 446"/>
                <p:cNvSpPr>
                  <a:spLocks/>
                </p:cNvSpPr>
                <p:nvPr/>
              </p:nvSpPr>
              <p:spPr bwMode="auto">
                <a:xfrm>
                  <a:off x="3873" y="2696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3 h 14"/>
                    <a:gd name="T4" fmla="*/ 11 w 14"/>
                    <a:gd name="T5" fmla="*/ 12 h 14"/>
                    <a:gd name="T6" fmla="*/ 14 w 14"/>
                    <a:gd name="T7" fmla="*/ 7 h 14"/>
                    <a:gd name="T8" fmla="*/ 11 w 14"/>
                    <a:gd name="T9" fmla="*/ 3 h 14"/>
                    <a:gd name="T10" fmla="*/ 10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0 h 14"/>
                    <a:gd name="T18" fmla="*/ 2 w 14"/>
                    <a:gd name="T19" fmla="*/ 3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4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3"/>
                      </a:lnTo>
                      <a:lnTo>
                        <a:pt x="11" y="12"/>
                      </a:lnTo>
                      <a:lnTo>
                        <a:pt x="14" y="7"/>
                      </a:lnTo>
                      <a:lnTo>
                        <a:pt x="11" y="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63" name="Freeform 447"/>
                <p:cNvSpPr>
                  <a:spLocks/>
                </p:cNvSpPr>
                <p:nvPr/>
              </p:nvSpPr>
              <p:spPr bwMode="auto">
                <a:xfrm>
                  <a:off x="3844" y="2696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1 w 14"/>
                    <a:gd name="T3" fmla="*/ 14 h 14"/>
                    <a:gd name="T4" fmla="*/ 12 w 14"/>
                    <a:gd name="T5" fmla="*/ 13 h 14"/>
                    <a:gd name="T6" fmla="*/ 14 w 14"/>
                    <a:gd name="T7" fmla="*/ 7 h 14"/>
                    <a:gd name="T8" fmla="*/ 12 w 14"/>
                    <a:gd name="T9" fmla="*/ 3 h 14"/>
                    <a:gd name="T10" fmla="*/ 11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1 h 14"/>
                    <a:gd name="T18" fmla="*/ 2 w 14"/>
                    <a:gd name="T19" fmla="*/ 3 h 14"/>
                    <a:gd name="T20" fmla="*/ 0 w 14"/>
                    <a:gd name="T21" fmla="*/ 7 h 14"/>
                    <a:gd name="T22" fmla="*/ 2 w 14"/>
                    <a:gd name="T23" fmla="*/ 13 h 14"/>
                    <a:gd name="T24" fmla="*/ 5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1" y="14"/>
                      </a:lnTo>
                      <a:lnTo>
                        <a:pt x="12" y="13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5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64" name="Freeform 448"/>
                <p:cNvSpPr>
                  <a:spLocks/>
                </p:cNvSpPr>
                <p:nvPr/>
              </p:nvSpPr>
              <p:spPr bwMode="auto">
                <a:xfrm>
                  <a:off x="3816" y="2697"/>
                  <a:ext cx="14" cy="15"/>
                </a:xfrm>
                <a:custGeom>
                  <a:avLst/>
                  <a:gdLst>
                    <a:gd name="T0" fmla="*/ 7 w 14"/>
                    <a:gd name="T1" fmla="*/ 15 h 15"/>
                    <a:gd name="T2" fmla="*/ 10 w 14"/>
                    <a:gd name="T3" fmla="*/ 15 h 15"/>
                    <a:gd name="T4" fmla="*/ 11 w 14"/>
                    <a:gd name="T5" fmla="*/ 12 h 15"/>
                    <a:gd name="T6" fmla="*/ 14 w 14"/>
                    <a:gd name="T7" fmla="*/ 8 h 15"/>
                    <a:gd name="T8" fmla="*/ 11 w 14"/>
                    <a:gd name="T9" fmla="*/ 3 h 15"/>
                    <a:gd name="T10" fmla="*/ 10 w 14"/>
                    <a:gd name="T11" fmla="*/ 2 h 15"/>
                    <a:gd name="T12" fmla="*/ 7 w 14"/>
                    <a:gd name="T13" fmla="*/ 0 h 15"/>
                    <a:gd name="T14" fmla="*/ 7 w 14"/>
                    <a:gd name="T15" fmla="*/ 0 h 15"/>
                    <a:gd name="T16" fmla="*/ 4 w 14"/>
                    <a:gd name="T17" fmla="*/ 2 h 15"/>
                    <a:gd name="T18" fmla="*/ 2 w 14"/>
                    <a:gd name="T19" fmla="*/ 3 h 15"/>
                    <a:gd name="T20" fmla="*/ 0 w 14"/>
                    <a:gd name="T21" fmla="*/ 8 h 15"/>
                    <a:gd name="T22" fmla="*/ 2 w 14"/>
                    <a:gd name="T23" fmla="*/ 12 h 15"/>
                    <a:gd name="T24" fmla="*/ 4 w 14"/>
                    <a:gd name="T25" fmla="*/ 15 h 15"/>
                    <a:gd name="T26" fmla="*/ 7 w 14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lnTo>
                        <a:pt x="10" y="15"/>
                      </a:lnTo>
                      <a:lnTo>
                        <a:pt x="11" y="12"/>
                      </a:lnTo>
                      <a:lnTo>
                        <a:pt x="14" y="8"/>
                      </a:lnTo>
                      <a:lnTo>
                        <a:pt x="11" y="3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4" y="2"/>
                      </a:lnTo>
                      <a:lnTo>
                        <a:pt x="2" y="3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4" y="15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65" name="Freeform 449"/>
                <p:cNvSpPr>
                  <a:spLocks/>
                </p:cNvSpPr>
                <p:nvPr/>
              </p:nvSpPr>
              <p:spPr bwMode="auto">
                <a:xfrm>
                  <a:off x="3787" y="2699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1 w 14"/>
                    <a:gd name="T3" fmla="*/ 13 h 14"/>
                    <a:gd name="T4" fmla="*/ 12 w 14"/>
                    <a:gd name="T5" fmla="*/ 11 h 14"/>
                    <a:gd name="T6" fmla="*/ 14 w 14"/>
                    <a:gd name="T7" fmla="*/ 7 h 14"/>
                    <a:gd name="T8" fmla="*/ 12 w 14"/>
                    <a:gd name="T9" fmla="*/ 1 h 14"/>
                    <a:gd name="T10" fmla="*/ 11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0 h 14"/>
                    <a:gd name="T18" fmla="*/ 3 w 14"/>
                    <a:gd name="T19" fmla="*/ 1 h 14"/>
                    <a:gd name="T20" fmla="*/ 0 w 14"/>
                    <a:gd name="T21" fmla="*/ 7 h 14"/>
                    <a:gd name="T22" fmla="*/ 3 w 14"/>
                    <a:gd name="T23" fmla="*/ 11 h 14"/>
                    <a:gd name="T24" fmla="*/ 5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1" y="13"/>
                      </a:lnTo>
                      <a:lnTo>
                        <a:pt x="12" y="11"/>
                      </a:lnTo>
                      <a:lnTo>
                        <a:pt x="14" y="7"/>
                      </a:lnTo>
                      <a:lnTo>
                        <a:pt x="12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1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66" name="Freeform 450"/>
                <p:cNvSpPr>
                  <a:spLocks/>
                </p:cNvSpPr>
                <p:nvPr/>
              </p:nvSpPr>
              <p:spPr bwMode="auto">
                <a:xfrm>
                  <a:off x="3759" y="2699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4 h 14"/>
                    <a:gd name="T4" fmla="*/ 12 w 14"/>
                    <a:gd name="T5" fmla="*/ 11 h 14"/>
                    <a:gd name="T6" fmla="*/ 14 w 14"/>
                    <a:gd name="T7" fmla="*/ 7 h 14"/>
                    <a:gd name="T8" fmla="*/ 12 w 14"/>
                    <a:gd name="T9" fmla="*/ 2 h 14"/>
                    <a:gd name="T10" fmla="*/ 10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1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1 h 14"/>
                    <a:gd name="T24" fmla="*/ 5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4"/>
                      </a:lnTo>
                      <a:lnTo>
                        <a:pt x="12" y="11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1"/>
                      </a:lnTo>
                      <a:lnTo>
                        <a:pt x="5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67" name="Freeform 451"/>
                <p:cNvSpPr>
                  <a:spLocks/>
                </p:cNvSpPr>
                <p:nvPr/>
              </p:nvSpPr>
              <p:spPr bwMode="auto">
                <a:xfrm>
                  <a:off x="3730" y="2700"/>
                  <a:ext cx="15" cy="14"/>
                </a:xfrm>
                <a:custGeom>
                  <a:avLst/>
                  <a:gdLst>
                    <a:gd name="T0" fmla="*/ 7 w 15"/>
                    <a:gd name="T1" fmla="*/ 14 h 14"/>
                    <a:gd name="T2" fmla="*/ 11 w 15"/>
                    <a:gd name="T3" fmla="*/ 13 h 14"/>
                    <a:gd name="T4" fmla="*/ 12 w 15"/>
                    <a:gd name="T5" fmla="*/ 12 h 14"/>
                    <a:gd name="T6" fmla="*/ 15 w 15"/>
                    <a:gd name="T7" fmla="*/ 7 h 14"/>
                    <a:gd name="T8" fmla="*/ 12 w 15"/>
                    <a:gd name="T9" fmla="*/ 1 h 14"/>
                    <a:gd name="T10" fmla="*/ 11 w 15"/>
                    <a:gd name="T11" fmla="*/ 0 h 14"/>
                    <a:gd name="T12" fmla="*/ 7 w 15"/>
                    <a:gd name="T13" fmla="*/ 0 h 14"/>
                    <a:gd name="T14" fmla="*/ 7 w 15"/>
                    <a:gd name="T15" fmla="*/ 0 h 14"/>
                    <a:gd name="T16" fmla="*/ 5 w 15"/>
                    <a:gd name="T17" fmla="*/ 0 h 14"/>
                    <a:gd name="T18" fmla="*/ 3 w 15"/>
                    <a:gd name="T19" fmla="*/ 1 h 14"/>
                    <a:gd name="T20" fmla="*/ 0 w 15"/>
                    <a:gd name="T21" fmla="*/ 7 h 14"/>
                    <a:gd name="T22" fmla="*/ 3 w 15"/>
                    <a:gd name="T23" fmla="*/ 12 h 14"/>
                    <a:gd name="T24" fmla="*/ 5 w 15"/>
                    <a:gd name="T25" fmla="*/ 13 h 14"/>
                    <a:gd name="T26" fmla="*/ 7 w 15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7" y="14"/>
                      </a:move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lnTo>
                        <a:pt x="12" y="1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68" name="Freeform 452"/>
                <p:cNvSpPr>
                  <a:spLocks/>
                </p:cNvSpPr>
                <p:nvPr/>
              </p:nvSpPr>
              <p:spPr bwMode="auto">
                <a:xfrm>
                  <a:off x="3702" y="2700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1 w 14"/>
                    <a:gd name="T3" fmla="*/ 14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2 h 14"/>
                    <a:gd name="T10" fmla="*/ 11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1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5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1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1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69" name="Freeform 453"/>
                <p:cNvSpPr>
                  <a:spLocks/>
                </p:cNvSpPr>
                <p:nvPr/>
              </p:nvSpPr>
              <p:spPr bwMode="auto">
                <a:xfrm>
                  <a:off x="3673" y="2701"/>
                  <a:ext cx="15" cy="14"/>
                </a:xfrm>
                <a:custGeom>
                  <a:avLst/>
                  <a:gdLst>
                    <a:gd name="T0" fmla="*/ 8 w 15"/>
                    <a:gd name="T1" fmla="*/ 14 h 14"/>
                    <a:gd name="T2" fmla="*/ 11 w 15"/>
                    <a:gd name="T3" fmla="*/ 13 h 14"/>
                    <a:gd name="T4" fmla="*/ 12 w 15"/>
                    <a:gd name="T5" fmla="*/ 12 h 14"/>
                    <a:gd name="T6" fmla="*/ 15 w 15"/>
                    <a:gd name="T7" fmla="*/ 7 h 14"/>
                    <a:gd name="T8" fmla="*/ 12 w 15"/>
                    <a:gd name="T9" fmla="*/ 1 h 14"/>
                    <a:gd name="T10" fmla="*/ 11 w 15"/>
                    <a:gd name="T11" fmla="*/ 0 h 14"/>
                    <a:gd name="T12" fmla="*/ 8 w 15"/>
                    <a:gd name="T13" fmla="*/ 0 h 14"/>
                    <a:gd name="T14" fmla="*/ 8 w 15"/>
                    <a:gd name="T15" fmla="*/ 0 h 14"/>
                    <a:gd name="T16" fmla="*/ 5 w 15"/>
                    <a:gd name="T17" fmla="*/ 0 h 14"/>
                    <a:gd name="T18" fmla="*/ 3 w 15"/>
                    <a:gd name="T19" fmla="*/ 1 h 14"/>
                    <a:gd name="T20" fmla="*/ 0 w 15"/>
                    <a:gd name="T21" fmla="*/ 7 h 14"/>
                    <a:gd name="T22" fmla="*/ 3 w 15"/>
                    <a:gd name="T23" fmla="*/ 12 h 14"/>
                    <a:gd name="T24" fmla="*/ 5 w 15"/>
                    <a:gd name="T25" fmla="*/ 13 h 14"/>
                    <a:gd name="T26" fmla="*/ 8 w 15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4">
                      <a:moveTo>
                        <a:pt x="8" y="14"/>
                      </a:move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lnTo>
                        <a:pt x="12" y="1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8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70" name="Freeform 454"/>
                <p:cNvSpPr>
                  <a:spLocks/>
                </p:cNvSpPr>
                <p:nvPr/>
              </p:nvSpPr>
              <p:spPr bwMode="auto">
                <a:xfrm>
                  <a:off x="3645" y="2701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1 w 14"/>
                    <a:gd name="T3" fmla="*/ 13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2 h 14"/>
                    <a:gd name="T10" fmla="*/ 11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0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5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71" name="Freeform 455"/>
                <p:cNvSpPr>
                  <a:spLocks/>
                </p:cNvSpPr>
                <p:nvPr/>
              </p:nvSpPr>
              <p:spPr bwMode="auto">
                <a:xfrm>
                  <a:off x="3617" y="2701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4 h 14"/>
                    <a:gd name="T4" fmla="*/ 11 w 14"/>
                    <a:gd name="T5" fmla="*/ 13 h 14"/>
                    <a:gd name="T6" fmla="*/ 14 w 14"/>
                    <a:gd name="T7" fmla="*/ 7 h 14"/>
                    <a:gd name="T8" fmla="*/ 11 w 14"/>
                    <a:gd name="T9" fmla="*/ 2 h 14"/>
                    <a:gd name="T10" fmla="*/ 10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1 h 14"/>
                    <a:gd name="T18" fmla="*/ 2 w 14"/>
                    <a:gd name="T19" fmla="*/ 2 h 14"/>
                    <a:gd name="T20" fmla="*/ 0 w 14"/>
                    <a:gd name="T21" fmla="*/ 7 h 14"/>
                    <a:gd name="T22" fmla="*/ 2 w 14"/>
                    <a:gd name="T23" fmla="*/ 13 h 14"/>
                    <a:gd name="T24" fmla="*/ 4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4"/>
                      </a:lnTo>
                      <a:lnTo>
                        <a:pt x="11" y="13"/>
                      </a:lnTo>
                      <a:lnTo>
                        <a:pt x="14" y="7"/>
                      </a:lnTo>
                      <a:lnTo>
                        <a:pt x="11" y="2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7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72" name="Freeform 456"/>
                <p:cNvSpPr>
                  <a:spLocks/>
                </p:cNvSpPr>
                <p:nvPr/>
              </p:nvSpPr>
              <p:spPr bwMode="auto">
                <a:xfrm>
                  <a:off x="3588" y="2702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1 w 14"/>
                    <a:gd name="T3" fmla="*/ 13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3 h 14"/>
                    <a:gd name="T10" fmla="*/ 11 w 14"/>
                    <a:gd name="T11" fmla="*/ 0 h 14"/>
                    <a:gd name="T12" fmla="*/ 7 w 14"/>
                    <a:gd name="T13" fmla="*/ 0 h 14"/>
                    <a:gd name="T14" fmla="*/ 7 w 14"/>
                    <a:gd name="T15" fmla="*/ 0 h 14"/>
                    <a:gd name="T16" fmla="*/ 5 w 14"/>
                    <a:gd name="T17" fmla="*/ 0 h 14"/>
                    <a:gd name="T18" fmla="*/ 3 w 14"/>
                    <a:gd name="T19" fmla="*/ 3 h 14"/>
                    <a:gd name="T20" fmla="*/ 0 w 14"/>
                    <a:gd name="T21" fmla="*/ 7 h 14"/>
                    <a:gd name="T22" fmla="*/ 3 w 14"/>
                    <a:gd name="T23" fmla="*/ 12 h 14"/>
                    <a:gd name="T24" fmla="*/ 5 w 14"/>
                    <a:gd name="T25" fmla="*/ 13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73" name="Freeform 457"/>
                <p:cNvSpPr>
                  <a:spLocks/>
                </p:cNvSpPr>
                <p:nvPr/>
              </p:nvSpPr>
              <p:spPr bwMode="auto">
                <a:xfrm>
                  <a:off x="3560" y="2702"/>
                  <a:ext cx="14" cy="14"/>
                </a:xfrm>
                <a:custGeom>
                  <a:avLst/>
                  <a:gdLst>
                    <a:gd name="T0" fmla="*/ 7 w 14"/>
                    <a:gd name="T1" fmla="*/ 14 h 14"/>
                    <a:gd name="T2" fmla="*/ 10 w 14"/>
                    <a:gd name="T3" fmla="*/ 14 h 14"/>
                    <a:gd name="T4" fmla="*/ 12 w 14"/>
                    <a:gd name="T5" fmla="*/ 12 h 14"/>
                    <a:gd name="T6" fmla="*/ 14 w 14"/>
                    <a:gd name="T7" fmla="*/ 7 h 14"/>
                    <a:gd name="T8" fmla="*/ 12 w 14"/>
                    <a:gd name="T9" fmla="*/ 3 h 14"/>
                    <a:gd name="T10" fmla="*/ 10 w 14"/>
                    <a:gd name="T11" fmla="*/ 1 h 14"/>
                    <a:gd name="T12" fmla="*/ 7 w 14"/>
                    <a:gd name="T13" fmla="*/ 0 h 14"/>
                    <a:gd name="T14" fmla="*/ 7 w 14"/>
                    <a:gd name="T15" fmla="*/ 0 h 14"/>
                    <a:gd name="T16" fmla="*/ 4 w 14"/>
                    <a:gd name="T17" fmla="*/ 1 h 14"/>
                    <a:gd name="T18" fmla="*/ 2 w 14"/>
                    <a:gd name="T19" fmla="*/ 3 h 14"/>
                    <a:gd name="T20" fmla="*/ 0 w 14"/>
                    <a:gd name="T21" fmla="*/ 7 h 14"/>
                    <a:gd name="T22" fmla="*/ 2 w 14"/>
                    <a:gd name="T23" fmla="*/ 12 h 14"/>
                    <a:gd name="T24" fmla="*/ 4 w 14"/>
                    <a:gd name="T25" fmla="*/ 14 h 14"/>
                    <a:gd name="T26" fmla="*/ 7 w 14"/>
                    <a:gd name="T27" fmla="*/ 14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lnTo>
                        <a:pt x="10" y="14"/>
                      </a:lnTo>
                      <a:lnTo>
                        <a:pt x="12" y="12"/>
                      </a:lnTo>
                      <a:lnTo>
                        <a:pt x="14" y="7"/>
                      </a:lnTo>
                      <a:lnTo>
                        <a:pt x="12" y="3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2" y="3"/>
                      </a:lnTo>
                      <a:lnTo>
                        <a:pt x="0" y="7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74" name="Freeform 458"/>
                <p:cNvSpPr>
                  <a:spLocks/>
                </p:cNvSpPr>
                <p:nvPr/>
              </p:nvSpPr>
              <p:spPr bwMode="auto">
                <a:xfrm>
                  <a:off x="3531" y="2703"/>
                  <a:ext cx="15" cy="15"/>
                </a:xfrm>
                <a:custGeom>
                  <a:avLst/>
                  <a:gdLst>
                    <a:gd name="T0" fmla="*/ 7 w 15"/>
                    <a:gd name="T1" fmla="*/ 15 h 15"/>
                    <a:gd name="T2" fmla="*/ 11 w 15"/>
                    <a:gd name="T3" fmla="*/ 13 h 15"/>
                    <a:gd name="T4" fmla="*/ 12 w 15"/>
                    <a:gd name="T5" fmla="*/ 12 h 15"/>
                    <a:gd name="T6" fmla="*/ 15 w 15"/>
                    <a:gd name="T7" fmla="*/ 7 h 15"/>
                    <a:gd name="T8" fmla="*/ 12 w 15"/>
                    <a:gd name="T9" fmla="*/ 2 h 15"/>
                    <a:gd name="T10" fmla="*/ 11 w 15"/>
                    <a:gd name="T11" fmla="*/ 0 h 15"/>
                    <a:gd name="T12" fmla="*/ 7 w 15"/>
                    <a:gd name="T13" fmla="*/ 0 h 15"/>
                    <a:gd name="T14" fmla="*/ 7 w 15"/>
                    <a:gd name="T15" fmla="*/ 0 h 15"/>
                    <a:gd name="T16" fmla="*/ 5 w 15"/>
                    <a:gd name="T17" fmla="*/ 0 h 15"/>
                    <a:gd name="T18" fmla="*/ 3 w 15"/>
                    <a:gd name="T19" fmla="*/ 2 h 15"/>
                    <a:gd name="T20" fmla="*/ 0 w 15"/>
                    <a:gd name="T21" fmla="*/ 7 h 15"/>
                    <a:gd name="T22" fmla="*/ 3 w 15"/>
                    <a:gd name="T23" fmla="*/ 12 h 15"/>
                    <a:gd name="T24" fmla="*/ 5 w 15"/>
                    <a:gd name="T25" fmla="*/ 13 h 15"/>
                    <a:gd name="T26" fmla="*/ 7 w 15"/>
                    <a:gd name="T27" fmla="*/ 15 h 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5" h="15">
                      <a:moveTo>
                        <a:pt x="7" y="15"/>
                      </a:move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5" y="7"/>
                      </a:lnTo>
                      <a:lnTo>
                        <a:pt x="12" y="2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2"/>
                      </a:lnTo>
                      <a:lnTo>
                        <a:pt x="0" y="7"/>
                      </a:lnTo>
                      <a:lnTo>
                        <a:pt x="3" y="12"/>
                      </a:lnTo>
                      <a:lnTo>
                        <a:pt x="5" y="13"/>
                      </a:lnTo>
                      <a:lnTo>
                        <a:pt x="7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875" name="Freeform 459"/>
                <p:cNvSpPr>
                  <a:spLocks/>
                </p:cNvSpPr>
                <p:nvPr/>
              </p:nvSpPr>
              <p:spPr bwMode="auto">
                <a:xfrm>
                  <a:off x="3415" y="2662"/>
                  <a:ext cx="97" cy="96"/>
                </a:xfrm>
                <a:custGeom>
                  <a:avLst/>
                  <a:gdLst>
                    <a:gd name="T0" fmla="*/ 95 w 97"/>
                    <a:gd name="T1" fmla="*/ 0 h 96"/>
                    <a:gd name="T2" fmla="*/ 0 w 97"/>
                    <a:gd name="T3" fmla="*/ 51 h 96"/>
                    <a:gd name="T4" fmla="*/ 97 w 97"/>
                    <a:gd name="T5" fmla="*/ 96 h 96"/>
                    <a:gd name="T6" fmla="*/ 95 w 97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7" h="96">
                      <a:moveTo>
                        <a:pt x="95" y="0"/>
                      </a:moveTo>
                      <a:lnTo>
                        <a:pt x="0" y="51"/>
                      </a:lnTo>
                      <a:lnTo>
                        <a:pt x="97" y="9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1775" name="Text Box 460"/>
              <p:cNvSpPr txBox="1">
                <a:spLocks noChangeArrowheads="1"/>
              </p:cNvSpPr>
              <p:nvPr/>
            </p:nvSpPr>
            <p:spPr bwMode="auto">
              <a:xfrm>
                <a:off x="3558" y="812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sz="2400"/>
              </a:p>
            </p:txBody>
          </p:sp>
          <p:sp>
            <p:nvSpPr>
              <p:cNvPr id="31776" name="Text Box 461"/>
              <p:cNvSpPr txBox="1">
                <a:spLocks noChangeArrowheads="1"/>
              </p:cNvSpPr>
              <p:nvPr/>
            </p:nvSpPr>
            <p:spPr bwMode="auto">
              <a:xfrm>
                <a:off x="5085" y="1571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</a:rPr>
                  <a:t>v</a:t>
                </a:r>
                <a:r>
                  <a:rPr lang="en-US" sz="2400" baseline="-25000">
                    <a:latin typeface="Arial" pitchFamily="34" charset="0"/>
                  </a:rPr>
                  <a:t>c</a:t>
                </a:r>
                <a:endParaRPr lang="en-US" sz="2400"/>
              </a:p>
            </p:txBody>
          </p:sp>
          <p:sp>
            <p:nvSpPr>
              <p:cNvPr id="31777" name="Text Box 462"/>
              <p:cNvSpPr txBox="1">
                <a:spLocks noChangeArrowheads="1"/>
              </p:cNvSpPr>
              <p:nvPr/>
            </p:nvSpPr>
            <p:spPr bwMode="auto">
              <a:xfrm>
                <a:off x="2154" y="1537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</a:rPr>
                  <a:t>v</a:t>
                </a:r>
                <a:r>
                  <a:rPr lang="en-US" sz="2400" baseline="-25000">
                    <a:latin typeface="Arial" pitchFamily="34" charset="0"/>
                  </a:rPr>
                  <a:t>a</a:t>
                </a:r>
                <a:endParaRPr lang="en-US" sz="2400"/>
              </a:p>
            </p:txBody>
          </p:sp>
          <p:sp>
            <p:nvSpPr>
              <p:cNvPr id="31778" name="Oval 463"/>
              <p:cNvSpPr>
                <a:spLocks noChangeArrowheads="1"/>
              </p:cNvSpPr>
              <p:nvPr/>
            </p:nvSpPr>
            <p:spPr bwMode="auto">
              <a:xfrm>
                <a:off x="2434" y="1085"/>
                <a:ext cx="58" cy="5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GB"/>
              </a:p>
            </p:txBody>
          </p:sp>
          <p:sp>
            <p:nvSpPr>
              <p:cNvPr id="31779" name="Oval 464"/>
              <p:cNvSpPr>
                <a:spLocks noChangeArrowheads="1"/>
              </p:cNvSpPr>
              <p:nvPr/>
            </p:nvSpPr>
            <p:spPr bwMode="auto">
              <a:xfrm>
                <a:off x="4964" y="1085"/>
                <a:ext cx="58" cy="5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GB"/>
              </a:p>
            </p:txBody>
          </p:sp>
          <p:sp>
            <p:nvSpPr>
              <p:cNvPr id="31780" name="Text Box 465"/>
              <p:cNvSpPr txBox="1">
                <a:spLocks noChangeArrowheads="1"/>
              </p:cNvSpPr>
              <p:nvPr/>
            </p:nvSpPr>
            <p:spPr bwMode="auto">
              <a:xfrm>
                <a:off x="2173" y="1326"/>
                <a:ext cx="224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ct val="50000"/>
                  </a:spcAft>
                </a:pPr>
                <a:r>
                  <a:rPr lang="en-US" sz="2400"/>
                  <a:t>+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ym typeface="Symbol" pitchFamily="18" charset="2"/>
                  </a:rPr>
                  <a:t></a:t>
                </a:r>
                <a:endParaRPr lang="en-US" sz="2400"/>
              </a:p>
            </p:txBody>
          </p:sp>
          <p:sp>
            <p:nvSpPr>
              <p:cNvPr id="31781" name="Text Box 466"/>
              <p:cNvSpPr txBox="1">
                <a:spLocks noChangeArrowheads="1"/>
              </p:cNvSpPr>
              <p:nvPr/>
            </p:nvSpPr>
            <p:spPr bwMode="auto">
              <a:xfrm>
                <a:off x="5071" y="1342"/>
                <a:ext cx="224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spcAft>
                    <a:spcPct val="50000"/>
                  </a:spcAft>
                </a:pPr>
                <a:r>
                  <a:rPr lang="en-US" sz="2400"/>
                  <a:t>+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ym typeface="Symbol" pitchFamily="18" charset="2"/>
                  </a:rPr>
                  <a:t></a:t>
                </a:r>
                <a:endParaRPr lang="en-US" sz="2400"/>
              </a:p>
            </p:txBody>
          </p:sp>
          <p:sp>
            <p:nvSpPr>
              <p:cNvPr id="31782" name="Text Box 467"/>
              <p:cNvSpPr txBox="1">
                <a:spLocks noChangeArrowheads="1"/>
              </p:cNvSpPr>
              <p:nvPr/>
            </p:nvSpPr>
            <p:spPr bwMode="auto">
              <a:xfrm>
                <a:off x="2596" y="227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  <a:sym typeface="Monotype Sorts" pitchFamily="2" charset="2"/>
                  </a:rPr>
                  <a:t>3</a:t>
                </a:r>
              </a:p>
            </p:txBody>
          </p:sp>
          <p:sp>
            <p:nvSpPr>
              <p:cNvPr id="31783" name="Text Box 468"/>
              <p:cNvSpPr txBox="1">
                <a:spLocks noChangeArrowheads="1"/>
              </p:cNvSpPr>
              <p:nvPr/>
            </p:nvSpPr>
            <p:spPr bwMode="auto">
              <a:xfrm>
                <a:off x="4193" y="118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  <a:sym typeface="Monotype Sorts" pitchFamily="2" charset="2"/>
                  </a:rPr>
                  <a:t>2</a:t>
                </a:r>
                <a:endParaRPr lang="en-US" sz="2400">
                  <a:latin typeface="Arial" pitchFamily="34" charset="0"/>
                </a:endParaRPr>
              </a:p>
            </p:txBody>
          </p:sp>
          <p:sp>
            <p:nvSpPr>
              <p:cNvPr id="31784" name="Text Box 469"/>
              <p:cNvSpPr txBox="1">
                <a:spLocks noChangeArrowheads="1"/>
              </p:cNvSpPr>
              <p:nvPr/>
            </p:nvSpPr>
            <p:spPr bwMode="auto">
              <a:xfrm>
                <a:off x="2983" y="118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  <a:sym typeface="Monotype Sorts" pitchFamily="2" charset="2"/>
                  </a:rPr>
                  <a:t>1</a:t>
                </a:r>
                <a:endParaRPr lang="en-US" sz="2400">
                  <a:latin typeface="Arial" pitchFamily="34" charset="0"/>
                </a:endParaRPr>
              </a:p>
            </p:txBody>
          </p:sp>
          <p:sp>
            <p:nvSpPr>
              <p:cNvPr id="31785" name="Text Box 470"/>
              <p:cNvSpPr txBox="1">
                <a:spLocks noChangeArrowheads="1"/>
              </p:cNvSpPr>
              <p:nvPr/>
            </p:nvSpPr>
            <p:spPr bwMode="auto">
              <a:xfrm>
                <a:off x="2557" y="819"/>
                <a:ext cx="8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</a:rPr>
                  <a:t>+          </a:t>
                </a:r>
                <a:r>
                  <a:rPr lang="en-US" sz="2400">
                    <a:latin typeface="Arial" pitchFamily="34" charset="0"/>
                    <a:sym typeface="Symbol" pitchFamily="18" charset="2"/>
                  </a:rPr>
                  <a:t></a:t>
                </a:r>
                <a:endParaRPr lang="en-US" sz="2400"/>
              </a:p>
            </p:txBody>
          </p:sp>
          <p:sp>
            <p:nvSpPr>
              <p:cNvPr id="31786" name="Text Box 471"/>
              <p:cNvSpPr txBox="1">
                <a:spLocks noChangeArrowheads="1"/>
              </p:cNvSpPr>
              <p:nvPr/>
            </p:nvSpPr>
            <p:spPr bwMode="auto">
              <a:xfrm>
                <a:off x="5022" y="824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sz="2400"/>
              </a:p>
            </p:txBody>
          </p:sp>
          <p:sp>
            <p:nvSpPr>
              <p:cNvPr id="31787" name="Text Box 472"/>
              <p:cNvSpPr txBox="1">
                <a:spLocks noChangeArrowheads="1"/>
              </p:cNvSpPr>
              <p:nvPr/>
            </p:nvSpPr>
            <p:spPr bwMode="auto">
              <a:xfrm>
                <a:off x="2287" y="89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sz="2400"/>
              </a:p>
            </p:txBody>
          </p:sp>
          <p:sp>
            <p:nvSpPr>
              <p:cNvPr id="31788" name="Text Box 473"/>
              <p:cNvSpPr txBox="1">
                <a:spLocks noChangeArrowheads="1"/>
              </p:cNvSpPr>
              <p:nvPr/>
            </p:nvSpPr>
            <p:spPr bwMode="auto">
              <a:xfrm>
                <a:off x="3332" y="1549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</a:rPr>
                  <a:t>v</a:t>
                </a:r>
                <a:r>
                  <a:rPr lang="en-US" sz="2400" baseline="-25000">
                    <a:latin typeface="Arial" pitchFamily="34" charset="0"/>
                  </a:rPr>
                  <a:t>b</a:t>
                </a:r>
                <a:endParaRPr lang="en-US" sz="2400"/>
              </a:p>
            </p:txBody>
          </p:sp>
          <p:sp>
            <p:nvSpPr>
              <p:cNvPr id="31789" name="Text Box 474"/>
              <p:cNvSpPr txBox="1">
                <a:spLocks noChangeArrowheads="1"/>
              </p:cNvSpPr>
              <p:nvPr/>
            </p:nvSpPr>
            <p:spPr bwMode="auto">
              <a:xfrm>
                <a:off x="4107" y="792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</a:rPr>
                  <a:t>v</a:t>
                </a:r>
                <a:r>
                  <a:rPr lang="en-US" sz="2400" baseline="-25000">
                    <a:latin typeface="Arial" pitchFamily="34" charset="0"/>
                  </a:rPr>
                  <a:t>3</a:t>
                </a:r>
                <a:endParaRPr lang="en-US" sz="2400"/>
              </a:p>
            </p:txBody>
          </p:sp>
          <p:sp>
            <p:nvSpPr>
              <p:cNvPr id="31790" name="Text Box 475"/>
              <p:cNvSpPr txBox="1">
                <a:spLocks noChangeArrowheads="1"/>
              </p:cNvSpPr>
              <p:nvPr/>
            </p:nvSpPr>
            <p:spPr bwMode="auto">
              <a:xfrm>
                <a:off x="2842" y="780"/>
                <a:ext cx="2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</a:rPr>
                  <a:t>v</a:t>
                </a:r>
                <a:r>
                  <a:rPr lang="en-US" sz="2400" baseline="-25000">
                    <a:latin typeface="Arial" pitchFamily="34" charset="0"/>
                  </a:rPr>
                  <a:t>2</a:t>
                </a:r>
                <a:endParaRPr lang="en-US" sz="2400"/>
              </a:p>
            </p:txBody>
          </p:sp>
          <p:sp>
            <p:nvSpPr>
              <p:cNvPr id="31791" name="Text Box 476"/>
              <p:cNvSpPr txBox="1">
                <a:spLocks noChangeArrowheads="1"/>
              </p:cNvSpPr>
              <p:nvPr/>
            </p:nvSpPr>
            <p:spPr bwMode="auto">
              <a:xfrm rot="10800000">
                <a:off x="3795" y="843"/>
                <a:ext cx="8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</a:rPr>
                  <a:t>+          </a:t>
                </a:r>
                <a:r>
                  <a:rPr lang="en-US" sz="2400">
                    <a:latin typeface="Arial" pitchFamily="34" charset="0"/>
                    <a:sym typeface="Symbol" pitchFamily="18" charset="2"/>
                  </a:rPr>
                  <a:t></a:t>
                </a:r>
                <a:endParaRPr lang="en-US" sz="2400"/>
              </a:p>
            </p:txBody>
          </p:sp>
        </p:grpSp>
        <p:sp>
          <p:nvSpPr>
            <p:cNvPr id="31757" name="Text Box 477"/>
            <p:cNvSpPr txBox="1">
              <a:spLocks noChangeArrowheads="1"/>
            </p:cNvSpPr>
            <p:nvPr/>
          </p:nvSpPr>
          <p:spPr bwMode="auto">
            <a:xfrm>
              <a:off x="3346" y="133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/>
                <a:t>+</a:t>
              </a:r>
            </a:p>
          </p:txBody>
        </p:sp>
        <p:sp>
          <p:nvSpPr>
            <p:cNvPr id="31758" name="Text Box 478"/>
            <p:cNvSpPr txBox="1">
              <a:spLocks noChangeArrowheads="1"/>
            </p:cNvSpPr>
            <p:nvPr/>
          </p:nvSpPr>
          <p:spPr bwMode="auto">
            <a:xfrm>
              <a:off x="3386" y="1805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/>
                <a:t>-</a:t>
              </a:r>
            </a:p>
          </p:txBody>
        </p:sp>
        <p:sp>
          <p:nvSpPr>
            <p:cNvPr id="31759" name="Line 479"/>
            <p:cNvSpPr>
              <a:spLocks noChangeShapeType="1"/>
            </p:cNvSpPr>
            <p:nvPr/>
          </p:nvSpPr>
          <p:spPr bwMode="auto">
            <a:xfrm>
              <a:off x="3495" y="2278"/>
              <a:ext cx="2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1760" name="Line 480"/>
            <p:cNvSpPr>
              <a:spLocks noChangeShapeType="1"/>
            </p:cNvSpPr>
            <p:nvPr/>
          </p:nvSpPr>
          <p:spPr bwMode="auto">
            <a:xfrm>
              <a:off x="3531" y="234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1761" name="Line 481"/>
            <p:cNvSpPr>
              <a:spLocks noChangeShapeType="1"/>
            </p:cNvSpPr>
            <p:nvPr/>
          </p:nvSpPr>
          <p:spPr bwMode="auto">
            <a:xfrm>
              <a:off x="3594" y="2401"/>
              <a:ext cx="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1762" name="Line 482"/>
            <p:cNvSpPr>
              <a:spLocks noChangeShapeType="1"/>
            </p:cNvSpPr>
            <p:nvPr/>
          </p:nvSpPr>
          <p:spPr bwMode="auto">
            <a:xfrm flipV="1">
              <a:off x="3609" y="2145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1763" name="Oval 483"/>
            <p:cNvSpPr>
              <a:spLocks noChangeArrowheads="1"/>
            </p:cNvSpPr>
            <p:nvPr/>
          </p:nvSpPr>
          <p:spPr bwMode="auto">
            <a:xfrm>
              <a:off x="3594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GB"/>
            </a:p>
          </p:txBody>
        </p:sp>
      </p:grpSp>
      <p:sp>
        <p:nvSpPr>
          <p:cNvPr id="31751" name="Text Box 484"/>
          <p:cNvSpPr txBox="1">
            <a:spLocks noChangeArrowheads="1"/>
          </p:cNvSpPr>
          <p:nvPr/>
        </p:nvSpPr>
        <p:spPr bwMode="auto">
          <a:xfrm>
            <a:off x="457200" y="1371600"/>
            <a:ext cx="320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itchFamily="34" charset="0"/>
              </a:rPr>
              <a:t>Three closed paths:</a:t>
            </a:r>
          </a:p>
        </p:txBody>
      </p:sp>
      <p:sp>
        <p:nvSpPr>
          <p:cNvPr id="31752" name="Text Box 485"/>
          <p:cNvSpPr txBox="1">
            <a:spLocks noChangeArrowheads="1"/>
          </p:cNvSpPr>
          <p:nvPr/>
        </p:nvSpPr>
        <p:spPr bwMode="auto">
          <a:xfrm>
            <a:off x="3657600" y="20240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latin typeface="Arial" pitchFamily="34" charset="0"/>
              </a:rPr>
              <a:t>a</a:t>
            </a:r>
          </a:p>
        </p:txBody>
      </p:sp>
      <p:sp>
        <p:nvSpPr>
          <p:cNvPr id="31753" name="Text Box 486"/>
          <p:cNvSpPr txBox="1">
            <a:spLocks noChangeArrowheads="1"/>
          </p:cNvSpPr>
          <p:nvPr/>
        </p:nvSpPr>
        <p:spPr bwMode="auto">
          <a:xfrm>
            <a:off x="5562600" y="19478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latin typeface="Arial" pitchFamily="34" charset="0"/>
              </a:rPr>
              <a:t>b</a:t>
            </a:r>
          </a:p>
        </p:txBody>
      </p:sp>
      <p:sp>
        <p:nvSpPr>
          <p:cNvPr id="31754" name="Text Box 487"/>
          <p:cNvSpPr txBox="1">
            <a:spLocks noChangeArrowheads="1"/>
          </p:cNvSpPr>
          <p:nvPr/>
        </p:nvSpPr>
        <p:spPr bwMode="auto">
          <a:xfrm>
            <a:off x="7848600" y="20240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latin typeface="Arial" pitchFamily="34" charset="0"/>
              </a:rPr>
              <a:t>c</a:t>
            </a:r>
          </a:p>
        </p:txBody>
      </p:sp>
      <p:sp>
        <p:nvSpPr>
          <p:cNvPr id="31755" name="Rectangle 488"/>
          <p:cNvSpPr>
            <a:spLocks noChangeArrowheads="1"/>
          </p:cNvSpPr>
          <p:nvPr/>
        </p:nvSpPr>
        <p:spPr bwMode="auto">
          <a:xfrm>
            <a:off x="457200" y="685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KVL Example</a:t>
            </a:r>
          </a:p>
        </p:txBody>
      </p:sp>
    </p:spTree>
    <p:extLst>
      <p:ext uri="{BB962C8B-B14F-4D97-AF65-F5344CB8AC3E}">
        <p14:creationId xmlns:p14="http://schemas.microsoft.com/office/powerpoint/2010/main" val="62184705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C:\Users\Admin\Desktop\Untitl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79"/>
          <a:stretch/>
        </p:blipFill>
        <p:spPr bwMode="auto">
          <a:xfrm>
            <a:off x="152401" y="180110"/>
            <a:ext cx="6068290" cy="13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C:\Users\Admin\Desktop\Untitl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 t="24307" r="8850" b="4275"/>
          <a:stretch/>
        </p:blipFill>
        <p:spPr bwMode="auto">
          <a:xfrm>
            <a:off x="-6926" y="1468583"/>
            <a:ext cx="5342552" cy="394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1980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I. DC Circuits</a:t>
            </a:r>
            <a:endParaRPr lang="en-IN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33614"/>
            <a:ext cx="8686800" cy="21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667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Source transformation 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457200" y="1112837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Kirchhoff’s Laws</a:t>
            </a: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457200" y="1798637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="1" u="sng" dirty="0"/>
              <a:t>Kirchhoff’s Current Law (KCL)</a:t>
            </a:r>
            <a:r>
              <a:rPr lang="en-US" sz="2400" b="1" dirty="0"/>
              <a:t>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The algebraic sum of all the currents entering any node in a circuit equals zero.  (An expression of the conservation of charge.)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 sz="2400" dirty="0"/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 sz="2400" dirty="0"/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 sz="24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="1" u="sng" dirty="0"/>
              <a:t>Kirchhoff’s Voltage Law (KVL)</a:t>
            </a:r>
            <a:r>
              <a:rPr lang="en-US" sz="2400" b="1" dirty="0"/>
              <a:t>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The algebraic sum of all the voltages around any loop in a circuit equals zero.  (As a result of conservation of energy.)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496352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457200" y="5334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rgbClr val="FF0000"/>
                </a:solidFill>
              </a:rPr>
              <a:t>Kirchhoff’s </a:t>
            </a:r>
            <a:r>
              <a:rPr lang="en-US" sz="4400" dirty="0" smtClean="0">
                <a:solidFill>
                  <a:srgbClr val="FF0000"/>
                </a:solidFill>
              </a:rPr>
              <a:t>current Law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0" y="1219201"/>
            <a:ext cx="9067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 smtClean="0"/>
              <a:t>The </a:t>
            </a:r>
            <a:r>
              <a:rPr lang="en-US" sz="2400" dirty="0"/>
              <a:t>algebraic sum of all the currents </a:t>
            </a:r>
            <a:r>
              <a:rPr lang="en-US" sz="2400" b="1" dirty="0">
                <a:solidFill>
                  <a:srgbClr val="FF0000"/>
                </a:solidFill>
              </a:rPr>
              <a:t>entering</a:t>
            </a:r>
            <a:r>
              <a:rPr lang="en-US" sz="2400" dirty="0"/>
              <a:t> any node in a circuit equals zero.  (An expression of the conservation of charge</a:t>
            </a:r>
            <a:r>
              <a:rPr lang="en-US" sz="2400" dirty="0" smtClean="0"/>
              <a:t>.)</a:t>
            </a: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The algebraic sum of all the currents </a:t>
            </a:r>
            <a:r>
              <a:rPr lang="en-US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>
                <a:solidFill>
                  <a:srgbClr val="FF0000"/>
                </a:solidFill>
              </a:rPr>
              <a:t>eaving </a:t>
            </a:r>
            <a:r>
              <a:rPr lang="en-US" sz="2400" dirty="0" smtClean="0"/>
              <a:t>any </a:t>
            </a:r>
            <a:r>
              <a:rPr lang="en-US" sz="2400" dirty="0"/>
              <a:t>node in a circuit equals zero</a:t>
            </a:r>
            <a:r>
              <a:rPr lang="en-US" sz="2400" dirty="0" smtClean="0"/>
              <a:t>.</a:t>
            </a: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 smtClean="0"/>
              <a:t>Sum </a:t>
            </a:r>
            <a:r>
              <a:rPr lang="en-US" sz="2400" dirty="0"/>
              <a:t>of all the </a:t>
            </a:r>
            <a:r>
              <a:rPr lang="en-US" sz="2400" b="1" dirty="0" smtClean="0">
                <a:solidFill>
                  <a:srgbClr val="FF0000"/>
                </a:solidFill>
              </a:rPr>
              <a:t>incoming currents </a:t>
            </a:r>
            <a:r>
              <a:rPr lang="en-US" sz="2400" dirty="0" smtClean="0"/>
              <a:t>=</a:t>
            </a:r>
            <a:r>
              <a:rPr lang="en-US" sz="2400" dirty="0"/>
              <a:t> </a:t>
            </a:r>
            <a:r>
              <a:rPr lang="en-US" sz="2400" dirty="0" smtClean="0"/>
              <a:t>Sum </a:t>
            </a:r>
            <a:r>
              <a:rPr lang="en-US" sz="2400" dirty="0"/>
              <a:t>of all the </a:t>
            </a:r>
            <a:r>
              <a:rPr lang="en-US" sz="2400" b="1" dirty="0" smtClean="0">
                <a:solidFill>
                  <a:srgbClr val="FF0000"/>
                </a:solidFill>
              </a:rPr>
              <a:t>outgoing currents.</a:t>
            </a: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2400" b="1" u="sng" dirty="0" smtClean="0">
                <a:solidFill>
                  <a:srgbClr val="FF0000"/>
                </a:solidFill>
              </a:rPr>
              <a:t>Reference direction conventions:</a:t>
            </a: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>
                <a:solidFill>
                  <a:srgbClr val="0070C0"/>
                </a:solidFill>
              </a:rPr>
              <a:t>Treat all outgoing currents as +</a:t>
            </a:r>
            <a:r>
              <a:rPr lang="en-US" sz="2800" b="1" dirty="0" err="1" smtClean="0">
                <a:solidFill>
                  <a:srgbClr val="0070C0"/>
                </a:solidFill>
              </a:rPr>
              <a:t>ve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rgbClr val="0070C0"/>
                </a:solidFill>
              </a:rPr>
              <a:t>Treat all incoming currents as 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r>
              <a:rPr lang="en-US" sz="2800" b="1" dirty="0" err="1" smtClean="0">
                <a:solidFill>
                  <a:srgbClr val="0070C0"/>
                </a:solidFill>
              </a:rPr>
              <a:t>ve</a:t>
            </a:r>
            <a:endParaRPr lang="en-US" sz="2800" b="1" dirty="0">
              <a:solidFill>
                <a:srgbClr val="0070C0"/>
              </a:solidFill>
            </a:endParaRP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endParaRPr lang="en-US" sz="2800" b="1" dirty="0">
              <a:solidFill>
                <a:srgbClr val="0070C0"/>
              </a:solidFill>
            </a:endParaRP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endParaRPr lang="en-US" sz="2400" dirty="0"/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20414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57200" y="5408613"/>
            <a:ext cx="838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Use </a:t>
            </a:r>
            <a:r>
              <a:rPr lang="en-US" sz="2800" b="1"/>
              <a:t>reference directions</a:t>
            </a:r>
            <a:r>
              <a:rPr lang="en-US" sz="2800"/>
              <a:t> to determine whether currents are “entering” or “leaving” the node </a:t>
            </a:r>
            <a:r>
              <a:rPr lang="en-US" sz="2800">
                <a:solidFill>
                  <a:srgbClr val="FF0000"/>
                </a:solidFill>
              </a:rPr>
              <a:t>– with no concern about actual current directions</a:t>
            </a:r>
            <a:r>
              <a:rPr lang="en-US" sz="2800"/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8967" y="1790700"/>
            <a:ext cx="3733800" cy="3581400"/>
            <a:chOff x="1752600" y="1828800"/>
            <a:chExt cx="3733800" cy="3581400"/>
          </a:xfrm>
        </p:grpSpPr>
        <p:grpSp>
          <p:nvGrpSpPr>
            <p:cNvPr id="26631" name="Group 4"/>
            <p:cNvGrpSpPr>
              <a:grpSpLocks/>
            </p:cNvGrpSpPr>
            <p:nvPr/>
          </p:nvGrpSpPr>
          <p:grpSpPr bwMode="auto">
            <a:xfrm rot="-1673064">
              <a:off x="1752600" y="4038600"/>
              <a:ext cx="1905000" cy="152400"/>
              <a:chOff x="1392" y="1824"/>
              <a:chExt cx="1200" cy="96"/>
            </a:xfrm>
          </p:grpSpPr>
          <p:sp>
            <p:nvSpPr>
              <p:cNvPr id="26654" name="Rectangle 5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720" cy="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6655" name="Line 6"/>
              <p:cNvSpPr>
                <a:spLocks noChangeShapeType="1"/>
              </p:cNvSpPr>
              <p:nvPr/>
            </p:nvSpPr>
            <p:spPr bwMode="auto">
              <a:xfrm>
                <a:off x="1392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56" name="Line 7"/>
              <p:cNvSpPr>
                <a:spLocks noChangeShapeType="1"/>
              </p:cNvSpPr>
              <p:nvPr/>
            </p:nvSpPr>
            <p:spPr bwMode="auto">
              <a:xfrm>
                <a:off x="2352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6632" name="Group 8"/>
            <p:cNvGrpSpPr>
              <a:grpSpLocks/>
            </p:cNvGrpSpPr>
            <p:nvPr/>
          </p:nvGrpSpPr>
          <p:grpSpPr bwMode="auto">
            <a:xfrm>
              <a:off x="3581400" y="3581400"/>
              <a:ext cx="1905000" cy="152400"/>
              <a:chOff x="2640" y="1296"/>
              <a:chExt cx="1200" cy="96"/>
            </a:xfrm>
          </p:grpSpPr>
          <p:sp>
            <p:nvSpPr>
              <p:cNvPr id="26651" name="Rectangle 9"/>
              <p:cNvSpPr>
                <a:spLocks noChangeArrowheads="1"/>
              </p:cNvSpPr>
              <p:nvPr/>
            </p:nvSpPr>
            <p:spPr bwMode="auto">
              <a:xfrm>
                <a:off x="2880" y="1296"/>
                <a:ext cx="720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6652" name="Line 10"/>
              <p:cNvSpPr>
                <a:spLocks noChangeShapeType="1"/>
              </p:cNvSpPr>
              <p:nvPr/>
            </p:nvSpPr>
            <p:spPr bwMode="auto">
              <a:xfrm>
                <a:off x="2640" y="13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53" name="Line 11"/>
              <p:cNvSpPr>
                <a:spLocks noChangeShapeType="1"/>
              </p:cNvSpPr>
              <p:nvPr/>
            </p:nvSpPr>
            <p:spPr bwMode="auto">
              <a:xfrm>
                <a:off x="3600" y="13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6633" name="Group 12"/>
            <p:cNvGrpSpPr>
              <a:grpSpLocks/>
            </p:cNvGrpSpPr>
            <p:nvPr/>
          </p:nvGrpSpPr>
          <p:grpSpPr bwMode="auto">
            <a:xfrm rot="3551287">
              <a:off x="3086100" y="4381500"/>
              <a:ext cx="1905000" cy="152400"/>
              <a:chOff x="1104" y="1536"/>
              <a:chExt cx="1200" cy="96"/>
            </a:xfrm>
          </p:grpSpPr>
          <p:sp>
            <p:nvSpPr>
              <p:cNvPr id="26648" name="Rectangle 13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720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6649" name="Line 14"/>
              <p:cNvSpPr>
                <a:spLocks noChangeShapeType="1"/>
              </p:cNvSpPr>
              <p:nvPr/>
            </p:nvSpPr>
            <p:spPr bwMode="auto">
              <a:xfrm>
                <a:off x="1104" y="15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50" name="Line 15"/>
              <p:cNvSpPr>
                <a:spLocks noChangeShapeType="1"/>
              </p:cNvSpPr>
              <p:nvPr/>
            </p:nvSpPr>
            <p:spPr bwMode="auto">
              <a:xfrm>
                <a:off x="2064" y="15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6634" name="Group 16"/>
            <p:cNvGrpSpPr>
              <a:grpSpLocks/>
            </p:cNvGrpSpPr>
            <p:nvPr/>
          </p:nvGrpSpPr>
          <p:grpSpPr bwMode="auto">
            <a:xfrm rot="5400000">
              <a:off x="2628900" y="2705100"/>
              <a:ext cx="1905000" cy="152400"/>
              <a:chOff x="816" y="1056"/>
              <a:chExt cx="1200" cy="96"/>
            </a:xfrm>
          </p:grpSpPr>
          <p:sp>
            <p:nvSpPr>
              <p:cNvPr id="26645" name="Rectangle 17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720" cy="96"/>
              </a:xfrm>
              <a:prstGeom prst="rect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6646" name="Line 18"/>
              <p:cNvSpPr>
                <a:spLocks noChangeShapeType="1"/>
              </p:cNvSpPr>
              <p:nvPr/>
            </p:nvSpPr>
            <p:spPr bwMode="auto">
              <a:xfrm>
                <a:off x="816" y="110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47" name="Line 19"/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6635" name="Oval 20"/>
            <p:cNvSpPr>
              <a:spLocks noChangeArrowheads="1"/>
            </p:cNvSpPr>
            <p:nvPr/>
          </p:nvSpPr>
          <p:spPr bwMode="auto">
            <a:xfrm>
              <a:off x="3505200" y="3581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6636" name="Line 21"/>
            <p:cNvSpPr>
              <a:spLocks noChangeShapeType="1"/>
            </p:cNvSpPr>
            <p:nvPr/>
          </p:nvSpPr>
          <p:spPr bwMode="auto">
            <a:xfrm flipV="1">
              <a:off x="2286000" y="3733800"/>
              <a:ext cx="6858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7" name="Text Box 22"/>
            <p:cNvSpPr txBox="1">
              <a:spLocks noChangeArrowheads="1"/>
            </p:cNvSpPr>
            <p:nvPr/>
          </p:nvSpPr>
          <p:spPr bwMode="auto">
            <a:xfrm>
              <a:off x="2297113" y="3429000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1" i="1"/>
                <a:t>i</a:t>
              </a:r>
              <a:r>
                <a:rPr lang="en-US" sz="2400" b="1" baseline="-25000"/>
                <a:t>1</a:t>
              </a:r>
            </a:p>
          </p:txBody>
        </p:sp>
        <p:sp>
          <p:nvSpPr>
            <p:cNvPr id="26638" name="Text Box 23"/>
            <p:cNvSpPr txBox="1">
              <a:spLocks noChangeArrowheads="1"/>
            </p:cNvSpPr>
            <p:nvPr/>
          </p:nvSpPr>
          <p:spPr bwMode="auto">
            <a:xfrm>
              <a:off x="3516313" y="4419600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1" i="1"/>
                <a:t>i</a:t>
              </a:r>
              <a:r>
                <a:rPr lang="en-US" sz="2400" b="1" baseline="-25000"/>
                <a:t>4</a:t>
              </a:r>
            </a:p>
          </p:txBody>
        </p:sp>
        <p:sp>
          <p:nvSpPr>
            <p:cNvPr id="26639" name="Text Box 24"/>
            <p:cNvSpPr txBox="1">
              <a:spLocks noChangeArrowheads="1"/>
            </p:cNvSpPr>
            <p:nvPr/>
          </p:nvSpPr>
          <p:spPr bwMode="auto">
            <a:xfrm>
              <a:off x="4343400" y="2895600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1" i="1"/>
                <a:t>i</a:t>
              </a:r>
              <a:r>
                <a:rPr lang="en-US" sz="2400" b="1" baseline="-25000"/>
                <a:t>3</a:t>
              </a:r>
            </a:p>
          </p:txBody>
        </p:sp>
        <p:sp>
          <p:nvSpPr>
            <p:cNvPr id="26640" name="Text Box 25"/>
            <p:cNvSpPr txBox="1">
              <a:spLocks noChangeArrowheads="1"/>
            </p:cNvSpPr>
            <p:nvPr/>
          </p:nvSpPr>
          <p:spPr bwMode="auto">
            <a:xfrm>
              <a:off x="2895600" y="2514600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1" i="1"/>
                <a:t>i</a:t>
              </a:r>
              <a:r>
                <a:rPr lang="en-US" sz="2400" b="1" baseline="-25000"/>
                <a:t>2</a:t>
              </a:r>
            </a:p>
          </p:txBody>
        </p:sp>
        <p:sp>
          <p:nvSpPr>
            <p:cNvPr id="26641" name="Line 26"/>
            <p:cNvSpPr>
              <a:spLocks noChangeShapeType="1"/>
            </p:cNvSpPr>
            <p:nvPr/>
          </p:nvSpPr>
          <p:spPr bwMode="auto">
            <a:xfrm>
              <a:off x="3352800" y="2438400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2" name="Line 27"/>
            <p:cNvSpPr>
              <a:spLocks noChangeShapeType="1"/>
            </p:cNvSpPr>
            <p:nvPr/>
          </p:nvSpPr>
          <p:spPr bwMode="auto">
            <a:xfrm flipV="1">
              <a:off x="4114800" y="3429000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3" name="Line 28"/>
            <p:cNvSpPr>
              <a:spLocks noChangeShapeType="1"/>
            </p:cNvSpPr>
            <p:nvPr/>
          </p:nvSpPr>
          <p:spPr bwMode="auto">
            <a:xfrm>
              <a:off x="3657600" y="4267200"/>
              <a:ext cx="3810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644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>
                <a:latin typeface="Arial" pitchFamily="34" charset="0"/>
              </a:rPr>
              <a:t>Consider a node connecting several branches:</a:t>
            </a:r>
            <a:r>
              <a:rPr lang="en-US" sz="2000" dirty="0">
                <a:latin typeface="Arial" pitchFamily="34" charset="0"/>
              </a:rPr>
              <a:t> 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457200" y="609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600" dirty="0">
                <a:solidFill>
                  <a:schemeClr val="tx2"/>
                </a:solidFill>
              </a:rPr>
              <a:t>Using Kirchhoff’s Current Law (KCL)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34200" y="3362400"/>
              <a:ext cx="373320" cy="34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5920" y="3348720"/>
                <a:ext cx="395640" cy="3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9609305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www.theengineeringprojects.com/wp-content/uploads/2019/08/What-is-KCL-Kirchhoffs-Current-Law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" t="12482" r="7539" b="37043"/>
          <a:stretch/>
        </p:blipFill>
        <p:spPr bwMode="auto">
          <a:xfrm>
            <a:off x="436418" y="914400"/>
            <a:ext cx="6324600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0273" y="404152"/>
            <a:ext cx="2456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KCL example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3915029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457200" y="731837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A Major Implication of KCL</a:t>
            </a: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457200" y="1570037"/>
            <a:ext cx="82296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KCL tells us that </a:t>
            </a:r>
            <a:r>
              <a:rPr lang="en-US" sz="2800" b="1"/>
              <a:t>all of the elements in a single branch carry the same current</a:t>
            </a:r>
            <a:r>
              <a:rPr lang="en-US" sz="2800"/>
              <a:t>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We say these elements are connected </a:t>
            </a:r>
            <a:r>
              <a:rPr lang="en-US" sz="2800" b="1" i="1">
                <a:solidFill>
                  <a:srgbClr val="FF0000"/>
                </a:solidFill>
              </a:rPr>
              <a:t>in series</a:t>
            </a:r>
            <a:r>
              <a:rPr lang="en-US" sz="2800"/>
              <a:t>.</a:t>
            </a:r>
          </a:p>
        </p:txBody>
      </p:sp>
      <p:graphicFrame>
        <p:nvGraphicFramePr>
          <p:cNvPr id="286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12896"/>
              </p:ext>
            </p:extLst>
          </p:nvPr>
        </p:nvGraphicFramePr>
        <p:xfrm>
          <a:off x="2057400" y="3651250"/>
          <a:ext cx="49530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Micrografx Windows Draw 4.0 Drawing" r:id="rId3" imgW="5095238" imgH="1150555" progId="Draw.Document.4">
                  <p:embed/>
                </p:oleObj>
              </mc:Choice>
              <mc:Fallback>
                <p:oleObj name="Micrografx Windows Draw 4.0 Drawing" r:id="rId3" imgW="5095238" imgH="1150555" progId="Draw.Document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1250"/>
                        <a:ext cx="49530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38200" y="5380037"/>
            <a:ext cx="736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pitchFamily="34" charset="0"/>
              </a:rPr>
              <a:t>Current entering node = Current leaving node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087813" y="6065837"/>
            <a:ext cx="1017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pitchFamily="34" charset="0"/>
              </a:rPr>
              <a:t>i</a:t>
            </a:r>
            <a:r>
              <a:rPr lang="en-US" sz="2800" baseline="-25000">
                <a:latin typeface="Arial" pitchFamily="34" charset="0"/>
              </a:rPr>
              <a:t>1</a:t>
            </a:r>
            <a:r>
              <a:rPr lang="en-US" sz="2800">
                <a:latin typeface="Arial" pitchFamily="34" charset="0"/>
              </a:rPr>
              <a:t> = i</a:t>
            </a:r>
            <a:r>
              <a:rPr lang="en-US" sz="2800" baseline="-25000">
                <a:latin typeface="Arial" pitchFamily="34" charset="0"/>
              </a:rPr>
              <a:t>2</a:t>
            </a:r>
            <a:endParaRPr lang="en-US" sz="28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5939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09600" y="1203324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dirty="0">
                <a:latin typeface="Arial" pitchFamily="34" charset="0"/>
              </a:rPr>
              <a:t>(Conservation of energy)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600" y="655637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200" b="1" dirty="0">
                <a:solidFill>
                  <a:schemeClr val="tx2"/>
                </a:solidFill>
              </a:rPr>
              <a:t>Formulations of Kirchhoff’s Voltage Law</a:t>
            </a:r>
          </a:p>
        </p:txBody>
      </p:sp>
      <p:sp>
        <p:nvSpPr>
          <p:cNvPr id="2" name="Rectangle 1"/>
          <p:cNvSpPr/>
          <p:nvPr/>
        </p:nvSpPr>
        <p:spPr>
          <a:xfrm>
            <a:off x="235527" y="2525202"/>
            <a:ext cx="7239000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2400" b="1" u="sng" dirty="0">
                <a:solidFill>
                  <a:srgbClr val="FF0000"/>
                </a:solidFill>
              </a:rPr>
              <a:t>Reference direction conventions:</a:t>
            </a: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rgbClr val="0070C0"/>
                </a:solidFill>
              </a:rPr>
              <a:t>Treat all </a:t>
            </a:r>
            <a:r>
              <a:rPr lang="en-US" sz="2800" b="1" dirty="0" smtClean="0">
                <a:solidFill>
                  <a:srgbClr val="0070C0"/>
                </a:solidFill>
              </a:rPr>
              <a:t>voltage drops as -</a:t>
            </a:r>
            <a:r>
              <a:rPr lang="en-US" sz="2800" b="1" dirty="0" err="1" smtClean="0">
                <a:solidFill>
                  <a:srgbClr val="0070C0"/>
                </a:solidFill>
              </a:rPr>
              <a:t>ve</a:t>
            </a:r>
            <a:endParaRPr lang="en-US" sz="2800" b="1" dirty="0">
              <a:solidFill>
                <a:srgbClr val="0070C0"/>
              </a:solidFill>
            </a:endParaRP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rgbClr val="0070C0"/>
                </a:solidFill>
              </a:rPr>
              <a:t>Treat all </a:t>
            </a:r>
            <a:r>
              <a:rPr lang="en-US" sz="2800" b="1" dirty="0" smtClean="0">
                <a:solidFill>
                  <a:srgbClr val="0070C0"/>
                </a:solidFill>
              </a:rPr>
              <a:t>voltage gains as +</a:t>
            </a:r>
            <a:r>
              <a:rPr lang="en-US" sz="2800" b="1" dirty="0" err="1" smtClean="0">
                <a:solidFill>
                  <a:srgbClr val="0070C0"/>
                </a:solidFill>
              </a:rPr>
              <a:t>ve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527" y="1981200"/>
            <a:ext cx="906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b="1" dirty="0"/>
              <a:t>Algebraic sum of voltage drops around loop = 0</a:t>
            </a:r>
          </a:p>
        </p:txBody>
      </p:sp>
    </p:spTree>
    <p:extLst>
      <p:ext uri="{BB962C8B-B14F-4D97-AF65-F5344CB8AC3E}">
        <p14:creationId xmlns:p14="http://schemas.microsoft.com/office/powerpoint/2010/main" val="1168016133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57200" y="5408613"/>
            <a:ext cx="838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Use </a:t>
            </a:r>
            <a:r>
              <a:rPr lang="en-US" sz="2800" b="1"/>
              <a:t>reference polarities</a:t>
            </a:r>
            <a:r>
              <a:rPr lang="en-US" sz="2800"/>
              <a:t> to determine whether a voltage is dropped </a:t>
            </a:r>
            <a:r>
              <a:rPr lang="en-US" sz="2800">
                <a:solidFill>
                  <a:srgbClr val="FF0000"/>
                </a:solidFill>
              </a:rPr>
              <a:t>– with no concern about actual voltage polarities</a:t>
            </a:r>
            <a:endParaRPr lang="en-US" sz="2800"/>
          </a:p>
        </p:txBody>
      </p:sp>
      <p:grpSp>
        <p:nvGrpSpPr>
          <p:cNvPr id="29703" name="Group 4"/>
          <p:cNvGrpSpPr>
            <a:grpSpLocks/>
          </p:cNvGrpSpPr>
          <p:nvPr/>
        </p:nvGrpSpPr>
        <p:grpSpPr bwMode="auto">
          <a:xfrm rot="5400000">
            <a:off x="1171575" y="3314700"/>
            <a:ext cx="1905000" cy="152400"/>
            <a:chOff x="816" y="1056"/>
            <a:chExt cx="1200" cy="96"/>
          </a:xfrm>
        </p:grpSpPr>
        <p:sp>
          <p:nvSpPr>
            <p:cNvPr id="29721" name="Rectangle 5"/>
            <p:cNvSpPr>
              <a:spLocks noChangeArrowheads="1"/>
            </p:cNvSpPr>
            <p:nvPr/>
          </p:nvSpPr>
          <p:spPr bwMode="auto">
            <a:xfrm>
              <a:off x="1056" y="1056"/>
              <a:ext cx="720" cy="9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9722" name="Line 6"/>
            <p:cNvSpPr>
              <a:spLocks noChangeShapeType="1"/>
            </p:cNvSpPr>
            <p:nvPr/>
          </p:nvSpPr>
          <p:spPr bwMode="auto">
            <a:xfrm>
              <a:off x="816" y="11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23" name="Line 7"/>
            <p:cNvSpPr>
              <a:spLocks noChangeShapeType="1"/>
            </p:cNvSpPr>
            <p:nvPr/>
          </p:nvSpPr>
          <p:spPr bwMode="auto">
            <a:xfrm>
              <a:off x="1776" y="11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57200" y="12954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Arial" pitchFamily="34" charset="0"/>
              </a:rPr>
              <a:t>Consider a branch which forms part of a loop:</a:t>
            </a:r>
            <a:r>
              <a:rPr lang="en-US" sz="2000">
                <a:latin typeface="Arial" pitchFamily="34" charset="0"/>
              </a:rPr>
              <a:t> 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286000" y="2743200"/>
            <a:ext cx="420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/>
              <a:t>+</a:t>
            </a:r>
          </a:p>
          <a:p>
            <a:r>
              <a:rPr lang="en-US" sz="2400" b="1" i="1"/>
              <a:t>v</a:t>
            </a:r>
            <a:r>
              <a:rPr lang="en-US" sz="2400" b="1" baseline="-25000"/>
              <a:t>1</a:t>
            </a:r>
          </a:p>
          <a:p>
            <a:r>
              <a:rPr lang="en-US" sz="2400" b="1"/>
              <a:t>_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828800" y="2590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1828800" y="3429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9906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>
                <a:latin typeface="Arial" pitchFamily="34" charset="0"/>
              </a:rPr>
              <a:t>loop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897188" y="2971800"/>
            <a:ext cx="1335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b="1">
                <a:solidFill>
                  <a:srgbClr val="FF0000"/>
                </a:solidFill>
                <a:latin typeface="Arial" pitchFamily="34" charset="0"/>
              </a:rPr>
              <a:t>voltage </a:t>
            </a:r>
          </a:p>
          <a:p>
            <a:pPr algn="ctr"/>
            <a:r>
              <a:rPr lang="en-US" sz="2400" b="1">
                <a:solidFill>
                  <a:srgbClr val="FF0000"/>
                </a:solidFill>
                <a:latin typeface="Arial" pitchFamily="34" charset="0"/>
              </a:rPr>
              <a:t>“drop”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2819400" y="3124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9711" name="Group 15"/>
          <p:cNvGrpSpPr>
            <a:grpSpLocks/>
          </p:cNvGrpSpPr>
          <p:nvPr/>
        </p:nvGrpSpPr>
        <p:grpSpPr bwMode="auto">
          <a:xfrm rot="5400000">
            <a:off x="5245100" y="3314700"/>
            <a:ext cx="1905000" cy="152400"/>
            <a:chOff x="816" y="1056"/>
            <a:chExt cx="1200" cy="96"/>
          </a:xfrm>
        </p:grpSpPr>
        <p:sp>
          <p:nvSpPr>
            <p:cNvPr id="29718" name="Rectangle 16"/>
            <p:cNvSpPr>
              <a:spLocks noChangeArrowheads="1"/>
            </p:cNvSpPr>
            <p:nvPr/>
          </p:nvSpPr>
          <p:spPr bwMode="auto">
            <a:xfrm>
              <a:off x="1056" y="1056"/>
              <a:ext cx="720" cy="9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9719" name="Line 17"/>
            <p:cNvSpPr>
              <a:spLocks noChangeShapeType="1"/>
            </p:cNvSpPr>
            <p:nvPr/>
          </p:nvSpPr>
          <p:spPr bwMode="auto">
            <a:xfrm>
              <a:off x="816" y="11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20" name="Line 18"/>
            <p:cNvSpPr>
              <a:spLocks noChangeShapeType="1"/>
            </p:cNvSpPr>
            <p:nvPr/>
          </p:nvSpPr>
          <p:spPr bwMode="auto">
            <a:xfrm>
              <a:off x="1776" y="11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712" name="Text Box 19"/>
          <p:cNvSpPr txBox="1">
            <a:spLocks noChangeArrowheads="1"/>
          </p:cNvSpPr>
          <p:nvPr/>
        </p:nvSpPr>
        <p:spPr bwMode="auto">
          <a:xfrm>
            <a:off x="6359525" y="2667000"/>
            <a:ext cx="420688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>
                <a:cs typeface="Times New Roman" pitchFamily="18" charset="0"/>
              </a:rPr>
              <a:t>–</a:t>
            </a:r>
          </a:p>
          <a:p>
            <a:r>
              <a:rPr lang="en-US" sz="2400" b="1" i="1"/>
              <a:t>v</a:t>
            </a:r>
            <a:r>
              <a:rPr lang="en-US" sz="2400" b="1" baseline="-25000"/>
              <a:t>2</a:t>
            </a:r>
          </a:p>
          <a:p>
            <a:endParaRPr lang="en-US" sz="2400" b="1" baseline="-25000"/>
          </a:p>
          <a:p>
            <a:r>
              <a:rPr lang="en-US" sz="2400" b="1"/>
              <a:t>+</a:t>
            </a:r>
          </a:p>
        </p:txBody>
      </p:sp>
      <p:sp>
        <p:nvSpPr>
          <p:cNvPr id="29713" name="Line 20"/>
          <p:cNvSpPr>
            <a:spLocks noChangeShapeType="1"/>
          </p:cNvSpPr>
          <p:nvPr/>
        </p:nvSpPr>
        <p:spPr bwMode="auto">
          <a:xfrm>
            <a:off x="5902325" y="2590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4" name="Line 21"/>
          <p:cNvSpPr>
            <a:spLocks noChangeShapeType="1"/>
          </p:cNvSpPr>
          <p:nvPr/>
        </p:nvSpPr>
        <p:spPr bwMode="auto">
          <a:xfrm>
            <a:off x="5902325" y="3429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5" name="Text Box 22"/>
          <p:cNvSpPr txBox="1">
            <a:spLocks noChangeArrowheads="1"/>
          </p:cNvSpPr>
          <p:nvPr/>
        </p:nvSpPr>
        <p:spPr bwMode="auto">
          <a:xfrm>
            <a:off x="5064125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>
                <a:latin typeface="Arial" pitchFamily="34" charset="0"/>
              </a:rPr>
              <a:t>loop</a:t>
            </a:r>
          </a:p>
        </p:txBody>
      </p:sp>
      <p:sp>
        <p:nvSpPr>
          <p:cNvPr id="29716" name="Text Box 23"/>
          <p:cNvSpPr txBox="1">
            <a:spLocks noChangeArrowheads="1"/>
          </p:cNvSpPr>
          <p:nvPr/>
        </p:nvSpPr>
        <p:spPr bwMode="auto">
          <a:xfrm>
            <a:off x="6697663" y="2971800"/>
            <a:ext cx="1890712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Arial" pitchFamily="34" charset="0"/>
              </a:rPr>
              <a:t>voltage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itchFamily="34" charset="0"/>
              </a:rPr>
              <a:t>“rise”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(negative drop)</a:t>
            </a:r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>
            <a:off x="6892925" y="3124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57200" y="609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600" dirty="0">
                <a:solidFill>
                  <a:schemeClr val="tx2"/>
                </a:solidFill>
              </a:rPr>
              <a:t>Using Kirchhoff’s Voltage Law (KVL)</a:t>
            </a:r>
          </a:p>
        </p:txBody>
      </p:sp>
    </p:spTree>
    <p:extLst>
      <p:ext uri="{BB962C8B-B14F-4D97-AF65-F5344CB8AC3E}">
        <p14:creationId xmlns:p14="http://schemas.microsoft.com/office/powerpoint/2010/main" val="2960395435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7795</TotalTime>
  <Words>388</Words>
  <Application>Microsoft Office PowerPoint</Application>
  <PresentationFormat>On-screen Show (4:3)</PresentationFormat>
  <Paragraphs>87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Cambria Math</vt:lpstr>
      <vt:lpstr>Georgia</vt:lpstr>
      <vt:lpstr>Monotype Sorts</vt:lpstr>
      <vt:lpstr>Symbol</vt:lpstr>
      <vt:lpstr>Times New Roman</vt:lpstr>
      <vt:lpstr>Trebuchet MS</vt:lpstr>
      <vt:lpstr>Wingdings 2</vt:lpstr>
      <vt:lpstr>Urban</vt:lpstr>
      <vt:lpstr>Micrografx Windows Draw 4.0 Drawing</vt:lpstr>
      <vt:lpstr>Basic Electrical and Electronics Engineering</vt:lpstr>
      <vt:lpstr>Module I. DC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126</cp:revision>
  <dcterms:created xsi:type="dcterms:W3CDTF">2004-03-15T18:51:54Z</dcterms:created>
  <dcterms:modified xsi:type="dcterms:W3CDTF">2023-08-17T22:48:38Z</dcterms:modified>
</cp:coreProperties>
</file>