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1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2.xml" ContentType="application/inkml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3.xml" ContentType="application/inkml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333" r:id="rId3"/>
    <p:sldId id="329" r:id="rId4"/>
    <p:sldId id="330" r:id="rId5"/>
    <p:sldId id="331" r:id="rId6"/>
    <p:sldId id="332" r:id="rId7"/>
    <p:sldId id="336" r:id="rId8"/>
    <p:sldId id="369" r:id="rId9"/>
    <p:sldId id="335" r:id="rId10"/>
    <p:sldId id="338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57" r:id="rId22"/>
    <p:sldId id="358" r:id="rId23"/>
    <p:sldId id="359" r:id="rId24"/>
    <p:sldId id="360" r:id="rId25"/>
    <p:sldId id="361" r:id="rId26"/>
    <p:sldId id="363" r:id="rId27"/>
    <p:sldId id="364" r:id="rId28"/>
    <p:sldId id="365" r:id="rId29"/>
    <p:sldId id="366" r:id="rId30"/>
    <p:sldId id="367" r:id="rId31"/>
    <p:sldId id="368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7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1-17T04:21:29.3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15187 11223 244,'-9'7'500,"0"-4"46,5-1 25,3-1 16,1-2-256,5-1-131,6-2-69,4-2-20,7-3 6,4 1 12,4-2 10,4 1 2,5-2-5,3 3-21,6-2-25,0 0-27,2 4-22,-3-2-27,1 2-48,-5 0-61,-3 0-52,-5 0-38,-5 1-35,-1 0-98,-7 1-177,-6-2-55,-2 4-12,-6 0 5,-4 1 18,-4 1 98</inkml:trace>
  <inkml:trace contextRef="#ctx0" brushRef="#br0" timeOffset="219.5844">15342 11194 55,'-41'11'495,"2"-4"92,2-1 61,7-1 43,4-2-108,7 1-173,4-1-86,2 0-41,6-1-17,4-1-3,6 0-2,8-1-24,6 0-45,9-1-45,5-2-42,12-2-33,4 0-34,5 0-29,5-2-41,2 1-62,-1 1-96,-4-1-100,-3 0-77,-6 2-36,-7-3-22,-6 2-60,-7 1-90,-7 1-23,-5-1 15,-6 3 16,-4-1 32,-6 4 107</inkml:trace>
  <inkml:trace contextRef="#ctx0" brushRef="#br0" timeOffset="328.3138">15467 11271 174,'-28'9'463,"1"0"42,3-4 24,5-1-7,5 2-274,5-2-288,2 1-242,5-3-129,5 1-66,4-3-18,6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6-25T06:03:08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8806 5879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1-17T04:22:57.4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12464 14605 374,'-5'-3'463,"0"-1"36,0-1 23,-5 2-99,3 0-169,-1 0-89,-1 2-44,1-1-7,0 1 27,0-1 58,2 1 60,1-1 48,2 2 29,2 0 13,-1 0-13,2-3-46,3 3-54,2-2-46,7 0-38,3-3-36,5 0-32,9 1-22,2 0-16,6-3-16,4 0-7,5 1-3,4-1-6,1-1-3,1 1-5,1 1 0,-2-1-2,-2 0-4,-2 2 1,-5 1-1,-6 1-3,-3-2-21,-6 4-30,-3-1-47,-5 0-68,-5 2-75,-4-2-70,-1 2-44,-4 2-29,-4-2 3,-2 2 32,-4 0 28,-6 1-62,-2 0-120,-6 0-40,0 1-8,-4 0 3,1 1 38</inkml:trace>
  <inkml:trace contextRef="#ctx0" brushRef="#br0" timeOffset="332.424">12549 14645 391,'-22'7'449,"2"-1"30,1 0 28,-2-2-119,5 1-147,-1-1-83,2 2-50,3-3-28,4 0-19,3-1-12,2 0-2,3 1 9,3-1 17,5 0 19,5-1 27,8-2 23,2-1 23,9-1 19,4-1 8,7-1 0,3-1-8,4-1-16,5-1-20,0-1-28,1 0-27,0 0-25,-3-1-18,-3 0-16,0 3-12,-6-2-11,-7 3-4,-3 0-4,-5-1-3,-6 2 1,-3 2-12,-3-2-26,-4 2-46,-5-1-62,-1 3-63,0 1-58,-6-1-33,0 1 1,-2 0 14,-4 0 2,-5 1-87,-2 0-104,-4 1-41,-2 3-20,-4-3 10,-5 3 42</inkml:trace>
  <inkml:trace contextRef="#ctx0" brushRef="#br0" timeOffset="1062.6628">12634 14701 221,'-17'4'420,"0"2"39,3-4 26,-2 3-47,7-3-158,-3 0-98,3 1-58,4-3-33,1 0-21,2 0-14,4 0-14,1 0-9,3-3-5,6 1-2,3-1 6,4-2 3,4 1 15,2-3 12,6 1 9,2 0 10,3 0 7,2-1 3,0-1-4,2 1-5,-1-1-1,-1 2-3,1-3-8,-4 4-3,0-2-3,-5 1-7,0 2-8,-4-1-5,-1 1-10,-4-1-8,-3 4-8,-2-2-5,-2 0-5,-2 0-3,0 1-3,-2 2-2,-2-1 1,-2-1-3,1 2 1,0 0-2,-4-1 2,-2 1 1,1 0 1,2 0 3,-3 0-1,-1 0 1,3 0 0,-3 0-1,2 0 0,-2 1-1,0-1 0,0 0-2,0 2 2,0-2-2,0 0-2,0 0 0,0 0-2,0 0 3,0 0 1,0 0 0,0 0 3,0 0 1,0 0-1,0 0-3,0 0-1,-2 1 1,2-1-2,0 0-2,0 0 2,0 2 1,0-2-2,0 0 1,0 1 1,0-1 3,0 0-2,0 0 3,0 0 1,0 0-2,0 0-2,0 0 2,0 0-1,0 0-1,0 0 1,0 0-1,0 0 3,0 0-1,0 0 0,0 0-1,2 0-2,-2 0 1,0 0-2,0 0-1,0 0 0,0 0 2,0 0 1,0 0 0,0 0-2,-2 0 2,2 0 0,0 0-2,0 2 0,0-2 2,0 0-1,0 1 1,-1 1 1,1-2 1,-2 1 0,2 1-2,0-2 2,0 0-2,0 1-2,0-1 2,0 0 0,0 0 0,0 0 3,0 0-1,0 0-2,0 0 3,2 0-1,-2 0-1,0 0 0,0 0-2,0 0-1,0 0-19,-2 0-40,2 0-52,0 0-51,0 0-30,0 0-50,-1 0-171,1-1-123,1-1-36,-1-1 3,5-1 8,-1-1 38</inkml:trace>
  <inkml:trace contextRef="#ctx0" brushRef="#br0" timeOffset="2237.9911">17928 14662 45,'-3'5'392,"3"1"48,-1-3 31,-3 0 20,3 0-155,-1-2-132,0 0-69,2 1-46,-1 0-25,-3-1-20,4 1-14,0-2-10,0 0-10,0 0-2,0 0-3,0 0-3,0 0 2,0 0-3,0 2 0,0-2-1,0 2-1,0-1-16,0 4-28,0-2-114,0 1-178,0 0-94,0-1-48,0 2-13,0-3 13</inkml:trace>
  <inkml:trace contextRef="#ctx0" brushRef="#br0" timeOffset="2601.2616">20437 14621 70,'-9'2'427,"-1"0"53,0-4 27,1 0 11,0 1-162,4 1-162,0 0-93,2 0-62,-1 0-70,4 0-143,0 0-169,4-2-89,2 0-45,4 0-14,5-3 30</inkml:trace>
  <inkml:trace contextRef="#ctx0" brushRef="#br0" timeOffset="7615.1604">20342 11768 63,'-5'0'181,"2"3"-8,2-3-59,1 0-108,4 1-91,4-1-52,6 0-27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15.png"/><Relationship Id="rId5" Type="http://schemas.openxmlformats.org/officeDocument/2006/relationships/tags" Target="../tags/tag56.xml"/><Relationship Id="rId10" Type="http://schemas.openxmlformats.org/officeDocument/2006/relationships/image" Target="../media/image14.png"/><Relationship Id="rId4" Type="http://schemas.openxmlformats.org/officeDocument/2006/relationships/tags" Target="../tags/tag55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customXml" Target="../ink/ink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19.wmf"/><Relationship Id="rId2" Type="http://schemas.openxmlformats.org/officeDocument/2006/relationships/tags" Target="../tags/tag63.xml"/><Relationship Id="rId1" Type="http://schemas.openxmlformats.org/officeDocument/2006/relationships/vmlDrawing" Target="../drawings/vmlDrawing6.vml"/><Relationship Id="rId6" Type="http://schemas.openxmlformats.org/officeDocument/2006/relationships/tags" Target="../tags/tag67.xml"/><Relationship Id="rId11" Type="http://schemas.openxmlformats.org/officeDocument/2006/relationships/oleObject" Target="../embeddings/oleObject7.bin"/><Relationship Id="rId5" Type="http://schemas.openxmlformats.org/officeDocument/2006/relationships/tags" Target="../tags/tag66.xml"/><Relationship Id="rId10" Type="http://schemas.openxmlformats.org/officeDocument/2006/relationships/image" Target="../media/image12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vmlDrawing" Target="../drawings/vmlDrawing7.vml"/><Relationship Id="rId6" Type="http://schemas.openxmlformats.org/officeDocument/2006/relationships/tags" Target="../tags/tag74.xml"/><Relationship Id="rId11" Type="http://schemas.openxmlformats.org/officeDocument/2006/relationships/image" Target="../media/image21.wmf"/><Relationship Id="rId5" Type="http://schemas.openxmlformats.org/officeDocument/2006/relationships/tags" Target="../tags/tag73.xml"/><Relationship Id="rId10" Type="http://schemas.openxmlformats.org/officeDocument/2006/relationships/oleObject" Target="../embeddings/oleObject8.bin"/><Relationship Id="rId4" Type="http://schemas.openxmlformats.org/officeDocument/2006/relationships/tags" Target="../tags/tag72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22.wmf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oleObject" Target="../embeddings/oleObject9.bin"/><Relationship Id="rId2" Type="http://schemas.openxmlformats.org/officeDocument/2006/relationships/tags" Target="../tags/tag81.xml"/><Relationship Id="rId1" Type="http://schemas.openxmlformats.org/officeDocument/2006/relationships/vmlDrawing" Target="../drawings/vmlDrawing8.vml"/><Relationship Id="rId6" Type="http://schemas.openxmlformats.org/officeDocument/2006/relationships/tags" Target="../tags/tag85.xml"/><Relationship Id="rId11" Type="http://schemas.openxmlformats.org/officeDocument/2006/relationships/image" Target="../media/image23.png"/><Relationship Id="rId5" Type="http://schemas.openxmlformats.org/officeDocument/2006/relationships/tags" Target="../tags/tag84.xml"/><Relationship Id="rId10" Type="http://schemas.openxmlformats.org/officeDocument/2006/relationships/image" Target="../media/image12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25.w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88.xml"/><Relationship Id="rId1" Type="http://schemas.openxmlformats.org/officeDocument/2006/relationships/vmlDrawing" Target="../drawings/vmlDrawing9.vml"/><Relationship Id="rId6" Type="http://schemas.openxmlformats.org/officeDocument/2006/relationships/tags" Target="../tags/tag92.xml"/><Relationship Id="rId11" Type="http://schemas.openxmlformats.org/officeDocument/2006/relationships/image" Target="../media/image24.wmf"/><Relationship Id="rId5" Type="http://schemas.openxmlformats.org/officeDocument/2006/relationships/tags" Target="../tags/tag91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tags" Target="../tags/tag100.xml"/><Relationship Id="rId7" Type="http://schemas.openxmlformats.org/officeDocument/2006/relationships/customXml" Target="../ink/ink3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0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10.v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10" Type="http://schemas.openxmlformats.org/officeDocument/2006/relationships/image" Target="../media/image28.wmf"/><Relationship Id="rId4" Type="http://schemas.openxmlformats.org/officeDocument/2006/relationships/tags" Target="../tags/tag104.xml"/><Relationship Id="rId9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30.wmf"/><Relationship Id="rId2" Type="http://schemas.openxmlformats.org/officeDocument/2006/relationships/tags" Target="../tags/tag107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11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110.xml"/><Relationship Id="rId10" Type="http://schemas.openxmlformats.org/officeDocument/2006/relationships/image" Target="../media/image29.wmf"/><Relationship Id="rId4" Type="http://schemas.openxmlformats.org/officeDocument/2006/relationships/tags" Target="../tags/tag109.xml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1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5.wmf"/><Relationship Id="rId3" Type="http://schemas.openxmlformats.org/officeDocument/2006/relationships/image" Target="../media/image46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4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3.wmf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oleObject" Target="../embeddings/oleObject1.bin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11" Type="http://schemas.openxmlformats.org/officeDocument/2006/relationships/image" Target="../media/image2.png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4.w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2.bin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11" Type="http://schemas.openxmlformats.org/officeDocument/2006/relationships/image" Target="../media/image2.png"/><Relationship Id="rId5" Type="http://schemas.openxmlformats.org/officeDocument/2006/relationships/tags" Target="../tags/tag2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3.vml"/><Relationship Id="rId6" Type="http://schemas.openxmlformats.org/officeDocument/2006/relationships/tags" Target="../tags/tag29.xml"/><Relationship Id="rId11" Type="http://schemas.openxmlformats.org/officeDocument/2006/relationships/image" Target="../media/image6.wmf"/><Relationship Id="rId5" Type="http://schemas.openxmlformats.org/officeDocument/2006/relationships/tags" Target="../tags/tag28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7.xml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32.xml"/><Relationship Id="rId7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tags" Target="../tags/tag39.xml"/><Relationship Id="rId11" Type="http://schemas.openxmlformats.org/officeDocument/2006/relationships/image" Target="../media/image7.png"/><Relationship Id="rId5" Type="http://schemas.openxmlformats.org/officeDocument/2006/relationships/tags" Target="../tags/tag38.xml"/><Relationship Id="rId10" Type="http://schemas.openxmlformats.org/officeDocument/2006/relationships/image" Target="../media/image9.wmf"/><Relationship Id="rId4" Type="http://schemas.openxmlformats.org/officeDocument/2006/relationships/tags" Target="../tags/tag37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10.wmf"/><Relationship Id="rId2" Type="http://schemas.openxmlformats.org/officeDocument/2006/relationships/tags" Target="../tags/tag41.xml"/><Relationship Id="rId1" Type="http://schemas.openxmlformats.org/officeDocument/2006/relationships/vmlDrawing" Target="../drawings/vmlDrawing5.vml"/><Relationship Id="rId6" Type="http://schemas.openxmlformats.org/officeDocument/2006/relationships/tags" Target="../tags/tag45.xml"/><Relationship Id="rId11" Type="http://schemas.openxmlformats.org/officeDocument/2006/relationships/oleObject" Target="../embeddings/oleObject6.bin"/><Relationship Id="rId5" Type="http://schemas.openxmlformats.org/officeDocument/2006/relationships/tags" Target="../tags/tag44.xml"/><Relationship Id="rId10" Type="http://schemas.openxmlformats.org/officeDocument/2006/relationships/image" Target="../media/image11.png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1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8001001" y="59436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LECTURE 1.4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38997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Symbol for Parallel Resistors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715000" y="1905000"/>
            <a:ext cx="4648200" cy="4389438"/>
          </a:xfrm>
        </p:spPr>
        <p:txBody>
          <a:bodyPr>
            <a:normAutofit fontScale="77500" lnSpcReduction="20000"/>
          </a:bodyPr>
          <a:lstStyle/>
          <a:p>
            <a:pPr marL="274320" indent="-274320">
              <a:buNone/>
              <a:defRPr/>
            </a:pPr>
            <a:r>
              <a:rPr lang="en-US" dirty="0" smtClean="0"/>
              <a:t>	To make writing equations simpler, we use a symbol to indicate that a certain set of resistors are in parallel.  </a:t>
            </a:r>
          </a:p>
          <a:p>
            <a:pPr marL="274320" indent="-274320">
              <a:buNone/>
              <a:defRPr/>
            </a:pPr>
            <a:endParaRPr lang="en-US" dirty="0" smtClean="0"/>
          </a:p>
          <a:p>
            <a:pPr marL="274320" indent="-274320">
              <a:buNone/>
              <a:defRPr/>
            </a:pPr>
            <a:r>
              <a:rPr lang="en-US" dirty="0" smtClean="0"/>
              <a:t>	Here, we would write</a:t>
            </a:r>
          </a:p>
          <a:p>
            <a:pPr marL="274320" indent="-274320">
              <a:buNone/>
              <a:defRPr/>
            </a:pPr>
            <a:endParaRPr lang="en-US" sz="1300" dirty="0"/>
          </a:p>
          <a:p>
            <a:pPr marL="274320" indent="-274320" algn="ctr">
              <a:buNone/>
              <a:defRPr/>
            </a:pPr>
            <a:r>
              <a:rPr lang="en-US" dirty="0" smtClean="0"/>
              <a:t>	R1</a:t>
            </a:r>
            <a:r>
              <a:rPr lang="en-US" dirty="0" smtClean="0">
                <a:cs typeface="Times New Roman" pitchFamily="18" charset="0"/>
              </a:rPr>
              <a:t>║R2║R3 </a:t>
            </a:r>
          </a:p>
          <a:p>
            <a:pPr marL="274320" indent="-274320">
              <a:buNone/>
              <a:defRPr/>
            </a:pPr>
            <a:endParaRPr lang="en-US" sz="1300" dirty="0">
              <a:cs typeface="Times New Roman" pitchFamily="18" charset="0"/>
            </a:endParaRPr>
          </a:p>
          <a:p>
            <a:pPr marL="274320" indent="-274320">
              <a:buNone/>
              <a:defRPr/>
            </a:pPr>
            <a:r>
              <a:rPr lang="en-US" dirty="0" smtClean="0">
                <a:cs typeface="Times New Roman" pitchFamily="18" charset="0"/>
              </a:rPr>
              <a:t>	to show that R1 is in parallel with R2 and R3.  This also means that we should use the equation for equivalent resistance if this symbol is included in a mathematical equation.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590800"/>
            <a:ext cx="3756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078402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294359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Current Division</a:t>
            </a:r>
          </a:p>
        </p:txBody>
      </p:sp>
      <p:sp>
        <p:nvSpPr>
          <p:cNvPr id="17411" name="Content Placeholder 10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81000" y="1361159"/>
            <a:ext cx="8229600" cy="43251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All resistors in parallel </a:t>
            </a:r>
            <a:r>
              <a:rPr lang="en-US" dirty="0" smtClean="0"/>
              <a:t>share </a:t>
            </a:r>
            <a:r>
              <a:rPr lang="en-US" dirty="0" smtClean="0"/>
              <a:t>the same voltage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 rotWithShape="1">
          <a:blip r:embed="rId8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36"/>
          <a:stretch/>
        </p:blipFill>
        <p:spPr bwMode="auto">
          <a:xfrm>
            <a:off x="381000" y="2327563"/>
            <a:ext cx="28194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06891" y="2787134"/>
            <a:ext cx="53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>
                <a:latin typeface="Constantia" pitchFamily="18" charset="0"/>
              </a:rPr>
              <a:t>+</a:t>
            </a:r>
          </a:p>
          <a:p>
            <a:pPr eaLnBrk="1" hangingPunct="1"/>
            <a:endParaRPr lang="en-US" dirty="0">
              <a:latin typeface="Constantia" pitchFamily="18" charset="0"/>
            </a:endParaRPr>
          </a:p>
          <a:p>
            <a:pPr eaLnBrk="1" hangingPunct="1"/>
            <a:endParaRPr lang="en-US" sz="800" dirty="0">
              <a:latin typeface="Constantia" pitchFamily="18" charset="0"/>
            </a:endParaRPr>
          </a:p>
          <a:p>
            <a:pPr eaLnBrk="1" hangingPunct="1"/>
            <a:endParaRPr lang="en-US" dirty="0">
              <a:latin typeface="Constantia" pitchFamily="18" charset="0"/>
            </a:endParaRPr>
          </a:p>
          <a:p>
            <a:pPr eaLnBrk="1" hangingPunct="1"/>
            <a:r>
              <a:rPr lang="en-US" dirty="0">
                <a:latin typeface="Constantia" pitchFamily="18" charset="0"/>
              </a:rPr>
              <a:t>V</a:t>
            </a:r>
            <a:r>
              <a:rPr lang="en-US" baseline="-25000" dirty="0">
                <a:latin typeface="Constantia" pitchFamily="18" charset="0"/>
              </a:rPr>
              <a:t>in</a:t>
            </a:r>
          </a:p>
          <a:p>
            <a:pPr eaLnBrk="1" hangingPunct="1"/>
            <a:endParaRPr lang="en-US" dirty="0">
              <a:latin typeface="Constantia" pitchFamily="18" charset="0"/>
            </a:endParaRPr>
          </a:p>
          <a:p>
            <a:pPr eaLnBrk="1" hangingPunct="1"/>
            <a:endParaRPr lang="en-US" dirty="0">
              <a:latin typeface="Constantia" pitchFamily="18" charset="0"/>
            </a:endParaRPr>
          </a:p>
          <a:p>
            <a:pPr eaLnBrk="1" hangingPunct="1"/>
            <a:endParaRPr lang="en-US" sz="800" dirty="0">
              <a:latin typeface="Constantia" pitchFamily="18" charset="0"/>
            </a:endParaRPr>
          </a:p>
          <a:p>
            <a:pPr eaLnBrk="1" hangingPunct="1"/>
            <a:r>
              <a:rPr lang="en-US" dirty="0">
                <a:latin typeface="Constantia" pitchFamily="18" charset="0"/>
              </a:rPr>
              <a:t>_</a:t>
            </a:r>
          </a:p>
          <a:p>
            <a:pPr eaLnBrk="1" hangingPunct="1"/>
            <a:endParaRPr lang="en-US" dirty="0">
              <a:latin typeface="Constanti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0"/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3733800" y="2086388"/>
                <a:ext cx="8229600" cy="432511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•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Georgia"/>
                  <a:buChar char="▫"/>
                  <a:defRPr kumimoji="0" sz="2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4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20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8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  <a:buFont typeface="Wingdings 2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6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733800" y="2086388"/>
                <a:ext cx="8229600" cy="4325112"/>
              </a:xfrm>
              <a:prstGeom prst="rect">
                <a:avLst/>
              </a:prstGeom>
              <a:blipFill>
                <a:blip r:embed="rId9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839223" y="2787134"/>
                <a:ext cx="31055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223" y="2787134"/>
                <a:ext cx="310553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696200" y="2564027"/>
                <a:ext cx="4012159" cy="969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64027"/>
                <a:ext cx="4012159" cy="9694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748038" y="3718702"/>
                <a:ext cx="5464958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Aft>
                    <a:spcPts val="0"/>
                  </a:spcAft>
                  <a:buFont typeface="Wingdings 2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+</m:t>
                          </m:r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038" y="3718702"/>
                <a:ext cx="5464958" cy="10604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324643" y="5001041"/>
                <a:ext cx="2992614" cy="86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43" y="5001041"/>
                <a:ext cx="2992614" cy="8645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121151" y="5001041"/>
                <a:ext cx="2992614" cy="86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51" y="5001041"/>
                <a:ext cx="2992614" cy="8645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788346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47285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Current Division</a:t>
            </a:r>
          </a:p>
        </p:txBody>
      </p:sp>
      <p:sp>
        <p:nvSpPr>
          <p:cNvPr id="17411" name="Content Placeholder 10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981200" y="1828800"/>
            <a:ext cx="8229600" cy="43251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All resistors in parallel share the same voltage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590800"/>
            <a:ext cx="3756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2971800"/>
            <a:ext cx="53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+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V</a:t>
            </a:r>
            <a:r>
              <a:rPr lang="en-US" baseline="-25000">
                <a:latin typeface="Constantia" pitchFamily="18" charset="0"/>
              </a:rPr>
              <a:t>in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_</a:t>
            </a:r>
          </a:p>
          <a:p>
            <a:pPr eaLnBrk="1" hangingPunct="1"/>
            <a:endParaRPr lang="en-US">
              <a:latin typeface="Constant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66532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Current Division</a:t>
            </a:r>
          </a:p>
        </p:txBody>
      </p:sp>
      <p:sp>
        <p:nvSpPr>
          <p:cNvPr id="18435" name="Content Placeholder 10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905000" y="1692379"/>
            <a:ext cx="8229600" cy="43251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All resistors in parallel share the same voltage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590800"/>
            <a:ext cx="3756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43600" y="24384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From Kirchoff’s Current Law and Ohm’s Law :</a:t>
            </a:r>
          </a:p>
        </p:txBody>
      </p:sp>
      <p:graphicFrame>
        <p:nvGraphicFramePr>
          <p:cNvPr id="18438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162801" y="2895601"/>
          <a:ext cx="2473325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11" imgW="1270000" imgH="1143000" progId="Equation.3">
                  <p:embed/>
                </p:oleObj>
              </mc:Choice>
              <mc:Fallback>
                <p:oleObj name="Equation" r:id="rId11" imgW="1270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2895601"/>
                        <a:ext cx="2473325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667000" y="2971800"/>
            <a:ext cx="53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+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V</a:t>
            </a:r>
            <a:r>
              <a:rPr lang="en-US" baseline="-25000">
                <a:latin typeface="Constantia" pitchFamily="18" charset="0"/>
              </a:rPr>
              <a:t>in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_</a:t>
            </a:r>
          </a:p>
          <a:p>
            <a:pPr eaLnBrk="1" hangingPunct="1"/>
            <a:endParaRPr lang="en-US">
              <a:latin typeface="Constantia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4694160" y="21164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84800" y="2107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415209861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Current Division</a:t>
            </a:r>
          </a:p>
        </p:txBody>
      </p:sp>
      <p:sp>
        <p:nvSpPr>
          <p:cNvPr id="19459" name="Content Placeholder 10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057400" y="1720088"/>
            <a:ext cx="8229600" cy="432511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All resistors in parallel share the same voltage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590800"/>
            <a:ext cx="3756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67000" y="2971800"/>
            <a:ext cx="53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+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V</a:t>
            </a:r>
            <a:r>
              <a:rPr lang="en-US" baseline="-25000">
                <a:latin typeface="Constantia" pitchFamily="18" charset="0"/>
              </a:rPr>
              <a:t>in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_</a:t>
            </a:r>
          </a:p>
          <a:p>
            <a:pPr eaLnBrk="1" hangingPunct="1"/>
            <a:endParaRPr lang="en-US">
              <a:latin typeface="Constantia" pitchFamily="18" charset="0"/>
            </a:endParaRPr>
          </a:p>
        </p:txBody>
      </p:sp>
      <p:graphicFrame>
        <p:nvGraphicFramePr>
          <p:cNvPr id="19462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705600" y="2743200"/>
          <a:ext cx="278765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10" imgW="1155700" imgH="1447800" progId="Equation.3">
                  <p:embed/>
                </p:oleObj>
              </mc:Choice>
              <mc:Fallback>
                <p:oleObj name="Equation" r:id="rId10" imgW="1155700" imgH="144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278765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9191343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Division</a:t>
            </a:r>
          </a:p>
        </p:txBody>
      </p:sp>
      <p:sp>
        <p:nvSpPr>
          <p:cNvPr id="20483" name="Content Placeholder 10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410200" y="1935164"/>
            <a:ext cx="5029200" cy="4389437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z="2000"/>
              <a:t>	Alternatively, you can reduce the number of resistors in parallel from 3 to 2 using an equivalent resistor.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>
              <a:buFont typeface="Wingdings 2" pitchFamily="18" charset="2"/>
              <a:buNone/>
            </a:pPr>
            <a:r>
              <a:rPr lang="en-US" sz="2000"/>
              <a:t>	If you want to solve for current I1, then find an equivalent resistor for R2 in parallel with R3.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590800"/>
            <a:ext cx="3756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2971800"/>
            <a:ext cx="53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+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V</a:t>
            </a:r>
            <a:r>
              <a:rPr lang="en-US" baseline="-25000">
                <a:latin typeface="Constantia" pitchFamily="18" charset="0"/>
              </a:rPr>
              <a:t>in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_</a:t>
            </a:r>
          </a:p>
          <a:p>
            <a:pPr eaLnBrk="1" hangingPunct="1"/>
            <a:endParaRPr lang="en-US">
              <a:latin typeface="Constant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53016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Division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lum bright="-2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057400"/>
            <a:ext cx="3756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2438400"/>
            <a:ext cx="53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+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V</a:t>
            </a:r>
            <a:r>
              <a:rPr lang="en-US" baseline="-25000">
                <a:latin typeface="Constantia" pitchFamily="18" charset="0"/>
              </a:rPr>
              <a:t>in</a:t>
            </a: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>
                <a:latin typeface="Constantia" pitchFamily="18" charset="0"/>
              </a:rPr>
              <a:t>_</a:t>
            </a:r>
          </a:p>
          <a:p>
            <a:pPr eaLnBrk="1" hangingPunct="1"/>
            <a:endParaRPr lang="en-US">
              <a:latin typeface="Constantia" pitchFamily="18" charset="0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6" y="2105026"/>
            <a:ext cx="32289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>
            <p:custDataLst>
              <p:tags r:id="rId7"/>
            </p:custDataLst>
          </p:nvPr>
        </p:nvSpPr>
        <p:spPr>
          <a:xfrm>
            <a:off x="5638800" y="3657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1511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200400" y="5715000"/>
          <a:ext cx="5461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12" imgW="3124200" imgH="469900" progId="Equation.3">
                  <p:embed/>
                </p:oleObj>
              </mc:Choice>
              <mc:Fallback>
                <p:oleObj name="Equation" r:id="rId12" imgW="3124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00"/>
                        <a:ext cx="54610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7646718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Current Division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1981200" y="1920875"/>
            <a:ext cx="4038600" cy="4433888"/>
          </a:xfrm>
        </p:spPr>
        <p:txBody>
          <a:bodyPr>
            <a:normAutofit/>
          </a:bodyPr>
          <a:lstStyle/>
          <a:p>
            <a:pPr marL="274320" indent="-274320">
              <a:buNone/>
              <a:defRPr/>
            </a:pPr>
            <a:r>
              <a:rPr lang="en-US" dirty="0" smtClean="0"/>
              <a:t>	The current associated with one resistor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in parallel with one other resistor is:</a:t>
            </a:r>
          </a:p>
          <a:p>
            <a:pPr marL="274320" indent="-274320">
              <a:buNone/>
              <a:defRPr/>
            </a:pPr>
            <a:endParaRPr lang="en-US" dirty="0" smtClean="0"/>
          </a:p>
          <a:p>
            <a:pPr marL="274320" indent="-274320">
              <a:buNone/>
              <a:defRPr/>
            </a:pPr>
            <a:endParaRPr lang="en-US" dirty="0" smtClean="0"/>
          </a:p>
          <a:p>
            <a:pPr marL="274320" indent="-274320">
              <a:buNone/>
              <a:defRPr/>
            </a:pPr>
            <a:endParaRPr lang="en-US" dirty="0" smtClean="0"/>
          </a:p>
          <a:p>
            <a:pPr marL="274320" indent="-274320">
              <a:buNone/>
              <a:defRPr/>
            </a:pPr>
            <a:endParaRPr lang="en-US" dirty="0" smtClean="0"/>
          </a:p>
          <a:p>
            <a:pPr marL="274320" indent="-274320">
              <a:buNone/>
              <a:defRPr/>
            </a:pPr>
            <a:endParaRPr lang="en-US" dirty="0" smtClean="0"/>
          </a:p>
          <a:p>
            <a:pPr marL="274320" indent="-274320">
              <a:buNone/>
              <a:defRPr/>
            </a:pPr>
            <a:r>
              <a:rPr lang="en-US" dirty="0" smtClean="0"/>
              <a:t>	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172200" y="1920875"/>
            <a:ext cx="4038600" cy="4433888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The current associated with one resistor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in parallel with two or more resistors is:</a:t>
            </a: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934200" y="3541714"/>
          <a:ext cx="251460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Equation" r:id="rId10" imgW="965200" imgH="482600" progId="Equation.3">
                  <p:embed/>
                </p:oleObj>
              </mc:Choice>
              <mc:Fallback>
                <p:oleObj name="Equation" r:id="rId10" imgW="965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41714"/>
                        <a:ext cx="251460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813050" y="3541714"/>
          <a:ext cx="30432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Equation" r:id="rId12" imgW="1167893" imgH="482391" progId="Equation.3">
                  <p:embed/>
                </p:oleObj>
              </mc:Choice>
              <mc:Fallback>
                <p:oleObj name="Equation" r:id="rId12" imgW="1167893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541714"/>
                        <a:ext cx="30432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38400" y="5127626"/>
            <a:ext cx="7620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600">
                <a:latin typeface="Constantia" pitchFamily="18" charset="0"/>
              </a:rPr>
              <a:t>where</a:t>
            </a:r>
            <a:r>
              <a:rPr lang="en-US" sz="2600" i="1">
                <a:latin typeface="Constantia" pitchFamily="18" charset="0"/>
              </a:rPr>
              <a:t> I</a:t>
            </a:r>
            <a:r>
              <a:rPr lang="en-US" sz="2600" i="1" baseline="-25000">
                <a:latin typeface="Constantia" pitchFamily="18" charset="0"/>
              </a:rPr>
              <a:t>total</a:t>
            </a:r>
            <a:r>
              <a:rPr lang="en-US" sz="2600" i="1">
                <a:latin typeface="Constantia" pitchFamily="18" charset="0"/>
              </a:rPr>
              <a:t> </a:t>
            </a:r>
            <a:r>
              <a:rPr lang="en-US" sz="2600">
                <a:latin typeface="Constantia" pitchFamily="18" charset="0"/>
              </a:rPr>
              <a:t>is the total of the currents entering the node shared by the resistors in parallel.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1285191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Division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largest value resistor has the smallest amount of current flowing through it.</a:t>
            </a:r>
            <a:endParaRPr lang="en-US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93353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>
                <a:cs typeface="Times New Roman" pitchFamily="18" charset="0"/>
              </a:rPr>
              <a:t>Find currents I1, I2, and I3 in the circuit to the right.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480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5978640" y="4236480"/>
              <a:ext cx="2903040" cy="1064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7120" y="4233600"/>
                <a:ext cx="2917080" cy="1075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212559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Voltage Division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The percentage of the total voltage associated with a particular resistor is equal to the percentage that the resistor contributed to the equivalent resistance, R</a:t>
            </a:r>
            <a:r>
              <a:rPr lang="en-US" baseline="-25000" dirty="0" smtClean="0"/>
              <a:t>eq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The largest value resistor has the largest voltage.</a:t>
            </a:r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23541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 (con’t)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981200" y="6096000"/>
            <a:ext cx="8229600" cy="457200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Check:  I1 + I2 + I3 =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Iin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buNone/>
              <a:defRPr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480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5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981200" y="1981200"/>
          <a:ext cx="511333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9" imgW="2959100" imgH="2336800" progId="Equation.3">
                  <p:embed/>
                </p:oleObj>
              </mc:Choice>
              <mc:Fallback>
                <p:oleObj name="Equation" r:id="rId9" imgW="2959100" imgH="233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113338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0210540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1981200" y="1920875"/>
            <a:ext cx="4038600" cy="4433888"/>
          </a:xfrm>
        </p:spPr>
        <p:txBody>
          <a:bodyPr/>
          <a:lstStyle/>
          <a:p>
            <a:pPr eaLnBrk="1" hangingPunct="1"/>
            <a:r>
              <a:rPr lang="en-US" smtClean="0"/>
              <a:t>The equations used to calculate the voltage across a specific resistor R</a:t>
            </a:r>
            <a:r>
              <a:rPr lang="en-US" baseline="-25000" smtClean="0"/>
              <a:t>n</a:t>
            </a:r>
            <a:r>
              <a:rPr lang="en-US" smtClean="0"/>
              <a:t> in a set of resistors in series are: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35844" name="Content Placeholder 4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172200" y="1920875"/>
            <a:ext cx="4267200" cy="4433888"/>
          </a:xfrm>
        </p:spPr>
        <p:txBody>
          <a:bodyPr/>
          <a:lstStyle/>
          <a:p>
            <a:pPr eaLnBrk="1" hangingPunct="1"/>
            <a:r>
              <a:rPr lang="en-US" smtClean="0"/>
              <a:t>The equations used to calculate the current flowing through a specific resistor R</a:t>
            </a:r>
            <a:r>
              <a:rPr lang="en-US" baseline="-25000" smtClean="0"/>
              <a:t>m</a:t>
            </a:r>
            <a:r>
              <a:rPr lang="en-US" smtClean="0"/>
              <a:t> in a set of resistors in parallel are: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349500" y="4071939"/>
          <a:ext cx="28194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0" name="Equation" r:id="rId9" imgW="977900" imgH="1016000" progId="Equation.3">
                  <p:embed/>
                </p:oleObj>
              </mc:Choice>
              <mc:Fallback>
                <p:oleObj name="Equation" r:id="rId9" imgW="9779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071939"/>
                        <a:ext cx="28194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037389" y="4038600"/>
          <a:ext cx="233997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Equation" r:id="rId11" imgW="825500" imgH="914400" progId="Equation.3">
                  <p:embed/>
                </p:oleObj>
              </mc:Choice>
              <mc:Fallback>
                <p:oleObj name="Equation" r:id="rId11" imgW="825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9" y="4038600"/>
                        <a:ext cx="233997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8453429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4191000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current </a:t>
            </a:r>
            <a:r>
              <a:rPr lang="en-US" dirty="0">
                <a:solidFill>
                  <a:srgbClr val="FF3300"/>
                </a:solidFill>
              </a:rPr>
              <a:t>through</a:t>
            </a:r>
            <a:r>
              <a:rPr lang="en-US" dirty="0"/>
              <a:t> and voltage </a:t>
            </a:r>
            <a:r>
              <a:rPr lang="en-US" dirty="0">
                <a:solidFill>
                  <a:srgbClr val="FF3300"/>
                </a:solidFill>
              </a:rPr>
              <a:t>across</a:t>
            </a:r>
            <a:r>
              <a:rPr lang="en-US" dirty="0"/>
              <a:t> 5 ohm resistor?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16514"/>
            <a:ext cx="5029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153400" y="22098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I = 20/5 = 4 A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486401" y="3352801"/>
            <a:ext cx="976313" cy="9763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181600" y="29718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I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8305800" y="3733801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V = 20 V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953000" y="16002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+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477000" y="1600200"/>
            <a:ext cx="30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/>
              <a:t>-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410200" y="1600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8232202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autoRev="1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56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5" grpId="0"/>
      <p:bldP spid="25605" grpId="1"/>
      <p:bldP spid="25606" grpId="0" animBg="1"/>
      <p:bldP spid="25607" grpId="0"/>
      <p:bldP spid="25608" grpId="0"/>
      <p:bldP spid="25608" grpId="1"/>
      <p:bldP spid="25609" grpId="0"/>
      <p:bldP spid="25610" grpId="0"/>
      <p:bldP spid="256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4495800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I and V 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3505201" y="2895601"/>
            <a:ext cx="976313" cy="9763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524000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772400" y="1600201"/>
          <a:ext cx="9540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0" name="Equation" r:id="rId4" imgW="406080" imgH="393480" progId="Equation.3">
                  <p:embed/>
                </p:oleObj>
              </mc:Choice>
              <mc:Fallback>
                <p:oleObj name="Equation" r:id="rId4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1"/>
                        <a:ext cx="954088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524000" y="2988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6477001" y="3048001"/>
          <a:ext cx="17049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1" name="Equation" r:id="rId6" imgW="863225" imgH="241195" progId="Equation.3">
                  <p:embed/>
                </p:oleObj>
              </mc:Choice>
              <mc:Fallback>
                <p:oleObj name="Equation" r:id="rId6" imgW="8632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3048001"/>
                        <a:ext cx="17049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305800" y="30861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2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= 5 +15 =20 Ω</a:t>
            </a:r>
            <a:endParaRPr lang="en-US" sz="2400"/>
          </a:p>
        </p:txBody>
      </p:sp>
      <p:graphicFrame>
        <p:nvGraphicFramePr>
          <p:cNvPr id="26635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7315200" y="4084638"/>
          <a:ext cx="1447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2" name="Equation" r:id="rId8" imgW="888840" imgH="393480" progId="Equation.3">
                  <p:embed/>
                </p:oleObj>
              </mc:Choice>
              <mc:Fallback>
                <p:oleObj name="Equation" r:id="rId8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084638"/>
                        <a:ext cx="1447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63117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1"/>
            <a:ext cx="5105400" cy="26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Find I</a:t>
            </a:r>
            <a:r>
              <a:rPr lang="en-US" sz="4400" baseline="-25000">
                <a:solidFill>
                  <a:schemeClr val="tx2"/>
                </a:solidFill>
              </a:rPr>
              <a:t>1</a:t>
            </a:r>
            <a:r>
              <a:rPr lang="en-US" sz="4400">
                <a:solidFill>
                  <a:schemeClr val="tx2"/>
                </a:solidFill>
              </a:rPr>
              <a:t>,I</a:t>
            </a:r>
            <a:r>
              <a:rPr lang="en-US" sz="4400" baseline="-25000">
                <a:solidFill>
                  <a:schemeClr val="tx2"/>
                </a:solidFill>
              </a:rPr>
              <a:t>2</a:t>
            </a:r>
            <a:r>
              <a:rPr lang="en-US" sz="4400">
                <a:solidFill>
                  <a:schemeClr val="tx2"/>
                </a:solidFill>
              </a:rPr>
              <a:t> and V 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048001" y="2743201"/>
            <a:ext cx="976313" cy="9763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524000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209800" y="4572001"/>
          <a:ext cx="9540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2" name="Equation" r:id="rId4" imgW="406080" imgH="393480" progId="Equation.3">
                  <p:embed/>
                </p:oleObj>
              </mc:Choice>
              <mc:Fallback>
                <p:oleObj name="Equation" r:id="rId4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1"/>
                        <a:ext cx="954088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524000" y="2988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010400" y="1524000"/>
          <a:ext cx="18557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" name="Equation" r:id="rId6" imgW="939600" imgH="393480" progId="Equation.3">
                  <p:embed/>
                </p:oleObj>
              </mc:Choice>
              <mc:Fallback>
                <p:oleObj name="Equation" r:id="rId6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524000"/>
                        <a:ext cx="1855788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086600" y="2438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2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= 5 +2.5 =7.5Ω</a:t>
            </a:r>
            <a:endParaRPr lang="en-US" sz="2400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6972300" y="3124200"/>
          <a:ext cx="19446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4" name="Equation" r:id="rId8" imgW="1193760" imgH="393480" progId="Equation.3">
                  <p:embed/>
                </p:oleObj>
              </mc:Choice>
              <mc:Fallback>
                <p:oleObj name="Equation" r:id="rId8" imgW="1193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124200"/>
                        <a:ext cx="19446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4800601" y="2590801"/>
            <a:ext cx="976313" cy="9763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953000" y="3505201"/>
            <a:ext cx="33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</a:t>
            </a:r>
            <a:r>
              <a:rPr lang="en-US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200400" y="3429001"/>
            <a:ext cx="33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257800" y="45720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</a:t>
            </a:r>
            <a:r>
              <a:rPr lang="en-US" baseline="-25000"/>
              <a:t>2 </a:t>
            </a:r>
            <a:r>
              <a:rPr lang="en-US"/>
              <a:t>by  current division rule</a:t>
            </a:r>
          </a:p>
          <a:p>
            <a:pPr eaLnBrk="0" hangingPunct="0">
              <a:spcBef>
                <a:spcPct val="50000"/>
              </a:spcBef>
            </a:pPr>
            <a:endParaRPr lang="en-US" baseline="-25000"/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5872163" y="5410200"/>
          <a:ext cx="23161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5" name="Equation" r:id="rId10" imgW="1422360" imgH="393480" progId="Equation.3">
                  <p:embed/>
                </p:oleObj>
              </mc:Choice>
              <mc:Fallback>
                <p:oleObj name="Equation" r:id="rId10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5410200"/>
                        <a:ext cx="231616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205079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1775"/>
            <a:ext cx="5105400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Find I</a:t>
            </a:r>
            <a:r>
              <a:rPr lang="en-US" sz="4400" baseline="-25000">
                <a:solidFill>
                  <a:schemeClr val="tx2"/>
                </a:solidFill>
              </a:rPr>
              <a:t>1</a:t>
            </a:r>
            <a:r>
              <a:rPr lang="en-US" sz="4400">
                <a:solidFill>
                  <a:schemeClr val="tx2"/>
                </a:solidFill>
              </a:rPr>
              <a:t>,I</a:t>
            </a:r>
            <a:r>
              <a:rPr lang="en-US" sz="4400" baseline="-25000">
                <a:solidFill>
                  <a:schemeClr val="tx2"/>
                </a:solidFill>
              </a:rPr>
              <a:t>2</a:t>
            </a:r>
            <a:r>
              <a:rPr lang="en-US" sz="4400">
                <a:solidFill>
                  <a:schemeClr val="tx2"/>
                </a:solidFill>
              </a:rPr>
              <a:t> and V 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2971801" y="2362201"/>
            <a:ext cx="976313" cy="9763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524000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209800" y="4572001"/>
          <a:ext cx="9540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7" name="Equation" r:id="rId4" imgW="406080" imgH="393480" progId="Equation.3">
                  <p:embed/>
                </p:oleObj>
              </mc:Choice>
              <mc:Fallback>
                <p:oleObj name="Equation" r:id="rId4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1"/>
                        <a:ext cx="954088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524000" y="2988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7010400" y="1524000"/>
          <a:ext cx="18557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8" name="Equation" r:id="rId6" imgW="939600" imgH="393480" progId="Equation.3">
                  <p:embed/>
                </p:oleObj>
              </mc:Choice>
              <mc:Fallback>
                <p:oleObj name="Equation" r:id="rId6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524000"/>
                        <a:ext cx="1855788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7086600" y="2251503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1200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</a:rPr>
              <a:t>= 5 +1.875 </a:t>
            </a:r>
          </a:p>
          <a:p>
            <a:r>
              <a:rPr lang="en-US" sz="2400">
                <a:cs typeface="Times New Roman" pitchFamily="18" charset="0"/>
              </a:rPr>
              <a:t>= 6.875Ω</a:t>
            </a:r>
            <a:endParaRPr lang="en-US" sz="2400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859588" y="3124200"/>
          <a:ext cx="21717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" name="Equation" r:id="rId8" imgW="1333440" imgH="393480" progId="Equation.3">
                  <p:embed/>
                </p:oleObj>
              </mc:Choice>
              <mc:Fallback>
                <p:oleObj name="Equation" r:id="rId8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124200"/>
                        <a:ext cx="21717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5029201" y="2362201"/>
            <a:ext cx="976313" cy="976313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tx2"/>
          </a:solidFill>
          <a:ln w="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257800" y="2895601"/>
            <a:ext cx="33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</a:t>
            </a:r>
            <a:r>
              <a:rPr lang="en-US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3581400" y="3124201"/>
            <a:ext cx="331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I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810000" y="44196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</a:t>
            </a:r>
            <a:r>
              <a:rPr lang="en-US" baseline="-25000"/>
              <a:t>2 </a:t>
            </a:r>
            <a:r>
              <a:rPr lang="en-US"/>
              <a:t>by  current division rule</a:t>
            </a:r>
          </a:p>
          <a:p>
            <a:pPr eaLnBrk="0" hangingPunct="0">
              <a:spcBef>
                <a:spcPct val="50000"/>
              </a:spcBef>
            </a:pPr>
            <a:endParaRPr lang="en-US" baseline="-25000"/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3733800" y="5029200"/>
          <a:ext cx="21717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" name="Equation" r:id="rId10" imgW="1333440" imgH="393480" progId="Equation.3">
                  <p:embed/>
                </p:oleObj>
              </mc:Choice>
              <mc:Fallback>
                <p:oleObj name="Equation" r:id="rId10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29200"/>
                        <a:ext cx="21717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581400" y="59436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I</a:t>
            </a:r>
            <a:r>
              <a:rPr lang="en-US" baseline="-25000"/>
              <a:t>3 </a:t>
            </a:r>
            <a:r>
              <a:rPr lang="en-US"/>
              <a:t>= I</a:t>
            </a:r>
            <a:r>
              <a:rPr lang="en-US" baseline="-25000"/>
              <a:t>1</a:t>
            </a:r>
            <a:r>
              <a:rPr lang="en-US"/>
              <a:t> – I</a:t>
            </a:r>
            <a:r>
              <a:rPr lang="en-US" baseline="-25000">
                <a:latin typeface="b"/>
              </a:rPr>
              <a:t>2 </a:t>
            </a:r>
            <a:r>
              <a:rPr lang="en-US">
                <a:latin typeface=""/>
              </a:rPr>
              <a:t>= 2.91-1.09 = 1.82A</a:t>
            </a:r>
            <a:endParaRPr lang="en-US"/>
          </a:p>
          <a:p>
            <a:pPr eaLnBrk="0" hangingPunct="0">
              <a:spcBef>
                <a:spcPct val="50000"/>
              </a:spcBef>
            </a:pPr>
            <a:endParaRPr lang="en-US" baseline="-25000"/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7248526" y="5105400"/>
          <a:ext cx="21510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" name="Equation" r:id="rId12" imgW="1320480" imgH="393480" progId="Equation.3">
                  <p:embed/>
                </p:oleObj>
              </mc:Choice>
              <mc:Fallback>
                <p:oleObj name="Equation" r:id="rId12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5105400"/>
                        <a:ext cx="21510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905000" y="58674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Current thro’ 3 ohm </a:t>
            </a:r>
          </a:p>
        </p:txBody>
      </p:sp>
    </p:spTree>
    <p:extLst>
      <p:ext uri="{BB962C8B-B14F-4D97-AF65-F5344CB8AC3E}">
        <p14:creationId xmlns:p14="http://schemas.microsoft.com/office/powerpoint/2010/main" val="168020116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066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A source </a:t>
            </a:r>
            <a:r>
              <a:rPr lang="en-US" sz="2400" dirty="0" err="1"/>
              <a:t>e.m.f</a:t>
            </a:r>
            <a:r>
              <a:rPr lang="en-US" sz="2400" dirty="0"/>
              <a:t>. of 5 V supplies a current of 3 A for</a:t>
            </a:r>
            <a:br>
              <a:rPr lang="en-US" sz="2400" dirty="0"/>
            </a:br>
            <a:r>
              <a:rPr lang="en-US" sz="2400" dirty="0"/>
              <a:t>10 minutes. How much energy is provided in this time?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05" y="3130840"/>
            <a:ext cx="73914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1"/>
            <a:ext cx="7315200" cy="11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5110" y="24384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Solution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1741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22489"/>
            <a:ext cx="8305800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9" y="3171825"/>
            <a:ext cx="53816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9" y="3171825"/>
            <a:ext cx="53816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9" y="3171825"/>
            <a:ext cx="53816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9" y="3171825"/>
            <a:ext cx="53816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9" y="3171825"/>
            <a:ext cx="538162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33401"/>
            <a:ext cx="8001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22765" y="15992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Solution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8467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1"/>
            <a:ext cx="7772400" cy="10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97100"/>
            <a:ext cx="9144000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1" y="19354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Solution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0748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8458200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1889"/>
            <a:ext cx="85344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58415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81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Voltage Dividers</a:t>
            </a:r>
          </a:p>
        </p:txBody>
      </p:sp>
      <p:sp>
        <p:nvSpPr>
          <p:cNvPr id="7171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828800" y="1676400"/>
            <a:ext cx="8229600" cy="4325112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dirty="0" smtClean="0"/>
              <a:t>Resistors in series share the same current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lum bright="-22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32064"/>
            <a:ext cx="388620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4114801"/>
            <a:ext cx="6096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V</a:t>
            </a:r>
            <a:r>
              <a:rPr lang="en-US" sz="2000">
                <a:latin typeface="Constantia" pitchFamily="18" charset="0"/>
              </a:rPr>
              <a:t>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9381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82782"/>
            <a:ext cx="7467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82" y="1981200"/>
            <a:ext cx="53340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74060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28575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70104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1" y="6096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Solution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1651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812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Voltage Dividers</a:t>
            </a:r>
          </a:p>
        </p:txBody>
      </p:sp>
      <p:sp>
        <p:nvSpPr>
          <p:cNvPr id="8195" name="Content Placeholder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849582" y="1159701"/>
            <a:ext cx="8666018" cy="4325112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dirty="0" smtClean="0"/>
              <a:t>Resistors in series share the same current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lum bright="-22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74864"/>
            <a:ext cx="388620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91200" y="1974851"/>
            <a:ext cx="472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Kirchoff’s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Voltage Law and Ohm’s Law :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198" name="Object 2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29760421"/>
              </p:ext>
            </p:extLst>
          </p:nvPr>
        </p:nvGraphicFramePr>
        <p:xfrm>
          <a:off x="6872289" y="2438401"/>
          <a:ext cx="20288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12" imgW="1041400" imgH="914400" progId="Equation.3">
                  <p:embed/>
                </p:oleObj>
              </mc:Choice>
              <mc:Fallback>
                <p:oleObj name="Equation" r:id="rId12" imgW="1041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9" y="2438401"/>
                        <a:ext cx="202882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0" y="2438401"/>
            <a:ext cx="533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V1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-</a:t>
            </a: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V2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_</a:t>
            </a:r>
          </a:p>
        </p:txBody>
      </p:sp>
      <p:sp>
        <p:nvSpPr>
          <p:cNvPr id="8200" name="Text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3657601"/>
            <a:ext cx="6096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V</a:t>
            </a:r>
            <a:r>
              <a:rPr lang="en-US" sz="2000">
                <a:latin typeface="Constantia" pitchFamily="18" charset="0"/>
              </a:rPr>
              <a:t>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6758536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81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Voltage Dividers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085109" y="1616901"/>
            <a:ext cx="8229600" cy="4325112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dirty="0" smtClean="0"/>
              <a:t>Resistors in series share the same current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9220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91200" y="2432050"/>
            <a:ext cx="4724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</a:rPr>
              <a:t>From Kirchoff’s Voltage Law and Ohm’s Law :</a:t>
            </a:r>
          </a:p>
          <a:p>
            <a:pPr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1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lum bright="-22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32064"/>
            <a:ext cx="388620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2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888164" y="2895600"/>
          <a:ext cx="2598737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12" imgW="1333500" imgH="1828800" progId="Equation.3">
                  <p:embed/>
                </p:oleObj>
              </mc:Choice>
              <mc:Fallback>
                <p:oleObj name="Equation" r:id="rId12" imgW="133350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2895600"/>
                        <a:ext cx="2598737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0" y="2895601"/>
            <a:ext cx="533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V1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-</a:t>
            </a: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V2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_</a:t>
            </a:r>
          </a:p>
        </p:txBody>
      </p:sp>
      <p:sp>
        <p:nvSpPr>
          <p:cNvPr id="9224" name="Text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4114801"/>
            <a:ext cx="6096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V</a:t>
            </a:r>
            <a:r>
              <a:rPr lang="en-US" sz="2000">
                <a:latin typeface="Constantia" pitchFamily="18" charset="0"/>
              </a:rPr>
              <a:t>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2245904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81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Voltage Division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905000" y="2057400"/>
            <a:ext cx="8229600" cy="4325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The voltage associated with one resistor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in a chain of multiple resistors in series is: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				     or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where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total</a:t>
            </a:r>
            <a:r>
              <a:rPr lang="en-US" dirty="0" smtClean="0"/>
              <a:t> is the total of the voltages applied across the resistors.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934200" y="3324226"/>
          <a:ext cx="25146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8" name="Equation" r:id="rId8" imgW="965200" imgH="508000" progId="Equation.3">
                  <p:embed/>
                </p:oleObj>
              </mc:Choice>
              <mc:Fallback>
                <p:oleObj name="Equation" r:id="rId8" imgW="965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324226"/>
                        <a:ext cx="25146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95600" y="2854326"/>
          <a:ext cx="2878138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9" name="Equation" r:id="rId10" imgW="1104900" imgH="863600" progId="Equation.3">
                  <p:embed/>
                </p:oleObj>
              </mc:Choice>
              <mc:Fallback>
                <p:oleObj name="Equation" r:id="rId10" imgW="1104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54326"/>
                        <a:ext cx="2878138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2923126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90600"/>
            <a:ext cx="3733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86800" y="1524000"/>
            <a:ext cx="6096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V1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 -</a:t>
            </a: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V2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 -</a:t>
            </a: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1000">
              <a:latin typeface="Constantia" pitchFamily="18" charset="0"/>
            </a:endParaRP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V3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 -</a:t>
            </a:r>
          </a:p>
        </p:txBody>
      </p:sp>
      <p:sp>
        <p:nvSpPr>
          <p:cNvPr id="14340" name="Title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1</a:t>
            </a:r>
          </a:p>
        </p:txBody>
      </p:sp>
      <p:sp>
        <p:nvSpPr>
          <p:cNvPr id="14341" name="Content Placeholder 7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the voltages listed in the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circuit to the right.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6964320" y="3990600"/>
              <a:ext cx="273240" cy="84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3880" y="3986280"/>
                <a:ext cx="286920" cy="93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8203844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609600"/>
            <a:ext cx="8229600" cy="1069848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Example 1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524000" y="6019800"/>
            <a:ext cx="5105400" cy="609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Check:  V1 + V2 + V3 = 1V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438400" y="1803400"/>
          <a:ext cx="32766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9" imgW="1689100" imgH="2552700" progId="Equation.3">
                  <p:embed/>
                </p:oleObj>
              </mc:Choice>
              <mc:Fallback>
                <p:oleObj name="Equation" r:id="rId9" imgW="1689100" imgH="2552700" progId="Equation.3">
                  <p:embed/>
                  <p:pic>
                    <p:nvPicPr>
                      <p:cNvPr id="153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03400"/>
                        <a:ext cx="3276600" cy="41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90600"/>
            <a:ext cx="3733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686800" y="1524000"/>
            <a:ext cx="6096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V1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 -</a:t>
            </a: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V2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 -</a:t>
            </a: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1000">
              <a:latin typeface="Constantia" pitchFamily="18" charset="0"/>
            </a:endParaRP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V3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 -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1167835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981200" y="704850"/>
            <a:ext cx="4038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2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  <p:custDataLst>
              <p:tags r:id="rId4"/>
            </p:custDataLst>
          </p:nvPr>
        </p:nvPicPr>
        <p:blipFill>
          <a:blip r:embed="rId10">
            <a:lum bright="-22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1" y="1858964"/>
            <a:ext cx="4983163" cy="4389437"/>
          </a:xfrm>
        </p:spPr>
      </p:pic>
      <p:sp>
        <p:nvSpPr>
          <p:cNvPr id="13316" name="Text Placeholder 5"/>
          <p:cNvSpPr>
            <a:spLocks noGrp="1"/>
          </p:cNvSpPr>
          <p:nvPr>
            <p:ph type="body" idx="4294967295"/>
            <p:custDataLst>
              <p:tags r:id="rId5"/>
            </p:custDataLst>
          </p:nvPr>
        </p:nvSpPr>
        <p:spPr>
          <a:xfrm>
            <a:off x="1828800" y="2057400"/>
            <a:ext cx="5105400" cy="4343400"/>
          </a:xfrm>
        </p:spPr>
        <p:txBody>
          <a:bodyPr/>
          <a:lstStyle/>
          <a:p>
            <a:pPr eaLnBrk="1" hangingPunct="1"/>
            <a:r>
              <a:rPr lang="en-US" sz="2000"/>
              <a:t>Voltage across R1 is: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>
              <a:buFont typeface="Wingdings 2" pitchFamily="18" charset="2"/>
              <a:buNone/>
            </a:pPr>
            <a:endParaRPr lang="en-US" sz="1000"/>
          </a:p>
          <a:p>
            <a:pPr eaLnBrk="1" hangingPunct="1"/>
            <a:r>
              <a:rPr lang="en-US" sz="2000"/>
              <a:t>Voltage across R2 is: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>
              <a:buFont typeface="Wingdings 2" pitchFamily="18" charset="2"/>
              <a:buNone/>
            </a:pPr>
            <a:endParaRPr lang="en-US" sz="2000"/>
          </a:p>
          <a:p>
            <a:pPr eaLnBrk="1" hangingPunct="1"/>
            <a:r>
              <a:rPr lang="en-US" sz="2000" b="1">
                <a:solidFill>
                  <a:srgbClr val="FF0000"/>
                </a:solidFill>
              </a:rPr>
              <a:t>Check:  V1 + V2 should equal V</a:t>
            </a:r>
            <a:r>
              <a:rPr lang="en-US" sz="1700" b="1">
                <a:solidFill>
                  <a:srgbClr val="FF0000"/>
                </a:solidFill>
              </a:rPr>
              <a:t>total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b="1">
                <a:solidFill>
                  <a:srgbClr val="FF0000"/>
                </a:solidFill>
              </a:rPr>
              <a:t>	</a:t>
            </a:r>
          </a:p>
          <a:p>
            <a:pPr eaLnBrk="1" hangingPunct="1"/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82000" y="2317751"/>
            <a:ext cx="533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V1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-</a:t>
            </a: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2200">
              <a:latin typeface="Constantia" pitchFamily="18" charset="0"/>
            </a:endParaRPr>
          </a:p>
          <a:p>
            <a:pPr eaLnBrk="1" hangingPunct="1"/>
            <a:endParaRPr lang="en-US" sz="800">
              <a:latin typeface="Constantia" pitchFamily="18" charset="0"/>
            </a:endParaRPr>
          </a:p>
          <a:p>
            <a:pPr eaLnBrk="1" hangingPunct="1"/>
            <a:r>
              <a:rPr lang="en-US" sz="2200">
                <a:latin typeface="Constantia" pitchFamily="18" charset="0"/>
              </a:rPr>
              <a:t>+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V2</a:t>
            </a:r>
          </a:p>
          <a:p>
            <a:pPr eaLnBrk="1" hangingPunct="1"/>
            <a:r>
              <a:rPr lang="en-US" sz="2200">
                <a:latin typeface="Constantia" pitchFamily="18" charset="0"/>
              </a:rPr>
              <a:t>_</a:t>
            </a:r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09800" y="2514600"/>
          <a:ext cx="40576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11" imgW="2400300" imgH="1600200" progId="Equation.3">
                  <p:embed/>
                </p:oleObj>
              </mc:Choice>
              <mc:Fallback>
                <p:oleObj name="Equation" r:id="rId11" imgW="24003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0576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57400" y="6019800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nstantia" pitchFamily="18" charset="0"/>
              </a:rPr>
              <a:t>8.57 sin(377t)V + 11.4 sin(377t) = 20 sin(377t) V</a:t>
            </a:r>
            <a:endParaRPr lang="en-US">
              <a:latin typeface="Constantia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7469930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1454787401,Z:\public_html\Lectures\Ch_2\Powerpoint\Voltage Current Dividers.p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7,-1454787401,Z:\public_html\Lectures\Ch_2\Powerpoint\Voltage Current Dividers.ppc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-1454787401,Z:\public_html\Lectures\Ch_2\Powerpoint\Voltage Current Dividers.pp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-1454787401,Z:\public_html\Lectures\Ch_2\Powerpoint\Voltage Current Dividers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1454787401,Z:\public_html\Lectures\Ch_2\Powerpoint\Voltage Current Dividers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1454787401,Z:\public_html\Lectures\Ch_2\Powerpoint\Voltage Current Dividers.pp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454787401,Z:\public_html\Lectures\Ch_2\Powerpoint\Voltage Current Dividers.pp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1454787401,Z:\public_html\Lectures\Ch_2\Powerpoint\Voltage Current Dividers.pp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-1454787401,Z:\public_html\Lectures\Ch_2\Powerpoint\Voltage Current Dividers.pp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1454787401,Z:\public_html\Lectures\Ch_2\Powerpoint\Voltage Current Dividers.ppc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1454787401,Z:\public_html\Lectures\Ch_2\Powerpoint\Voltage Current Dividers.pp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1454787401,Z:\public_html\Lectures\Ch_2\Powerpoint\Voltage Current Dividers.pp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1454787401,Z:\public_html\Lectures\Ch_2\Powerpoint\Voltage Current Dividers.ppc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-1454787401,Z:\public_html\Lectures\Ch_2\Powerpoint\Voltage Current Dividers.pp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-1454787401,Z:\public_html\Lectures\Ch_2\Powerpoint\Voltage Current Dividers.ppc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-1454787401,Z:\public_html\Lectures\Ch_2\Powerpoint\Voltage Current Dividers.ppc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-1454787401,Z:\public_html\Lectures\Ch_2\Powerpoint\Voltage Current Dividers.ppc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-1454787401,Z:\public_html\Lectures\Ch_2\Powerpoint\Voltage Current Dividers.ppc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-1454787401,Z:\public_html\Lectures\Ch_2\Powerpoint\Voltage Current Dividers.pp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-1454787401,Z:\public_html\Lectures\Ch_2\Powerpoint\Voltage Current Dividers.ppc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5558</TotalTime>
  <Words>507</Words>
  <Application>Microsoft Office PowerPoint</Application>
  <PresentationFormat>Widescreen</PresentationFormat>
  <Paragraphs>236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</vt:lpstr>
      <vt:lpstr>Cambria Math</vt:lpstr>
      <vt:lpstr>Constantia</vt:lpstr>
      <vt:lpstr>Georgia</vt:lpstr>
      <vt:lpstr>Times New Roman</vt:lpstr>
      <vt:lpstr>Trebuchet MS</vt:lpstr>
      <vt:lpstr>Wingdings 2</vt:lpstr>
      <vt:lpstr>Urban</vt:lpstr>
      <vt:lpstr>Equation</vt:lpstr>
      <vt:lpstr>Basic Electrical and Electronics Engineering</vt:lpstr>
      <vt:lpstr>Voltage Division</vt:lpstr>
      <vt:lpstr>Voltage Dividers</vt:lpstr>
      <vt:lpstr>Voltage Dividers</vt:lpstr>
      <vt:lpstr>Voltage Dividers</vt:lpstr>
      <vt:lpstr>Voltage Division</vt:lpstr>
      <vt:lpstr>Example 1</vt:lpstr>
      <vt:lpstr>Example 1 (con’t)</vt:lpstr>
      <vt:lpstr>Example 2</vt:lpstr>
      <vt:lpstr>Symbol for Parallel Resistors</vt:lpstr>
      <vt:lpstr>Current Division</vt:lpstr>
      <vt:lpstr>Current Division</vt:lpstr>
      <vt:lpstr>Current Division</vt:lpstr>
      <vt:lpstr>Current Division</vt:lpstr>
      <vt:lpstr>Current Division</vt:lpstr>
      <vt:lpstr>Current Division</vt:lpstr>
      <vt:lpstr>Current Division</vt:lpstr>
      <vt:lpstr>Current Division</vt:lpstr>
      <vt:lpstr>Example 3</vt:lpstr>
      <vt:lpstr>Example 3 (con’t)</vt:lpstr>
      <vt:lpstr>Summary</vt:lpstr>
      <vt:lpstr>What is the current through and voltage across 5 ohm resistor?</vt:lpstr>
      <vt:lpstr>Find I and V </vt:lpstr>
      <vt:lpstr>PowerPoint Presentation</vt:lpstr>
      <vt:lpstr>PowerPoint Presentation</vt:lpstr>
      <vt:lpstr>A source e.m.f. of 5 V supplies a current of 3 A for 10 minutes. How much energy is provided in this time?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138</cp:revision>
  <dcterms:created xsi:type="dcterms:W3CDTF">2004-03-15T18:51:54Z</dcterms:created>
  <dcterms:modified xsi:type="dcterms:W3CDTF">2023-08-17T22:48:36Z</dcterms:modified>
</cp:coreProperties>
</file>