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9"/>
  </p:notesMasterIdLst>
  <p:sldIdLst>
    <p:sldId id="256" r:id="rId2"/>
    <p:sldId id="396" r:id="rId3"/>
    <p:sldId id="407" r:id="rId4"/>
    <p:sldId id="397" r:id="rId5"/>
    <p:sldId id="410" r:id="rId6"/>
    <p:sldId id="398" r:id="rId7"/>
    <p:sldId id="399" r:id="rId8"/>
    <p:sldId id="400" r:id="rId9"/>
    <p:sldId id="401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C0A36-B895-4B1A-8A5B-E1EE0628B56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F427A-C319-45D7-9C7B-1EDCEE0E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thevenin-theorem-and-thevenin-equivalent-voltage-and-resistance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hyperlink" Target="https://www.electrical4u.com/norton-theorem-norton-equivalent-current-and-resistanc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1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8001001" y="594360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LECTURE 1. 5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81200" y="1524001"/>
                <a:ext cx="6858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Optima-Regular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000" b="1" i="1" dirty="0">
                    <a:solidFill>
                      <a:srgbClr val="000000"/>
                    </a:solidFill>
                    <a:latin typeface="Palatino-Italic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Optima-Regular"/>
                  </a:rPr>
                  <a:t>in the circuit at right.</a:t>
                </a:r>
                <a:r>
                  <a:rPr lang="en-US" sz="2800" b="1" dirty="0"/>
                  <a:t> 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24001"/>
                <a:ext cx="6858000" cy="954107"/>
              </a:xfrm>
              <a:prstGeom prst="rect">
                <a:avLst/>
              </a:prstGeom>
              <a:blipFill>
                <a:blip r:embed="rId2"/>
                <a:stretch>
                  <a:fillRect l="-1778"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76401" y="648793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1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65212"/>
            <a:ext cx="590632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550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4797" y="685800"/>
            <a:ext cx="1920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Solution 1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3710" b="60500"/>
          <a:stretch/>
        </p:blipFill>
        <p:spPr>
          <a:xfrm>
            <a:off x="2655516" y="2819401"/>
            <a:ext cx="6344026" cy="2170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933" b="61972"/>
          <a:stretch/>
        </p:blipFill>
        <p:spPr>
          <a:xfrm>
            <a:off x="3597119" y="457200"/>
            <a:ext cx="4849030" cy="2017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277222"/>
                <a:ext cx="6858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Optima-Regular"/>
                  </a:rPr>
                  <a:t>Apply current division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00"/>
                    </a:solidFill>
                    <a:latin typeface="Optima-Regular"/>
                  </a:rPr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277222"/>
                <a:ext cx="6858000" cy="523220"/>
              </a:xfrm>
              <a:prstGeom prst="rect">
                <a:avLst/>
              </a:prstGeom>
              <a:blipFill>
                <a:blip r:embed="rId3"/>
                <a:stretch>
                  <a:fillRect l="-177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873198" y="5782858"/>
            <a:ext cx="141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Palatino-Roman"/>
              </a:rPr>
              <a:t>0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.</a:t>
            </a:r>
            <a:r>
              <a:rPr lang="en-US" sz="2400" b="1" dirty="0">
                <a:solidFill>
                  <a:srgbClr val="FF0000"/>
                </a:solidFill>
                <a:latin typeface="Palatino-Roman"/>
              </a:rPr>
              <a:t>267 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0617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1" y="2590801"/>
            <a:ext cx="5458587" cy="23339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6401" y="648793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2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57400" y="1371601"/>
                <a:ext cx="5867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00"/>
                    </a:solidFill>
                    <a:latin typeface="Optima-Regular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Optima-Regular"/>
                  </a:rPr>
                  <a:t> in the circuit at right.</a:t>
                </a:r>
                <a:r>
                  <a:rPr lang="en-US" sz="2400" b="1" dirty="0"/>
                  <a:t> </a:t>
                </a:r>
                <a:br>
                  <a:rPr lang="en-US" sz="24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371601"/>
                <a:ext cx="5867400" cy="830997"/>
              </a:xfrm>
              <a:prstGeom prst="rect">
                <a:avLst/>
              </a:prstGeom>
              <a:blipFill>
                <a:blip r:embed="rId3"/>
                <a:stretch>
                  <a:fillRect l="-166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0157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10972800" cy="55641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4797" y="685800"/>
            <a:ext cx="1920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Solution 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7034118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4400"/>
            <a:ext cx="1112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MR10"/>
              </a:rPr>
              <a:t>Question 3. For </a:t>
            </a:r>
            <a:r>
              <a:rPr lang="en-US" sz="2800" dirty="0">
                <a:solidFill>
                  <a:srgbClr val="FF0000"/>
                </a:solidFill>
                <a:latin typeface="CMR10"/>
              </a:rPr>
              <a:t>the circuit shown in Figure determine </a:t>
            </a:r>
            <a:r>
              <a:rPr lang="en-US" sz="2800" dirty="0" smtClean="0">
                <a:solidFill>
                  <a:srgbClr val="FF0000"/>
                </a:solidFill>
                <a:latin typeface="CMR10"/>
              </a:rPr>
              <a:t>the </a:t>
            </a:r>
            <a:r>
              <a:rPr lang="en-US" sz="2800" i="1" dirty="0" smtClean="0">
                <a:solidFill>
                  <a:srgbClr val="FF0000"/>
                </a:solidFill>
                <a:latin typeface="CMMI10"/>
              </a:rPr>
              <a:t>V</a:t>
            </a:r>
            <a:r>
              <a:rPr lang="en-US" sz="1600" dirty="0" smtClean="0">
                <a:solidFill>
                  <a:srgbClr val="FF0000"/>
                </a:solidFill>
                <a:latin typeface="CMR8"/>
              </a:rPr>
              <a:t>0 </a:t>
            </a:r>
            <a:r>
              <a:rPr lang="en-US" sz="2800" dirty="0">
                <a:solidFill>
                  <a:srgbClr val="FF0000"/>
                </a:solidFill>
                <a:latin typeface="CMR10"/>
              </a:rPr>
              <a:t>using source transformation.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90800"/>
            <a:ext cx="506306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5630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1" y="520399"/>
            <a:ext cx="6049500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" y="4333983"/>
            <a:ext cx="6037888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676" y="4191000"/>
            <a:ext cx="6075767" cy="1643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61" y="934972"/>
            <a:ext cx="5881999" cy="171764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 rot="5400000">
            <a:off x="2914542" y="3734609"/>
            <a:ext cx="996682" cy="2234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US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6075402" y="5215407"/>
            <a:ext cx="996682" cy="2234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US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6200000">
            <a:off x="8855821" y="3434603"/>
            <a:ext cx="996682" cy="2234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US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6519831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38200"/>
            <a:ext cx="1135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MR10"/>
              </a:rPr>
              <a:t>Determine </a:t>
            </a:r>
            <a:r>
              <a:rPr lang="en-US" sz="2400" dirty="0">
                <a:solidFill>
                  <a:srgbClr val="FF0000"/>
                </a:solidFill>
                <a:latin typeface="CMR10"/>
              </a:rPr>
              <a:t>the current in the 12 Ω resistor using source transformation method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8020276" cy="34675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68868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MR10"/>
              </a:rPr>
              <a:t>Question </a:t>
            </a:r>
            <a:r>
              <a:rPr lang="en-US" sz="2800" b="1" dirty="0" smtClean="0">
                <a:solidFill>
                  <a:srgbClr val="FF0000"/>
                </a:solidFill>
                <a:latin typeface="CMR10"/>
              </a:rPr>
              <a:t>4.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719862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MR10"/>
              </a:rPr>
              <a:t>Determine 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the current in the 12 Ω resistor using source transformation method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73198" y="5782858"/>
            <a:ext cx="2404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Palatino-Roman"/>
              </a:rPr>
              <a:t>Answer= 8A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8020276" cy="34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7923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5564" y="2205098"/>
            <a:ext cx="38134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 eaLnBrk="1" hangingPunct="1">
              <a:spcBef>
                <a:spcPct val="50000"/>
              </a:spcBef>
            </a:pPr>
            <a:r>
              <a:rPr lang="en-US" sz="2000" b="1" u="sng" dirty="0"/>
              <a:t>Example</a:t>
            </a:r>
            <a:r>
              <a:rPr lang="en-US" sz="2000" b="1" dirty="0"/>
              <a:t>:</a:t>
            </a:r>
          </a:p>
          <a:p>
            <a:pPr marL="990600" lvl="1" indent="-533400" eaLnBrk="1" hangingPunct="1">
              <a:spcBef>
                <a:spcPct val="20000"/>
              </a:spcBef>
              <a:buFontTx/>
              <a:buAutoNum type="alphaLcParenR"/>
            </a:pPr>
            <a:r>
              <a:rPr lang="en-US" sz="2000" b="1" dirty="0"/>
              <a:t>Calculate the voltage </a:t>
            </a:r>
            <a:r>
              <a:rPr lang="en-US" sz="2000" b="1" i="1" dirty="0"/>
              <a:t>v</a:t>
            </a:r>
            <a:r>
              <a:rPr lang="en-US" sz="2000" b="1" i="1" baseline="-25000" dirty="0"/>
              <a:t>g</a:t>
            </a:r>
            <a:r>
              <a:rPr lang="en-US" sz="2000" b="1" dirty="0"/>
              <a:t> and current </a:t>
            </a:r>
            <a:r>
              <a:rPr lang="en-US" sz="2000" b="1" i="1" dirty="0" err="1"/>
              <a:t>i</a:t>
            </a:r>
            <a:r>
              <a:rPr lang="en-US" sz="2000" b="1" i="1" baseline="-25000" dirty="0" err="1"/>
              <a:t>a</a:t>
            </a:r>
            <a:r>
              <a:rPr lang="en-US" sz="2000" b="1" dirty="0" err="1"/>
              <a:t>.</a:t>
            </a:r>
            <a:endParaRPr lang="en-US" sz="2000" b="1" i="1" dirty="0"/>
          </a:p>
          <a:p>
            <a:pPr marL="990600" lvl="1" indent="-533400" eaLnBrk="1" hangingPunct="1">
              <a:spcBef>
                <a:spcPct val="20000"/>
              </a:spcBef>
              <a:buFontTx/>
              <a:buAutoNum type="alphaLcParenR"/>
            </a:pPr>
            <a:r>
              <a:rPr lang="en-US" sz="2000" b="1" dirty="0"/>
              <a:t>Determine the power dissipated in the 80</a:t>
            </a:r>
            <a:r>
              <a:rPr lang="en-US" sz="2000" b="1" dirty="0">
                <a:latin typeface="Symbol" pitchFamily="18" charset="2"/>
              </a:rPr>
              <a:t>W</a:t>
            </a:r>
            <a:r>
              <a:rPr lang="en-US" sz="2000" b="1" dirty="0"/>
              <a:t> resistor</a:t>
            </a:r>
            <a:endParaRPr lang="en-IN" sz="2000" b="1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11037" y="1219200"/>
            <a:ext cx="34913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ctr" eaLnBrk="1" hangingPunct="1">
              <a:spcBef>
                <a:spcPct val="2000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p = vi = ( </a:t>
            </a:r>
            <a:r>
              <a:rPr lang="en-US" sz="2400" b="1" i="1" dirty="0" err="1">
                <a:solidFill>
                  <a:srgbClr val="FF0000"/>
                </a:solidFill>
              </a:rPr>
              <a:t>iR</a:t>
            </a:r>
            <a:r>
              <a:rPr lang="en-US" sz="2400" b="1" i="1" dirty="0">
                <a:solidFill>
                  <a:srgbClr val="FF0000"/>
                </a:solidFill>
              </a:rPr>
              <a:t> )</a:t>
            </a:r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r>
              <a:rPr lang="en-US" sz="2400" b="1" i="1" dirty="0">
                <a:solidFill>
                  <a:srgbClr val="FF0000"/>
                </a:solidFill>
              </a:rPr>
              <a:t> = i</a:t>
            </a:r>
            <a:r>
              <a:rPr lang="en-US" sz="2400" b="1" i="1" baseline="30000" dirty="0">
                <a:solidFill>
                  <a:srgbClr val="FF0000"/>
                </a:solidFill>
              </a:rPr>
              <a:t>2</a:t>
            </a:r>
            <a:r>
              <a:rPr lang="en-US" sz="2400" b="1" i="1" dirty="0">
                <a:solidFill>
                  <a:srgbClr val="FF0000"/>
                </a:solidFill>
              </a:rPr>
              <a:t>R</a:t>
            </a:r>
          </a:p>
          <a:p>
            <a:pPr marL="609600" indent="-609600" algn="ctr" eaLnBrk="1" hangingPunct="1">
              <a:spcBef>
                <a:spcPct val="5000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p = vi = v ( v/R ) = v</a:t>
            </a:r>
            <a:r>
              <a:rPr lang="en-US" sz="2400" b="1" i="1" baseline="30000" dirty="0">
                <a:solidFill>
                  <a:srgbClr val="FF0000"/>
                </a:solidFill>
              </a:rPr>
              <a:t>2</a:t>
            </a:r>
            <a:r>
              <a:rPr lang="en-US" sz="2400" b="1" i="1" dirty="0">
                <a:solidFill>
                  <a:srgbClr val="FF0000"/>
                </a:solidFill>
              </a:rPr>
              <a:t>/R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82879"/>
            <a:ext cx="5334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11036" y="549479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600" dirty="0">
                <a:solidFill>
                  <a:schemeClr val="tx2"/>
                </a:solidFill>
              </a:rPr>
              <a:t>Example: Power Absorbed by a Resistor</a:t>
            </a:r>
          </a:p>
        </p:txBody>
      </p:sp>
    </p:spTree>
    <p:extLst>
      <p:ext uri="{BB962C8B-B14F-4D97-AF65-F5344CB8AC3E}">
        <p14:creationId xmlns:p14="http://schemas.microsoft.com/office/powerpoint/2010/main" val="361734961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82879"/>
            <a:ext cx="5334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11036" y="549479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600" dirty="0">
                <a:solidFill>
                  <a:schemeClr val="tx2"/>
                </a:solidFill>
              </a:rPr>
              <a:t>Example: Power Absorbed by a Resistor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45862" y="3536813"/>
            <a:ext cx="5376276" cy="2614381"/>
            <a:chOff x="3767724" y="3548535"/>
            <a:chExt cx="5376276" cy="261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795062" y="3548535"/>
                  <a:ext cx="3463769" cy="4966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5062" y="3548535"/>
                  <a:ext cx="3463769" cy="496611"/>
                </a:xfrm>
                <a:prstGeom prst="rect">
                  <a:avLst/>
                </a:prstGeom>
                <a:blipFill>
                  <a:blip r:embed="rId3"/>
                  <a:stretch>
                    <a:fillRect b="-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795062" y="4181561"/>
                  <a:ext cx="1737270" cy="4966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+1.6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5062" y="4181561"/>
                  <a:ext cx="1737270" cy="496611"/>
                </a:xfrm>
                <a:prstGeom prst="rect">
                  <a:avLst/>
                </a:prstGeom>
                <a:blipFill>
                  <a:blip r:embed="rId4"/>
                  <a:stretch>
                    <a:fillRect l="-1053" t="-9877" r="-4561" b="-209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767724" y="4851467"/>
                  <a:ext cx="52219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𝟖𝟎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724" y="4851467"/>
                  <a:ext cx="522194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988892" y="5310418"/>
                  <a:ext cx="16892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892" y="5310418"/>
                  <a:ext cx="168924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486541" y="5701251"/>
                  <a:ext cx="26574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𝟖𝟎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𝒐𝒉𝒎𝒔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𝟒𝟔𝟎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6541" y="5701251"/>
                  <a:ext cx="265745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96119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81200" y="685800"/>
            <a:ext cx="7010400" cy="685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Source transformation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460206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An </a:t>
            </a:r>
            <a:r>
              <a:rPr lang="en-US" sz="2400" b="1" dirty="0"/>
              <a:t>electrical source transformation</a:t>
            </a:r>
            <a:r>
              <a:rPr lang="en-US" sz="2400" dirty="0"/>
              <a:t> is a method for simplifying circuits by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 Replacing a voltage source with its equivalent current source,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 Replacing a current source with its equivalent voltage source. 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828800" y="3890665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Source transformations are implemented using </a:t>
            </a:r>
            <a:r>
              <a:rPr lang="en-US" sz="2000" b="1" dirty="0" err="1">
                <a:solidFill>
                  <a:srgbClr val="FF0000"/>
                </a:solidFill>
                <a:hlinkClick r:id="rId3"/>
              </a:rPr>
              <a:t>Thévenin’s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 theorem</a:t>
            </a:r>
            <a:r>
              <a:rPr lang="en-US" sz="2000" b="1" dirty="0">
                <a:solidFill>
                  <a:srgbClr val="FF0000"/>
                </a:solidFill>
              </a:rPr>
              <a:t> and 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Norton’s theorem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9924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09800" y="1676401"/>
            <a:ext cx="8001000" cy="4317571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81200" y="685800"/>
            <a:ext cx="7010400" cy="685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Source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2912467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circuitglobe.com/wp-content/uploads/2015/10/SOURCE-TRANSFORMATION-FIGURE-1-compresso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" r="5021" b="12587"/>
          <a:stretch/>
        </p:blipFill>
        <p:spPr bwMode="auto">
          <a:xfrm>
            <a:off x="3200401" y="872836"/>
            <a:ext cx="5207391" cy="25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8102" y="3581400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practical voltage source in series with the internal resistance </a:t>
            </a:r>
            <a:r>
              <a:rPr lang="en-US" b="1" dirty="0" err="1"/>
              <a:t>r</a:t>
            </a:r>
            <a:r>
              <a:rPr lang="en-US" b="1" baseline="-25000" dirty="0" err="1"/>
              <a:t>v</a:t>
            </a:r>
            <a:r>
              <a:rPr lang="en-US" b="1" dirty="0"/>
              <a:t>,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6324600" y="3581400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represents a practical current source with parallel internal resistance </a:t>
            </a:r>
            <a:r>
              <a:rPr lang="en-US" b="1" dirty="0" err="1"/>
              <a:t>r</a:t>
            </a:r>
            <a:r>
              <a:rPr lang="en-US" b="1" baseline="-25000" dirty="0" err="1"/>
              <a:t>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7658818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628012"/>
            <a:ext cx="4572000" cy="5599607"/>
            <a:chOff x="1320223" y="651163"/>
            <a:chExt cx="4171950" cy="5492463"/>
          </a:xfrm>
        </p:grpSpPr>
        <p:pic>
          <p:nvPicPr>
            <p:cNvPr id="35842" name="Picture 2" descr="https://www.allaboutcircuits.com/uploads/articles/Figure_1_ST(1)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223" y="651163"/>
              <a:ext cx="41719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44" name="Picture 4" descr="https://www.allaboutcircuits.com/uploads/articles/Figure_2_S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523" y="4038600"/>
              <a:ext cx="4057650" cy="2105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Down Arrow 1"/>
            <p:cNvSpPr/>
            <p:nvPr/>
          </p:nvSpPr>
          <p:spPr>
            <a:xfrm>
              <a:off x="3463348" y="2937164"/>
              <a:ext cx="270452" cy="11014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/>
          <p:cNvSpPr/>
          <p:nvPr/>
        </p:nvSpPr>
        <p:spPr>
          <a:xfrm>
            <a:off x="1676401" y="648793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460405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s://www.allaboutcircuits.com/uploads/articles/Figure_3_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1"/>
            <a:ext cx="8763000" cy="190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45" y="3657600"/>
            <a:ext cx="40957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>
            <a:off x="7901421" y="2819400"/>
            <a:ext cx="204355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Arrow 2"/>
          <p:cNvSpPr/>
          <p:nvPr/>
        </p:nvSpPr>
        <p:spPr>
          <a:xfrm>
            <a:off x="5257801" y="1295400"/>
            <a:ext cx="78624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22965"/>
            <a:ext cx="27813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084618" y="4476751"/>
            <a:ext cx="609600" cy="204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93327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09601"/>
            <a:ext cx="27813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 descr="https://www.allaboutcircuits.com/uploads/articles/Figure_6_ST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38201"/>
            <a:ext cx="2667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791200" y="1671638"/>
            <a:ext cx="762000" cy="233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467600" y="2743200"/>
            <a:ext cx="1677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r>
              <a:rPr lang="en-US" sz="2000" b="1" dirty="0"/>
              <a:t>=1.14 Amps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4418991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 bwMode="auto"/>
      <a:bodyPr wrap="none" fromWordArt="1">
        <a:prstTxWarp prst="textFadeRight">
          <a:avLst>
            <a:gd name="adj" fmla="val 33333"/>
          </a:avLst>
        </a:prstTxWarp>
        <a:scene3d>
          <a:camera prst="legacyPerspectiveFront">
            <a:rot lat="20519995" lon="1080000" rev="0"/>
          </a:camera>
          <a:lightRig rig="legacyHarsh2" dir="b"/>
        </a:scene3d>
        <a:sp3d extrusionH="430200" prstMaterial="legacyMatte">
          <a:extrusionClr>
            <a:srgbClr val="FF6600"/>
          </a:extrusionClr>
        </a:sp3d>
      </a:bodyPr>
      <a:lstStyle>
        <a:defPPr algn="ctr">
          <a:defRPr sz="3600" kern="10" normalizeH="1" dirty="0">
            <a:ln w="9525">
              <a:round/>
              <a:headEnd/>
              <a:tailEnd/>
            </a:ln>
            <a:gradFill rotWithShape="1">
              <a:gsLst>
                <a:gs pos="0">
                  <a:srgbClr val="FFE701"/>
                </a:gs>
                <a:gs pos="100000">
                  <a:srgbClr val="FE3E02"/>
                </a:gs>
              </a:gsLst>
              <a:lin ang="5700000" scaled="1"/>
            </a:gradFill>
            <a:latin typeface="Impac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8654</TotalTime>
  <Words>187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Calibri</vt:lpstr>
      <vt:lpstr>Cambria Math</vt:lpstr>
      <vt:lpstr>CMMI10</vt:lpstr>
      <vt:lpstr>CMR10</vt:lpstr>
      <vt:lpstr>CMR8</vt:lpstr>
      <vt:lpstr>Georgia</vt:lpstr>
      <vt:lpstr>Impact</vt:lpstr>
      <vt:lpstr>Optima-Regular</vt:lpstr>
      <vt:lpstr>Palatino-Italic</vt:lpstr>
      <vt:lpstr>Palatino-Roman</vt:lpstr>
      <vt:lpstr>Symbol</vt:lpstr>
      <vt:lpstr>Trebuchet MS</vt:lpstr>
      <vt:lpstr>Wingdings 2</vt:lpstr>
      <vt:lpstr>Urban</vt:lpstr>
      <vt:lpstr>Basic Electrical and Electronics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192</cp:revision>
  <dcterms:created xsi:type="dcterms:W3CDTF">2004-03-15T18:51:54Z</dcterms:created>
  <dcterms:modified xsi:type="dcterms:W3CDTF">2024-08-02T12:06:56Z</dcterms:modified>
</cp:coreProperties>
</file>