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9"/>
  </p:notesMasterIdLst>
  <p:sldIdLst>
    <p:sldId id="256" r:id="rId2"/>
    <p:sldId id="305" r:id="rId3"/>
    <p:sldId id="332" r:id="rId4"/>
    <p:sldId id="405" r:id="rId5"/>
    <p:sldId id="408" r:id="rId6"/>
    <p:sldId id="335" r:id="rId7"/>
    <p:sldId id="329" r:id="rId8"/>
    <p:sldId id="330" r:id="rId9"/>
    <p:sldId id="341" r:id="rId10"/>
    <p:sldId id="409" r:id="rId11"/>
    <p:sldId id="342" r:id="rId12"/>
    <p:sldId id="406" r:id="rId13"/>
    <p:sldId id="339" r:id="rId14"/>
    <p:sldId id="402" r:id="rId15"/>
    <p:sldId id="395" r:id="rId16"/>
    <p:sldId id="403" r:id="rId17"/>
    <p:sldId id="404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>
      <p:cViewPr varScale="1">
        <p:scale>
          <a:sx n="68" d="100"/>
          <a:sy n="68" d="100"/>
        </p:scale>
        <p:origin x="81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2-01-24T03:54:12.21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20223 10399 76,'-3'0'303,"-1"0"40,2-1 6,-1 1-49,1-2-75,1 0-71,-3 1-49,3-1-32,-1 1-18,0 0-9,-1-1-11,3-1-2,-1 2-4,-1-1-2,1 1-2,1-1 0,-2 0-2,-1 1 1,2 0 0,1 1-1,-2-3 3,1 3 1,-1-2 2,0 1 5,1 1-1,-3-2 1,1 2 0,0-1 4,0 1-1,0-2-2,-3 2 1,2 0 2,0 0 0,-3 0-3,2 0-6,1 0-1,-2 0-2,1 0-7,-2 0-3,2 0-3,1 2 0,-2-1 0,3 1-1,-1-1 3,1-2 3,0 1 1,1-2 1,1 2 1,-1 0 2,2 0 0,-2 0 1,2 0-4,0 0 1,0 0-1,2 0 14,1 2 13,1-1 20,0 1 19,3 2 20,0-1 13,1 0 10,2 0 6,1 2 7,2-3 1,1 1-7,-2 1-2,4-1-12,-2-3-12,5 4-19,-1-3-9,1 1-1,-2-2-8,4 0-6,-2 0-7,-2 0-4,-1-2-5,2 1-8,-6 1-1,1-2-5,-3 0 2,-3 2-3,1 0-2,-3 0 3,0-2 0,-4 2 3,3 0 1,-2 0 1,0 0-7,-1 0-6,-1 0-4,0 0-9,0 0-4,0 0-5,0-1-2,0 1-6,0 0-22,0 0-43,0 0-85,0 0-108,0 0-91,0 0-57,0 0-20,2-2 8,-2 0 27,0-1 0,-2 1-49,1-1-57,-1-2-20,-2 4 3,2-3 38,1 2 99</inkml:trace>
  <inkml:trace contextRef="#ctx0" brushRef="#br0" timeOffset="694.4508">20313 10275 308,'-1'-3'399,"-4"-1"36,2-1-4,0 0-73,1-2-115,-1 4-73,0-4-53,0 3-26,1 0-22,0-1-13,1 1-6,-1-1-9,1 1-9,1 1-6,0 1-2,-2-2-6,-1 0-4,3 2-3,0-1 3,-1 1 4,1 0 2,0 2 3,0-3 6,-2 3 5,2 0 0,0 0 0,0 0 1,0 0 2,0 0-3,0 0 2,0 0-2,0 3 1,0-3 0,0 0 4,0 0 7,2 0 6,-2 0 15,1 2 22,2 1 18,-1 2 13,-1 2 14,2-2 6,1 1-3,-4 4-10,5-1-8,-4 2-14,4 3-11,-3-1-6,1 0-7,-2 1-5,4 0-6,-4 0 0,1 1-3,0-1 0,-2-1-3,0-1-5,0 0-3,0 0-4,0-3-6,1 1-5,-1-3-6,0 0-9,0-1-5,0 0-3,0-1-4,0-2-3,0 2-4,0-1 1,0-1-1,0-1 0,0-2-3,0 0 0,0 0 3,0 0-4,0 0 0,0 0-2,0 0 0,0 0-1,0 0 0,0 0-2,2 0 3,-2 0 0,0 0 1,0 0 4,0-2-2,0 2 0,0 0-1,0 0-2,0 0 5,0 0-6,0 0 6,0 0 1,0 0 2,0 0 0,0 0 0,0 0 0,0 0-1,0 0-2,0 0 0,0 0 0,0 0-3,0 0 2,0 0-1,0-2-3,0 2 1,0 0-2,0 0-2,0 0-17,0 0-45,0 0-102,0-1-128,0 1-93,0-2-78,0 0-126,0 1-162,0 0-7,0-2 72,0 3 61,5 1 65,-5 1 135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2-01-24T03:54:12.21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20223 10399 76,'-3'0'303,"-1"0"40,2-1 6,-1 1-49,1-2-75,1 0-71,-3 1-49,3-1-32,-1 1-18,0 0-9,-1-1-11,3-1-2,-1 2-4,-1-1-2,1 1-2,1-1 0,-2 0-2,-1 1 1,2 0 0,1 1-1,-2-3 3,1 3 1,-1-2 2,0 1 5,1 1-1,-3-2 1,1 2 0,0-1 4,0 1-1,0-2-2,-3 2 1,2 0 2,0 0 0,-3 0-3,2 0-6,1 0-1,-2 0-2,1 0-7,-2 0-3,2 0-3,1 2 0,-2-1 0,3 1-1,-1-1 3,1-2 3,0 1 1,1-2 1,1 2 1,-1 0 2,2 0 0,-2 0 1,2 0-4,0 0 1,0 0-1,2 0 14,1 2 13,1-1 20,0 1 19,3 2 20,0-1 13,1 0 10,2 0 6,1 2 7,2-3 1,1 1-7,-2 1-2,4-1-12,-2-3-12,5 4-19,-1-3-9,1 1-1,-2-2-8,4 0-6,-2 0-7,-2 0-4,-1-2-5,2 1-8,-6 1-1,1-2-5,-3 0 2,-3 2-3,1 0-2,-3 0 3,0-2 0,-4 2 3,3 0 1,-2 0 1,0 0-7,-1 0-6,-1 0-4,0 0-9,0 0-4,0 0-5,0-1-2,0 1-6,0 0-22,0 0-43,0 0-85,0 0-108,0 0-91,0 0-57,0 0-20,2-2 8,-2 0 27,0-1 0,-2 1-49,1-1-57,-1-2-20,-2 4 3,2-3 38,1 2 99</inkml:trace>
  <inkml:trace contextRef="#ctx0" brushRef="#br0" timeOffset="694.4508">20313 10275 308,'-1'-3'399,"-4"-1"36,2-1-4,0 0-73,1-2-115,-1 4-73,0-4-53,0 3-26,1 0-22,0-1-13,1 1-6,-1-1-9,1 1-9,1 1-6,0 1-2,-2-2-6,-1 0-4,3 2-3,0-1 3,-1 1 4,1 0 2,0 2 3,0-3 6,-2 3 5,2 0 0,0 0 0,0 0 1,0 0 2,0 0-3,0 0 2,0 0-2,0 3 1,0-3 0,0 0 4,0 0 7,2 0 6,-2 0 15,1 2 22,2 1 18,-1 2 13,-1 2 14,2-2 6,1 1-3,-4 4-10,5-1-8,-4 2-14,4 3-11,-3-1-6,1 0-7,-2 1-5,4 0-6,-4 0 0,1 1-3,0-1 0,-2-1-3,0-1-5,0 0-3,0 0-4,0-3-6,1 1-5,-1-3-6,0 0-9,0-1-5,0 0-3,0-1-4,0-2-3,0 2-4,0-1 1,0-1-1,0-1 0,0-2-3,0 0 0,0 0 3,0 0-4,0 0 0,0 0-2,0 0 0,0 0-1,0 0 0,0 0-2,2 0 3,-2 0 0,0 0 1,0 0 4,0-2-2,0 2 0,0 0-1,0 0-2,0 0 5,0 0-6,0 0 6,0 0 1,0 0 2,0 0 0,0 0 0,0 0 0,0 0-1,0 0-2,0 0 0,0 0 0,0 0-3,0 0 2,0 0-1,0-2-3,0 2 1,0 0-2,0 0-2,0 0-17,0 0-45,0 0-102,0-1-128,0 1-93,0-2-78,0 0-126,0 1-162,0 0-7,0-2 72,0 3 61,5 1 65,-5 1 135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C0A36-B895-4B1A-8A5B-E1EE0628B569}" type="datetimeFigureOut">
              <a:rPr lang="en-US" smtClean="0"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F427A-C319-45D7-9C7B-1EDCEE0EE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F427A-C319-45D7-9C7B-1EDCEE0EEF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1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CBD62C-3983-4978-89C2-26CBE2ED5A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C3951-6896-46DB-AB63-ED5F2A4D8E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7F5D3-2EC5-4BF4-BD31-FF109E304F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41CE7-992F-4407-88C7-5602668B9D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C56E5-065A-43E7-8518-11E53108309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E3907-EFF0-4EC8-BA3A-9244E48A27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6671791-2453-48CD-8D49-759363F687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F1A3FBD8-6D59-4C61-9312-33C2E1BDB0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B9D58-BDC6-4653-B866-5B69E6E983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ABB19-2E75-4022-AC3E-00AD059C0F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526F9-B5BB-464B-B7E3-8017D9927B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E78ED2-15D1-4329-B406-6CCEB1DB9A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2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12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11" Type="http://schemas.openxmlformats.org/officeDocument/2006/relationships/image" Target="../media/image37.png"/><Relationship Id="rId5" Type="http://schemas.openxmlformats.org/officeDocument/2006/relationships/image" Target="../media/image160.png"/><Relationship Id="rId10" Type="http://schemas.openxmlformats.org/officeDocument/2006/relationships/image" Target="../media/image36.png"/><Relationship Id="rId4" Type="http://schemas.openxmlformats.org/officeDocument/2006/relationships/image" Target="../media/image15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1752600" y="1371601"/>
            <a:ext cx="84582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Basic Electrical and Electronics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8458200" cy="609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</a:rPr>
              <a:t>Dr. </a:t>
            </a:r>
            <a:r>
              <a:rPr lang="en-US" b="1" dirty="0" err="1" smtClean="0">
                <a:solidFill>
                  <a:srgbClr val="002060"/>
                </a:solidFill>
              </a:rPr>
              <a:t>Sonam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Shrivastava</a:t>
            </a:r>
            <a:r>
              <a:rPr lang="en-US" b="1" dirty="0" smtClean="0">
                <a:solidFill>
                  <a:srgbClr val="002060"/>
                </a:solidFill>
              </a:rPr>
              <a:t>/ Assistant  Professor (Sr.) /SELECT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8001001" y="5943600"/>
            <a:ext cx="172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LECTURE 1. 5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1" y="914401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" name="AutoShape 2" descr="blob:https://web.whatsapp.com/b93f9142-9a41-43d0-9841-f285753d6247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6" t="7450" r="15993" b="8333"/>
          <a:stretch/>
        </p:blipFill>
        <p:spPr bwMode="auto">
          <a:xfrm rot="16200000">
            <a:off x="3899268" y="-451946"/>
            <a:ext cx="4060961" cy="771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1" y="5468411"/>
                <a:ext cx="1856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r>
                        <a:rPr lang="en-US" sz="2800" b="1" i="1">
                          <a:latin typeface="Cambria Math"/>
                        </a:rPr>
                        <m:t>𝟔</m:t>
                      </m:r>
                      <m:r>
                        <a:rPr lang="en-US" sz="2800" b="1" i="1">
                          <a:latin typeface="Cambria Math"/>
                        </a:rPr>
                        <m:t>.</m:t>
                      </m:r>
                      <m:r>
                        <a:rPr lang="en-US" sz="2800" b="1" i="1">
                          <a:latin typeface="Cambria Math"/>
                        </a:rPr>
                        <m:t>𝟗</m:t>
                      </m:r>
                      <m:r>
                        <a:rPr lang="en-US" sz="2800" b="1" i="1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5468411"/>
                <a:ext cx="185672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62601" y="5468411"/>
                <a:ext cx="1856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r>
                        <a:rPr lang="en-US" sz="2800" b="1" i="1">
                          <a:latin typeface="Cambria Math"/>
                        </a:rPr>
                        <m:t>𝟔</m:t>
                      </m:r>
                      <m:r>
                        <a:rPr lang="en-US" sz="2800" b="1" i="1">
                          <a:latin typeface="Cambria Math"/>
                        </a:rPr>
                        <m:t>.</m:t>
                      </m:r>
                      <m:r>
                        <a:rPr lang="en-US" sz="2800" b="1" i="1">
                          <a:latin typeface="Cambria Math"/>
                        </a:rPr>
                        <m:t>𝟑</m:t>
                      </m:r>
                      <m:r>
                        <a:rPr lang="en-US" sz="2800" b="1" i="1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5468411"/>
                <a:ext cx="18567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38601" y="6313538"/>
                <a:ext cx="18567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r>
                        <a:rPr lang="en-US" sz="2800" b="1" i="1">
                          <a:latin typeface="Cambria Math"/>
                        </a:rPr>
                        <m:t>𝟒</m:t>
                      </m:r>
                      <m:r>
                        <a:rPr lang="en-US" sz="2800" b="1" i="1">
                          <a:latin typeface="Cambria Math"/>
                        </a:rPr>
                        <m:t>.</m:t>
                      </m:r>
                      <m:r>
                        <a:rPr lang="en-US" sz="2800" b="1" i="1">
                          <a:latin typeface="Cambria Math"/>
                        </a:rPr>
                        <m:t>𝟓</m:t>
                      </m:r>
                      <m:r>
                        <a:rPr lang="en-US" sz="2800" b="1" i="1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6313538"/>
                <a:ext cx="18567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8752440" y="3668400"/>
              <a:ext cx="130320" cy="104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44520" y="3660480"/>
                <a:ext cx="150120" cy="1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77311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1" y="914401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" name="AutoShape 2" descr="blob:https://web.whatsapp.com/b93f9142-9a41-43d0-9841-f285753d6247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76" y="914400"/>
            <a:ext cx="5981525" cy="29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096000" y="1295400"/>
            <a:ext cx="0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78024" y="540557"/>
                <a:ext cx="6975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IN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024" y="540557"/>
                <a:ext cx="69756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39000" y="591234"/>
                <a:ext cx="705578" cy="697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IN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91234"/>
                <a:ext cx="705578" cy="697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7543800" y="1295400"/>
            <a:ext cx="0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03474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1" y="914401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" name="AutoShape 2" descr="blob:https://web.whatsapp.com/b93f9142-9a41-43d0-9841-f285753d6247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276" y="914400"/>
            <a:ext cx="5981525" cy="292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6096000" y="1295400"/>
            <a:ext cx="0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78024" y="540557"/>
                <a:ext cx="69756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IN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024" y="540557"/>
                <a:ext cx="69756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39000" y="591234"/>
                <a:ext cx="705578" cy="697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6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IN" sz="3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91234"/>
                <a:ext cx="705578" cy="6971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7543800" y="1295400"/>
            <a:ext cx="0" cy="5334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030424" y="4078070"/>
                <a:ext cx="25826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IN" sz="3600" b="1" dirty="0">
                    <a:solidFill>
                      <a:srgbClr val="FF0000"/>
                    </a:solidFill>
                  </a:rPr>
                  <a:t>=0.4427A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424" y="4078070"/>
                <a:ext cx="2582695" cy="646331"/>
              </a:xfrm>
              <a:prstGeom prst="rect">
                <a:avLst/>
              </a:prstGeom>
              <a:blipFill>
                <a:blip r:embed="rId5"/>
                <a:stretch>
                  <a:fillRect t="-15094" r="-6368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1" y="5017886"/>
                <a:ext cx="2590709" cy="6971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6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𝒊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IN" sz="3600" b="1" dirty="0">
                    <a:solidFill>
                      <a:srgbClr val="00B050"/>
                    </a:solidFill>
                  </a:rPr>
                  <a:t>=0.6909A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1" y="5017886"/>
                <a:ext cx="2590709" cy="697114"/>
              </a:xfrm>
              <a:prstGeom prst="rect">
                <a:avLst/>
              </a:prstGeom>
              <a:blipFill>
                <a:blip r:embed="rId6"/>
                <a:stretch>
                  <a:fillRect t="-13913" r="-6353" b="-2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74443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029" y="1957694"/>
            <a:ext cx="7661564" cy="1100272"/>
          </a:xfrm>
          <a:prstGeom prst="rect">
            <a:avLst/>
          </a:prstGeom>
        </p:spPr>
      </p:pic>
      <p:pic>
        <p:nvPicPr>
          <p:cNvPr id="3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690" y="3059131"/>
            <a:ext cx="5636245" cy="23361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57401" y="914401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71450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01F49C9-70DA-404F-9ABF-4D1B22AE089B}" type="slidenum">
              <a:rPr lang="en-US" altLang="en-US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1697736" y="788988"/>
            <a:ext cx="876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b="1" dirty="0" smtClean="0">
                <a:solidFill>
                  <a:srgbClr val="0000CC"/>
                </a:solidFill>
              </a:rPr>
              <a:t>Problem</a:t>
            </a:r>
            <a:r>
              <a:rPr lang="en-US" altLang="en-US" dirty="0" smtClean="0"/>
              <a:t>. </a:t>
            </a:r>
            <a:r>
              <a:rPr lang="en-US" altLang="en-US" dirty="0"/>
              <a:t>Using the mesh current method, find the loop currents.</a:t>
            </a:r>
            <a:endParaRPr lang="el-GR" altLang="en-US" dirty="0">
              <a:cs typeface="Times New Roman" panose="02020603050405020304" pitchFamily="18" charset="0"/>
            </a:endParaRPr>
          </a:p>
        </p:txBody>
      </p:sp>
      <p:pic>
        <p:nvPicPr>
          <p:cNvPr id="5837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1222376"/>
            <a:ext cx="3831460" cy="334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1825336" y="1222375"/>
            <a:ext cx="4343400" cy="6413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i="1" dirty="0"/>
              <a:t>V</a:t>
            </a:r>
            <a:r>
              <a:rPr lang="en-US" altLang="en-US" baseline="-25000" dirty="0"/>
              <a:t>1</a:t>
            </a:r>
            <a:r>
              <a:rPr lang="en-US" altLang="en-US" dirty="0"/>
              <a:t> = 12 V; </a:t>
            </a:r>
            <a:r>
              <a:rPr lang="en-US" altLang="en-US" i="1" dirty="0"/>
              <a:t>V</a:t>
            </a:r>
            <a:r>
              <a:rPr lang="en-US" altLang="en-US" baseline="-25000" dirty="0"/>
              <a:t>2</a:t>
            </a:r>
            <a:r>
              <a:rPr lang="en-US" altLang="en-US" dirty="0"/>
              <a:t> = 6 V; </a:t>
            </a:r>
          </a:p>
          <a:p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 = 3 ;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8 ;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6 ; </a:t>
            </a:r>
            <a:r>
              <a:rPr lang="en-US" altLang="en-US" i="1" dirty="0"/>
              <a:t>R</a:t>
            </a:r>
            <a:r>
              <a:rPr lang="en-US" altLang="en-US" baseline="-25000" dirty="0"/>
              <a:t>4</a:t>
            </a:r>
            <a:r>
              <a:rPr lang="en-US" altLang="en-US" dirty="0"/>
              <a:t> = 4 .</a:t>
            </a:r>
          </a:p>
        </p:txBody>
      </p:sp>
      <p:pic>
        <p:nvPicPr>
          <p:cNvPr id="583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971801"/>
            <a:ext cx="5114925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30888"/>
            <a:ext cx="5267325" cy="79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4484688"/>
            <a:ext cx="5038725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8" name="Text Box 8"/>
          <p:cNvSpPr txBox="1">
            <a:spLocks noChangeArrowheads="1"/>
          </p:cNvSpPr>
          <p:nvPr/>
        </p:nvSpPr>
        <p:spPr bwMode="auto">
          <a:xfrm>
            <a:off x="1865314" y="2438401"/>
            <a:ext cx="1563687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From loop 1</a:t>
            </a:r>
          </a:p>
        </p:txBody>
      </p:sp>
      <p:sp>
        <p:nvSpPr>
          <p:cNvPr id="58379" name="Text Box 9"/>
          <p:cNvSpPr txBox="1">
            <a:spLocks noChangeArrowheads="1"/>
          </p:cNvSpPr>
          <p:nvPr/>
        </p:nvSpPr>
        <p:spPr bwMode="auto">
          <a:xfrm>
            <a:off x="1865314" y="3900488"/>
            <a:ext cx="1563687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From loop 2</a:t>
            </a:r>
          </a:p>
        </p:txBody>
      </p:sp>
      <p:sp>
        <p:nvSpPr>
          <p:cNvPr id="58380" name="Text Box 10"/>
          <p:cNvSpPr txBox="1">
            <a:spLocks noChangeArrowheads="1"/>
          </p:cNvSpPr>
          <p:nvPr/>
        </p:nvSpPr>
        <p:spPr bwMode="auto">
          <a:xfrm>
            <a:off x="1865314" y="5272088"/>
            <a:ext cx="1563687" cy="3667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From loop 3</a:t>
            </a:r>
          </a:p>
        </p:txBody>
      </p:sp>
      <p:sp>
        <p:nvSpPr>
          <p:cNvPr id="58381" name="Text Box 11"/>
          <p:cNvSpPr txBox="1">
            <a:spLocks noChangeArrowheads="1"/>
          </p:cNvSpPr>
          <p:nvPr/>
        </p:nvSpPr>
        <p:spPr bwMode="auto">
          <a:xfrm>
            <a:off x="8534401" y="4953000"/>
            <a:ext cx="138747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I1 = 6.9 A</a:t>
            </a:r>
          </a:p>
          <a:p>
            <a:r>
              <a:rPr lang="en-US" altLang="en-US"/>
              <a:t>I2 = 6.3 A</a:t>
            </a:r>
          </a:p>
          <a:p>
            <a:r>
              <a:rPr lang="en-US" altLang="en-US"/>
              <a:t>I3 = 4.5 A</a:t>
            </a:r>
          </a:p>
        </p:txBody>
      </p:sp>
    </p:spTree>
    <p:extLst>
      <p:ext uri="{BB962C8B-B14F-4D97-AF65-F5344CB8AC3E}">
        <p14:creationId xmlns:p14="http://schemas.microsoft.com/office/powerpoint/2010/main" val="328822183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563" y="609601"/>
            <a:ext cx="7112100" cy="434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734835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600383B-BEE0-4D80-8188-53E9912588FC}" type="datetime1">
              <a:rPr lang="en-US"/>
              <a:pPr>
                <a:defRPr/>
              </a:pPr>
              <a:t>8/2/2024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34E8E563-6C2B-4B5C-8838-14389E325CA0}" type="slidenum">
              <a:rPr lang="en-US" altLang="en-US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593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95401"/>
            <a:ext cx="59436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397" name="Rectangle 3"/>
          <p:cNvSpPr>
            <a:spLocks noChangeArrowheads="1"/>
          </p:cNvSpPr>
          <p:nvPr/>
        </p:nvSpPr>
        <p:spPr bwMode="auto">
          <a:xfrm>
            <a:off x="1828800" y="1092371"/>
            <a:ext cx="55771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 dirty="0" smtClean="0">
                <a:solidFill>
                  <a:srgbClr val="0000CC"/>
                </a:solidFill>
              </a:rPr>
              <a:t>Problem: </a:t>
            </a:r>
            <a:r>
              <a:rPr lang="en-US" altLang="en-US" dirty="0" smtClean="0"/>
              <a:t>Apply </a:t>
            </a:r>
            <a:r>
              <a:rPr lang="en-US" altLang="en-US" dirty="0"/>
              <a:t>mesh analysis to find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 Fig.</a:t>
            </a:r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8173244" y="1236536"/>
            <a:ext cx="1941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dirty="0" err="1"/>
              <a:t>Ans</a:t>
            </a:r>
            <a:r>
              <a:rPr lang="en-US" altLang="en-US" dirty="0"/>
              <a:t>: </a:t>
            </a:r>
            <a:r>
              <a:rPr lang="en-US" altLang="en-US" dirty="0" err="1"/>
              <a:t>i</a:t>
            </a:r>
            <a:r>
              <a:rPr lang="en-US" altLang="en-US" dirty="0"/>
              <a:t>=1.188 A</a:t>
            </a:r>
          </a:p>
        </p:txBody>
      </p:sp>
    </p:spTree>
    <p:extLst>
      <p:ext uri="{BB962C8B-B14F-4D97-AF65-F5344CB8AC3E}">
        <p14:creationId xmlns:p14="http://schemas.microsoft.com/office/powerpoint/2010/main" val="245368568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AA1700B-5F07-4326-A150-1CEFC8DAB9CC}" type="slidenum">
              <a:rPr lang="en-US" altLang="en-US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1066801"/>
            <a:ext cx="6862762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1" name="Rectangle 3"/>
          <p:cNvSpPr>
            <a:spLocks noChangeArrowheads="1"/>
          </p:cNvSpPr>
          <p:nvPr/>
        </p:nvSpPr>
        <p:spPr bwMode="auto">
          <a:xfrm>
            <a:off x="1864519" y="841249"/>
            <a:ext cx="8458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b="1" dirty="0" smtClean="0">
                <a:solidFill>
                  <a:srgbClr val="0000CC"/>
                </a:solidFill>
              </a:rPr>
              <a:t>Problem</a:t>
            </a:r>
            <a:r>
              <a:rPr lang="en-US" altLang="en-US" dirty="0" smtClean="0"/>
              <a:t>. </a:t>
            </a:r>
            <a:r>
              <a:rPr lang="en-US" altLang="en-US" dirty="0"/>
              <a:t>Use mesh and nodal analysis to find </a:t>
            </a:r>
            <a:r>
              <a:rPr lang="en-US" altLang="en-US" i="1" dirty="0" err="1"/>
              <a:t>vab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io</a:t>
            </a:r>
            <a:r>
              <a:rPr lang="en-US" altLang="en-US" i="1" dirty="0"/>
              <a:t> </a:t>
            </a:r>
            <a:r>
              <a:rPr lang="en-US" altLang="en-US" dirty="0"/>
              <a:t>in the circuit in Fig.</a:t>
            </a: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2574925" y="6051551"/>
            <a:ext cx="6097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I1 = 2.66 A I2 = 2.66 A  I3 = 1.78A  Vab = 53.3 V</a:t>
            </a:r>
          </a:p>
        </p:txBody>
      </p:sp>
    </p:spTree>
    <p:extLst>
      <p:ext uri="{BB962C8B-B14F-4D97-AF65-F5344CB8AC3E}">
        <p14:creationId xmlns:p14="http://schemas.microsoft.com/office/powerpoint/2010/main" val="365561219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AutoShape 2"/>
          <p:cNvSpPr>
            <a:spLocks noChangeAspect="1" noChangeArrowheads="1" noTextEdit="1"/>
          </p:cNvSpPr>
          <p:nvPr/>
        </p:nvSpPr>
        <p:spPr bwMode="auto">
          <a:xfrm>
            <a:off x="2590800" y="1905000"/>
            <a:ext cx="16129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4011614" y="2560639"/>
            <a:ext cx="1587" cy="285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011614" y="4119564"/>
            <a:ext cx="1587" cy="26987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3602039" y="2343150"/>
            <a:ext cx="1587" cy="269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3684589" y="2343150"/>
            <a:ext cx="1587" cy="269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1981200" y="7620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</a:rPr>
              <a:t>Mesh current analysis-KVL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419" y="1552577"/>
            <a:ext cx="8621879" cy="116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419" y="3200400"/>
            <a:ext cx="8030431" cy="243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00767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658091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Voltages from Mesh Currents</a:t>
            </a:r>
          </a:p>
        </p:txBody>
      </p:sp>
      <p:sp>
        <p:nvSpPr>
          <p:cNvPr id="11269" name="Freeform 4"/>
          <p:cNvSpPr>
            <a:spLocks/>
          </p:cNvSpPr>
          <p:nvPr/>
        </p:nvSpPr>
        <p:spPr bwMode="auto">
          <a:xfrm>
            <a:off x="3657600" y="2743200"/>
            <a:ext cx="914400" cy="304800"/>
          </a:xfrm>
          <a:custGeom>
            <a:avLst/>
            <a:gdLst>
              <a:gd name="T0" fmla="*/ 0 w 576"/>
              <a:gd name="T1" fmla="*/ 241935000 h 192"/>
              <a:gd name="T2" fmla="*/ 120967500 w 576"/>
              <a:gd name="T3" fmla="*/ 241935000 h 192"/>
              <a:gd name="T4" fmla="*/ 241935000 w 576"/>
              <a:gd name="T5" fmla="*/ 0 h 192"/>
              <a:gd name="T6" fmla="*/ 483870000 w 576"/>
              <a:gd name="T7" fmla="*/ 483870000 h 192"/>
              <a:gd name="T8" fmla="*/ 725805000 w 576"/>
              <a:gd name="T9" fmla="*/ 0 h 192"/>
              <a:gd name="T10" fmla="*/ 967740000 w 576"/>
              <a:gd name="T11" fmla="*/ 483870000 h 192"/>
              <a:gd name="T12" fmla="*/ 1209675000 w 576"/>
              <a:gd name="T13" fmla="*/ 0 h 192"/>
              <a:gd name="T14" fmla="*/ 1330642500 w 576"/>
              <a:gd name="T15" fmla="*/ 241935000 h 192"/>
              <a:gd name="T16" fmla="*/ 1451610000 w 576"/>
              <a:gd name="T17" fmla="*/ 241935000 h 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Text Box 5"/>
          <p:cNvSpPr txBox="1">
            <a:spLocks noChangeArrowheads="1"/>
          </p:cNvSpPr>
          <p:nvPr/>
        </p:nvSpPr>
        <p:spPr bwMode="auto">
          <a:xfrm>
            <a:off x="3124200" y="2362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/>
              <a:t>R</a:t>
            </a:r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H="1">
            <a:off x="31242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 flipH="1">
            <a:off x="44958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810000" y="3200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/>
              <a:t>I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1274" name="Freeform 12"/>
          <p:cNvSpPr>
            <a:spLocks/>
          </p:cNvSpPr>
          <p:nvPr/>
        </p:nvSpPr>
        <p:spPr bwMode="auto">
          <a:xfrm>
            <a:off x="3581400" y="3124200"/>
            <a:ext cx="990600" cy="152400"/>
          </a:xfrm>
          <a:custGeom>
            <a:avLst/>
            <a:gdLst>
              <a:gd name="T0" fmla="*/ 0 w 624"/>
              <a:gd name="T1" fmla="*/ 241935000 h 96"/>
              <a:gd name="T2" fmla="*/ 846772500 w 624"/>
              <a:gd name="T3" fmla="*/ 0 h 96"/>
              <a:gd name="T4" fmla="*/ 1572577500 w 624"/>
              <a:gd name="T5" fmla="*/ 2419350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96"/>
                </a:moveTo>
                <a:cubicBezTo>
                  <a:pt x="116" y="48"/>
                  <a:pt x="232" y="0"/>
                  <a:pt x="336" y="0"/>
                </a:cubicBezTo>
                <a:cubicBezTo>
                  <a:pt x="440" y="0"/>
                  <a:pt x="532" y="48"/>
                  <a:pt x="624" y="96"/>
                </a:cubicBezTo>
              </a:path>
            </a:pathLst>
          </a:custGeom>
          <a:noFill/>
          <a:ln w="28575" cmpd="sng">
            <a:solidFill>
              <a:srgbClr val="CC00CC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5" name="Text Box 14"/>
          <p:cNvSpPr txBox="1">
            <a:spLocks noChangeArrowheads="1"/>
          </p:cNvSpPr>
          <p:nvPr/>
        </p:nvSpPr>
        <p:spPr bwMode="auto">
          <a:xfrm>
            <a:off x="3200400" y="2057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+</a:t>
            </a:r>
          </a:p>
        </p:txBody>
      </p:sp>
      <p:sp>
        <p:nvSpPr>
          <p:cNvPr id="11276" name="Text Box 15"/>
          <p:cNvSpPr txBox="1">
            <a:spLocks noChangeArrowheads="1"/>
          </p:cNvSpPr>
          <p:nvPr/>
        </p:nvSpPr>
        <p:spPr bwMode="auto">
          <a:xfrm>
            <a:off x="4572000" y="2057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cs typeface="Times New Roman" pitchFamily="18" charset="0"/>
              </a:rPr>
              <a:t>–</a:t>
            </a:r>
            <a:endParaRPr lang="en-US"/>
          </a:p>
        </p:txBody>
      </p:sp>
      <p:sp>
        <p:nvSpPr>
          <p:cNvPr id="11277" name="Text Box 16"/>
          <p:cNvSpPr txBox="1">
            <a:spLocks noChangeArrowheads="1"/>
          </p:cNvSpPr>
          <p:nvPr/>
        </p:nvSpPr>
        <p:spPr bwMode="auto">
          <a:xfrm>
            <a:off x="3657600" y="19812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/>
              <a:t>V</a:t>
            </a:r>
            <a:r>
              <a:rPr lang="en-US" i="1" baseline="-25000"/>
              <a:t>R</a:t>
            </a:r>
            <a:endParaRPr lang="en-US"/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2971800" y="4038600"/>
            <a:ext cx="2362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i="1"/>
              <a:t>V</a:t>
            </a:r>
            <a:r>
              <a:rPr lang="en-US" sz="3200" i="1" baseline="-25000"/>
              <a:t>R</a:t>
            </a:r>
            <a:r>
              <a:rPr lang="en-US" sz="3200"/>
              <a:t> = </a:t>
            </a:r>
            <a:r>
              <a:rPr lang="en-US" sz="3200" i="1"/>
              <a:t>I</a:t>
            </a:r>
            <a:r>
              <a:rPr lang="en-US" sz="3200" baseline="-25000"/>
              <a:t>1</a:t>
            </a:r>
            <a:r>
              <a:rPr lang="en-US" sz="3200"/>
              <a:t> </a:t>
            </a:r>
            <a:r>
              <a:rPr lang="en-US" sz="3200" i="1"/>
              <a:t>R</a:t>
            </a:r>
            <a:endParaRPr lang="en-US"/>
          </a:p>
        </p:txBody>
      </p:sp>
      <p:sp>
        <p:nvSpPr>
          <p:cNvPr id="11279" name="Freeform 20"/>
          <p:cNvSpPr>
            <a:spLocks/>
          </p:cNvSpPr>
          <p:nvPr/>
        </p:nvSpPr>
        <p:spPr bwMode="auto">
          <a:xfrm>
            <a:off x="7543800" y="2743200"/>
            <a:ext cx="914400" cy="304800"/>
          </a:xfrm>
          <a:custGeom>
            <a:avLst/>
            <a:gdLst>
              <a:gd name="T0" fmla="*/ 0 w 576"/>
              <a:gd name="T1" fmla="*/ 241935000 h 192"/>
              <a:gd name="T2" fmla="*/ 120967500 w 576"/>
              <a:gd name="T3" fmla="*/ 241935000 h 192"/>
              <a:gd name="T4" fmla="*/ 241935000 w 576"/>
              <a:gd name="T5" fmla="*/ 0 h 192"/>
              <a:gd name="T6" fmla="*/ 483870000 w 576"/>
              <a:gd name="T7" fmla="*/ 483870000 h 192"/>
              <a:gd name="T8" fmla="*/ 725805000 w 576"/>
              <a:gd name="T9" fmla="*/ 0 h 192"/>
              <a:gd name="T10" fmla="*/ 967740000 w 576"/>
              <a:gd name="T11" fmla="*/ 483870000 h 192"/>
              <a:gd name="T12" fmla="*/ 1209675000 w 576"/>
              <a:gd name="T13" fmla="*/ 0 h 192"/>
              <a:gd name="T14" fmla="*/ 1330642500 w 576"/>
              <a:gd name="T15" fmla="*/ 241935000 h 192"/>
              <a:gd name="T16" fmla="*/ 1451610000 w 576"/>
              <a:gd name="T17" fmla="*/ 241935000 h 19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" h="192">
                <a:moveTo>
                  <a:pt x="0" y="96"/>
                </a:moveTo>
                <a:lnTo>
                  <a:pt x="48" y="96"/>
                </a:lnTo>
                <a:lnTo>
                  <a:pt x="96" y="0"/>
                </a:lnTo>
                <a:lnTo>
                  <a:pt x="192" y="192"/>
                </a:lnTo>
                <a:lnTo>
                  <a:pt x="288" y="0"/>
                </a:lnTo>
                <a:lnTo>
                  <a:pt x="384" y="192"/>
                </a:lnTo>
                <a:lnTo>
                  <a:pt x="480" y="0"/>
                </a:lnTo>
                <a:lnTo>
                  <a:pt x="528" y="96"/>
                </a:lnTo>
                <a:lnTo>
                  <a:pt x="57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0" name="Text Box 21"/>
          <p:cNvSpPr txBox="1">
            <a:spLocks noChangeArrowheads="1"/>
          </p:cNvSpPr>
          <p:nvPr/>
        </p:nvSpPr>
        <p:spPr bwMode="auto">
          <a:xfrm>
            <a:off x="6858000" y="24384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/>
              <a:t>R</a:t>
            </a:r>
            <a:endParaRPr lang="en-US"/>
          </a:p>
        </p:txBody>
      </p:sp>
      <p:sp>
        <p:nvSpPr>
          <p:cNvPr id="11281" name="Line 22"/>
          <p:cNvSpPr>
            <a:spLocks noChangeShapeType="1"/>
          </p:cNvSpPr>
          <p:nvPr/>
        </p:nvSpPr>
        <p:spPr bwMode="auto">
          <a:xfrm flipH="1">
            <a:off x="7010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2" name="Line 23"/>
          <p:cNvSpPr>
            <a:spLocks noChangeShapeType="1"/>
          </p:cNvSpPr>
          <p:nvPr/>
        </p:nvSpPr>
        <p:spPr bwMode="auto">
          <a:xfrm flipH="1">
            <a:off x="83820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3" name="Text Box 24"/>
          <p:cNvSpPr txBox="1">
            <a:spLocks noChangeArrowheads="1"/>
          </p:cNvSpPr>
          <p:nvPr/>
        </p:nvSpPr>
        <p:spPr bwMode="auto">
          <a:xfrm>
            <a:off x="7696200" y="3200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/>
              <a:t>I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1284" name="Freeform 25"/>
          <p:cNvSpPr>
            <a:spLocks/>
          </p:cNvSpPr>
          <p:nvPr/>
        </p:nvSpPr>
        <p:spPr bwMode="auto">
          <a:xfrm>
            <a:off x="7467600" y="3124200"/>
            <a:ext cx="990600" cy="152400"/>
          </a:xfrm>
          <a:custGeom>
            <a:avLst/>
            <a:gdLst>
              <a:gd name="T0" fmla="*/ 0 w 624"/>
              <a:gd name="T1" fmla="*/ 241935000 h 96"/>
              <a:gd name="T2" fmla="*/ 846772500 w 624"/>
              <a:gd name="T3" fmla="*/ 0 h 96"/>
              <a:gd name="T4" fmla="*/ 1572577500 w 624"/>
              <a:gd name="T5" fmla="*/ 2419350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96"/>
                </a:moveTo>
                <a:cubicBezTo>
                  <a:pt x="116" y="48"/>
                  <a:pt x="232" y="0"/>
                  <a:pt x="336" y="0"/>
                </a:cubicBezTo>
                <a:cubicBezTo>
                  <a:pt x="440" y="0"/>
                  <a:pt x="532" y="48"/>
                  <a:pt x="624" y="96"/>
                </a:cubicBezTo>
              </a:path>
            </a:pathLst>
          </a:custGeom>
          <a:noFill/>
          <a:ln w="28575" cmpd="sng">
            <a:solidFill>
              <a:srgbClr val="CC00CC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11285" name="Group 29"/>
          <p:cNvGrpSpPr>
            <a:grpSpLocks/>
          </p:cNvGrpSpPr>
          <p:nvPr/>
        </p:nvGrpSpPr>
        <p:grpSpPr bwMode="auto">
          <a:xfrm>
            <a:off x="7086600" y="1676400"/>
            <a:ext cx="1828800" cy="533400"/>
            <a:chOff x="1104" y="2496"/>
            <a:chExt cx="1152" cy="336"/>
          </a:xfrm>
        </p:grpSpPr>
        <p:sp>
          <p:nvSpPr>
            <p:cNvPr id="11289" name="Text Box 26"/>
            <p:cNvSpPr txBox="1">
              <a:spLocks noChangeArrowheads="1"/>
            </p:cNvSpPr>
            <p:nvPr/>
          </p:nvSpPr>
          <p:spPr bwMode="auto">
            <a:xfrm>
              <a:off x="1104" y="254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+</a:t>
              </a:r>
            </a:p>
          </p:txBody>
        </p:sp>
        <p:sp>
          <p:nvSpPr>
            <p:cNvPr id="11290" name="Text Box 27"/>
            <p:cNvSpPr txBox="1">
              <a:spLocks noChangeArrowheads="1"/>
            </p:cNvSpPr>
            <p:nvPr/>
          </p:nvSpPr>
          <p:spPr bwMode="auto">
            <a:xfrm>
              <a:off x="1968" y="254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cs typeface="Times New Roman" pitchFamily="18" charset="0"/>
                </a:rPr>
                <a:t>–</a:t>
              </a:r>
              <a:endParaRPr lang="en-US"/>
            </a:p>
          </p:txBody>
        </p:sp>
        <p:sp>
          <p:nvSpPr>
            <p:cNvPr id="11291" name="Text Box 28"/>
            <p:cNvSpPr txBox="1">
              <a:spLocks noChangeArrowheads="1"/>
            </p:cNvSpPr>
            <p:nvPr/>
          </p:nvSpPr>
          <p:spPr bwMode="auto">
            <a:xfrm>
              <a:off x="1392" y="249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i="1"/>
                <a:t>V</a:t>
              </a:r>
              <a:r>
                <a:rPr lang="en-US" i="1" baseline="-25000"/>
                <a:t>R</a:t>
              </a:r>
              <a:endParaRPr lang="en-US"/>
            </a:p>
          </p:txBody>
        </p:sp>
      </p:grpSp>
      <p:sp>
        <p:nvSpPr>
          <p:cNvPr id="11286" name="Freeform 40"/>
          <p:cNvSpPr>
            <a:spLocks/>
          </p:cNvSpPr>
          <p:nvPr/>
        </p:nvSpPr>
        <p:spPr bwMode="auto">
          <a:xfrm flipV="1">
            <a:off x="7467600" y="2438400"/>
            <a:ext cx="990600" cy="152400"/>
          </a:xfrm>
          <a:custGeom>
            <a:avLst/>
            <a:gdLst>
              <a:gd name="T0" fmla="*/ 0 w 624"/>
              <a:gd name="T1" fmla="*/ 241935000 h 96"/>
              <a:gd name="T2" fmla="*/ 846772500 w 624"/>
              <a:gd name="T3" fmla="*/ 0 h 96"/>
              <a:gd name="T4" fmla="*/ 1572577500 w 624"/>
              <a:gd name="T5" fmla="*/ 241935000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96"/>
                </a:moveTo>
                <a:cubicBezTo>
                  <a:pt x="116" y="48"/>
                  <a:pt x="232" y="0"/>
                  <a:pt x="336" y="0"/>
                </a:cubicBezTo>
                <a:cubicBezTo>
                  <a:pt x="440" y="0"/>
                  <a:pt x="532" y="48"/>
                  <a:pt x="624" y="96"/>
                </a:cubicBezTo>
              </a:path>
            </a:pathLst>
          </a:custGeom>
          <a:noFill/>
          <a:ln w="28575" cmpd="sng">
            <a:solidFill>
              <a:srgbClr val="CC00CC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7" name="Text Box 41"/>
          <p:cNvSpPr txBox="1">
            <a:spLocks noChangeArrowheads="1"/>
          </p:cNvSpPr>
          <p:nvPr/>
        </p:nvSpPr>
        <p:spPr bwMode="auto">
          <a:xfrm>
            <a:off x="7696200" y="2057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/>
              <a:t>I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1288" name="Text Box 43"/>
          <p:cNvSpPr txBox="1">
            <a:spLocks noChangeArrowheads="1"/>
          </p:cNvSpPr>
          <p:nvPr/>
        </p:nvSpPr>
        <p:spPr bwMode="auto">
          <a:xfrm>
            <a:off x="6553200" y="4114800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3200" i="1"/>
              <a:t>V</a:t>
            </a:r>
            <a:r>
              <a:rPr lang="en-US" sz="3200" i="1" baseline="-25000"/>
              <a:t>R</a:t>
            </a:r>
            <a:r>
              <a:rPr lang="en-US" sz="3200"/>
              <a:t> = (</a:t>
            </a:r>
            <a:r>
              <a:rPr lang="en-US" sz="3200" i="1"/>
              <a:t>I</a:t>
            </a:r>
            <a:r>
              <a:rPr lang="en-US" sz="3200" baseline="-25000"/>
              <a:t>1 </a:t>
            </a:r>
            <a:r>
              <a:rPr lang="en-US" sz="3200"/>
              <a:t>-</a:t>
            </a:r>
            <a:r>
              <a:rPr lang="en-US" sz="3200" baseline="-25000"/>
              <a:t> </a:t>
            </a:r>
            <a:r>
              <a:rPr lang="en-US" sz="3200" i="1"/>
              <a:t>I</a:t>
            </a:r>
            <a:r>
              <a:rPr lang="en-US" sz="3200" baseline="-25000"/>
              <a:t>2 </a:t>
            </a:r>
            <a:r>
              <a:rPr lang="en-US" sz="3200"/>
              <a:t>) </a:t>
            </a:r>
            <a:r>
              <a:rPr lang="en-US" sz="3200" i="1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70387729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1" y="914401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900239"/>
            <a:ext cx="71437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851176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1" y="914401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900239"/>
            <a:ext cx="71437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62200" y="5181600"/>
                <a:ext cx="2404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=</m:t>
                      </m:r>
                      <m:r>
                        <a:rPr lang="en-US" sz="2800" b="1" i="1">
                          <a:latin typeface="Cambria Math"/>
                        </a:rPr>
                        <m:t>𝟏𝟑</m:t>
                      </m:r>
                      <m:r>
                        <a:rPr lang="en-US" sz="2800" b="1" i="1">
                          <a:latin typeface="Cambria Math"/>
                        </a:rPr>
                        <m:t>.</m:t>
                      </m:r>
                      <m:r>
                        <a:rPr lang="en-US" sz="2800" b="1" i="1">
                          <a:latin typeface="Cambria Math"/>
                        </a:rPr>
                        <m:t>𝟗</m:t>
                      </m:r>
                      <m:r>
                        <a:rPr lang="en-US" sz="2800" b="1" i="1">
                          <a:latin typeface="Cambria Math"/>
                        </a:rPr>
                        <m:t>𝒎𝑨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181600"/>
                <a:ext cx="240495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14600" y="5867400"/>
                <a:ext cx="26726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/>
                            </a:rPr>
                            <m:t>𝒊</m:t>
                          </m:r>
                        </m:e>
                        <m:sub>
                          <m:r>
                            <a:rPr lang="en-US" sz="2800" b="1" i="1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800" b="1" i="1">
                          <a:latin typeface="Cambria Math"/>
                        </a:rPr>
                        <m:t>=−</m:t>
                      </m:r>
                      <m:r>
                        <a:rPr lang="en-US" sz="2800" b="1" i="1">
                          <a:latin typeface="Cambria Math"/>
                        </a:rPr>
                        <m:t>𝟏</m:t>
                      </m:r>
                      <m:r>
                        <a:rPr lang="en-US" sz="2800" b="1" i="1">
                          <a:latin typeface="Cambria Math"/>
                        </a:rPr>
                        <m:t>.</m:t>
                      </m:r>
                      <m:r>
                        <a:rPr lang="en-US" sz="2800" b="1" i="1">
                          <a:latin typeface="Cambria Math"/>
                        </a:rPr>
                        <m:t>𝟖𝟕</m:t>
                      </m:r>
                      <m:r>
                        <a:rPr lang="en-US" sz="2800" b="1" i="1">
                          <a:latin typeface="Cambria Math"/>
                        </a:rPr>
                        <m:t>𝒎𝑨</m:t>
                      </m:r>
                    </m:oMath>
                  </m:oMathPara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867400"/>
                <a:ext cx="267265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80897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36"/>
          <p:cNvSpPr>
            <a:spLocks noGrp="1" noChangeArrowheads="1"/>
          </p:cNvSpPr>
          <p:nvPr>
            <p:ph type="title"/>
          </p:nvPr>
        </p:nvSpPr>
        <p:spPr>
          <a:xfrm>
            <a:off x="1905000" y="5334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Simple Circuit</a:t>
            </a:r>
          </a:p>
        </p:txBody>
      </p:sp>
      <p:sp>
        <p:nvSpPr>
          <p:cNvPr id="5125" name="Rectangle 37"/>
          <p:cNvSpPr>
            <a:spLocks noGrp="1" noChangeArrowheads="1"/>
          </p:cNvSpPr>
          <p:nvPr>
            <p:ph type="body" idx="1"/>
          </p:nvPr>
        </p:nvSpPr>
        <p:spPr>
          <a:xfrm>
            <a:off x="3276600" y="4114800"/>
            <a:ext cx="38862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i="1" dirty="0" smtClean="0"/>
              <a:t>Find </a:t>
            </a:r>
            <a:r>
              <a:rPr lang="en-US" i="1" dirty="0" err="1" smtClean="0"/>
              <a:t>V</a:t>
            </a:r>
            <a:r>
              <a:rPr lang="en-US" i="1" baseline="-25000" dirty="0" err="1" smtClean="0"/>
              <a:t>out</a:t>
            </a:r>
            <a:r>
              <a:rPr lang="en-US" dirty="0" smtClean="0"/>
              <a:t> 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38400" y="1600200"/>
            <a:ext cx="5943600" cy="2133600"/>
            <a:chOff x="1524000" y="1905000"/>
            <a:chExt cx="5943600" cy="2133600"/>
          </a:xfrm>
        </p:grpSpPr>
        <p:sp>
          <p:nvSpPr>
            <p:cNvPr id="5126" name="Text Box 3"/>
            <p:cNvSpPr txBox="1">
              <a:spLocks noChangeArrowheads="1"/>
            </p:cNvSpPr>
            <p:nvPr/>
          </p:nvSpPr>
          <p:spPr bwMode="auto">
            <a:xfrm>
              <a:off x="4114800" y="2514600"/>
              <a:ext cx="381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/>
                <a:t>+</a:t>
              </a:r>
            </a:p>
          </p:txBody>
        </p:sp>
        <p:sp>
          <p:nvSpPr>
            <p:cNvPr id="5127" name="Text Box 4"/>
            <p:cNvSpPr txBox="1">
              <a:spLocks noChangeArrowheads="1"/>
            </p:cNvSpPr>
            <p:nvPr/>
          </p:nvSpPr>
          <p:spPr bwMode="auto">
            <a:xfrm>
              <a:off x="3581400" y="358140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>
                  <a:cs typeface="Times New Roman" pitchFamily="18" charset="0"/>
                </a:rPr>
                <a:t>–</a:t>
              </a:r>
              <a:endParaRPr lang="en-US"/>
            </a:p>
          </p:txBody>
        </p:sp>
        <p:sp>
          <p:nvSpPr>
            <p:cNvPr id="5128" name="Text Box 5"/>
            <p:cNvSpPr txBox="1">
              <a:spLocks noChangeArrowheads="1"/>
            </p:cNvSpPr>
            <p:nvPr/>
          </p:nvSpPr>
          <p:spPr bwMode="auto">
            <a:xfrm>
              <a:off x="3657600" y="3048000"/>
              <a:ext cx="685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i="1"/>
                <a:t>V</a:t>
              </a:r>
              <a:r>
                <a:rPr lang="en-US" i="1" baseline="-25000"/>
                <a:t>out</a:t>
              </a:r>
              <a:endParaRPr lang="en-US"/>
            </a:p>
          </p:txBody>
        </p:sp>
        <p:sp>
          <p:nvSpPr>
            <p:cNvPr id="5129" name="Freeform 6"/>
            <p:cNvSpPr>
              <a:spLocks/>
            </p:cNvSpPr>
            <p:nvPr/>
          </p:nvSpPr>
          <p:spPr bwMode="auto">
            <a:xfrm>
              <a:off x="5105400" y="2362200"/>
              <a:ext cx="914400" cy="304800"/>
            </a:xfrm>
            <a:custGeom>
              <a:avLst/>
              <a:gdLst>
                <a:gd name="T0" fmla="*/ 0 w 576"/>
                <a:gd name="T1" fmla="*/ 241935000 h 192"/>
                <a:gd name="T2" fmla="*/ 120967500 w 576"/>
                <a:gd name="T3" fmla="*/ 241935000 h 192"/>
                <a:gd name="T4" fmla="*/ 241935000 w 576"/>
                <a:gd name="T5" fmla="*/ 0 h 192"/>
                <a:gd name="T6" fmla="*/ 483870000 w 576"/>
                <a:gd name="T7" fmla="*/ 483870000 h 192"/>
                <a:gd name="T8" fmla="*/ 725805000 w 576"/>
                <a:gd name="T9" fmla="*/ 0 h 192"/>
                <a:gd name="T10" fmla="*/ 967740000 w 576"/>
                <a:gd name="T11" fmla="*/ 483870000 h 192"/>
                <a:gd name="T12" fmla="*/ 1209675000 w 576"/>
                <a:gd name="T13" fmla="*/ 0 h 192"/>
                <a:gd name="T14" fmla="*/ 1330642500 w 576"/>
                <a:gd name="T15" fmla="*/ 241935000 h 192"/>
                <a:gd name="T16" fmla="*/ 1451610000 w 576"/>
                <a:gd name="T17" fmla="*/ 241935000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0" name="Text Box 12"/>
            <p:cNvSpPr txBox="1">
              <a:spLocks noChangeArrowheads="1"/>
            </p:cNvSpPr>
            <p:nvPr/>
          </p:nvSpPr>
          <p:spPr bwMode="auto">
            <a:xfrm>
              <a:off x="4800600" y="190500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1k</a:t>
              </a:r>
              <a:r>
                <a:rPr lang="en-US">
                  <a:latin typeface="Symbol" pitchFamily="18" charset="2"/>
                </a:rPr>
                <a:t>W</a:t>
              </a:r>
              <a:endParaRPr lang="en-US"/>
            </a:p>
          </p:txBody>
        </p:sp>
        <p:sp>
          <p:nvSpPr>
            <p:cNvPr id="5131" name="Freeform 13"/>
            <p:cNvSpPr>
              <a:spLocks/>
            </p:cNvSpPr>
            <p:nvPr/>
          </p:nvSpPr>
          <p:spPr bwMode="auto">
            <a:xfrm>
              <a:off x="2971800" y="2362200"/>
              <a:ext cx="914400" cy="304800"/>
            </a:xfrm>
            <a:custGeom>
              <a:avLst/>
              <a:gdLst>
                <a:gd name="T0" fmla="*/ 0 w 576"/>
                <a:gd name="T1" fmla="*/ 241935000 h 192"/>
                <a:gd name="T2" fmla="*/ 120967500 w 576"/>
                <a:gd name="T3" fmla="*/ 241935000 h 192"/>
                <a:gd name="T4" fmla="*/ 241935000 w 576"/>
                <a:gd name="T5" fmla="*/ 0 h 192"/>
                <a:gd name="T6" fmla="*/ 483870000 w 576"/>
                <a:gd name="T7" fmla="*/ 483870000 h 192"/>
                <a:gd name="T8" fmla="*/ 725805000 w 576"/>
                <a:gd name="T9" fmla="*/ 0 h 192"/>
                <a:gd name="T10" fmla="*/ 967740000 w 576"/>
                <a:gd name="T11" fmla="*/ 483870000 h 192"/>
                <a:gd name="T12" fmla="*/ 1209675000 w 576"/>
                <a:gd name="T13" fmla="*/ 0 h 192"/>
                <a:gd name="T14" fmla="*/ 1330642500 w 576"/>
                <a:gd name="T15" fmla="*/ 241935000 h 192"/>
                <a:gd name="T16" fmla="*/ 1451610000 w 576"/>
                <a:gd name="T17" fmla="*/ 241935000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2" name="Freeform 14"/>
            <p:cNvSpPr>
              <a:spLocks/>
            </p:cNvSpPr>
            <p:nvPr/>
          </p:nvSpPr>
          <p:spPr bwMode="auto">
            <a:xfrm rot="5400000">
              <a:off x="4038600" y="3124200"/>
              <a:ext cx="914400" cy="304800"/>
            </a:xfrm>
            <a:custGeom>
              <a:avLst/>
              <a:gdLst>
                <a:gd name="T0" fmla="*/ 0 w 576"/>
                <a:gd name="T1" fmla="*/ 241935000 h 192"/>
                <a:gd name="T2" fmla="*/ 120967500 w 576"/>
                <a:gd name="T3" fmla="*/ 241935000 h 192"/>
                <a:gd name="T4" fmla="*/ 241935000 w 576"/>
                <a:gd name="T5" fmla="*/ 0 h 192"/>
                <a:gd name="T6" fmla="*/ 483870000 w 576"/>
                <a:gd name="T7" fmla="*/ 483870000 h 192"/>
                <a:gd name="T8" fmla="*/ 725805000 w 576"/>
                <a:gd name="T9" fmla="*/ 0 h 192"/>
                <a:gd name="T10" fmla="*/ 967740000 w 576"/>
                <a:gd name="T11" fmla="*/ 483870000 h 192"/>
                <a:gd name="T12" fmla="*/ 1209675000 w 576"/>
                <a:gd name="T13" fmla="*/ 0 h 192"/>
                <a:gd name="T14" fmla="*/ 1330642500 w 576"/>
                <a:gd name="T15" fmla="*/ 241935000 h 192"/>
                <a:gd name="T16" fmla="*/ 1451610000 w 576"/>
                <a:gd name="T17" fmla="*/ 241935000 h 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6" h="192">
                  <a:moveTo>
                    <a:pt x="0" y="96"/>
                  </a:moveTo>
                  <a:lnTo>
                    <a:pt x="48" y="96"/>
                  </a:lnTo>
                  <a:lnTo>
                    <a:pt x="96" y="0"/>
                  </a:lnTo>
                  <a:lnTo>
                    <a:pt x="192" y="192"/>
                  </a:lnTo>
                  <a:lnTo>
                    <a:pt x="288" y="0"/>
                  </a:lnTo>
                  <a:lnTo>
                    <a:pt x="384" y="192"/>
                  </a:lnTo>
                  <a:lnTo>
                    <a:pt x="480" y="0"/>
                  </a:lnTo>
                  <a:lnTo>
                    <a:pt x="528" y="96"/>
                  </a:lnTo>
                  <a:lnTo>
                    <a:pt x="576" y="9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3" name="Line 15"/>
            <p:cNvSpPr>
              <a:spLocks noChangeShapeType="1"/>
            </p:cNvSpPr>
            <p:nvPr/>
          </p:nvSpPr>
          <p:spPr bwMode="auto">
            <a:xfrm flipV="1">
              <a:off x="4495800" y="251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4" name="Line 16"/>
            <p:cNvSpPr>
              <a:spLocks noChangeShapeType="1"/>
            </p:cNvSpPr>
            <p:nvPr/>
          </p:nvSpPr>
          <p:spPr bwMode="auto">
            <a:xfrm>
              <a:off x="4495800" y="3733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5" name="Text Box 17"/>
            <p:cNvSpPr txBox="1">
              <a:spLocks noChangeArrowheads="1"/>
            </p:cNvSpPr>
            <p:nvPr/>
          </p:nvSpPr>
          <p:spPr bwMode="auto">
            <a:xfrm>
              <a:off x="4724400" y="304800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1k</a:t>
              </a:r>
              <a:r>
                <a:rPr lang="en-US">
                  <a:latin typeface="Symbol" pitchFamily="18" charset="2"/>
                </a:rPr>
                <a:t>W</a:t>
              </a:r>
              <a:endParaRPr lang="en-US"/>
            </a:p>
          </p:txBody>
        </p:sp>
        <p:sp>
          <p:nvSpPr>
            <p:cNvPr id="5136" name="Line 18"/>
            <p:cNvSpPr>
              <a:spLocks noChangeShapeType="1"/>
            </p:cNvSpPr>
            <p:nvPr/>
          </p:nvSpPr>
          <p:spPr bwMode="auto">
            <a:xfrm flipH="1">
              <a:off x="3886200" y="2514600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7" name="Text Box 19"/>
            <p:cNvSpPr txBox="1">
              <a:spLocks noChangeArrowheads="1"/>
            </p:cNvSpPr>
            <p:nvPr/>
          </p:nvSpPr>
          <p:spPr bwMode="auto">
            <a:xfrm>
              <a:off x="2971800" y="1905000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/>
                <a:t>1k</a:t>
              </a:r>
              <a:r>
                <a:rPr lang="en-US">
                  <a:latin typeface="Symbol" pitchFamily="18" charset="2"/>
                </a:rPr>
                <a:t>W</a:t>
              </a:r>
              <a:endParaRPr lang="en-US"/>
            </a:p>
          </p:txBody>
        </p:sp>
        <p:sp>
          <p:nvSpPr>
            <p:cNvPr id="5138" name="Line 25"/>
            <p:cNvSpPr>
              <a:spLocks noChangeShapeType="1"/>
            </p:cNvSpPr>
            <p:nvPr/>
          </p:nvSpPr>
          <p:spPr bwMode="auto">
            <a:xfrm flipH="1">
              <a:off x="2514600" y="4038600"/>
              <a:ext cx="396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39" name="Text Box 26"/>
            <p:cNvSpPr txBox="1">
              <a:spLocks noChangeArrowheads="1"/>
            </p:cNvSpPr>
            <p:nvPr/>
          </p:nvSpPr>
          <p:spPr bwMode="auto">
            <a:xfrm>
              <a:off x="1524000" y="29718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i="1"/>
                <a:t>V</a:t>
              </a:r>
              <a:r>
                <a:rPr lang="en-US" baseline="-25000"/>
                <a:t>1</a:t>
              </a:r>
              <a:endParaRPr lang="en-US"/>
            </a:p>
          </p:txBody>
        </p:sp>
        <p:sp>
          <p:nvSpPr>
            <p:cNvPr id="5140" name="Line 40"/>
            <p:cNvSpPr>
              <a:spLocks noChangeShapeType="1"/>
            </p:cNvSpPr>
            <p:nvPr/>
          </p:nvSpPr>
          <p:spPr bwMode="auto">
            <a:xfrm flipV="1">
              <a:off x="2514600" y="251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1" name="Line 41"/>
            <p:cNvSpPr>
              <a:spLocks noChangeShapeType="1"/>
            </p:cNvSpPr>
            <p:nvPr/>
          </p:nvSpPr>
          <p:spPr bwMode="auto">
            <a:xfrm>
              <a:off x="2514600" y="2514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2" name="Line 42"/>
            <p:cNvSpPr>
              <a:spLocks noChangeShapeType="1"/>
            </p:cNvSpPr>
            <p:nvPr/>
          </p:nvSpPr>
          <p:spPr bwMode="auto">
            <a:xfrm flipV="1">
              <a:off x="2514600" y="3733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3" name="Text Box 45"/>
            <p:cNvSpPr txBox="1">
              <a:spLocks noChangeArrowheads="1"/>
            </p:cNvSpPr>
            <p:nvPr/>
          </p:nvSpPr>
          <p:spPr bwMode="auto">
            <a:xfrm>
              <a:off x="6934200" y="3048000"/>
              <a:ext cx="533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i="1"/>
                <a:t>V</a:t>
              </a:r>
              <a:r>
                <a:rPr lang="en-US" baseline="-25000"/>
                <a:t>2</a:t>
              </a:r>
              <a:endParaRPr lang="en-US"/>
            </a:p>
          </p:txBody>
        </p:sp>
        <p:sp>
          <p:nvSpPr>
            <p:cNvPr id="5144" name="Line 50"/>
            <p:cNvSpPr>
              <a:spLocks noChangeShapeType="1"/>
            </p:cNvSpPr>
            <p:nvPr/>
          </p:nvSpPr>
          <p:spPr bwMode="auto">
            <a:xfrm>
              <a:off x="6019800" y="25146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5" name="Line 49"/>
            <p:cNvSpPr>
              <a:spLocks noChangeShapeType="1"/>
            </p:cNvSpPr>
            <p:nvPr/>
          </p:nvSpPr>
          <p:spPr bwMode="auto">
            <a:xfrm flipV="1">
              <a:off x="6477000" y="2514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6" name="Line 51"/>
            <p:cNvSpPr>
              <a:spLocks noChangeShapeType="1"/>
            </p:cNvSpPr>
            <p:nvPr/>
          </p:nvSpPr>
          <p:spPr bwMode="auto">
            <a:xfrm flipV="1">
              <a:off x="6477000" y="37338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47" name="Oval 55"/>
            <p:cNvSpPr>
              <a:spLocks noChangeArrowheads="1"/>
            </p:cNvSpPr>
            <p:nvPr/>
          </p:nvSpPr>
          <p:spPr bwMode="auto">
            <a:xfrm>
              <a:off x="6019800" y="28194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  <a:p>
              <a:pPr algn="ctr"/>
              <a:r>
                <a:rPr lang="en-US">
                  <a:cs typeface="Times New Roman" pitchFamily="18" charset="0"/>
                </a:rPr>
                <a:t>–</a:t>
              </a:r>
              <a:endParaRPr lang="en-US"/>
            </a:p>
          </p:txBody>
        </p:sp>
        <p:sp>
          <p:nvSpPr>
            <p:cNvPr id="5148" name="Oval 56"/>
            <p:cNvSpPr>
              <a:spLocks noChangeArrowheads="1"/>
            </p:cNvSpPr>
            <p:nvPr/>
          </p:nvSpPr>
          <p:spPr bwMode="auto">
            <a:xfrm>
              <a:off x="2057400" y="2819400"/>
              <a:ext cx="914400" cy="914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  <a:p>
              <a:pPr algn="ctr"/>
              <a:r>
                <a:rPr lang="en-US">
                  <a:cs typeface="Times New Roman" pitchFamily="18" charset="0"/>
                </a:rPr>
                <a:t>–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45498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6165273" y="1741101"/>
            <a:ext cx="4339052" cy="14000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4011614" y="2560639"/>
            <a:ext cx="1587" cy="28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011614" y="4119564"/>
            <a:ext cx="1587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3602039" y="2343150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3684589" y="2343150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2118906" y="740566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Using Cramer’s Rule to Solve Three Equations with Three Unknowns</a:t>
            </a:r>
            <a:endParaRPr lang="en-IN" sz="20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007353" y="1529827"/>
            <a:ext cx="3706463" cy="1611350"/>
            <a:chOff x="3059182" y="2185245"/>
            <a:chExt cx="3706463" cy="16113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124200" y="2185245"/>
                  <a:ext cx="35764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𝑧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2185245"/>
                  <a:ext cx="3576428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163809" y="2715294"/>
                  <a:ext cx="35764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𝑧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809" y="2715294"/>
                  <a:ext cx="3576428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059182" y="3273375"/>
                  <a:ext cx="37064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  <m:r>
                          <a:rPr lang="en-US" sz="28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𝑧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IN" sz="28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182" y="3273375"/>
                  <a:ext cx="3706463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165273" y="2110432"/>
            <a:ext cx="4339052" cy="720582"/>
            <a:chOff x="1641678" y="4319876"/>
            <a:chExt cx="4339052" cy="720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641678" y="4364388"/>
                  <a:ext cx="1417504" cy="6685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𝑥</m:t>
                        </m:r>
                        <m:r>
                          <a:rPr lang="en-US" sz="3200" i="1">
                            <a:latin typeface="Cambria Math"/>
                          </a:rPr>
                          <m:t>=</m:t>
                        </m:r>
                        <m:box>
                          <m:box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𝐷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1678" y="4364388"/>
                  <a:ext cx="1417504" cy="66858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563226" y="4371877"/>
                  <a:ext cx="1417504" cy="6685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𝑧</m:t>
                        </m:r>
                        <m:r>
                          <a:rPr lang="en-US" sz="3200" i="1">
                            <a:latin typeface="Cambria Math"/>
                          </a:rPr>
                          <m:t>=</m:t>
                        </m:r>
                        <m:box>
                          <m:box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𝐷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3226" y="4371877"/>
                  <a:ext cx="1417504" cy="66858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059182" y="4319876"/>
                  <a:ext cx="1447319" cy="720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/>
                          </a:rPr>
                          <m:t>𝑦</m:t>
                        </m:r>
                        <m:r>
                          <a:rPr lang="en-US" sz="3200" i="1">
                            <a:latin typeface="Cambria Math"/>
                          </a:rPr>
                          <m:t>=</m:t>
                        </m:r>
                        <m:box>
                          <m:box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200" i="1">
                                    <a:latin typeface="Cambria Math"/>
                                  </a:rPr>
                                  <m:t>𝐷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lang="en-IN" sz="32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182" y="4319876"/>
                  <a:ext cx="1447319" cy="72058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/>
          <p:cNvSpPr/>
          <p:nvPr/>
        </p:nvSpPr>
        <p:spPr>
          <a:xfrm>
            <a:off x="1665849" y="358140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where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458109" y="3499966"/>
                <a:ext cx="2606996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𝐷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09" y="3499966"/>
                <a:ext cx="2606996" cy="126618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905001" y="5162102"/>
                <a:ext cx="2731773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5162102"/>
                <a:ext cx="2731773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15412" y="5221626"/>
                <a:ext cx="286597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412" y="5221626"/>
                <a:ext cx="2865977" cy="12661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6400800" y="1741100"/>
            <a:ext cx="172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Cramer’s Rule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897330" y="5221626"/>
                <a:ext cx="2740815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330" y="5221626"/>
                <a:ext cx="2740815" cy="12661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36904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4011614" y="2560639"/>
            <a:ext cx="1587" cy="28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4011614" y="4119564"/>
            <a:ext cx="1587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3602039" y="2343150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3684589" y="2343150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grpSp>
        <p:nvGrpSpPr>
          <p:cNvPr id="4" name="Group 3"/>
          <p:cNvGrpSpPr/>
          <p:nvPr/>
        </p:nvGrpSpPr>
        <p:grpSpPr>
          <a:xfrm>
            <a:off x="4354658" y="5001492"/>
            <a:ext cx="3895725" cy="1647825"/>
            <a:chOff x="5029200" y="2243137"/>
            <a:chExt cx="3895725" cy="164782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243137"/>
              <a:ext cx="2219325" cy="1647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029200" y="2386723"/>
              <a:ext cx="18133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For determinant</a:t>
              </a:r>
              <a:endParaRPr lang="en-IN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34" y="1676400"/>
            <a:ext cx="8764732" cy="3074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118906" y="740566"/>
            <a:ext cx="7924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Using Cramer’s Rule to Solve Three Equations with Three Unknowns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3320861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7401" y="914401"/>
            <a:ext cx="1790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2" name="AutoShape 2" descr="blob:https://web.whatsapp.com/b93f9142-9a41-43d0-9841-f285753d6247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16" t="7450" r="15993" b="8333"/>
          <a:stretch/>
        </p:blipFill>
        <p:spPr bwMode="auto">
          <a:xfrm rot="16200000">
            <a:off x="3899268" y="-451946"/>
            <a:ext cx="4060961" cy="771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752440" y="3668400"/>
              <a:ext cx="130320" cy="1040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4520" y="3660480"/>
                <a:ext cx="150120" cy="12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623936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 bwMode="auto"/>
      <a:bodyPr wrap="none" fromWordArt="1">
        <a:prstTxWarp prst="textFadeRight">
          <a:avLst>
            <a:gd name="adj" fmla="val 33333"/>
          </a:avLst>
        </a:prstTxWarp>
        <a:scene3d>
          <a:camera prst="legacyPerspectiveFront">
            <a:rot lat="20519995" lon="1080000" rev="0"/>
          </a:camera>
          <a:lightRig rig="legacyHarsh2" dir="b"/>
        </a:scene3d>
        <a:sp3d extrusionH="430200" prstMaterial="legacyMatte">
          <a:extrusionClr>
            <a:srgbClr val="FF6600"/>
          </a:extrusionClr>
        </a:sp3d>
      </a:bodyPr>
      <a:lstStyle>
        <a:defPPr algn="ctr">
          <a:defRPr sz="3600" kern="10" normalizeH="1" dirty="0">
            <a:ln w="9525">
              <a:round/>
              <a:headEnd/>
              <a:tailEnd/>
            </a:ln>
            <a:gradFill rotWithShape="1">
              <a:gsLst>
                <a:gs pos="0">
                  <a:srgbClr val="FFE701"/>
                </a:gs>
                <a:gs pos="100000">
                  <a:srgbClr val="FE3E02"/>
                </a:gs>
              </a:gsLst>
              <a:lin ang="5700000" scaled="1"/>
            </a:gradFill>
            <a:latin typeface="Impac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8644</TotalTime>
  <Words>225</Words>
  <Application>Microsoft Office PowerPoint</Application>
  <PresentationFormat>Widescreen</PresentationFormat>
  <Paragraphs>83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 Math</vt:lpstr>
      <vt:lpstr>Georgia</vt:lpstr>
      <vt:lpstr>Symbol</vt:lpstr>
      <vt:lpstr>Times New Roman</vt:lpstr>
      <vt:lpstr>Trebuchet MS</vt:lpstr>
      <vt:lpstr>Verdana</vt:lpstr>
      <vt:lpstr>Wingdings 2</vt:lpstr>
      <vt:lpstr>Urban</vt:lpstr>
      <vt:lpstr>Basic Electrical and Electronics Engineering</vt:lpstr>
      <vt:lpstr>PowerPoint Presentation</vt:lpstr>
      <vt:lpstr>Voltages from Mesh Currents</vt:lpstr>
      <vt:lpstr>PowerPoint Presentation</vt:lpstr>
      <vt:lpstr>PowerPoint Presentation</vt:lpstr>
      <vt:lpstr>Simple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Kent Campus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Matrices: Basic Operations</dc:title>
  <dc:creator>wradulov</dc:creator>
  <cp:lastModifiedBy>Admin</cp:lastModifiedBy>
  <cp:revision>192</cp:revision>
  <dcterms:created xsi:type="dcterms:W3CDTF">2004-03-15T18:51:54Z</dcterms:created>
  <dcterms:modified xsi:type="dcterms:W3CDTF">2024-08-02T12:11:24Z</dcterms:modified>
</cp:coreProperties>
</file>