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sldIdLst>
    <p:sldId id="256" r:id="rId2"/>
    <p:sldId id="395" r:id="rId3"/>
    <p:sldId id="396" r:id="rId4"/>
    <p:sldId id="400" r:id="rId5"/>
    <p:sldId id="397" r:id="rId6"/>
    <p:sldId id="398" r:id="rId7"/>
    <p:sldId id="401" r:id="rId8"/>
    <p:sldId id="390" r:id="rId9"/>
    <p:sldId id="393" r:id="rId10"/>
    <p:sldId id="402" r:id="rId11"/>
    <p:sldId id="394" r:id="rId12"/>
    <p:sldId id="39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>
      <p:cViewPr varScale="1">
        <p:scale>
          <a:sx n="68" d="100"/>
          <a:sy n="68" d="100"/>
        </p:scale>
        <p:origin x="14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2" name="Rectangle 1"/>
          <p:cNvSpPr/>
          <p:nvPr/>
        </p:nvSpPr>
        <p:spPr>
          <a:xfrm>
            <a:off x="6477000" y="59436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LECTURE 1.6</a:t>
            </a:r>
            <a:endParaRPr lang="en-IN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32" y="862252"/>
            <a:ext cx="8474667" cy="5371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55808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45635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1533525"/>
            <a:ext cx="7172325" cy="3790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55808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55065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48100" b="54819"/>
          <a:stretch/>
        </p:blipFill>
        <p:spPr>
          <a:xfrm>
            <a:off x="457200" y="914400"/>
            <a:ext cx="7714361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43353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CEE26F0-BA17-4381-B46C-8B0844309E5B}" type="slidenum">
              <a:rPr lang="en-US" altLang="en-US">
                <a:latin typeface="Arial" panose="020B0604020202020204" pitchFamily="34" charset="0"/>
              </a:rPr>
              <a:pPr/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457200" y="1431925"/>
            <a:ext cx="8305800" cy="374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sz="2000" b="1"/>
              <a:t>Steps to Determine Node Voltages:</a:t>
            </a:r>
          </a:p>
          <a:p>
            <a:pPr algn="just"/>
            <a:endParaRPr lang="en-US" altLang="en-US" sz="2000" b="1"/>
          </a:p>
          <a:p>
            <a:pPr algn="just">
              <a:buFontTx/>
              <a:buAutoNum type="arabicPeriod"/>
            </a:pPr>
            <a:r>
              <a:rPr lang="en-US" altLang="en-US" sz="2000"/>
              <a:t>Select a node as the </a:t>
            </a:r>
            <a:r>
              <a:rPr lang="en-US" altLang="en-US" sz="2000" b="1">
                <a:solidFill>
                  <a:srgbClr val="0000CC"/>
                </a:solidFill>
              </a:rPr>
              <a:t>reference node</a:t>
            </a:r>
            <a:r>
              <a:rPr lang="en-US" altLang="en-US" sz="2000"/>
              <a:t>. Assign voltages </a:t>
            </a:r>
            <a:r>
              <a:rPr lang="en-US" altLang="en-US" sz="2000" i="1"/>
              <a:t>v</a:t>
            </a:r>
            <a:r>
              <a:rPr lang="en-US" altLang="en-US" sz="2000" baseline="-25000"/>
              <a:t>1</a:t>
            </a:r>
            <a:r>
              <a:rPr lang="en-US" altLang="en-US" sz="2000" i="1"/>
              <a:t>, v</a:t>
            </a:r>
            <a:r>
              <a:rPr lang="en-US" altLang="en-US" sz="2000" baseline="-25000"/>
              <a:t>2</a:t>
            </a:r>
            <a:r>
              <a:rPr lang="en-US" altLang="en-US" sz="2000" i="1"/>
              <a:t>, . . . , v</a:t>
            </a:r>
            <a:r>
              <a:rPr lang="en-US" altLang="en-US" sz="2000" i="1" baseline="-25000"/>
              <a:t>n</a:t>
            </a:r>
            <a:r>
              <a:rPr lang="en-US" altLang="en-US" sz="2000" baseline="-25000"/>
              <a:t>−1</a:t>
            </a:r>
            <a:r>
              <a:rPr lang="en-US" altLang="en-US" sz="2000"/>
              <a:t> to the remaining </a:t>
            </a:r>
            <a:r>
              <a:rPr lang="en-US" altLang="en-US" sz="2000" i="1"/>
              <a:t>n </a:t>
            </a:r>
            <a:r>
              <a:rPr lang="en-US" altLang="en-US" sz="2000"/>
              <a:t>− 1 nodes. The voltages are referenced with respect to the reference node.</a:t>
            </a:r>
          </a:p>
          <a:p>
            <a:pPr algn="just">
              <a:buFontTx/>
              <a:buAutoNum type="arabicPeriod"/>
            </a:pPr>
            <a:endParaRPr lang="en-US" altLang="en-US" sz="2000"/>
          </a:p>
          <a:p>
            <a:pPr algn="just"/>
            <a:r>
              <a:rPr lang="en-US" altLang="en-US" sz="2000"/>
              <a:t>2. </a:t>
            </a:r>
            <a:r>
              <a:rPr lang="en-US" altLang="en-US" sz="2000" b="1">
                <a:solidFill>
                  <a:srgbClr val="0000CC"/>
                </a:solidFill>
              </a:rPr>
              <a:t>Apply KCL</a:t>
            </a:r>
            <a:r>
              <a:rPr lang="en-US" altLang="en-US" sz="2000"/>
              <a:t> to each of the </a:t>
            </a:r>
            <a:r>
              <a:rPr lang="en-US" altLang="en-US" sz="2000" b="1" i="1">
                <a:solidFill>
                  <a:srgbClr val="0000CC"/>
                </a:solidFill>
              </a:rPr>
              <a:t>n </a:t>
            </a:r>
            <a:r>
              <a:rPr lang="en-US" altLang="en-US" sz="2000" b="1">
                <a:solidFill>
                  <a:srgbClr val="0000CC"/>
                </a:solidFill>
              </a:rPr>
              <a:t>− 1 nonreference nodes</a:t>
            </a:r>
            <a:r>
              <a:rPr lang="en-US" altLang="en-US" sz="2000"/>
              <a:t>. Use Ohm’s law to express the branch currents in terms of node voltages.</a:t>
            </a:r>
          </a:p>
          <a:p>
            <a:pPr algn="just"/>
            <a:endParaRPr lang="en-US" altLang="en-US" sz="2000"/>
          </a:p>
          <a:p>
            <a:pPr algn="just"/>
            <a:r>
              <a:rPr lang="en-US" altLang="en-US" sz="2000"/>
              <a:t>3. Solve the resulting simultaneous equations to obtain the unknown node voltages.</a:t>
            </a: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2222500" y="841248"/>
            <a:ext cx="4775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 sz="2800" b="1" dirty="0">
                <a:solidFill>
                  <a:srgbClr val="0000CC"/>
                </a:solidFill>
              </a:rPr>
              <a:t>Nodal Voltage Analysis</a:t>
            </a:r>
          </a:p>
        </p:txBody>
      </p:sp>
    </p:spTree>
    <p:extLst>
      <p:ext uri="{BB962C8B-B14F-4D97-AF65-F5344CB8AC3E}">
        <p14:creationId xmlns:p14="http://schemas.microsoft.com/office/powerpoint/2010/main" val="285686875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11081"/>
            <a:ext cx="3733800" cy="288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2783627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EAF841B-02BB-44E2-977B-1FAFBEA3B975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53890059-38EB-401A-A799-32307D66F4B3}" type="slidenum">
              <a:rPr lang="en-US" altLang="en-US">
                <a:latin typeface="Arial" panose="020B0604020202020204" pitchFamily="34" charset="0"/>
              </a:rPr>
              <a:pPr/>
              <a:t>4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270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76400"/>
            <a:ext cx="33528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0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521140"/>
            <a:ext cx="3733800" cy="2884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0" name="Rectangle 8"/>
          <p:cNvSpPr>
            <a:spLocks noChangeArrowheads="1"/>
          </p:cNvSpPr>
          <p:nvPr/>
        </p:nvSpPr>
        <p:spPr bwMode="auto">
          <a:xfrm>
            <a:off x="228600" y="990600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/>
              <a:t>At node 1, applying KCL and Ohm’s law gives</a:t>
            </a:r>
          </a:p>
        </p:txBody>
      </p:sp>
      <p:pic>
        <p:nvPicPr>
          <p:cNvPr id="7271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73438"/>
            <a:ext cx="2895600" cy="741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8788"/>
            <a:ext cx="2209800" cy="60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3" name="Rectangle 12"/>
          <p:cNvSpPr>
            <a:spLocks noChangeArrowheads="1"/>
          </p:cNvSpPr>
          <p:nvPr/>
        </p:nvSpPr>
        <p:spPr bwMode="auto">
          <a:xfrm>
            <a:off x="152400" y="2752725"/>
            <a:ext cx="4191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/>
              <a:t>Multiplying each term in the last equation by 4, we obtain</a:t>
            </a:r>
          </a:p>
        </p:txBody>
      </p:sp>
      <p:sp>
        <p:nvSpPr>
          <p:cNvPr id="72714" name="Rectangle 13"/>
          <p:cNvSpPr>
            <a:spLocks noChangeArrowheads="1"/>
          </p:cNvSpPr>
          <p:nvPr/>
        </p:nvSpPr>
        <p:spPr bwMode="auto">
          <a:xfrm>
            <a:off x="4038600" y="3581400"/>
            <a:ext cx="49196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At node 2, we do the same thing and get</a:t>
            </a:r>
          </a:p>
        </p:txBody>
      </p:sp>
      <p:pic>
        <p:nvPicPr>
          <p:cNvPr id="72715" name="Picture 1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3962400"/>
            <a:ext cx="3886200" cy="862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6" name="Rectangle 15"/>
          <p:cNvSpPr>
            <a:spLocks noChangeArrowheads="1"/>
          </p:cNvSpPr>
          <p:nvPr/>
        </p:nvSpPr>
        <p:spPr bwMode="auto">
          <a:xfrm>
            <a:off x="4038600" y="4800600"/>
            <a:ext cx="454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Multiplying each term by 12 results in</a:t>
            </a:r>
          </a:p>
        </p:txBody>
      </p:sp>
      <p:pic>
        <p:nvPicPr>
          <p:cNvPr id="72717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181600"/>
            <a:ext cx="4191000" cy="70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718" name="Picture 17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6019800"/>
            <a:ext cx="3200400" cy="649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2719" name="Line 18"/>
          <p:cNvSpPr>
            <a:spLocks noChangeShapeType="1"/>
          </p:cNvSpPr>
          <p:nvPr/>
        </p:nvSpPr>
        <p:spPr bwMode="auto">
          <a:xfrm>
            <a:off x="2514600" y="4572000"/>
            <a:ext cx="45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20" name="Line 19"/>
          <p:cNvSpPr>
            <a:spLocks noChangeShapeType="1"/>
          </p:cNvSpPr>
          <p:nvPr/>
        </p:nvSpPr>
        <p:spPr bwMode="auto">
          <a:xfrm flipV="1">
            <a:off x="7391400" y="6305550"/>
            <a:ext cx="533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72721" name="Text Box 20"/>
          <p:cNvSpPr txBox="1">
            <a:spLocks noChangeArrowheads="1"/>
          </p:cNvSpPr>
          <p:nvPr/>
        </p:nvSpPr>
        <p:spPr bwMode="auto">
          <a:xfrm>
            <a:off x="2908300" y="4357688"/>
            <a:ext cx="5365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(1)</a:t>
            </a:r>
          </a:p>
        </p:txBody>
      </p:sp>
      <p:sp>
        <p:nvSpPr>
          <p:cNvPr id="72722" name="Text Box 21"/>
          <p:cNvSpPr txBox="1">
            <a:spLocks noChangeArrowheads="1"/>
          </p:cNvSpPr>
          <p:nvPr/>
        </p:nvSpPr>
        <p:spPr bwMode="auto">
          <a:xfrm>
            <a:off x="7848600" y="6102350"/>
            <a:ext cx="5365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r>
              <a:rPr lang="en-US" altLang="en-US"/>
              <a:t>(2)</a:t>
            </a:r>
          </a:p>
        </p:txBody>
      </p:sp>
      <p:sp>
        <p:nvSpPr>
          <p:cNvPr id="72723" name="Rectangle 22"/>
          <p:cNvSpPr>
            <a:spLocks noChangeArrowheads="1"/>
          </p:cNvSpPr>
          <p:nvPr/>
        </p:nvSpPr>
        <p:spPr bwMode="auto">
          <a:xfrm>
            <a:off x="228600" y="449263"/>
            <a:ext cx="5257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 b="1" dirty="0" smtClean="0">
                <a:solidFill>
                  <a:srgbClr val="0000CC"/>
                </a:solidFill>
              </a:rPr>
              <a:t>Q. </a:t>
            </a:r>
            <a:r>
              <a:rPr lang="en-US" altLang="en-US" dirty="0" smtClean="0"/>
              <a:t>Calculate </a:t>
            </a:r>
            <a:r>
              <a:rPr lang="en-US" altLang="en-US" dirty="0"/>
              <a:t>the node voltages in the circuit shown in Fig.</a:t>
            </a:r>
          </a:p>
        </p:txBody>
      </p:sp>
    </p:spTree>
    <p:extLst>
      <p:ext uri="{BB962C8B-B14F-4D97-AF65-F5344CB8AC3E}">
        <p14:creationId xmlns:p14="http://schemas.microsoft.com/office/powerpoint/2010/main" val="110624792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228600" y="762000"/>
            <a:ext cx="861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just"/>
            <a:r>
              <a:rPr lang="en-US" altLang="en-US"/>
              <a:t>To use Cramer’s rule, we need to put Eqs. (1) and (2) in matrix form as</a:t>
            </a:r>
          </a:p>
        </p:txBody>
      </p:sp>
      <p:pic>
        <p:nvPicPr>
          <p:cNvPr id="7373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1219200"/>
            <a:ext cx="3505200" cy="1062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362200"/>
            <a:ext cx="56007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73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810000"/>
            <a:ext cx="6381750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918258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72FF24E-FF37-4464-A364-08B1341A36F7}" type="datetime1">
              <a:rPr lang="en-US"/>
              <a:pPr>
                <a:defRPr/>
              </a:pPr>
              <a:t>8/5/2024</a:t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fld id="{6902571E-A6CF-4421-A234-03EC6932C933}" type="slidenum">
              <a:rPr lang="en-US" altLang="en-US">
                <a:latin typeface="Arial" panose="020B0604020202020204" pitchFamily="34" charset="0"/>
              </a:rPr>
              <a:pPr/>
              <a:t>6</a:t>
            </a:fld>
            <a:endParaRPr lang="en-US" altLang="en-US">
              <a:latin typeface="Arial" panose="020B0604020202020204" pitchFamily="34" charset="0"/>
            </a:endParaRPr>
          </a:p>
        </p:txBody>
      </p:sp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069848"/>
            <a:ext cx="7858125" cy="2809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857386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95" y="2438400"/>
            <a:ext cx="38862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1295400"/>
            <a:ext cx="8991600" cy="87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406759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691" y="1295400"/>
            <a:ext cx="8991600" cy="874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55808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795" y="2438400"/>
            <a:ext cx="38862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7200" y="42465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943600" y="2992744"/>
                <a:ext cx="29062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=1.2177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𝑉𝑜𝑙𝑡𝑠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992744"/>
                <a:ext cx="29062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943600" y="3506756"/>
                <a:ext cx="311328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0.37889 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𝑉𝑜𝑙𝑡𝑠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3506756"/>
                <a:ext cx="311328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943600" y="4103264"/>
                <a:ext cx="32607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−1.5712 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𝑉𝑜𝑙𝑡𝑠</m:t>
                      </m:r>
                    </m:oMath>
                  </m:oMathPara>
                </a14:m>
                <a:endParaRPr lang="en-IN" sz="28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4103264"/>
                <a:ext cx="326076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047122" y="4627627"/>
                <a:ext cx="2651560" cy="5741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19 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800" dirty="0" smtClean="0"/>
                  <a:t> </a:t>
                </a:r>
                <a:endParaRPr lang="en-IN" sz="28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122" y="4627627"/>
                <a:ext cx="2651560" cy="5741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84110" y="5336143"/>
                <a:ext cx="3160032" cy="9265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IN" sz="3200" dirty="0" smtClean="0"/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32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IN" sz="32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IN" sz="32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32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  <m:r>
                              <m:rPr>
                                <m:nor/>
                              </m:rPr>
                              <a:rPr lang="en-IN" sz="3200" dirty="0"/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sz="32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endParaRPr lang="en-IN" sz="32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4110" y="5336143"/>
                <a:ext cx="3160032" cy="926536"/>
              </a:xfrm>
              <a:prstGeom prst="rect">
                <a:avLst/>
              </a:prstGeom>
              <a:blipFill>
                <a:blip r:embed="rId8"/>
                <a:stretch>
                  <a:fillRect b="-723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6090101" y="6282937"/>
                <a:ext cx="208339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=1.267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IN" sz="24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101" y="6282937"/>
                <a:ext cx="2083391" cy="461665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5722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41" t="9929" b="42290"/>
          <a:stretch/>
        </p:blipFill>
        <p:spPr bwMode="auto">
          <a:xfrm>
            <a:off x="2819400" y="1371600"/>
            <a:ext cx="5754978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81000" y="555808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QUESTION</a:t>
            </a:r>
            <a:endParaRPr lang="en-IN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25000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 bwMode="auto"/>
      <a:bodyPr wrap="none" fromWordArt="1">
        <a:prstTxWarp prst="textFadeRight">
          <a:avLst>
            <a:gd name="adj" fmla="val 33333"/>
          </a:avLst>
        </a:prstTxWarp>
        <a:scene3d>
          <a:camera prst="legacyPerspectiveFront">
            <a:rot lat="20519995" lon="1080000" rev="0"/>
          </a:camera>
          <a:lightRig rig="legacyHarsh2" dir="b"/>
        </a:scene3d>
        <a:sp3d extrusionH="430200" prstMaterial="legacyMatte">
          <a:extrusionClr>
            <a:srgbClr val="FF6600"/>
          </a:extrusionClr>
        </a:sp3d>
      </a:bodyPr>
      <a:lstStyle>
        <a:defPPr algn="ctr">
          <a:defRPr sz="3600" kern="10" normalizeH="1" dirty="0">
            <a:ln w="9525">
              <a:round/>
              <a:headEnd/>
              <a:tailEnd/>
            </a:ln>
            <a:gradFill rotWithShape="1">
              <a:gsLst>
                <a:gs pos="0">
                  <a:srgbClr val="FFE701"/>
                </a:gs>
                <a:gs pos="100000">
                  <a:srgbClr val="FE3E02"/>
                </a:gs>
              </a:gsLst>
              <a:lin ang="5700000" scaled="1"/>
            </a:gradFill>
            <a:latin typeface="Impact"/>
          </a:defRPr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7354</TotalTime>
  <Words>200</Words>
  <Application>Microsoft Office PowerPoint</Application>
  <PresentationFormat>On-screen Show (4:3)</PresentationFormat>
  <Paragraphs>35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Cambria Math</vt:lpstr>
      <vt:lpstr>Georgia</vt:lpstr>
      <vt:lpstr>Trebuchet MS</vt:lpstr>
      <vt:lpstr>Verdana</vt:lpstr>
      <vt:lpstr>Wingdings 2</vt:lpstr>
      <vt:lpstr>Urban</vt:lpstr>
      <vt:lpstr>Basic Electrical and Electronics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181</cp:revision>
  <dcterms:created xsi:type="dcterms:W3CDTF">2004-03-15T18:51:54Z</dcterms:created>
  <dcterms:modified xsi:type="dcterms:W3CDTF">2024-08-05T09:46:47Z</dcterms:modified>
</cp:coreProperties>
</file>