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377" r:id="rId2"/>
    <p:sldId id="378" r:id="rId3"/>
    <p:sldId id="379" r:id="rId4"/>
    <p:sldId id="380" r:id="rId5"/>
    <p:sldId id="381" r:id="rId6"/>
    <p:sldId id="400" r:id="rId7"/>
    <p:sldId id="401" r:id="rId8"/>
    <p:sldId id="402" r:id="rId9"/>
    <p:sldId id="382" r:id="rId10"/>
    <p:sldId id="383" r:id="rId11"/>
    <p:sldId id="384" r:id="rId12"/>
    <p:sldId id="385" r:id="rId13"/>
    <p:sldId id="386" r:id="rId14"/>
    <p:sldId id="345" r:id="rId15"/>
    <p:sldId id="375" r:id="rId16"/>
    <p:sldId id="346" r:id="rId17"/>
    <p:sldId id="337" r:id="rId18"/>
    <p:sldId id="333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97" r:id="rId27"/>
    <p:sldId id="398" r:id="rId28"/>
    <p:sldId id="399" r:id="rId29"/>
    <p:sldId id="388" r:id="rId30"/>
    <p:sldId id="396" r:id="rId31"/>
    <p:sldId id="387" r:id="rId32"/>
    <p:sldId id="39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2-02T04:37:34.50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9420 5166 237,'-3'1'281,"2"-1"17,1 1-43,0 1-59,0-2-44,4 2-27,-1-1-11,3-1-3,1 2-8,3-2-9,3 1-5,3 1-18,3-1-6,5 2-3,2 0-10,4 0-8,4 0-8,1-1 0,3 1-9,2 0-2,0-2-1,3 2-3,2-2 1,4 1-5,-3 0-2,3-1-4,1 1-1,0-2-4,0 2 0,3-2 1,-1 0 0,3 0-1,0 0-6,1 0 1,-1-2-1,1 0-1,-3 1 1,1-4 0,-5 3 1,-2 0-1,-3-1 0,-1 3-1,-1 0 1,-6 0 0,-1 0 0,-3 3 2,-1-1 0,-6 3 0,1-2-1,-5 1 3,0-1-4,-3 2 0,0-1 0,-3 1 2,0-2-2,-2 2 0,0-2-2,-2-1 5,-2 2-3,1-3 0,-4 1 1,2 1 0,-4-3-1,0 1-1,-1 1 2,1-2 4,-2 0 1,0 1 2,-1-1 2,-1 0 6,0 0 1,2 2-1,-2-2-1,0 1-3,0-1-3,0 0-5,0 0 0,0 0-4,0 0-6,0 0-9,0 0-27,0 0-57,0 1-156,-2 1-128,1 0-67,-3-2-27,-1-2 8,2-4 48</inkml:trace>
  <inkml:trace contextRef="#ctx0" brushRef="#br0" timeOffset="2848.5497">16986 5271 296,'-9'0'398,"4"-3"37,-4 1 25,1 2-101,0-1-126,3-1-69,-1 2-38,3-2-27,-2 2-19,2-1-15,1 1-17,0 0-12,2 0-12,-1 0-8,2 0-5,-1 0-4,4 1-2,-1 1 1,3-2-2,3 3 1,3-1 2,2-1-1,4 1-1,5-2-1,4 0 2,-1 0 0,4 0-2,2 0-1,3 0-2,0-2 2,1 2-4,0-1 1,2 1-2,-3 0 2,-2-2-2,-3 2 0,0 0 2,-4 0-2,-1 0 2,-3 0-2,-3 0 2,-3 0 0,-2 0 0,-3 0 0,-1 0 0,-1 0 0,-5 0 0,0 0-1,-1 0-2,-1 0 1,-2 0-2,-2 0 1,-2 0 2,-1 0-1,-3 0-2,-2-1 1,-1 1-1,-3 0-2,-2 0 0,-2 0-1,-3 0 1,-5 1 1,0 1 1,-8-1 1,1 1-1,-2 1 3,-2-1-2,-1 0 3,0 3-3,1-2 3,1-1 0,4 1 3,2 1 1,5-3 1,3 3 1,2-4 1,3 3 1,5-2 1,2-1-2,4 1-2,0-1-4,3 2-1,1-2-2,6 1-1,1 1 3,7 0 2,1-1 1,4 1 1,5-2 0,0 1-1,5-1-2,3-1 0,1 1-1,6-2-1,-4 1-1,2-3 2,0 3 0,-4-2 2,-1 2-1,0-2 0,-1 3-1,-7-4 2,0 3-2,-4-3-2,0 4 4,-6 0-1,-1-3-2,-2 3-1,-3 0-4,-2 0-3,-1 0-19,-2 0-39,-2 3-110,-3-3-177,-1 4-91,-5 1-46,0-1-8,0 0 22</inkml:trace>
  <inkml:trace contextRef="#ctx0" brushRef="#br0" timeOffset="5709.7469">20498 8631 224,'-3'-8'363,"-3"0"24,0-1 13,-1-1-95,-1 0-128,-1 2-70,0 1-33,-1-2-10,-1 2-2,0-3 8,1 3 2,0 0 1,-2-3-7,3 3-4,-4-1-6,4 1-9,-1 1-8,-1-2-6,2 1-5,-3-1-8,-2 3-2,3-2-8,-3 2-2,0-2-6,-3 1 2,-1 2-4,-3-1 0,0 0 6,0 0-4,-6 0 2,-2 1-1,-1-1 3,-1 0 2,-5 1-5,1 1 1,-2-2-3,1 1 2,0 0-1,-1 3-1,0-2 0,2 1 1,0 0 2,1 2 1,0 0-4,0 2 0,1 0 2,0 1-1,1-1-2,1 5-2,-3-2 2,3 2-3,-2 1 2,3 1 1,-2 3 0,2-2 0,-1 5-4,1-3 4,0 2-1,0 0 1,0 1 1,0 2 2,1 0 1,-1 1 0,3 2-2,2 0 2,-1 0-1,1 1-3,2 0 1,-1 0-1,3 1 1,2 1-1,2 2 0,-2-3 3,3 0-3,2 1 5,3-1-4,-2 2 1,5-2-2,0 2 1,2-1-1,3 0 0,-2 1 0,4-1 3,1 3-1,-2-2 4,2 1 1,2 1 2,-1-2-2,4 1 0,0 1-3,2 0-2,0-1-1,1-1-2,3 2-1,-2-1 1,3 1 1,2 1 0,-2 1 1,2-1 0,1 0 0,0-1 0,0 1-1,0-3 0,1 0 0,-1-1 2,2-2-2,0 1 0,1-1 0,0-1 0,5-1 0,-4-1 1,1 0 0,4 0 0,-1-1 2,0 0-3,2-1 0,0 1-3,2 0 0,0-2 1,0 1-3,0-1 2,2 0-2,-1 0 5,1-1 0,1-1 1,0-1 4,0-1 0,1-1 2,-1 0-4,2-1 1,0-1-3,-1 1-1,2-3 0,0 2 0,0-3 0,1 2 0,-3-1 0,2-2 1,1-1-1,-1 0 0,-1-1-3,-1-2 0,3 0 1,-4 0 0,0-2-2,4 1 4,-4-4 0,2 1-2,0-1 1,-2-1-2,1-1 2,-1-1-3,0 0 1,3-2 2,-1 0-1,-5-1 2,5-1 0,0 0 3,-2-1-1,2-1 3,0-3-3,-1 2 1,2 0-1,1-3-2,-3 0 2,3-3 2,-3 2-2,1-3 0,-2 0-2,-2 0-4,2-2 3,-4-1-6,-1-2 1,2 0 3,-5-3 1,-1-2 5,2 1-5,-2-1 0,-1-1 1,-3 0 1,0 0-2,-2 0-1,0-1 2,-3 0 3,-2 0 3,-4 2-3,-1 0 0,-2-1-3,-1 1-1,-4-1 0,1 4-4,-6-3 1,1 1 3,-4-1 2,-2-1 0,-3-1 2,0 2 1,-3-2-1,-2 2 0,-2-1-2,1 1 3,-6 1-2,0 0 0,-3 3-1,-3-2 4,0 3 0,-5-1 2,-2 0-2,2 0 3,-4 1 0,-1 0 1,0 2-1,-2 1-1,-2 0 4,-1 2-4,-3 2-2,0 0-2,-2 3-2,-2 4-11,-2 1-21,-3 3-43,1 3-92,-2 5-155,0 4-113,1 1-52,4 5-12,1 3 23,3 0 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2-02T05:01:25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6149 5388 69,'-1'-5'307,"-1"0"38,0 0 0,-1-2-32,0 4-71,0-4-83,0 1-44,0 0-27,1 0-21,-1 0-2,1 0-5,-1 0-3,0 1 0,1-2-1,-1 2 0,0-2-6,1 2-5,-1-2-1,1-1-8,-2 1-4,3 1-7,-1-1 2,0-1-1,1 1 2,-1 3 0,1-1-3,-1 1 0,2 1-4,0 3-6,0 0-3,3 3-4,0 1-2,4 2 1,0 4 1,1 3 1,2 2-2,1 4 2,0 1 0,0-3-2,3 2-2,-2 0-1,3-4 0,1-2 2,3-2 5,3-4 9,5-2 7,5-8 10,7-5 4,2-7 8,6-7-2,1-5-3,4-6 2,0-4 4,1-4 4,5-3 1,2-6 4,-1-1 0,1-1-1,-2 0-7,-1 1-10,-3 4-8,-8 4-6,-2 5-8,-8 6-6,-4 3-2,-5 6-3,-7 3 0,-2 3 0,-4 5 0,-5 1-2,-1 2-12,-1 3-22,-4 1-36,-3 4-36,-2 4-25,-4 3-35,-4 6-82,-7 6-193,-5 8-83,-4 3-24,-8 6-7,-1 5 17,-1 4 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2-02T05:01:34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20758 10608 237,'-18'6'540,"-5"1"113,1-2 88,2-1 57,1-1-221,7 2-123,-1-4-93,7 0-79,4-1-52,9-1-15,8-3 4,14-5 1,9 0-4,11-7-16,10 0-26,10-6-31,4 1-34,5-3-30,3-1-28,5 1-19,2 1-8,-1-3-12,-2 2-8,-4 2-7,-4-2-12,-4 2-18,-6 3-34,-3 1-74,-10 2-140,-3 1-142,-9 1-78,-2 2-77,-9 2-150,-5-1-102,-10 4 50,-2-1 94,-10 3 65,-2 2 82</inkml:trace>
  <inkml:trace contextRef="#ctx0" brushRef="#br0" timeOffset="282.4899">21192 10606 24,'-52'37'528,"3"-6"169,6-6 112,8-3 64,6-5-73,5-3-180,8-4-131,8-1-115,8-4-72,10-5-29,10 0-19,10-7-20,13-3-37,6-5-33,11-2-35,7-7-28,8 1-26,3-4-18,2-2-23,1 1-12,-3 0-8,-3-3-6,-3 4 0,-4-2-5,-5 3 2,-3-1-2,-5 0-11,-4 4-15,-9 0-22,-1 3-33,-8 0-40,-4 4-60,-8 2-110,-2-1-151,-8 3-93,-2 2-67,-9 1-145,-3 3-127,-10 3 23,-3 3 112,-4 3 88,-4 1 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0-10-19T03:05:13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 11664 423,'-16'29'683,"-1"-6"124,1-5 80,4-4 15,5-3-249,2-2-150,3-5-130,4-3-83,6-1-45,3-5-27,8 0-20,3-4-20,7-2-34,2-2-34,4-4-29,6 0-23,-1-3-15,4 3-16,1-2-18,2 0-16,-3-1-16,0 3-19,-4-1-28,-2 5-35,-5-2-44,-3 3-84,-3 1-128,-5 1-105,-3 2-52,-6-1-102,-5 4-181,-4-2-29,-8 2 77,-6-1 88,-5 2 57,-5-2 132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2-02T05:04:23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14073 9799 215,'-32'19'471,"2"-9"43,7-3 20,4-2 13,3-4-248,8-1-138,6-3-71,9-2-35,7-1-19,12-6-9,4-5 6,5-1 15,8-4 19,3-1 27,6-3 26,5-2 18,0-4 4,3 1-4,3-2-24,-1 1-24,0 2-31,1 0-25,-5 3-19,-1 1-37,-5 5-39,-4 1-45,-4 2-31,-4 2-24,-4 4-13,-3-1-1,-4 4-11,-2 0-36,-7 3-70,-5 3-128,-2 0-61,-6 1-16,-2 2 24,-7 4 63</inkml:trace>
  <inkml:trace contextRef="#ctx0" brushRef="#br0" timeOffset="332.9099">14120 10078 95,'-22'20'444,"4"-3"53,3-5 28,4-4 15,7-3-172,4-4-158,10-4-86,3-4-39,11-4-11,5-3 11,8-3 19,5-3 27,6-2 27,4-2 21,3-3 11,1 1-5,1-3-12,3 3-22,-1-1-24,-3 0-24,0-1-23,-4 3-14,-5 1-16,-3 2-13,-4 0-12,-3 3-9,-6-1-8,-2 4-8,-4-1-7,-2 2-27,-3 2-38,-3 1-47,-3 2-64,-1 0-53,-7 4-34,1-3-20,-7 1-75,0 4-142,-5-1-57,-3 3-6,-9 6 7,4-1 26,-9 2 102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customXml" Target="../ink/ink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0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customXml" Target="../ink/ink5.xml"/><Relationship Id="rId4" Type="http://schemas.openxmlformats.org/officeDocument/2006/relationships/image" Target="../media/image55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image" Target="../media/image8.jpe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46482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LECTURE 1.7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70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600201" y="673959"/>
            <a:ext cx="6172200" cy="857250"/>
          </a:xfrm>
        </p:spPr>
        <p:txBody>
          <a:bodyPr/>
          <a:lstStyle/>
          <a:p>
            <a:pPr eaLnBrk="1" hangingPunct="1"/>
            <a:r>
              <a:rPr lang="en-IN" dirty="0" smtClean="0"/>
              <a:t>To find thevenin’s voltage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16109" r="5218" b="21265"/>
          <a:stretch/>
        </p:blipFill>
        <p:spPr bwMode="auto">
          <a:xfrm>
            <a:off x="1340537" y="1842808"/>
            <a:ext cx="6431864" cy="73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13" y="3200400"/>
            <a:ext cx="1932269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" t="5037" b="3572"/>
          <a:stretch/>
        </p:blipFill>
        <p:spPr bwMode="auto">
          <a:xfrm>
            <a:off x="3173982" y="3693970"/>
            <a:ext cx="4727006" cy="189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03" y="3028951"/>
            <a:ext cx="3078086" cy="56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41950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1261C295-7D84-4EDB-8D34-4B16C43A913B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68363"/>
            <a:ext cx="4587534" cy="203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07181" y="846942"/>
            <a:ext cx="82192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b="1" dirty="0" smtClean="0">
                <a:solidFill>
                  <a:srgbClr val="0000CC"/>
                </a:solidFill>
              </a:rPr>
              <a:t>Question: </a:t>
            </a:r>
            <a:r>
              <a:rPr lang="en-US" altLang="en-US" dirty="0" smtClean="0"/>
              <a:t>Find </a:t>
            </a:r>
            <a:r>
              <a:rPr lang="en-US" altLang="en-US" dirty="0"/>
              <a:t>the </a:t>
            </a:r>
            <a:r>
              <a:rPr lang="en-US" altLang="en-US" dirty="0" smtClean="0"/>
              <a:t>Thevenin’s </a:t>
            </a:r>
            <a:r>
              <a:rPr lang="en-US" altLang="en-US" dirty="0"/>
              <a:t>equivalent circuit of the circuit shown in </a:t>
            </a:r>
            <a:r>
              <a:rPr lang="en-US" altLang="en-US" dirty="0" smtClean="0"/>
              <a:t>Figure </a:t>
            </a:r>
            <a:r>
              <a:rPr lang="en-US" altLang="en-US" dirty="0"/>
              <a:t>to the left of the terminals </a:t>
            </a:r>
            <a:r>
              <a:rPr lang="en-US" altLang="en-US" i="1" dirty="0"/>
              <a:t>a</a:t>
            </a:r>
            <a:r>
              <a:rPr lang="en-US" altLang="en-US" dirty="0"/>
              <a:t>-</a:t>
            </a:r>
            <a:r>
              <a:rPr lang="en-US" altLang="en-US" i="1" dirty="0"/>
              <a:t>b</a:t>
            </a:r>
            <a:r>
              <a:rPr lang="en-US" altLang="en-US" dirty="0"/>
              <a:t>. Then find the current through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 </a:t>
            </a:r>
            <a:r>
              <a:rPr lang="en-US" altLang="en-US" dirty="0"/>
              <a:t>= 6</a:t>
            </a:r>
            <a:r>
              <a:rPr lang="en-US" altLang="en-US" i="1" dirty="0"/>
              <a:t>, </a:t>
            </a:r>
            <a:r>
              <a:rPr lang="en-US" altLang="en-US" dirty="0"/>
              <a:t>16, and 36 .</a:t>
            </a:r>
          </a:p>
        </p:txBody>
      </p:sp>
      <p:pic>
        <p:nvPicPr>
          <p:cNvPr id="931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3867736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1" name="Rectangle 8"/>
          <p:cNvSpPr>
            <a:spLocks noChangeArrowheads="1"/>
          </p:cNvSpPr>
          <p:nvPr/>
        </p:nvSpPr>
        <p:spPr bwMode="auto">
          <a:xfrm>
            <a:off x="685800" y="5192196"/>
            <a:ext cx="3482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 smtClean="0"/>
              <a:t>Thevenin’s </a:t>
            </a:r>
            <a:r>
              <a:rPr lang="en-US" altLang="en-US" dirty="0"/>
              <a:t>equivalent circuit</a:t>
            </a:r>
          </a:p>
        </p:txBody>
      </p:sp>
      <p:sp>
        <p:nvSpPr>
          <p:cNvPr id="93192" name="Rectangle 9"/>
          <p:cNvSpPr>
            <a:spLocks noChangeArrowheads="1"/>
          </p:cNvSpPr>
          <p:nvPr/>
        </p:nvSpPr>
        <p:spPr bwMode="auto">
          <a:xfrm>
            <a:off x="307181" y="3579669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47196793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6CA350-3B34-4EE5-A060-BC40A24EA67D}" type="datetime1">
              <a:rPr lang="en-US"/>
              <a:pPr>
                <a:defRPr/>
              </a:pPr>
              <a:t>8/7/2024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0347CA15-3561-41E9-9BFD-0AA6B3A7D69A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6" y="2016405"/>
            <a:ext cx="2987383" cy="175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59" y="2362201"/>
            <a:ext cx="5223577" cy="114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58" y="4162909"/>
            <a:ext cx="6150033" cy="190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59556" y="3793577"/>
            <a:ext cx="195991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dirty="0">
                <a:solidFill>
                  <a:srgbClr val="FF0000"/>
                </a:solidFill>
                <a:latin typeface="Verdana" panose="020B0604030504040204" pitchFamily="34" charset="0"/>
              </a:rPr>
              <a:t>To find </a:t>
            </a:r>
            <a:r>
              <a:rPr lang="en-US" altLang="en-US" sz="21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VTh</a:t>
            </a:r>
            <a:r>
              <a:rPr lang="en-US" altLang="en-US" sz="2100" b="1" dirty="0">
                <a:solidFill>
                  <a:srgbClr val="FF0000"/>
                </a:solidFill>
                <a:latin typeface="Verdana" panose="020B0604030504040204" pitchFamily="34" charset="0"/>
              </a:rPr>
              <a:t>,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259556" y="559037"/>
            <a:ext cx="2083594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100" b="1" dirty="0">
                <a:solidFill>
                  <a:srgbClr val="FF0000"/>
                </a:solidFill>
              </a:rPr>
              <a:t>To find </a:t>
            </a:r>
            <a:r>
              <a:rPr lang="en-US" altLang="en-US" sz="2100" b="1" i="1" dirty="0" err="1">
                <a:solidFill>
                  <a:srgbClr val="FF0000"/>
                </a:solidFill>
              </a:rPr>
              <a:t>R</a:t>
            </a:r>
            <a:r>
              <a:rPr lang="en-US" altLang="en-US" sz="2100" b="1" baseline="-25000" dirty="0" err="1">
                <a:solidFill>
                  <a:srgbClr val="FF0000"/>
                </a:solidFill>
              </a:rPr>
              <a:t>Th</a:t>
            </a:r>
            <a:endParaRPr lang="en-US" altLang="en-US" sz="2100" b="1" baseline="-25000" dirty="0">
              <a:solidFill>
                <a:srgbClr val="FF0000"/>
              </a:solidFill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173736" y="1072664"/>
            <a:ext cx="80010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dirty="0" smtClean="0"/>
              <a:t>We </a:t>
            </a:r>
            <a:r>
              <a:rPr lang="en-US" altLang="en-US" dirty="0"/>
              <a:t>find </a:t>
            </a:r>
            <a:r>
              <a:rPr lang="en-US" altLang="en-US" i="1" dirty="0" err="1"/>
              <a:t>R</a:t>
            </a:r>
            <a:r>
              <a:rPr lang="en-US" altLang="en-US" baseline="-25000" dirty="0" err="1"/>
              <a:t>Th</a:t>
            </a:r>
            <a:r>
              <a:rPr lang="en-US" altLang="en-US" dirty="0"/>
              <a:t> by turning off the voltage source (replacing it with a short circuit) and the current source (replacing it with an open circuit). The circuit becomes what is shown in Fig.</a:t>
            </a:r>
          </a:p>
        </p:txBody>
      </p:sp>
    </p:spTree>
    <p:extLst>
      <p:ext uri="{BB962C8B-B14F-4D97-AF65-F5344CB8AC3E}">
        <p14:creationId xmlns:p14="http://schemas.microsoft.com/office/powerpoint/2010/main" val="345095352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533400" y="614903"/>
            <a:ext cx="6858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/>
              <a:t>Applying mesh analysis to the two loops, we obtain</a:t>
            </a:r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232465"/>
            <a:ext cx="5676455" cy="6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929318"/>
            <a:ext cx="6486128" cy="10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43351"/>
            <a:ext cx="4191000" cy="262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685800" y="3445908"/>
            <a:ext cx="30861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The current through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 </a:t>
            </a:r>
            <a:r>
              <a:rPr lang="en-US" altLang="en-US" dirty="0"/>
              <a:t>is</a:t>
            </a:r>
          </a:p>
        </p:txBody>
      </p:sp>
      <p:pic>
        <p:nvPicPr>
          <p:cNvPr id="952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41281"/>
            <a:ext cx="3429000" cy="110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995663" y="3445908"/>
            <a:ext cx="33071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 err="1"/>
              <a:t>Thevenin</a:t>
            </a:r>
            <a:r>
              <a:rPr lang="en-US" altLang="en-US" dirty="0"/>
              <a:t>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120785886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6531"/>
            <a:ext cx="87630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5410200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627708"/>
            <a:ext cx="8610601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8706" y="6858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Question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389760" y="1859760"/>
              <a:ext cx="4227480" cy="1749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5080" y="1856160"/>
                <a:ext cx="4239720" cy="17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2754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3"/>
          <a:stretch/>
        </p:blipFill>
        <p:spPr bwMode="auto">
          <a:xfrm>
            <a:off x="3170913" y="1447800"/>
            <a:ext cx="528728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3345"/>
            <a:ext cx="8915400" cy="79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Vth calculation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05800" y="2584176"/>
            <a:ext cx="59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Vth</a:t>
            </a:r>
          </a:p>
        </p:txBody>
      </p:sp>
      <p:sp>
        <p:nvSpPr>
          <p:cNvPr id="6" name="Rectangle 5"/>
          <p:cNvSpPr/>
          <p:nvPr/>
        </p:nvSpPr>
        <p:spPr>
          <a:xfrm>
            <a:off x="8458200" y="181912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+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513885" y="3367743"/>
            <a:ext cx="269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-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553200" y="1692078"/>
            <a:ext cx="59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Vth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1521" y="1657767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Vx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9738" y="3797924"/>
                <a:ext cx="2828275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𝑽𝒕𝒉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𝑽𝒙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𝑽𝒕𝒉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38" y="3797924"/>
                <a:ext cx="2828275" cy="701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82323" y="4932229"/>
                <a:ext cx="3977179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𝑽𝒕𝒉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𝑽𝒙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𝑽𝒙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23" y="4932229"/>
                <a:ext cx="3977179" cy="701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21591" y="5881868"/>
                <a:ext cx="18303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𝑽𝒕𝒉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91" y="5881868"/>
                <a:ext cx="183037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9091" y="3043471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Apply nodal analysis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0664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2000"/>
            <a:ext cx="3276600" cy="242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7" y="2893623"/>
            <a:ext cx="8458200" cy="36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8706" y="685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00B050"/>
                </a:solidFill>
              </a:rPr>
              <a:t>Solution</a:t>
            </a:r>
            <a:endParaRPr lang="en-IN" sz="28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6959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Problem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67" y="685800"/>
            <a:ext cx="4815150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19896" r="8792"/>
          <a:stretch/>
        </p:blipFill>
        <p:spPr bwMode="auto">
          <a:xfrm>
            <a:off x="1636226" y="3616039"/>
            <a:ext cx="6068291" cy="208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85"/>
          <a:stretch/>
        </p:blipFill>
        <p:spPr bwMode="auto">
          <a:xfrm>
            <a:off x="152400" y="3124203"/>
            <a:ext cx="8517509" cy="49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13293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Cont..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62"/>
          <a:stretch/>
        </p:blipFill>
        <p:spPr bwMode="auto">
          <a:xfrm>
            <a:off x="838200" y="1524000"/>
            <a:ext cx="7067550" cy="61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2" t="15024" r="2830"/>
          <a:stretch/>
        </p:blipFill>
        <p:spPr bwMode="auto">
          <a:xfrm>
            <a:off x="1638300" y="2433422"/>
            <a:ext cx="54673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438400" y="1828800"/>
            <a:ext cx="2743200" cy="604622"/>
          </a:xfrm>
          <a:prstGeom prst="rect">
            <a:avLst/>
          </a:prstGeom>
          <a:solidFill>
            <a:schemeClr val="bg1"/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55626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3455" y="4355068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Thevenin’s</a:t>
            </a:r>
            <a:r>
              <a:rPr lang="en-US" b="1" dirty="0" smtClean="0"/>
              <a:t> equivalent circuit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534502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136C67E3-771D-4AB1-85D1-E0401715C7E0}" type="datetime4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  <a:defRPr/>
              </a:pPr>
              <a:t>August 7, 2024</a:t>
            </a:fld>
            <a:endParaRPr lang="en-US" altLang="en-US" sz="1400" smtClean="0"/>
          </a:p>
        </p:txBody>
      </p:sp>
      <p:sp>
        <p:nvSpPr>
          <p:cNvPr id="70659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smtClean="0"/>
              <a:t>SELECT,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smtClean="0"/>
              <a:t>VIT, Vellore.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400" smtClean="0"/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7982"/>
            <a:ext cx="7119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35814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32004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828800" y="685800"/>
            <a:ext cx="381000" cy="325582"/>
          </a:xfrm>
          <a:prstGeom prst="rect">
            <a:avLst/>
          </a:prstGeom>
          <a:solidFill>
            <a:schemeClr val="bg1"/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4587110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609600"/>
            <a:ext cx="191751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BEEE102L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0329" y="1664131"/>
            <a:ext cx="7091941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Electrical and Electronics Engineering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590800"/>
            <a:ext cx="73914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Magnetic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Semiconductor Devices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Systems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284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DEDA82DF-F145-4C5B-9838-F8CC84412F40}" type="datetime4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  <a:defRPr/>
              </a:pPr>
              <a:t>August 7, 2024</a:t>
            </a:fld>
            <a:endParaRPr lang="en-US" altLang="en-US" sz="1400" smtClean="0"/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7" y="764704"/>
            <a:ext cx="573591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600"/>
            <a:ext cx="2203648" cy="459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4932056"/>
            <a:ext cx="2124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1696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9723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76200" y="457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3019577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074594"/>
            <a:ext cx="63912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7341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76200" y="457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63661"/>
            <a:ext cx="5305425" cy="287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619874" y="2209800"/>
            <a:ext cx="6191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19874" y="2230582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  <a:endParaRPr lang="en-IN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56952"/>
            <a:ext cx="504825" cy="39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190960" y="1671120"/>
              <a:ext cx="443160" cy="28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3760" y="1662480"/>
                <a:ext cx="459360" cy="2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13312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76200" y="457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34295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757614"/>
            <a:ext cx="8534399" cy="74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43" y="4201916"/>
            <a:ext cx="3936630" cy="245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83399"/>
            <a:ext cx="4343400" cy="73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7424280" y="3668400"/>
              <a:ext cx="588240" cy="21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3480" y="3665520"/>
                <a:ext cx="60984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55952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6468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3"/>
          <p:cNvSpPr txBox="1">
            <a:spLocks noChangeArrowheads="1"/>
          </p:cNvSpPr>
          <p:nvPr/>
        </p:nvSpPr>
        <p:spPr>
          <a:xfrm>
            <a:off x="76200" y="457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7171202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825770"/>
            <a:ext cx="8991598" cy="2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28624" y="1905000"/>
            <a:ext cx="2771776" cy="685800"/>
          </a:xfrm>
          <a:prstGeom prst="rect">
            <a:avLst/>
          </a:prstGeom>
          <a:solidFill>
            <a:schemeClr val="bg1"/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76200" y="457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8720" y="4123800"/>
              <a:ext cx="250920" cy="114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200" y="4121280"/>
                <a:ext cx="269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019480" y="3350880"/>
              <a:ext cx="420120" cy="300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2280" y="3346560"/>
                <a:ext cx="43596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65022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81591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For the circuit below, find V</a:t>
            </a:r>
            <a:r>
              <a:rPr lang="en-US" altLang="en-US" baseline="-25000" dirty="0"/>
              <a:t>AB</a:t>
            </a:r>
            <a:r>
              <a:rPr lang="en-US" altLang="en-US" dirty="0"/>
              <a:t> by first finding the </a:t>
            </a:r>
            <a:r>
              <a:rPr lang="en-US" altLang="en-US" dirty="0" smtClean="0"/>
              <a:t>Thevenin's</a:t>
            </a:r>
            <a:endParaRPr lang="en-US" altLang="en-US" dirty="0"/>
          </a:p>
          <a:p>
            <a:pPr eaLnBrk="1" hangingPunct="1"/>
            <a:r>
              <a:rPr lang="en-US" altLang="en-US" dirty="0"/>
              <a:t>circuit to the left of terminals A-B.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74742"/>
              </p:ext>
            </p:extLst>
          </p:nvPr>
        </p:nvGraphicFramePr>
        <p:xfrm>
          <a:off x="4343399" y="1752600"/>
          <a:ext cx="46576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SmartDraw" r:id="rId3" imgW="3648240" imgH="2208240" progId="SmartDraw.2">
                  <p:embed/>
                </p:oleObj>
              </mc:Choice>
              <mc:Fallback>
                <p:oleObj name="SmartDraw" r:id="rId3" imgW="3648240" imgH="2208240" progId="SmartDraw.2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399" y="1752600"/>
                        <a:ext cx="4657671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675032"/>
      </p:ext>
    </p:extLst>
  </p:cSld>
  <p:clrMapOvr>
    <a:masterClrMapping/>
  </p:clrMapOvr>
  <p:transition>
    <p:cover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56861"/>
              </p:ext>
            </p:extLst>
          </p:nvPr>
        </p:nvGraphicFramePr>
        <p:xfrm>
          <a:off x="2895600" y="914398"/>
          <a:ext cx="5322976" cy="320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SmartDraw" r:id="rId3" imgW="3648240" imgH="2194560" progId="SmartDraw.2">
                  <p:embed/>
                </p:oleObj>
              </mc:Choice>
              <mc:Fallback>
                <p:oleObj name="SmartDraw" r:id="rId3" imgW="3648240" imgH="2194560" progId="SmartDraw.2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14398"/>
                        <a:ext cx="5322976" cy="3200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55247" y="683567"/>
            <a:ext cx="3946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Finding </a:t>
            </a:r>
            <a:r>
              <a:rPr lang="en-US" altLang="en-US" dirty="0"/>
              <a:t>V</a:t>
            </a:r>
            <a:r>
              <a:rPr lang="en-US" altLang="en-US" baseline="-25000" dirty="0"/>
              <a:t>OC </a:t>
            </a:r>
            <a:r>
              <a:rPr lang="en-US" altLang="en-US" dirty="0"/>
              <a:t>for </a:t>
            </a:r>
            <a:r>
              <a:rPr lang="en-US" altLang="en-US" dirty="0" smtClean="0"/>
              <a:t>given circuit</a:t>
            </a:r>
            <a:endParaRPr lang="en-US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729672"/>
              </p:ext>
            </p:extLst>
          </p:nvPr>
        </p:nvGraphicFramePr>
        <p:xfrm>
          <a:off x="1524000" y="4325701"/>
          <a:ext cx="48006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260440" imgH="660240" progId="Equation.DSMT4">
                  <p:embed/>
                </p:oleObj>
              </mc:Choice>
              <mc:Fallback>
                <p:oleObj name="Equation" r:id="rId5" imgW="2260440" imgH="660240" progId="Equation.DSMT4">
                  <p:embed/>
                  <p:pic>
                    <p:nvPicPr>
                      <p:cNvPr id="143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25701"/>
                        <a:ext cx="48006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812671"/>
      </p:ext>
    </p:extLst>
  </p:cSld>
  <p:clrMapOvr>
    <a:masterClrMapping/>
  </p:clrMapOvr>
  <p:transition>
    <p:cover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689286"/>
              </p:ext>
            </p:extLst>
          </p:nvPr>
        </p:nvGraphicFramePr>
        <p:xfrm>
          <a:off x="457200" y="1152266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SmartDraw" r:id="rId3" imgW="3099600" imgH="1883520" progId="SmartDraw.2">
                  <p:embed/>
                </p:oleObj>
              </mc:Choice>
              <mc:Fallback>
                <p:oleObj name="SmartDraw" r:id="rId3" imgW="3099600" imgH="1883520" progId="SmartDraw.2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52266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05888"/>
              </p:ext>
            </p:extLst>
          </p:nvPr>
        </p:nvGraphicFramePr>
        <p:xfrm>
          <a:off x="533400" y="3962400"/>
          <a:ext cx="3505200" cy="85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5" imgW="1726920" imgH="419040" progId="Equation.DSMT4">
                  <p:embed/>
                </p:oleObj>
              </mc:Choice>
              <mc:Fallback>
                <p:oleObj name="Equation" r:id="rId5" imgW="1726920" imgH="419040" progId="Equation.DSMT4">
                  <p:embed/>
                  <p:pic>
                    <p:nvPicPr>
                      <p:cNvPr id="153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3505200" cy="850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5247" y="683567"/>
            <a:ext cx="3833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Finding </a:t>
            </a:r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th</a:t>
            </a:r>
            <a:r>
              <a:rPr lang="en-US" altLang="en-US" baseline="-25000" dirty="0" smtClean="0"/>
              <a:t> </a:t>
            </a:r>
            <a:r>
              <a:rPr lang="en-US" altLang="en-US" dirty="0"/>
              <a:t>for </a:t>
            </a:r>
            <a:r>
              <a:rPr lang="en-US" altLang="en-US" dirty="0" smtClean="0"/>
              <a:t>given circuit</a:t>
            </a:r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889215"/>
              </p:ext>
            </p:extLst>
          </p:nvPr>
        </p:nvGraphicFramePr>
        <p:xfrm>
          <a:off x="4188412" y="3750100"/>
          <a:ext cx="45720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SmartDraw" r:id="rId7" imgW="3200400" imgH="1819440" progId="SmartDraw.2">
                  <p:embed/>
                </p:oleObj>
              </mc:Choice>
              <mc:Fallback>
                <p:oleObj name="SmartDraw" r:id="rId7" imgW="3200400" imgH="1819440" progId="SmartDraw.2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412" y="3750100"/>
                        <a:ext cx="45720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91447"/>
              </p:ext>
            </p:extLst>
          </p:nvPr>
        </p:nvGraphicFramePr>
        <p:xfrm>
          <a:off x="990600" y="5518835"/>
          <a:ext cx="2667000" cy="80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9" imgW="1346040" imgH="406080" progId="Equation.DSMT4">
                  <p:embed/>
                </p:oleObj>
              </mc:Choice>
              <mc:Fallback>
                <p:oleObj name="Equation" r:id="rId9" imgW="1346040" imgH="406080" progId="Equation.DSMT4">
                  <p:embed/>
                  <p:pic>
                    <p:nvPicPr>
                      <p:cNvPr id="163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18835"/>
                        <a:ext cx="2667000" cy="80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087569"/>
      </p:ext>
    </p:extLst>
  </p:cSld>
  <p:clrMapOvr>
    <a:masterClrMapping/>
  </p:clrMapOvr>
  <p:transition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379" r="21852"/>
          <a:stretch/>
        </p:blipFill>
        <p:spPr>
          <a:xfrm rot="16200000">
            <a:off x="2555081" y="-1716882"/>
            <a:ext cx="4267201" cy="876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284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286" y="707962"/>
            <a:ext cx="13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Books</a:t>
            </a:r>
            <a:endParaRPr lang="en-IN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8600" y="1231182"/>
          <a:ext cx="8606064" cy="3368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11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Text Books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spc="-25" dirty="0">
                          <a:effectLst/>
                        </a:rPr>
                        <a:t>Allan R. </a:t>
                      </a:r>
                      <a:r>
                        <a:rPr lang="en-IN" sz="2000" spc="-25" dirty="0" err="1">
                          <a:effectLst/>
                        </a:rPr>
                        <a:t>Hambley</a:t>
                      </a:r>
                      <a:r>
                        <a:rPr lang="en-IN" sz="2000" spc="-25" dirty="0">
                          <a:effectLst/>
                        </a:rPr>
                        <a:t>, “Electrical Engineering -Principles &amp; Applications”, 2019, </a:t>
                      </a:r>
                      <a:r>
                        <a:rPr lang="en-IN" sz="2000" dirty="0">
                          <a:effectLst/>
                        </a:rPr>
                        <a:t>6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Edition,</a:t>
                      </a:r>
                      <a:r>
                        <a:rPr lang="en-IN" sz="2000" spc="-25" dirty="0">
                          <a:effectLst/>
                        </a:rPr>
                        <a:t> Pearson Education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V. D. Toro, Electrical Engineering Fundamentals, 2</a:t>
                      </a:r>
                      <a:r>
                        <a:rPr lang="en-IN" sz="2000" baseline="30000" dirty="0">
                          <a:effectLst/>
                        </a:rPr>
                        <a:t>nd</a:t>
                      </a:r>
                      <a:r>
                        <a:rPr lang="en-IN" sz="2000" dirty="0">
                          <a:effectLst/>
                        </a:rPr>
                        <a:t> edition. PHI, 2014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1778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Reference Books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R. L. </a:t>
                      </a:r>
                      <a:r>
                        <a:rPr lang="en-IN" sz="2000" dirty="0" err="1">
                          <a:effectLst/>
                        </a:rPr>
                        <a:t>Boylestad</a:t>
                      </a:r>
                      <a:r>
                        <a:rPr lang="en-IN" sz="2000" dirty="0">
                          <a:effectLst/>
                        </a:rPr>
                        <a:t> and L. </a:t>
                      </a:r>
                      <a:r>
                        <a:rPr lang="en-IN" sz="2000" dirty="0" err="1">
                          <a:effectLst/>
                        </a:rPr>
                        <a:t>Nashelsky</a:t>
                      </a:r>
                      <a:r>
                        <a:rPr lang="en-IN" sz="2000" dirty="0">
                          <a:effectLst/>
                        </a:rPr>
                        <a:t>, Electronic Devices and Circuit Theory, 11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edition. Pearson, 2012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DP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spc="10" dirty="0">
                          <a:effectLst/>
                        </a:rPr>
                        <a:t>K</a:t>
                      </a:r>
                      <a:r>
                        <a:rPr lang="en-IN" sz="2000" dirty="0">
                          <a:effectLst/>
                        </a:rPr>
                        <a:t>oth</a:t>
                      </a:r>
                      <a:r>
                        <a:rPr lang="en-IN" sz="2000" spc="10" dirty="0">
                          <a:effectLst/>
                        </a:rPr>
                        <a:t>a</a:t>
                      </a:r>
                      <a:r>
                        <a:rPr lang="en-IN" sz="2000" dirty="0">
                          <a:effectLst/>
                        </a:rPr>
                        <a:t>ri</a:t>
                      </a:r>
                      <a:r>
                        <a:rPr lang="en-IN" sz="2000" spc="-3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&amp;</a:t>
                      </a:r>
                      <a:r>
                        <a:rPr lang="en-IN" sz="2000" spc="-20" dirty="0">
                          <a:effectLst/>
                        </a:rPr>
                        <a:t> </a:t>
                      </a:r>
                      <a:r>
                        <a:rPr lang="en-IN" sz="2000" spc="10" dirty="0" err="1">
                          <a:effectLst/>
                        </a:rPr>
                        <a:t>Na</a:t>
                      </a:r>
                      <a:r>
                        <a:rPr lang="en-IN" sz="2000" spc="-10" dirty="0" err="1">
                          <a:effectLst/>
                        </a:rPr>
                        <a:t>g</a:t>
                      </a:r>
                      <a:r>
                        <a:rPr lang="en-IN" sz="2000" dirty="0" err="1">
                          <a:effectLst/>
                        </a:rPr>
                        <a:t>rat</a:t>
                      </a:r>
                      <a:r>
                        <a:rPr lang="en-IN" sz="2000" spc="10" dirty="0" err="1">
                          <a:effectLst/>
                        </a:rPr>
                        <a:t>h</a:t>
                      </a:r>
                      <a:r>
                        <a:rPr lang="en-IN" sz="2000" spc="10" dirty="0">
                          <a:effectLst/>
                        </a:rPr>
                        <a:t>,</a:t>
                      </a:r>
                      <a:r>
                        <a:rPr lang="en-IN" sz="2000" spc="-5" dirty="0">
                          <a:effectLst/>
                        </a:rPr>
                        <a:t> “B</a:t>
                      </a:r>
                      <a:r>
                        <a:rPr lang="en-IN" sz="2000" dirty="0">
                          <a:effectLst/>
                        </a:rPr>
                        <a:t>asic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El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ctr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spc="-10" dirty="0">
                          <a:effectLst/>
                        </a:rPr>
                        <a:t>g</a:t>
                      </a:r>
                      <a:r>
                        <a:rPr lang="en-IN" sz="2000" dirty="0">
                          <a:effectLst/>
                        </a:rPr>
                        <a:t>in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er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dirty="0">
                          <a:effectLst/>
                        </a:rPr>
                        <a:t>g”,</a:t>
                      </a:r>
                      <a:r>
                        <a:rPr lang="en-IN" sz="2000" spc="-60" dirty="0">
                          <a:effectLst/>
                        </a:rPr>
                        <a:t> 2019, </a:t>
                      </a:r>
                      <a:r>
                        <a:rPr lang="en-IN" sz="2000" dirty="0">
                          <a:effectLst/>
                        </a:rPr>
                        <a:t>Ta</a:t>
                      </a:r>
                      <a:r>
                        <a:rPr lang="en-IN" sz="2000" spc="-10" dirty="0">
                          <a:effectLst/>
                        </a:rPr>
                        <a:t>t</a:t>
                      </a:r>
                      <a:r>
                        <a:rPr lang="en-IN" sz="2000" dirty="0">
                          <a:effectLst/>
                        </a:rPr>
                        <a:t>a</a:t>
                      </a:r>
                      <a:r>
                        <a:rPr lang="en-IN" sz="2000" spc="-10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Mc</a:t>
                      </a:r>
                      <a:r>
                        <a:rPr lang="en-IN" sz="2000" spc="-15" dirty="0">
                          <a:effectLst/>
                        </a:rPr>
                        <a:t>G</a:t>
                      </a:r>
                      <a:r>
                        <a:rPr lang="en-IN" sz="2000" spc="10" dirty="0">
                          <a:effectLst/>
                        </a:rPr>
                        <a:t>r</a:t>
                      </a:r>
                      <a:r>
                        <a:rPr lang="en-IN" sz="2000" dirty="0">
                          <a:effectLst/>
                        </a:rPr>
                        <a:t>aw</a:t>
                      </a:r>
                      <a:r>
                        <a:rPr lang="en-IN" sz="2000" spc="-4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Hill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011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379" r="21852"/>
          <a:stretch/>
        </p:blipFill>
        <p:spPr>
          <a:xfrm rot="16200000">
            <a:off x="2555081" y="-1716882"/>
            <a:ext cx="4267201" cy="8767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5004005"/>
                <a:ext cx="22200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4000" dirty="0" smtClean="0"/>
                  <a:t>=77 V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04005"/>
                <a:ext cx="2220031" cy="707886"/>
              </a:xfrm>
              <a:prstGeom prst="rect">
                <a:avLst/>
              </a:prstGeom>
              <a:blipFill>
                <a:blip r:embed="rId3"/>
                <a:stretch>
                  <a:fillRect t="-15517" r="-879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5867400"/>
                <a:ext cx="25775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4000" dirty="0" smtClean="0"/>
                  <a:t>=990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7400"/>
                <a:ext cx="2577500" cy="707886"/>
              </a:xfrm>
              <a:prstGeom prst="rect">
                <a:avLst/>
              </a:prstGeom>
              <a:blipFill>
                <a:blip r:embed="rId4"/>
                <a:stretch>
                  <a:fillRect t="-15517" b="-3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1959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592749" cy="2467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28600" y="1676400"/>
            <a:ext cx="2895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05400" y="1171919"/>
            <a:ext cx="3581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6272"/>
            <a:ext cx="5277384" cy="31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519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592749" cy="2467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28600" y="1676400"/>
            <a:ext cx="2895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05400" y="1171919"/>
            <a:ext cx="35814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6272"/>
            <a:ext cx="5277384" cy="3195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4572000"/>
                <a:ext cx="32187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4000" dirty="0" smtClean="0"/>
                  <a:t>=0.0666 V</a:t>
                </a:r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72000"/>
                <a:ext cx="3218702" cy="707886"/>
              </a:xfrm>
              <a:prstGeom prst="rect">
                <a:avLst/>
              </a:prstGeom>
              <a:blipFill>
                <a:blip r:embed="rId4"/>
                <a:stretch>
                  <a:fillRect t="-15517" r="-568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5435395"/>
                <a:ext cx="32908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4000" dirty="0" smtClean="0"/>
                  <a:t>=584.66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35395"/>
                <a:ext cx="3290837" cy="707886"/>
              </a:xfrm>
              <a:prstGeom prst="rect">
                <a:avLst/>
              </a:prstGeom>
              <a:blipFill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3970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2"/>
          <p:cNvSpPr>
            <a:spLocks noChangeAspect="1" noChangeArrowheads="1" noTextEdit="1"/>
          </p:cNvSpPr>
          <p:nvPr/>
        </p:nvSpPr>
        <p:spPr bwMode="auto">
          <a:xfrm>
            <a:off x="1943100" y="2286000"/>
            <a:ext cx="12096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008711" y="2777730"/>
            <a:ext cx="1190" cy="2143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3008711" y="3946924"/>
            <a:ext cx="1190" cy="20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701530" y="2614613"/>
            <a:ext cx="1190" cy="2024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2763442" y="2614613"/>
            <a:ext cx="1190" cy="2024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1588511" y="926694"/>
            <a:ext cx="6172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300" dirty="0">
                <a:solidFill>
                  <a:schemeClr val="tx2"/>
                </a:solidFill>
              </a:rPr>
              <a:t>Thevenin’s Theorem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3919957"/>
            <a:ext cx="7391400" cy="1947443"/>
            <a:chOff x="678872" y="3733800"/>
            <a:chExt cx="8179377" cy="184958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" r="2009" b="19617"/>
            <a:stretch/>
          </p:blipFill>
          <p:spPr bwMode="auto">
            <a:xfrm>
              <a:off x="678872" y="3733800"/>
              <a:ext cx="8179377" cy="1849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5768" y="4366202"/>
              <a:ext cx="1133217" cy="615553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Electrical </a:t>
              </a:r>
            </a:p>
            <a:p>
              <a:r>
                <a:rPr lang="en-US" sz="1200" dirty="0"/>
                <a:t>network</a:t>
              </a:r>
              <a:endParaRPr lang="en-IN" sz="1200" dirty="0"/>
            </a:p>
          </p:txBody>
        </p: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200" y="1607688"/>
            <a:ext cx="76962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often occurs in practice that a particular element in a circuit is variable (usually called the </a:t>
            </a:r>
            <a:r>
              <a:rPr lang="en-US" alt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while other elements are fixed. As a typical example, a household outlet terminal may be connected to different appliances constituting a variable load. Each time the variable element is changed, the entire circuit has to be analyzed all over again. To avoid this problem, Thevenin’s theorem provides a technique by which the fixed part of the circuit is replaced by an equivalent circuit.</a:t>
            </a:r>
          </a:p>
        </p:txBody>
      </p:sp>
    </p:spTree>
    <p:extLst>
      <p:ext uri="{BB962C8B-B14F-4D97-AF65-F5344CB8AC3E}">
        <p14:creationId xmlns:p14="http://schemas.microsoft.com/office/powerpoint/2010/main" val="290729193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2"/>
          <p:cNvSpPr>
            <a:spLocks noChangeAspect="1" noChangeArrowheads="1" noTextEdit="1"/>
          </p:cNvSpPr>
          <p:nvPr/>
        </p:nvSpPr>
        <p:spPr bwMode="auto">
          <a:xfrm>
            <a:off x="1943100" y="2286000"/>
            <a:ext cx="12096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008711" y="2777730"/>
            <a:ext cx="1190" cy="2143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3008711" y="3946924"/>
            <a:ext cx="1190" cy="20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701530" y="2614613"/>
            <a:ext cx="1190" cy="2024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2763442" y="2614613"/>
            <a:ext cx="1190" cy="2024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1606695" y="678766"/>
            <a:ext cx="6172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300" dirty="0">
                <a:solidFill>
                  <a:schemeClr val="tx2"/>
                </a:solidFill>
              </a:rPr>
              <a:t>Thevenin’s Theorem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8661"/>
            <a:ext cx="7818761" cy="146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14400" y="3060827"/>
            <a:ext cx="7391400" cy="1815973"/>
            <a:chOff x="678872" y="3733800"/>
            <a:chExt cx="8179377" cy="184958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1" r="2009" b="19617"/>
            <a:stretch/>
          </p:blipFill>
          <p:spPr bwMode="auto">
            <a:xfrm>
              <a:off x="678872" y="3733800"/>
              <a:ext cx="8179377" cy="1849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5768" y="4366202"/>
              <a:ext cx="1133217" cy="615553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Electrical </a:t>
              </a:r>
            </a:p>
            <a:p>
              <a:r>
                <a:rPr lang="en-US" sz="1200" dirty="0"/>
                <a:t>network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43016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189DF36-5A85-4FF0-97E7-DEA90C965BC9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47109" name="Rectangle 3" descr="aLe77183_04023"/>
          <p:cNvSpPr>
            <a:spLocks noGrp="1" noChangeAspect="1" noChangeArrowheads="1"/>
          </p:cNvSpPr>
          <p:nvPr isPhoto="1"/>
        </p:nvSpPr>
        <p:spPr bwMode="auto">
          <a:xfrm>
            <a:off x="2209800" y="1828800"/>
            <a:ext cx="4344987" cy="4754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5604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" name="Rectangle 5"/>
          <p:cNvSpPr/>
          <p:nvPr/>
        </p:nvSpPr>
        <p:spPr>
          <a:xfrm>
            <a:off x="2057400" y="683638"/>
            <a:ext cx="4979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sz="3200" b="1" dirty="0">
                <a:solidFill>
                  <a:srgbClr val="0070C0"/>
                </a:solidFill>
                <a:latin typeface="Times New Roman"/>
              </a:rPr>
              <a:t>THEVENIN’S THEOREM</a:t>
            </a:r>
          </a:p>
        </p:txBody>
      </p:sp>
    </p:spTree>
    <p:extLst>
      <p:ext uri="{BB962C8B-B14F-4D97-AF65-F5344CB8AC3E}">
        <p14:creationId xmlns:p14="http://schemas.microsoft.com/office/powerpoint/2010/main" val="152667490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35514" y="365052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itchFamily="18" charset="-120"/>
              </a:rPr>
              <a:t>How to Find Thevenin’s Voltage 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>
          <a:xfrm>
            <a:off x="521325" y="1408406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99EBC57-9552-4A53-83FC-6FA38BA8BB2B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958850" y="2420938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方程式" r:id="rId3" imgW="1612900" imgH="482600" progId="Equation.3">
                  <p:embed/>
                </p:oleObj>
              </mc:Choice>
              <mc:Fallback>
                <p:oleObj name="方程式" r:id="rId3" imgW="1612900" imgH="482600" progId="Equation.3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420938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8"/>
          <p:cNvGraphicFramePr>
            <a:graphicFrameLocks noChangeAspect="1"/>
          </p:cNvGraphicFramePr>
          <p:nvPr/>
        </p:nvGraphicFramePr>
        <p:xfrm>
          <a:off x="2843213" y="2492375"/>
          <a:ext cx="4454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方程式" r:id="rId5" imgW="4457700" imgH="444500" progId="Equation.3">
                  <p:embed/>
                </p:oleObj>
              </mc:Choice>
              <mc:Fallback>
                <p:oleObj name="方程式" r:id="rId5" imgW="4457700" imgH="444500" progId="Equation.3">
                  <p:embed/>
                  <p:pic>
                    <p:nvPicPr>
                      <p:cNvPr id="481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92375"/>
                        <a:ext cx="44545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6" name="Picture 10" descr="aLe77183_040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7"/>
          <a:stretch>
            <a:fillRect/>
          </a:stretch>
        </p:blipFill>
        <p:spPr bwMode="auto">
          <a:xfrm>
            <a:off x="2181776" y="3570962"/>
            <a:ext cx="45370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52416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8443" y="215107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itchFamily="18" charset="-120"/>
              </a:rPr>
              <a:t>How to Find Thevenin’s Resistance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F87C3ED-6F9E-455A-BDD3-FEB0662D1ED5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  <p:graphicFrame>
        <p:nvGraphicFramePr>
          <p:cNvPr id="49158" name="Object 4"/>
          <p:cNvGraphicFramePr>
            <a:graphicFrameLocks noChangeAspect="1"/>
          </p:cNvGraphicFramePr>
          <p:nvPr>
            <p:extLst/>
          </p:nvPr>
        </p:nvGraphicFramePr>
        <p:xfrm>
          <a:off x="477129" y="1263832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方程式" r:id="rId3" imgW="1625600" imgH="469900" progId="Equation.3">
                  <p:embed/>
                </p:oleObj>
              </mc:Choice>
              <mc:Fallback>
                <p:oleObj name="方程式" r:id="rId3" imgW="1625600" imgH="469900" progId="Equation.3">
                  <p:embed/>
                  <p:pic>
                    <p:nvPicPr>
                      <p:cNvPr id="491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29" y="1263832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5"/>
          <p:cNvGraphicFramePr>
            <a:graphicFrameLocks noChangeAspect="1"/>
          </p:cNvGraphicFramePr>
          <p:nvPr>
            <p:extLst/>
          </p:nvPr>
        </p:nvGraphicFramePr>
        <p:xfrm>
          <a:off x="2169319" y="1311614"/>
          <a:ext cx="7085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方程式" r:id="rId5" imgW="7086600" imgH="444500" progId="Equation.3">
                  <p:embed/>
                </p:oleObj>
              </mc:Choice>
              <mc:Fallback>
                <p:oleObj name="方程式" r:id="rId5" imgW="7086600" imgH="444500" progId="Equation.3">
                  <p:embed/>
                  <p:pic>
                    <p:nvPicPr>
                      <p:cNvPr id="491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319" y="1311614"/>
                        <a:ext cx="7085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6"/>
          <p:cNvGraphicFramePr>
            <a:graphicFrameLocks noChangeAspect="1"/>
          </p:cNvGraphicFramePr>
          <p:nvPr>
            <p:extLst/>
          </p:nvPr>
        </p:nvGraphicFramePr>
        <p:xfrm>
          <a:off x="1264603" y="1827195"/>
          <a:ext cx="3144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7" imgW="1384300" imgH="203200" progId="Equation.3">
                  <p:embed/>
                </p:oleObj>
              </mc:Choice>
              <mc:Fallback>
                <p:oleObj name="Equation" r:id="rId7" imgW="1384300" imgH="203200" progId="Equation.3">
                  <p:embed/>
                  <p:pic>
                    <p:nvPicPr>
                      <p:cNvPr id="491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603" y="1827195"/>
                        <a:ext cx="31448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7"/>
          <p:cNvGraphicFramePr>
            <a:graphicFrameLocks noChangeAspect="1"/>
          </p:cNvGraphicFramePr>
          <p:nvPr>
            <p:extLst/>
          </p:nvPr>
        </p:nvGraphicFramePr>
        <p:xfrm>
          <a:off x="1289929" y="2272212"/>
          <a:ext cx="4462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方程式" r:id="rId9" imgW="2057400" imgH="203200" progId="Equation.3">
                  <p:embed/>
                </p:oleObj>
              </mc:Choice>
              <mc:Fallback>
                <p:oleObj name="方程式" r:id="rId9" imgW="2057400" imgH="203200" progId="Equation.3">
                  <p:embed/>
                  <p:pic>
                    <p:nvPicPr>
                      <p:cNvPr id="491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929" y="2272212"/>
                        <a:ext cx="4462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2" name="Picture 8" descr="aLe77183_0402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9" r="-1161" b="19056"/>
          <a:stretch/>
        </p:blipFill>
        <p:spPr bwMode="auto">
          <a:xfrm>
            <a:off x="4075173" y="4419600"/>
            <a:ext cx="4561218" cy="22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264" y="2937303"/>
            <a:ext cx="6746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Voltage source is replaced by Short circuit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264" y="3539926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Current source is replaced by Open circuit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5740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1587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 bwMode="auto"/>
      <a:bodyPr wrap="none" fromWordArt="1">
        <a:prstTxWarp prst="textFadeRight">
          <a:avLst>
            <a:gd name="adj" fmla="val 33333"/>
          </a:avLst>
        </a:prstTxWarp>
        <a:scene3d>
          <a:camera prst="legacyPerspectiveFront">
            <a:rot lat="20519995" lon="1080000" rev="0"/>
          </a:camera>
          <a:lightRig rig="legacyHarsh2" dir="b"/>
        </a:scene3d>
        <a:sp3d extrusionH="430200" prstMaterial="legacyMatte">
          <a:extrusionClr>
            <a:srgbClr val="FF6600"/>
          </a:extrusionClr>
        </a:sp3d>
      </a:bodyPr>
      <a:lstStyle>
        <a:defPPr algn="ctr">
          <a:defRPr sz="3600" kern="10" normalizeH="1" dirty="0">
            <a:ln w="9525">
              <a:round/>
              <a:headEnd/>
              <a:tailEnd/>
            </a:ln>
            <a:gradFill rotWithShape="1">
              <a:gsLst>
                <a:gs pos="0">
                  <a:srgbClr val="FFE701"/>
                </a:gs>
                <a:gs pos="100000">
                  <a:srgbClr val="FE3E02"/>
                </a:gs>
              </a:gsLst>
              <a:lin ang="5700000" scaled="1"/>
            </a:gradFill>
            <a:latin typeface="Impact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10815</TotalTime>
  <Words>422</Words>
  <Application>Microsoft Office PowerPoint</Application>
  <PresentationFormat>On-screen Show (4:3)</PresentationFormat>
  <Paragraphs>86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Calibri</vt:lpstr>
      <vt:lpstr>Cambria Math</vt:lpstr>
      <vt:lpstr>Georgia</vt:lpstr>
      <vt:lpstr>Impact</vt:lpstr>
      <vt:lpstr>Latha</vt:lpstr>
      <vt:lpstr>新細明體</vt:lpstr>
      <vt:lpstr>Times New Roman</vt:lpstr>
      <vt:lpstr>Trebuchet MS</vt:lpstr>
      <vt:lpstr>Verdana</vt:lpstr>
      <vt:lpstr>Wingdings 2</vt:lpstr>
      <vt:lpstr>Urban</vt:lpstr>
      <vt:lpstr>方程式</vt:lpstr>
      <vt:lpstr>Equation</vt:lpstr>
      <vt:lpstr>SmartDraw</vt:lpstr>
      <vt:lpstr>Basic Electrical and Electronics 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Find Thevenin’s Voltage </vt:lpstr>
      <vt:lpstr>How to Find Thevenin’s Resistance</vt:lpstr>
      <vt:lpstr>PowerPoint Presentation</vt:lpstr>
      <vt:lpstr>To find thevenin’s voltage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Cont..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200</cp:revision>
  <dcterms:created xsi:type="dcterms:W3CDTF">2004-03-15T18:51:54Z</dcterms:created>
  <dcterms:modified xsi:type="dcterms:W3CDTF">2024-08-07T11:46:13Z</dcterms:modified>
</cp:coreProperties>
</file>