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379" r:id="rId2"/>
    <p:sldId id="380" r:id="rId3"/>
    <p:sldId id="381" r:id="rId4"/>
    <p:sldId id="382" r:id="rId5"/>
    <p:sldId id="375" r:id="rId6"/>
    <p:sldId id="378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7" r:id="rId37"/>
    <p:sldId id="419" r:id="rId38"/>
    <p:sldId id="420" r:id="rId39"/>
    <p:sldId id="418" r:id="rId40"/>
    <p:sldId id="421" r:id="rId41"/>
    <p:sldId id="422" r:id="rId42"/>
    <p:sldId id="423" r:id="rId43"/>
    <p:sldId id="424" r:id="rId44"/>
    <p:sldId id="425" r:id="rId45"/>
    <p:sldId id="426" r:id="rId46"/>
    <p:sldId id="416" r:id="rId4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2-01-10T03:48:43.5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16602 8545 127,'0'3'447,"2"2"45,-1-1 27,2-1 13,-3-1-197,2-1-151,-1 2-81,1-3-41,0 2-23,2-2-12,2 0-4,3-2 0,2-1-3,2 0 5,0-1 5,1-2 3,4 1 5,-2-2 0,1 0 0,-1 0-2,2-1-2,-3 3-8,3-1-5,-4 0-1,0 1-5,-2 1-4,-2-1-3,-2 2 1,0 1-3,-3-1-2,3 1-1,-5 0-2,0 1-1,-1-1-16,-1 2-24,-2-2-18,-1-1-60,-3 3-164,-2 0-161,-1 3-71,-2-1-24,2 1-6,-3-1 47</inkml:trace>
  <inkml:trace contextRef="#ctx0" brushRef="#br0" timeOffset="6130.4029">16996 10612 320,'-11'6'478,"-1"-1"39,0-4 18,-2 1-45,1 0-227,2 0-119,1-1-65,1 1-37,3 0-19,1-1-10,0-1-4,3 2-2,1-2-3,-1 0 0,2 0 1,-1 0-3,1-2 1,1 2-1,-1 0-1,0 0 2,2 0 0,-1 0-2,-1 0 0,0 0 2,0 0 0,0 0 0,0 0 0,0 0 2,0 0 4,0 0 1,0 0 1,0 0 3,0 0 0,0 0-3,0 0 1,0 0-5,0 2-1,0-2-1,0 0-2,0 1 1,0-1-1,0 0 1,0 0-1,0 0 0,0 0-1,0 0 0,0 0 1,0 0 1,0-1 4,0 1 2,0 0 1,0 0 7,0 0 2,0 0 2,0 0 5,0 0 4,0 1 4,0-1 2,0 0 2,0 0 2,0 0 1,0 0 0,0 1 0,0-1 3,-1 0 1,1 0-2,0 0 0,0 3 1,0-3 2,0 0 2,0 0 3,0 0 4,0 0 0,0 0-2,0 0 3,0 0-5,0 0 6,0 0-6,0 2 3,0-2 2,0 0 4,0 0 2,0 0-1,0 0 2,0 0-1,0 0-1,0 0-8,1 2-6,-1-2-5,0 1-7,0-1-12,0 0-3,2 2-1,-2 0 1,0-1-2,0 1 1,0 3 6,2-5-1,-2 3-3,0-1-6,0-1-2,1 1-6,-1-1 2,0-1-1,0 0-4,0 2-1,0-2 0,0 0 2,0 1-3,0 1-3,0-2 1,0 0-4,0 0-23,0 0-62,0 0-91,0-2-87,2 1-57,-2 1-61,-2 0-162,1 3-114,-3-3-4,1 3 42,0-3 32,-1 0 50</inkml:trace>
  <inkml:trace contextRef="#ctx0" brushRef="#br0" timeOffset="8059.9579">15358 11906 181,'-1'-1'463,"-1"1"48,-1 1 27,-3 1 13,0-1-227,0 3-143,0-3-73,2 1-39,-3 0-12,2 1 7,2-2 20,-2 0 26,4 1 29,-4-1 24,2 1 11,2 0-6,1-2-14,-2 0-29,0 3-23,2-3-37,0 0-27,0 0-15,0 0-15,2 0-5,0-3-11,2 3 5,2 0 1,2-2 2,4-1 5,-2 1-1,3 0 1,3-3 4,-2 2-3,2-4 2,-3 2-1,-1 2 4,1-2 0,0 1-5,-3-1 1,-3 2 1,-1 2-5,1-2-3,-2 1-11,-1 0-27,-1 1-42,-1 0-57,-1 1-51,-1-2-37,0 1-11,0-2-11,-1 0-69,-3 1-118,0-3-66,1 3-25,-3 0-10,5 1 21,-2-1 102</inkml:trace>
  <inkml:trace contextRef="#ctx0" brushRef="#br0" timeOffset="10061.373">16474 6763 237,'0'-21'500,"0"4"51,-1 3 32,-1 3 17,0 2-252,-2 3-135,4 2-76,-2-1-33,0 4-5,-1-1 11,0 2 20,3 0 23,-3 2 18,2 1 20,1 1 8,1 2-3,-1 2-15,3 0-20,2-1-24,0 3-25,-1-3-17,4 2-9,3-4 0,4 1 3,3-3 6,3-3 1,8-1-8,5-4-9,7-8-12,5-3-11,8-3-7,4-5-6,3-3-7,0-1-2,2-2-4,2-2 2,-2 2-2,1 0 2,-6 0-5,-1 4 2,-6-1-7,-10 7-7,-2 0-4,-7 4-5,-7 2-4,-3 2-4,-5 3-12,-2 3-18,-4 0-31,-2 2-40,-2-1-63,-3 4-110,-2-1-104,-2 2-60,-2 2-24,-1 1-23,-4 3-89,-3 1-70,1 1 18,-8 4 31,4 0 21,-2 0 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1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05801" y="464820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LECTURE 1.9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938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853218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7883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9600"/>
            <a:ext cx="907025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186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09600"/>
            <a:ext cx="8772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9240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76400" y="990600"/>
            <a:ext cx="8815388" cy="4953000"/>
            <a:chOff x="152400" y="990600"/>
            <a:chExt cx="8815388" cy="4953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990600"/>
              <a:ext cx="8815388" cy="4953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381000" y="2209800"/>
              <a:ext cx="6705600" cy="5334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fromWordArt="1" anchor="ctr">
              <a:prstTxWarp prst="textFadeRight">
                <a:avLst>
                  <a:gd name="adj" fmla="val 33333"/>
                </a:avLst>
              </a:prstTxWarp>
              <a:scene3d>
                <a:camera prst="legacyPerspectiveFront">
                  <a:rot lat="20519995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endParaRPr lang="en-IN" sz="3600" kern="10" normalizeH="1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700000" scaled="1"/>
                </a:gradFill>
                <a:latin typeface="Impact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334000" y="2895600"/>
            <a:ext cx="685800" cy="2590800"/>
          </a:xfrm>
          <a:prstGeom prst="rect">
            <a:avLst/>
          </a:prstGeom>
          <a:solidFill>
            <a:schemeClr val="bg1"/>
          </a:solidFill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IN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6424137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38200"/>
            <a:ext cx="848886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9990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79" y="1066800"/>
            <a:ext cx="897185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6937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62000"/>
            <a:ext cx="8991600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676400" y="1371600"/>
            <a:ext cx="4495800" cy="533400"/>
          </a:xfrm>
          <a:prstGeom prst="rect">
            <a:avLst/>
          </a:prstGeom>
          <a:solidFill>
            <a:schemeClr val="bg1"/>
          </a:solidFill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IN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57800" y="1905000"/>
            <a:ext cx="609600" cy="2895600"/>
          </a:xfrm>
          <a:prstGeom prst="rect">
            <a:avLst/>
          </a:prstGeom>
          <a:solidFill>
            <a:schemeClr val="bg1"/>
          </a:solidFill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IN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5890" y="5661664"/>
                <a:ext cx="3003579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𝑪𝑨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90" y="5661664"/>
                <a:ext cx="3003579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0410" y="5661664"/>
                <a:ext cx="3003579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410" y="5661664"/>
                <a:ext cx="3003579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29600" y="5661664"/>
                <a:ext cx="3003579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661664"/>
                <a:ext cx="3003579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4113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38200"/>
            <a:ext cx="885102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4105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8201"/>
            <a:ext cx="8763000" cy="43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0590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609600"/>
            <a:ext cx="883073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3683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53001" y="609600"/>
            <a:ext cx="1917513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BEEE102L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330" y="1664131"/>
            <a:ext cx="7091941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Electrical and Electronics Engineering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590801"/>
            <a:ext cx="7391400" cy="3108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Magnetic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Electrical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Semiconductor Devices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Sensors and Transducers</a:t>
            </a: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7936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38200"/>
            <a:ext cx="8484928" cy="462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2946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62001"/>
            <a:ext cx="8790458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039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57200"/>
            <a:ext cx="860623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0122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83" y="762000"/>
            <a:ext cx="855577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7886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685800"/>
            <a:ext cx="820037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3860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1"/>
            <a:ext cx="8763000" cy="40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6452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782579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8590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762000"/>
            <a:ext cx="855247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6213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33400"/>
            <a:ext cx="916269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102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33400"/>
            <a:ext cx="879197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2313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3287" y="707962"/>
            <a:ext cx="135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Books</a:t>
            </a:r>
            <a:endParaRPr lang="en-IN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52600" y="1231182"/>
          <a:ext cx="8606064" cy="33680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11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Text Books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spc="-25" dirty="0">
                          <a:effectLst/>
                        </a:rPr>
                        <a:t>Allan R. </a:t>
                      </a:r>
                      <a:r>
                        <a:rPr lang="en-IN" sz="2000" spc="-25" dirty="0" err="1">
                          <a:effectLst/>
                        </a:rPr>
                        <a:t>Hambley</a:t>
                      </a:r>
                      <a:r>
                        <a:rPr lang="en-IN" sz="2000" spc="-25" dirty="0">
                          <a:effectLst/>
                        </a:rPr>
                        <a:t>, “Electrical Engineering -Principles &amp; Applications”, 2019, </a:t>
                      </a:r>
                      <a:r>
                        <a:rPr lang="en-IN" sz="2000" dirty="0">
                          <a:effectLst/>
                        </a:rPr>
                        <a:t>6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Edition,</a:t>
                      </a:r>
                      <a:r>
                        <a:rPr lang="en-IN" sz="2000" spc="-25" dirty="0">
                          <a:effectLst/>
                        </a:rPr>
                        <a:t> Pearson Education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V. D. Toro, Electrical Engineering Fundamentals, 2</a:t>
                      </a:r>
                      <a:r>
                        <a:rPr lang="en-IN" sz="2000" baseline="30000" dirty="0">
                          <a:effectLst/>
                        </a:rPr>
                        <a:t>nd</a:t>
                      </a:r>
                      <a:r>
                        <a:rPr lang="en-IN" sz="2000" dirty="0">
                          <a:effectLst/>
                        </a:rPr>
                        <a:t> edition. PHI, 2014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1778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Reference Books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R. L. </a:t>
                      </a:r>
                      <a:r>
                        <a:rPr lang="en-IN" sz="2000" dirty="0" err="1">
                          <a:effectLst/>
                        </a:rPr>
                        <a:t>Boylestad</a:t>
                      </a:r>
                      <a:r>
                        <a:rPr lang="en-IN" sz="2000" dirty="0">
                          <a:effectLst/>
                        </a:rPr>
                        <a:t> and L. </a:t>
                      </a:r>
                      <a:r>
                        <a:rPr lang="en-IN" sz="2000" dirty="0" err="1">
                          <a:effectLst/>
                        </a:rPr>
                        <a:t>Nashelsky</a:t>
                      </a:r>
                      <a:r>
                        <a:rPr lang="en-IN" sz="2000" dirty="0">
                          <a:effectLst/>
                        </a:rPr>
                        <a:t>, Electronic Devices and Circuit Theory, 11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edition. Pearson, 2012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DP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spc="10" dirty="0">
                          <a:effectLst/>
                        </a:rPr>
                        <a:t>K</a:t>
                      </a:r>
                      <a:r>
                        <a:rPr lang="en-IN" sz="2000" dirty="0">
                          <a:effectLst/>
                        </a:rPr>
                        <a:t>oth</a:t>
                      </a:r>
                      <a:r>
                        <a:rPr lang="en-IN" sz="2000" spc="10" dirty="0">
                          <a:effectLst/>
                        </a:rPr>
                        <a:t>a</a:t>
                      </a:r>
                      <a:r>
                        <a:rPr lang="en-IN" sz="2000" dirty="0">
                          <a:effectLst/>
                        </a:rPr>
                        <a:t>ri</a:t>
                      </a:r>
                      <a:r>
                        <a:rPr lang="en-IN" sz="2000" spc="-3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&amp;</a:t>
                      </a:r>
                      <a:r>
                        <a:rPr lang="en-IN" sz="2000" spc="-20" dirty="0">
                          <a:effectLst/>
                        </a:rPr>
                        <a:t> </a:t>
                      </a:r>
                      <a:r>
                        <a:rPr lang="en-IN" sz="2000" spc="10" dirty="0" err="1">
                          <a:effectLst/>
                        </a:rPr>
                        <a:t>Na</a:t>
                      </a:r>
                      <a:r>
                        <a:rPr lang="en-IN" sz="2000" spc="-10" dirty="0" err="1">
                          <a:effectLst/>
                        </a:rPr>
                        <a:t>g</a:t>
                      </a:r>
                      <a:r>
                        <a:rPr lang="en-IN" sz="2000" dirty="0" err="1">
                          <a:effectLst/>
                        </a:rPr>
                        <a:t>rat</a:t>
                      </a:r>
                      <a:r>
                        <a:rPr lang="en-IN" sz="2000" spc="10" dirty="0" err="1">
                          <a:effectLst/>
                        </a:rPr>
                        <a:t>h</a:t>
                      </a:r>
                      <a:r>
                        <a:rPr lang="en-IN" sz="2000" spc="10" dirty="0">
                          <a:effectLst/>
                        </a:rPr>
                        <a:t>,</a:t>
                      </a:r>
                      <a:r>
                        <a:rPr lang="en-IN" sz="2000" spc="-5" dirty="0">
                          <a:effectLst/>
                        </a:rPr>
                        <a:t> “B</a:t>
                      </a:r>
                      <a:r>
                        <a:rPr lang="en-IN" sz="2000" dirty="0">
                          <a:effectLst/>
                        </a:rPr>
                        <a:t>asic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El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ctr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spc="-10" dirty="0">
                          <a:effectLst/>
                        </a:rPr>
                        <a:t>g</a:t>
                      </a:r>
                      <a:r>
                        <a:rPr lang="en-IN" sz="2000" dirty="0">
                          <a:effectLst/>
                        </a:rPr>
                        <a:t>in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er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dirty="0">
                          <a:effectLst/>
                        </a:rPr>
                        <a:t>g”,</a:t>
                      </a:r>
                      <a:r>
                        <a:rPr lang="en-IN" sz="2000" spc="-60" dirty="0">
                          <a:effectLst/>
                        </a:rPr>
                        <a:t> 2019, </a:t>
                      </a:r>
                      <a:r>
                        <a:rPr lang="en-IN" sz="2000" dirty="0">
                          <a:effectLst/>
                        </a:rPr>
                        <a:t>Ta</a:t>
                      </a:r>
                      <a:r>
                        <a:rPr lang="en-IN" sz="2000" spc="-10" dirty="0">
                          <a:effectLst/>
                        </a:rPr>
                        <a:t>t</a:t>
                      </a:r>
                      <a:r>
                        <a:rPr lang="en-IN" sz="2000" dirty="0">
                          <a:effectLst/>
                        </a:rPr>
                        <a:t>a</a:t>
                      </a:r>
                      <a:r>
                        <a:rPr lang="en-IN" sz="2000" spc="-10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Mc</a:t>
                      </a:r>
                      <a:r>
                        <a:rPr lang="en-IN" sz="2000" spc="-15" dirty="0">
                          <a:effectLst/>
                        </a:rPr>
                        <a:t>G</a:t>
                      </a:r>
                      <a:r>
                        <a:rPr lang="en-IN" sz="2000" spc="10" dirty="0">
                          <a:effectLst/>
                        </a:rPr>
                        <a:t>r</a:t>
                      </a:r>
                      <a:r>
                        <a:rPr lang="en-IN" sz="2000" dirty="0">
                          <a:effectLst/>
                        </a:rPr>
                        <a:t>aw</a:t>
                      </a:r>
                      <a:r>
                        <a:rPr lang="en-IN" sz="2000" spc="-4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Hill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0530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9600"/>
            <a:ext cx="908704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195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09600"/>
            <a:ext cx="8077200" cy="45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1899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1066801"/>
            <a:ext cx="8665055" cy="38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281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09600"/>
            <a:ext cx="842323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23523"/>
      </p:ext>
    </p:extLst>
  </p:cSld>
  <p:clrMapOvr>
    <a:masterClrMapping/>
  </p:clrMapOvr>
  <p:transition>
    <p:cover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90601"/>
            <a:ext cx="8610600" cy="39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7527"/>
      </p:ext>
    </p:extLst>
  </p:cSld>
  <p:clrMapOvr>
    <a:masterClrMapping/>
  </p:clrMapOvr>
  <p:transition>
    <p:cover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838200"/>
            <a:ext cx="862750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20853"/>
      </p:ext>
    </p:extLst>
  </p:cSld>
  <p:clrMapOvr>
    <a:masterClrMapping/>
  </p:clrMapOvr>
  <p:transition>
    <p:cover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95400"/>
            <a:ext cx="7909364" cy="42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90479"/>
      </p:ext>
    </p:extLst>
  </p:cSld>
  <p:clrMapOvr>
    <a:masterClrMapping/>
  </p:clrMapOvr>
  <p:transition>
    <p:cover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95400"/>
            <a:ext cx="7909364" cy="4200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63001" y="6096001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4.23 O</a:t>
            </a:r>
            <a:r>
              <a:rPr 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hms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33148"/>
      </p:ext>
    </p:extLst>
  </p:cSld>
  <p:clrMapOvr>
    <a:masterClrMapping/>
  </p:clrMapOvr>
  <p:transition>
    <p:cover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14400"/>
            <a:ext cx="874517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06972"/>
      </p:ext>
    </p:extLst>
  </p:cSld>
  <p:clrMapOvr>
    <a:masterClrMapping/>
  </p:clrMapOvr>
  <p:transition>
    <p:cover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3" y="1385603"/>
            <a:ext cx="8811855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4118"/>
      </p:ext>
    </p:extLst>
  </p:cSld>
  <p:clrMapOvr>
    <a:masterClrMapping/>
  </p:clrMapOvr>
  <p:transition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752601" y="4499479"/>
            <a:ext cx="8360761" cy="9038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IN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I. DC Circuits</a:t>
            </a:r>
            <a:endParaRPr lang="en-IN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752600" y="2282825"/>
            <a:ext cx="8458200" cy="2216654"/>
            <a:chOff x="228600" y="2282825"/>
            <a:chExt cx="8458200" cy="221665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282825"/>
              <a:ext cx="8458200" cy="221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04112" y="2743200"/>
              <a:ext cx="3485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itchFamily="34" charset="0"/>
                  <a:cs typeface="Arial" pitchFamily="34" charset="0"/>
                </a:rPr>
                <a:t>Source transformation</a:t>
              </a:r>
              <a:endParaRPr lang="en-IN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028400" y="2267280"/>
              <a:ext cx="821520" cy="2028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8320" y="2255400"/>
                <a:ext cx="843120" cy="2050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1780309" y="4490606"/>
            <a:ext cx="3982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Super position theorem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941665"/>
            <a:ext cx="4827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STAR- DELTA Transformation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40285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6" y="1390366"/>
            <a:ext cx="8983329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11641"/>
      </p:ext>
    </p:extLst>
  </p:cSld>
  <p:clrMapOvr>
    <a:masterClrMapping/>
  </p:clrMapOvr>
  <p:transition>
    <p:cover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9" y="1547550"/>
            <a:ext cx="840222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01759"/>
      </p:ext>
    </p:extLst>
  </p:cSld>
  <p:clrMapOvr>
    <a:masterClrMapping/>
  </p:clrMapOvr>
  <p:transition>
    <p:cover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990600"/>
            <a:ext cx="805927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27698"/>
      </p:ext>
    </p:extLst>
  </p:cSld>
  <p:clrMapOvr>
    <a:masterClrMapping/>
  </p:clrMapOvr>
  <p:transition>
    <p:cover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990600"/>
            <a:ext cx="8059275" cy="37152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12852" y="5029201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Hint: Convert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Y-network comprising the 5-Ω, 10-Ω, and 20-Ω resistors into delta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86800" y="617220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12.458 A</a:t>
            </a:r>
          </a:p>
        </p:txBody>
      </p:sp>
    </p:spTree>
    <p:extLst>
      <p:ext uri="{BB962C8B-B14F-4D97-AF65-F5344CB8AC3E}">
        <p14:creationId xmlns:p14="http://schemas.microsoft.com/office/powerpoint/2010/main" val="883956029"/>
      </p:ext>
    </p:extLst>
  </p:cSld>
  <p:clrMapOvr>
    <a:masterClrMapping/>
  </p:clrMapOvr>
  <p:transition>
    <p:cover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1"/>
            <a:ext cx="751627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0031"/>
      </p:ext>
    </p:extLst>
  </p:cSld>
  <p:clrMapOvr>
    <a:masterClrMapping/>
  </p:clrMapOvr>
  <p:transition>
    <p:cover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89" y="1143000"/>
            <a:ext cx="7516274" cy="39629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39200" y="5715001"/>
            <a:ext cx="152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0.1055 A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br>
              <a:rPr lang="en-US" sz="2800" b="1" dirty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05200" y="1523999"/>
            <a:ext cx="3200400" cy="16004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fromWordArt="1" anchor="ctr">
            <a:prstTxWarp prst="textFadeRight">
              <a:avLst>
                <a:gd name="adj" fmla="val 33333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endParaRPr lang="en-US" sz="3600" kern="10" normalizeH="1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700000" scaled="1"/>
              </a:gradFill>
              <a:latin typeface="Impac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7187" y="21336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Convert this delta to star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705600" y="2057400"/>
            <a:ext cx="1011586" cy="260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46646"/>
      </p:ext>
    </p:extLst>
  </p:cSld>
  <p:clrMapOvr>
    <a:masterClrMapping/>
  </p:clrMapOvr>
  <p:transition>
    <p:cover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8864882"/>
      </p:ext>
    </p:extLst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533400"/>
            <a:ext cx="8229600" cy="106680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STAR –DELTA  TRANSFORMATION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4037" y="1828802"/>
            <a:ext cx="6823364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Star Connection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Delta Connection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Delta to Star Transformation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Star to Delta Transformation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Equivalent Resistance of Circuit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Exercise/Numerical Analysis</a:t>
            </a:r>
            <a:b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100" dirty="0">
                <a:solidFill>
                  <a:srgbClr val="898989"/>
                </a:solidFill>
                <a:latin typeface="Calibri" panose="020F0502020204030204" pitchFamily="34" charset="0"/>
              </a:rPr>
              <a:t>2</a:t>
            </a:r>
            <a:br>
              <a:rPr lang="en-IN" sz="1100" dirty="0">
                <a:solidFill>
                  <a:srgbClr val="898989"/>
                </a:solidFill>
                <a:latin typeface="Calibri" panose="020F0502020204030204" pitchFamily="34" charset="0"/>
              </a:rPr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777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295401"/>
            <a:ext cx="80772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STAR/Delta transformations and equivalent circuit calculations help in simplification and understanding of complex electrical circuits.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19400" y="5334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b="1">
                <a:solidFill>
                  <a:srgbClr val="0070C0"/>
                </a:solidFill>
                <a:latin typeface="Agency FB" panose="020B0503020202020204" pitchFamily="34" charset="0"/>
              </a:rPr>
              <a:t>STAR –DELTA  TRANSFORMATION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9750" y="3257730"/>
            <a:ext cx="8724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Star/Delta connection is an arrangement of passive elements R, L and C such that the formed shape resembles a star or a delta symbol.</a:t>
            </a:r>
            <a:b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These connection are neither series and nor parallel.</a:t>
            </a:r>
            <a:b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Such connections are simplified using star-to-delta or delta-to-star conversion.</a:t>
            </a:r>
            <a:b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Such connections are found in complex DC circuits, full bridge rectifiers.</a:t>
            </a:r>
            <a:b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Such connections has larger application in three phase AC system.</a:t>
            </a:r>
            <a:r>
              <a:rPr lang="en-US" sz="2000" dirty="0"/>
              <a:t> 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108620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200"/>
            <a:ext cx="886063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7189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44" y="1219200"/>
            <a:ext cx="882297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236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58" y="685800"/>
            <a:ext cx="884094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8151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 bwMode="auto"/>
      <a:bodyPr wrap="none" fromWordArt="1">
        <a:prstTxWarp prst="textFadeRight">
          <a:avLst>
            <a:gd name="adj" fmla="val 33333"/>
          </a:avLst>
        </a:prstTxWarp>
        <a:scene3d>
          <a:camera prst="legacyPerspectiveFront">
            <a:rot lat="20519995" lon="1080000" rev="0"/>
          </a:camera>
          <a:lightRig rig="legacyHarsh2" dir="b"/>
        </a:scene3d>
        <a:sp3d extrusionH="430200" prstMaterial="legacyMatte">
          <a:extrusionClr>
            <a:srgbClr val="FF6600"/>
          </a:extrusionClr>
        </a:sp3d>
      </a:bodyPr>
      <a:lstStyle>
        <a:defPPr algn="ctr">
          <a:defRPr sz="3600" kern="10" normalizeH="1" dirty="0">
            <a:ln w="9525">
              <a:round/>
              <a:headEnd/>
              <a:tailEnd/>
            </a:ln>
            <a:gradFill rotWithShape="1">
              <a:gsLst>
                <a:gs pos="0">
                  <a:srgbClr val="FFE701"/>
                </a:gs>
                <a:gs pos="100000">
                  <a:srgbClr val="FE3E02"/>
                </a:gs>
              </a:gsLst>
              <a:lin ang="5700000" scaled="1"/>
            </a:gradFill>
            <a:latin typeface="Impact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9506</TotalTime>
  <Words>231</Words>
  <Application>Microsoft Office PowerPoint</Application>
  <PresentationFormat>Widescreen</PresentationFormat>
  <Paragraphs>49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Agency FB</vt:lpstr>
      <vt:lpstr>Arial</vt:lpstr>
      <vt:lpstr>Calibri</vt:lpstr>
      <vt:lpstr>Cambria Math</vt:lpstr>
      <vt:lpstr>Georgia</vt:lpstr>
      <vt:lpstr>Impact</vt:lpstr>
      <vt:lpstr>Latha</vt:lpstr>
      <vt:lpstr>Times New Roman</vt:lpstr>
      <vt:lpstr>Trebuchet MS</vt:lpstr>
      <vt:lpstr>Wingdings</vt:lpstr>
      <vt:lpstr>Wingdings 2</vt:lpstr>
      <vt:lpstr>Urban</vt:lpstr>
      <vt:lpstr>Basic Electrical and Electronics  Engineering</vt:lpstr>
      <vt:lpstr>PowerPoint Presentation</vt:lpstr>
      <vt:lpstr>PowerPoint Presentation</vt:lpstr>
      <vt:lpstr>Module I. DC Circuits</vt:lpstr>
      <vt:lpstr>STAR –DELTA 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202</cp:revision>
  <dcterms:created xsi:type="dcterms:W3CDTF">2004-03-15T18:51:54Z</dcterms:created>
  <dcterms:modified xsi:type="dcterms:W3CDTF">2024-08-09T10:09:19Z</dcterms:modified>
</cp:coreProperties>
</file>