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69" r:id="rId6"/>
    <p:sldMasterId id="214748367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</p:sldIdLst>
  <p:sldSz cy="5143500" cx="9144000"/>
  <p:notesSz cx="6858000" cy="9144000"/>
  <p:embeddedFontLst>
    <p:embeddedFont>
      <p:font typeface="Roboto Black"/>
      <p:bold r:id="rId31"/>
      <p:boldItalic r:id="rId32"/>
    </p:embeddedFont>
    <p:embeddedFont>
      <p:font typeface="Robo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37" roundtripDataSignature="AMtx7mgMRiffMD0DY1RqRI/L0mEUhdr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RobotoBlack-bold.fntdata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font" Target="fonts/Roboto-regular.fntdata"/><Relationship Id="rId10" Type="http://schemas.openxmlformats.org/officeDocument/2006/relationships/slide" Target="slides/slide2.xml"/><Relationship Id="rId32" Type="http://schemas.openxmlformats.org/officeDocument/2006/relationships/font" Target="fonts/RobotoBlack-boldItalic.fntdata"/><Relationship Id="rId13" Type="http://schemas.openxmlformats.org/officeDocument/2006/relationships/slide" Target="slides/slide5.xml"/><Relationship Id="rId35" Type="http://schemas.openxmlformats.org/officeDocument/2006/relationships/font" Target="fonts/Roboto-italic.fntdata"/><Relationship Id="rId12" Type="http://schemas.openxmlformats.org/officeDocument/2006/relationships/slide" Target="slides/slide4.xml"/><Relationship Id="rId34" Type="http://schemas.openxmlformats.org/officeDocument/2006/relationships/font" Target="fonts/Roboto-bold.fntdata"/><Relationship Id="rId15" Type="http://schemas.openxmlformats.org/officeDocument/2006/relationships/slide" Target="slides/slide7.xml"/><Relationship Id="rId37" Type="http://customschemas.google.com/relationships/presentationmetadata" Target="metadata"/><Relationship Id="rId14" Type="http://schemas.openxmlformats.org/officeDocument/2006/relationships/slide" Target="slides/slide6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B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Expalantion: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Reverse the word and +1 to each letter. The reverse of CHILDREN is NERDLIHC. add 1 to each letter. Therefore, the code of CHILDREN becomes OFSEMJID.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Answer: D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Each letter in the word is moved one step forward and the first letter of the group so obtained is put at the end, to obtain the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Answer: D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The small letters are b, d, f, h, j, l, n, p, r, t, v, x, z. The third day from tuesday will be friday and code will be frIdAY.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Answer: B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Letters are arranged according to the digital sum roots 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 = 1, B = 2, ..... ,H=8, I = 9, J = 10=1+0=1,M= 13= 1+3=4 &amp; so on.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Similarly, code for MATHEMATICS is 4 1 2 8 5 4 1 2 9 3 1.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Last letter is ‘Y’.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D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>
                <a:solidFill>
                  <a:schemeClr val="dk1"/>
                </a:solidFill>
              </a:rPr>
              <a:t>Follow the code for each letter from the given data.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D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>
                <a:solidFill>
                  <a:schemeClr val="dk1"/>
                </a:solidFill>
              </a:rPr>
              <a:t>T(20)+r(18)+e(5)+e(5)= 48 = 4+8 = 12 .......</a:t>
            </a:r>
            <a:endParaRPr sz="1200"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200">
                <a:solidFill>
                  <a:schemeClr val="dk1"/>
                </a:solidFill>
              </a:rPr>
              <a:t>Hence the flora is 7.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In the given code, A = 2, B = 4, C = 6,.... , Z = 52.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So, ACT = 2 + 6 + 40 = 48 and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BAT = 4 + 2 + 40 = 46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A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z = 26 =&gt; 26/2 =&gt; 13 =&gt; 13 power 3 = 2197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r = 18 =&gt; 18/2 =&gt; 9 =&gt; 9 power 3 = 729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Hence j is 125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B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If we count letters till the end of the alphabet including that letter in reverse order then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Here the values are nothing but the values corresponding to the alphabets when taken in a reverse order,i.e,A=26 ,B=25...,Z=1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G = 20 and O = 12 total 32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S = 8, H = 19 and E = 22 total 49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So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SOME = 8 + 12 + 14 + 22 = 56.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Here E = 5 = 5/1 = 5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=&gt; READ = 18 + 5 + 1 + 4 = 28/4 = 7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=&gt; DEAR = 4 + 5 + 1 + 18 = 28/4 = 7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Google Shape;311;p6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C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    Each letter in the word is moved one step backward to obtain the corresponding letter of the code.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B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 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Reverse the word and move each letter –1. Reverse of FISH is HSIF subtract 1 from each letter of HSIF. So code of FISH become GRHE.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A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The first, second, third , fourth, fifth and sixth letters of the word are respectively moved two, three, four, five, six and seven steps forward to obtain the corresponding letters of the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Answer: A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Each letter moves +1, -1, ....alternately except for L, which is –4. We have to find the word for the code IFWJBP. Add 4 to I then -1, +1 alternately to the remaining letters. The word will be MEXICO.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2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4" name="Google Shape;14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6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1" name="Google Shape;7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2" name="Google Shape;7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6" name="Google Shape;7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82" name="Google Shape;82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83" name="Google Shape;83;p44"/>
          <p:cNvPicPr preferRelativeResize="0"/>
          <p:nvPr/>
        </p:nvPicPr>
        <p:blipFill rotWithShape="1">
          <a:blip r:embed="rId3">
            <a:alphaModFix/>
          </a:blip>
          <a:srcRect b="37530" l="0" r="0" t="55602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4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4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4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9" name="Google Shape;109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0" name="Google Shape;110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4" name="Google Shape;11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7" name="Google Shape;117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20" name="Google Shape;120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21" name="Google Shape;121;p37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7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7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7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7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p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8" name="Google Shape;138;p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9" name="Google Shape;13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2" name="Google Shape;142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3" name="Google Shape;14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4" name="Google Shape;154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5" name="Google Shape;155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59" name="Google Shape;15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2" name="Google Shape;162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3" name="Google Shape;16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65" name="Google Shape;16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66" name="Google Shape;166;p51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1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1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1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1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5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0" Type="http://schemas.openxmlformats.org/officeDocument/2006/relationships/theme" Target="../theme/theme4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5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6" name="Google Shape;56;p2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2" name="Google Shape;92;p2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hyperlink" Target="https://learn.codemithra.com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76" name="Google Shape;176;p6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7" name="Google Shape;17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 txBox="1"/>
          <p:nvPr/>
        </p:nvSpPr>
        <p:spPr>
          <a:xfrm>
            <a:off x="720000" y="1440000"/>
            <a:ext cx="760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certain code 'SEQUENCE' is coded as 'FDOFVRFT. How is 'CHILDREN' coded in that code?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OFESJMID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OFSEMJID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OFSEJIMD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OFSEJMID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720000" y="720596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Q05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0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/>
        </p:nvSpPr>
        <p:spPr>
          <a:xfrm>
            <a:off x="720000" y="1439999"/>
            <a:ext cx="84723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FRAGRANCE is written as SBHSBODFG, how can IMPOSING be written?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NQPTJHOJ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NQPTJOHI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NQTPJOHJ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NQPTJOHJ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/>
          <p:nvPr/>
        </p:nvSpPr>
        <p:spPr>
          <a:xfrm>
            <a:off x="719994" y="720589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Q06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/>
        </p:nvSpPr>
        <p:spPr>
          <a:xfrm>
            <a:off x="720000" y="1440000"/>
            <a:ext cx="7650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 the English alphabet, every alternate letter from B onwards is written in small letters while others are written in capitals, then how will the 3rd day from Tuesday will be coded?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R I d A 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H U R S d A 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h U r S d A 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 r I d A 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720000" y="720609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Q07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/>
        </p:nvSpPr>
        <p:spPr>
          <a:xfrm>
            <a:off x="720000" y="1440000"/>
            <a:ext cx="8095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‘MEANDER’ is coded as ‘4515459’, then ‘MATHEMATICS’ is coded as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6 7 2 5 0 6 2 3 0 7 6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4 1 2 8 5 4 1 2 9 3 1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4 5 0 3 8 4 0 1 8 5 4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5 7 1 5 9 4 1 3 9 5 5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"/>
          <p:cNvSpPr/>
          <p:nvPr/>
        </p:nvSpPr>
        <p:spPr>
          <a:xfrm>
            <a:off x="72001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Q08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/>
        </p:nvSpPr>
        <p:spPr>
          <a:xfrm>
            <a:off x="720000" y="1439999"/>
            <a:ext cx="80952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letters of the word 'CYCLINDER' are arranged alphabetically, then which letter would be farthest from the first letter of word?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4"/>
          <p:cNvSpPr/>
          <p:nvPr/>
        </p:nvSpPr>
        <p:spPr>
          <a:xfrm>
            <a:off x="720000" y="720591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Q09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4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/>
        </p:nvSpPr>
        <p:spPr>
          <a:xfrm>
            <a:off x="720000" y="1440000"/>
            <a:ext cx="80952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 a certain code RANGE is coded as 12345 and RANDOM is coded as 123678, then the code for the word MANGO would be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82357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84563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82346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82347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720000" y="720588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Q10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5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 txBox="1"/>
          <p:nvPr/>
        </p:nvSpPr>
        <p:spPr>
          <a:xfrm>
            <a:off x="720000" y="1440000"/>
            <a:ext cx="7650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According to a certain code, tree=12, plant=9, herb =6, forest=11, then flora is 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720000" y="720612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Q11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/>
        </p:nvSpPr>
        <p:spPr>
          <a:xfrm>
            <a:off x="720000" y="1439999"/>
            <a:ext cx="80952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Z = 52 and ACT = 48, then BAT will be equal to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7"/>
          <p:cNvSpPr/>
          <p:nvPr/>
        </p:nvSpPr>
        <p:spPr>
          <a:xfrm>
            <a:off x="720008" y="720588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/>
        </p:nvSpPr>
        <p:spPr>
          <a:xfrm>
            <a:off x="720000" y="1440000"/>
            <a:ext cx="80952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Z= 2197 and R= 729. How would J be written in that code?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18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/>
        </p:nvSpPr>
        <p:spPr>
          <a:xfrm>
            <a:off x="720000" y="1439999"/>
            <a:ext cx="8095200" cy="21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certain coding language, iF GO = 32 &amp; SHE = 49 then SOME will be equal to 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62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Q14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85" name="Google Shape;185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63"/>
          <p:cNvSpPr txBox="1"/>
          <p:nvPr/>
        </p:nvSpPr>
        <p:spPr>
          <a:xfrm>
            <a:off x="163133" y="1771546"/>
            <a:ext cx="46908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CODING AND DECODING-1</a:t>
            </a:r>
            <a:endParaRPr b="1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/>
        </p:nvSpPr>
        <p:spPr>
          <a:xfrm>
            <a:off x="720000" y="1440000"/>
            <a:ext cx="80952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E = 5 and READ is coded as 7, then what is the code of 'DEAR' ?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UcPeriod"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720000" y="720600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Q15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4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4" name="Google Shape;314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64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321" name="Google Shape;321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2" name="Google Shape;32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4" name="Google Shape;324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6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7" name="Google Shape;327;p6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8" name="Google Shape;328;p6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9" name="Google Shape;329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1" name="Google Shape;331;p6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"/>
          <p:cNvSpPr txBox="1"/>
          <p:nvPr>
            <p:ph idx="1" type="body"/>
          </p:nvPr>
        </p:nvSpPr>
        <p:spPr>
          <a:xfrm>
            <a:off x="720000" y="1440000"/>
            <a:ext cx="7589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Coding 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670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particular code or pattern is used to express a word in English language to express it as  a different word. The coded word itself does not make any sense unless we know the code that has been followed. 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Decoding</a:t>
            </a:r>
            <a:endParaRPr b="1"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30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IN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refres to the process of arriving at the equivalent English word from the code word given.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373737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3"/>
          <p:cNvSpPr txBox="1"/>
          <p:nvPr/>
        </p:nvSpPr>
        <p:spPr>
          <a:xfrm>
            <a:off x="720000" y="579950"/>
            <a:ext cx="5220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n-IN" sz="3500" u="none" cap="none" strike="noStrike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CODING DECODING</a:t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720000" y="1440000"/>
            <a:ext cx="7589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</a:rPr>
              <a:t>Types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>
                <a:solidFill>
                  <a:schemeClr val="dk1"/>
                </a:solidFill>
              </a:rPr>
              <a:t>Letter Coding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>
                <a:solidFill>
                  <a:schemeClr val="dk1"/>
                </a:solidFill>
              </a:rPr>
              <a:t>Number Coding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>
                <a:solidFill>
                  <a:schemeClr val="dk1"/>
                </a:solidFill>
              </a:rPr>
              <a:t>Symbol Coding</a:t>
            </a:r>
            <a:endParaRPr sz="1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>
                <a:solidFill>
                  <a:schemeClr val="dk1"/>
                </a:solidFill>
              </a:rPr>
              <a:t>Substitution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720000" y="1440000"/>
            <a:ext cx="7589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Approach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400">
                <a:solidFill>
                  <a:schemeClr val="dk1"/>
                </a:solidFill>
              </a:rPr>
              <a:t>Observe the alphabets or numbers given in the code keenly.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400">
                <a:solidFill>
                  <a:schemeClr val="dk1"/>
                </a:solidFill>
              </a:rPr>
              <a:t>Find the sequence it follows whether it is ascending or descending.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400">
                <a:solidFill>
                  <a:schemeClr val="dk1"/>
                </a:solidFill>
              </a:rPr>
              <a:t>Detect the rule in which the alphabets/numbers/words follow.</a:t>
            </a:r>
            <a:endParaRPr sz="14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400">
                <a:solidFill>
                  <a:schemeClr val="dk1"/>
                </a:solidFill>
              </a:rPr>
              <a:t>Fill the appropriate letter/number/word in the given blank.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/>
        </p:nvSpPr>
        <p:spPr>
          <a:xfrm>
            <a:off x="720000" y="1440000"/>
            <a:ext cx="7650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in a code language, COULD is written as BNTKC and MARGIN is written as LZQFHM, how will MOULDING be written in that code?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CHMFINTK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LNKTCHMF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LNTKCHMF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NITKHCMF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720000" y="720600"/>
            <a:ext cx="24948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Q01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/>
        </p:nvSpPr>
        <p:spPr>
          <a:xfrm>
            <a:off x="720000" y="1439999"/>
            <a:ext cx="8095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certain code 'TIGER' is written as 'QDFHS'. How is 'FISH' written in that code?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GERH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GRHE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GHRE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20000" y="720600"/>
            <a:ext cx="23493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Q02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720000" y="1440000"/>
            <a:ext cx="8095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FRIEND is coded as HUMJTK, how is CANDLE written in that code 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EDRIRL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DCQHQK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ESJFME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</a:t>
            </a: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FYOBOC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720000" y="720600"/>
            <a:ext cx="24165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Q03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 txBox="1"/>
          <p:nvPr/>
        </p:nvSpPr>
        <p:spPr>
          <a:xfrm>
            <a:off x="720000" y="1440000"/>
            <a:ext cx="8095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'LIMCA' is written as 'HJLDZ'. Which of the following words is written as 'IFWJBP'?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 E X I C O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MERCURY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JAPAN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UcPeriod"/>
            </a:pPr>
            <a:r>
              <a:rPr b="0" i="0" lang="en-I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MIDNIGHT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720000" y="720598"/>
            <a:ext cx="2648100" cy="4494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Question: Q04</a:t>
            </a:r>
            <a:endParaRPr b="1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7189450" y="40195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 : </a:t>
            </a:r>
            <a:r>
              <a:rPr b="1" i="0" lang="en-I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2022-10-05T06:20:26Z</dcterms:created>
  <dc:creator>pooja ram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5AF2CBCEB9C44D759E6C7127A2DBAAD4</vt:lpwstr>
  </property>
  <property fmtid="{D5CDD505-2E9C-101B-9397-08002B2CF9AE}" pid="3" name="KSOProductBuildVer">
    <vt:lpwstr>1033-11.2.0.11341</vt:lpwstr>
  </property>
</Properties>
</file>