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Black"/>
      <p:bold r:id="rId41"/>
      <p:boldItalic r:id="rId42"/>
    </p:embeddedFon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47" roundtripDataSignature="AMtx7mhlj0uO9usAojk9Vhao2mkhcGd8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lack-boldItalic.fntdata"/><Relationship Id="rId41" Type="http://schemas.openxmlformats.org/officeDocument/2006/relationships/font" Target="fonts/RobotoBlack-bold.fntdata"/><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Roboto"/>
                <a:ea typeface="Roboto"/>
                <a:cs typeface="Roboto"/>
                <a:sym typeface="Roboto"/>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3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4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4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1pPr>
            <a:lvl2pPr indent="0" lvl="1"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2pPr>
            <a:lvl3pPr indent="0" lvl="2"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3pPr>
            <a:lvl4pPr indent="0" lvl="3"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4pPr>
            <a:lvl5pPr indent="0" lvl="4"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5pPr>
            <a:lvl6pPr indent="0" lvl="5"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6pPr>
            <a:lvl7pPr indent="0" lvl="6"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7pPr>
            <a:lvl8pPr indent="0" lvl="7"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8pPr>
            <a:lvl9pPr indent="0" lvl="8"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18"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4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9" name="Google Shape;39;p4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4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4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hyperlink" Target="https://learn.codemithra.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7" name="Google Shape;57;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8" name="Google Shape;58;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9" name="Google Shape;59;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60" name="Google Shape;60;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nvSpPr>
        <p:spPr>
          <a:xfrm>
            <a:off x="327600" y="537848"/>
            <a:ext cx="2827800" cy="39272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04</a:t>
            </a:r>
            <a:endParaRPr b="0" i="0" sz="2000" u="none" cap="none" strike="noStrike">
              <a:solidFill>
                <a:schemeClr val="lt1"/>
              </a:solidFill>
              <a:latin typeface="Roboto"/>
              <a:ea typeface="Roboto"/>
              <a:cs typeface="Roboto"/>
              <a:sym typeface="Roboto"/>
            </a:endParaRPr>
          </a:p>
        </p:txBody>
      </p:sp>
      <p:sp>
        <p:nvSpPr>
          <p:cNvPr id="127" name="Google Shape;127;p10"/>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2A2A2A"/>
                </a:solidFill>
                <a:highlight>
                  <a:srgbClr val="FFFFFF"/>
                </a:highlight>
                <a:latin typeface="Roboto"/>
                <a:ea typeface="Roboto"/>
                <a:cs typeface="Roboto"/>
                <a:sym typeface="Roboto"/>
              </a:rPr>
              <a:t>If in a certain language CHARCOAL is coded as 45164913 and MORALE is coded as 296137, how are the following words coded in that language REAL?</a:t>
            </a:r>
            <a:endParaRPr b="0" i="0" sz="1400" u="none" cap="none" strike="noStrike">
              <a:solidFill>
                <a:srgbClr val="2A2A2A"/>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8519</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6713</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6513</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6719</a:t>
            </a:r>
            <a:endParaRPr b="0" i="0" sz="1400" u="none" cap="none" strike="noStrike">
              <a:solidFill>
                <a:srgbClr val="222222"/>
              </a:solidFill>
              <a:highlight>
                <a:srgbClr val="FFFFFF"/>
              </a:highlight>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200"/>
              <a:buFont typeface="Arial"/>
              <a:buNone/>
            </a:pPr>
            <a:r>
              <a:t/>
            </a:r>
            <a:endParaRPr b="0" i="0" sz="1200" u="none" cap="none" strike="noStrike">
              <a:solidFill>
                <a:srgbClr val="2A2A2A"/>
              </a:solidFill>
              <a:highlight>
                <a:srgbClr val="FFFFFF"/>
              </a:highlight>
              <a:latin typeface="Roboto"/>
              <a:ea typeface="Roboto"/>
              <a:cs typeface="Roboto"/>
              <a:sym typeface="Roboto"/>
            </a:endParaRPr>
          </a:p>
        </p:txBody>
      </p:sp>
      <p:sp>
        <p:nvSpPr>
          <p:cNvPr id="128" name="Google Shape;128;p1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129" name="Google Shape;129;p10"/>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4</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nvSpPr>
        <p:spPr>
          <a:xfrm>
            <a:off x="327600" y="498575"/>
            <a:ext cx="2827800" cy="432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35" name="Google Shape;135;p11"/>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The alphabets are coded as follows </a:t>
            </a:r>
            <a:endParaRPr b="0"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C  H  A  R  O  L  M  E</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4  5   1  6   9  3   2  7</a:t>
            </a:r>
            <a:endParaRPr b="0"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R is coded as 6,</a:t>
            </a:r>
            <a:endParaRPr b="0"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9000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E as 7,</a:t>
            </a:r>
            <a:endParaRPr b="0"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9000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A as 1  and</a:t>
            </a:r>
            <a:endParaRPr b="0"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9000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L as 3.</a:t>
            </a:r>
            <a:endParaRPr b="0"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9000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So, the code for REAL is 6713</a:t>
            </a:r>
            <a:endParaRPr b="0" i="0" sz="1200" u="none" cap="none" strike="noStrike">
              <a:solidFill>
                <a:srgbClr val="2A2A2A"/>
              </a:solidFill>
              <a:highlight>
                <a:srgbClr val="FFFFFF"/>
              </a:highlight>
              <a:latin typeface="Roboto"/>
              <a:ea typeface="Roboto"/>
              <a:cs typeface="Roboto"/>
              <a:sym typeface="Roboto"/>
            </a:endParaRPr>
          </a:p>
        </p:txBody>
      </p:sp>
      <p:sp>
        <p:nvSpPr>
          <p:cNvPr id="136" name="Google Shape;136;p11"/>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nvSpPr>
        <p:spPr>
          <a:xfrm>
            <a:off x="327600" y="465901"/>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05</a:t>
            </a:r>
            <a:endParaRPr b="0" i="0" sz="2000" u="none" cap="none" strike="noStrike">
              <a:solidFill>
                <a:schemeClr val="lt1"/>
              </a:solidFill>
              <a:latin typeface="Roboto"/>
              <a:ea typeface="Roboto"/>
              <a:cs typeface="Roboto"/>
              <a:sym typeface="Roboto"/>
            </a:endParaRPr>
          </a:p>
        </p:txBody>
      </p:sp>
      <p:sp>
        <p:nvSpPr>
          <p:cNvPr id="142" name="Google Shape;142;p12"/>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000000"/>
                </a:solidFill>
                <a:highlight>
                  <a:srgbClr val="FFFFFF"/>
                </a:highlight>
                <a:latin typeface="Roboto"/>
                <a:ea typeface="Roboto"/>
                <a:cs typeface="Roboto"/>
                <a:sym typeface="Roboto"/>
              </a:rPr>
              <a:t>If </a:t>
            </a:r>
            <a:r>
              <a:rPr b="1" i="0" lang="en-GB" sz="1400" u="none" cap="none" strike="noStrike">
                <a:solidFill>
                  <a:srgbClr val="000000"/>
                </a:solidFill>
                <a:highlight>
                  <a:srgbClr val="FFFFFF"/>
                </a:highlight>
                <a:latin typeface="Roboto"/>
                <a:ea typeface="Roboto"/>
                <a:cs typeface="Roboto"/>
                <a:sym typeface="Roboto"/>
              </a:rPr>
              <a:t>HAT</a:t>
            </a:r>
            <a:r>
              <a:rPr b="0" i="0" lang="en-GB" sz="1400" u="none" cap="none" strike="noStrike">
                <a:solidFill>
                  <a:srgbClr val="000000"/>
                </a:solidFill>
                <a:highlight>
                  <a:srgbClr val="FFFFFF"/>
                </a:highlight>
                <a:latin typeface="Roboto"/>
                <a:ea typeface="Roboto"/>
                <a:cs typeface="Roboto"/>
                <a:sym typeface="Roboto"/>
              </a:rPr>
              <a:t> is coded as 'jcv' then what will </a:t>
            </a:r>
            <a:r>
              <a:rPr b="1" i="0" lang="en-GB" sz="1400" u="none" cap="none" strike="noStrike">
                <a:solidFill>
                  <a:srgbClr val="000000"/>
                </a:solidFill>
                <a:highlight>
                  <a:srgbClr val="FFFFFF"/>
                </a:highlight>
                <a:latin typeface="Roboto"/>
                <a:ea typeface="Roboto"/>
                <a:cs typeface="Roboto"/>
                <a:sym typeface="Roboto"/>
              </a:rPr>
              <a:t>GUN</a:t>
            </a:r>
            <a:r>
              <a:rPr b="0" i="0" lang="en-GB" sz="1400" u="none" cap="none" strike="noStrike">
                <a:solidFill>
                  <a:srgbClr val="000000"/>
                </a:solidFill>
                <a:highlight>
                  <a:srgbClr val="FFFFFF"/>
                </a:highlight>
                <a:latin typeface="Roboto"/>
                <a:ea typeface="Roboto"/>
                <a:cs typeface="Roboto"/>
                <a:sym typeface="Roboto"/>
              </a:rPr>
              <a:t> be coded as __________.</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iwp</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IKM</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kip</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Klp</a:t>
            </a:r>
            <a:endParaRPr b="0" i="0" sz="1400" u="none" cap="none" strike="noStrike">
              <a:solidFill>
                <a:srgbClr val="000000"/>
              </a:solidFill>
              <a:highlight>
                <a:srgbClr val="FFFFFF"/>
              </a:highlight>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200"/>
              <a:buFont typeface="Arial"/>
              <a:buNone/>
            </a:pPr>
            <a:r>
              <a:t/>
            </a:r>
            <a:endParaRPr b="0" i="0" sz="1200" u="none" cap="none" strike="noStrike">
              <a:solidFill>
                <a:srgbClr val="2A2A2A"/>
              </a:solidFill>
              <a:highlight>
                <a:srgbClr val="FFFFFF"/>
              </a:highlight>
              <a:latin typeface="Roboto"/>
              <a:ea typeface="Roboto"/>
              <a:cs typeface="Roboto"/>
              <a:sym typeface="Roboto"/>
            </a:endParaRPr>
          </a:p>
        </p:txBody>
      </p:sp>
      <p:sp>
        <p:nvSpPr>
          <p:cNvPr id="143" name="Google Shape;143;p1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a:t>
            </a:r>
            <a:endParaRPr b="1" i="0" sz="1400" u="none" cap="none" strike="noStrike">
              <a:solidFill>
                <a:srgbClr val="000000"/>
              </a:solidFill>
              <a:latin typeface="Roboto"/>
              <a:ea typeface="Roboto"/>
              <a:cs typeface="Roboto"/>
              <a:sym typeface="Roboto"/>
            </a:endParaRPr>
          </a:p>
        </p:txBody>
      </p:sp>
      <p:sp>
        <p:nvSpPr>
          <p:cNvPr id="144" name="Google Shape;144;p12"/>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5</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nvSpPr>
        <p:spPr>
          <a:xfrm>
            <a:off x="327600" y="553216"/>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50" name="Google Shape;150;p13"/>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Here HAT is coded as jcv</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=&gt; Leaving a letter in between i.e, after H leave i write j in small letters</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In the same way, A =&gt; c, T =&gt; v</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Similarly for GUN =&gt; iwp </a:t>
            </a:r>
            <a:endParaRPr b="0" i="0" sz="1400" u="none" cap="none" strike="noStrike">
              <a:solidFill>
                <a:srgbClr val="2A2A2A"/>
              </a:solidFill>
              <a:highlight>
                <a:srgbClr val="FFFFFF"/>
              </a:highlight>
              <a:latin typeface="Roboto"/>
              <a:ea typeface="Roboto"/>
              <a:cs typeface="Roboto"/>
              <a:sym typeface="Roboto"/>
            </a:endParaRPr>
          </a:p>
        </p:txBody>
      </p:sp>
      <p:sp>
        <p:nvSpPr>
          <p:cNvPr id="151" name="Google Shape;151;p13"/>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nvSpPr>
        <p:spPr>
          <a:xfrm>
            <a:off x="327600" y="471150"/>
            <a:ext cx="2827800" cy="39272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06</a:t>
            </a:r>
            <a:endParaRPr b="0" i="0" sz="2000" u="none" cap="none" strike="noStrike">
              <a:solidFill>
                <a:schemeClr val="lt1"/>
              </a:solidFill>
              <a:latin typeface="Roboto"/>
              <a:ea typeface="Roboto"/>
              <a:cs typeface="Roboto"/>
              <a:sym typeface="Roboto"/>
            </a:endParaRPr>
          </a:p>
        </p:txBody>
      </p:sp>
      <p:sp>
        <p:nvSpPr>
          <p:cNvPr id="157" name="Google Shape;157;p14"/>
          <p:cNvSpPr txBox="1"/>
          <p:nvPr/>
        </p:nvSpPr>
        <p:spPr>
          <a:xfrm>
            <a:off x="720000" y="1385050"/>
            <a:ext cx="6991800" cy="26901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000000"/>
                </a:solidFill>
                <a:highlight>
                  <a:srgbClr val="FFFFFF"/>
                </a:highlight>
                <a:latin typeface="Roboto"/>
                <a:ea typeface="Roboto"/>
                <a:cs typeface="Roboto"/>
                <a:sym typeface="Roboto"/>
              </a:rPr>
              <a:t>In a certain code language 'how many goals scored' is written as '5397'; 'many more matches' is written as '982'; and 'he scored five' is written as '163'. How is 'goals' written in that code language ?</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5</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7</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3</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Data is not sufficient</a:t>
            </a:r>
            <a:endParaRPr b="0" i="0" sz="1400" u="none" cap="none" strike="noStrike">
              <a:solidFill>
                <a:srgbClr val="000000"/>
              </a:solidFill>
              <a:highlight>
                <a:srgbClr val="FFFFFF"/>
              </a:highlight>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200"/>
              <a:buFont typeface="Arial"/>
              <a:buNone/>
            </a:pPr>
            <a:r>
              <a:t/>
            </a:r>
            <a:endParaRPr b="0" i="0" sz="1200" u="none" cap="none" strike="noStrike">
              <a:solidFill>
                <a:srgbClr val="2A2A2A"/>
              </a:solidFill>
              <a:highlight>
                <a:srgbClr val="FFFFFF"/>
              </a:highlight>
              <a:latin typeface="Roboto"/>
              <a:ea typeface="Roboto"/>
              <a:cs typeface="Roboto"/>
              <a:sym typeface="Roboto"/>
            </a:endParaRPr>
          </a:p>
        </p:txBody>
      </p:sp>
      <p:sp>
        <p:nvSpPr>
          <p:cNvPr id="158" name="Google Shape;158;p1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D</a:t>
            </a:r>
            <a:endParaRPr b="1" i="0" sz="1400" u="none" cap="none" strike="noStrike">
              <a:solidFill>
                <a:srgbClr val="000000"/>
              </a:solidFill>
              <a:latin typeface="Roboto"/>
              <a:ea typeface="Roboto"/>
              <a:cs typeface="Roboto"/>
              <a:sym typeface="Roboto"/>
            </a:endParaRPr>
          </a:p>
        </p:txBody>
      </p:sp>
      <p:sp>
        <p:nvSpPr>
          <p:cNvPr id="159" name="Google Shape;159;p14"/>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6</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nvSpPr>
        <p:spPr>
          <a:xfrm>
            <a:off x="327600" y="734211"/>
            <a:ext cx="2827800" cy="39272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65" name="Google Shape;165;p15"/>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From the given data,</a:t>
            </a:r>
            <a:endParaRPr b="0" i="0" sz="1200" u="none" cap="none" strike="noStrike">
              <a:solidFill>
                <a:srgbClr val="2A2A2A"/>
              </a:solidFill>
              <a:highlight>
                <a:srgbClr val="FFFFFF"/>
              </a:highlight>
              <a:latin typeface="Roboto"/>
              <a:ea typeface="Roboto"/>
              <a:cs typeface="Roboto"/>
              <a:sym typeface="Roboto"/>
            </a:endParaRPr>
          </a:p>
          <a:p>
            <a:pPr indent="-304800" lvl="0" marL="457200" marR="0" rtl="0" algn="l">
              <a:lnSpc>
                <a:spcPct val="200000"/>
              </a:lnSpc>
              <a:spcBef>
                <a:spcPts val="800"/>
              </a:spcBef>
              <a:spcAft>
                <a:spcPts val="0"/>
              </a:spcAft>
              <a:buClr>
                <a:srgbClr val="2A2A2A"/>
              </a:buClr>
              <a:buSzPts val="1200"/>
              <a:buFont typeface="Arial"/>
              <a:buChar char="➔"/>
            </a:pPr>
            <a:r>
              <a:rPr b="0" i="0" lang="en-GB" sz="1200" u="none" cap="none" strike="noStrike">
                <a:solidFill>
                  <a:srgbClr val="2A2A2A"/>
                </a:solidFill>
                <a:highlight>
                  <a:srgbClr val="FFFFFF"/>
                </a:highlight>
                <a:latin typeface="Roboto"/>
                <a:ea typeface="Roboto"/>
                <a:cs typeface="Roboto"/>
                <a:sym typeface="Roboto"/>
              </a:rPr>
              <a:t>how many goals scored = 5397....(1)</a:t>
            </a:r>
            <a:endParaRPr b="0" i="0" sz="1200" u="none" cap="none" strike="noStrike">
              <a:solidFill>
                <a:srgbClr val="2A2A2A"/>
              </a:solidFill>
              <a:highlight>
                <a:srgbClr val="FFFFFF"/>
              </a:highlight>
              <a:latin typeface="Roboto"/>
              <a:ea typeface="Roboto"/>
              <a:cs typeface="Roboto"/>
              <a:sym typeface="Roboto"/>
            </a:endParaRPr>
          </a:p>
          <a:p>
            <a:pPr indent="-304800" lvl="0" marL="457200" marR="0" rtl="0" algn="l">
              <a:lnSpc>
                <a:spcPct val="200000"/>
              </a:lnSpc>
              <a:spcBef>
                <a:spcPts val="0"/>
              </a:spcBef>
              <a:spcAft>
                <a:spcPts val="0"/>
              </a:spcAft>
              <a:buClr>
                <a:srgbClr val="2A2A2A"/>
              </a:buClr>
              <a:buSzPts val="1200"/>
              <a:buFont typeface="Arial"/>
              <a:buChar char="➔"/>
            </a:pPr>
            <a:r>
              <a:rPr b="0" i="0" lang="en-GB" sz="1200" u="none" cap="none" strike="noStrike">
                <a:solidFill>
                  <a:srgbClr val="2A2A2A"/>
                </a:solidFill>
                <a:highlight>
                  <a:srgbClr val="FFFFFF"/>
                </a:highlight>
                <a:latin typeface="Roboto"/>
                <a:ea typeface="Roboto"/>
                <a:cs typeface="Roboto"/>
                <a:sym typeface="Roboto"/>
              </a:rPr>
              <a:t>many more matches = 982.....(2)</a:t>
            </a:r>
            <a:endParaRPr b="0" i="0" sz="1200" u="none" cap="none" strike="noStrike">
              <a:solidFill>
                <a:srgbClr val="2A2A2A"/>
              </a:solidFill>
              <a:highlight>
                <a:srgbClr val="FFFFFF"/>
              </a:highlight>
              <a:latin typeface="Roboto"/>
              <a:ea typeface="Roboto"/>
              <a:cs typeface="Roboto"/>
              <a:sym typeface="Roboto"/>
            </a:endParaRPr>
          </a:p>
          <a:p>
            <a:pPr indent="-304800" lvl="0" marL="457200" marR="0" rtl="0" algn="l">
              <a:lnSpc>
                <a:spcPct val="200000"/>
              </a:lnSpc>
              <a:spcBef>
                <a:spcPts val="0"/>
              </a:spcBef>
              <a:spcAft>
                <a:spcPts val="0"/>
              </a:spcAft>
              <a:buClr>
                <a:srgbClr val="2A2A2A"/>
              </a:buClr>
              <a:buSzPts val="1200"/>
              <a:buFont typeface="Arial"/>
              <a:buChar char="➔"/>
            </a:pPr>
            <a:r>
              <a:rPr b="0" i="0" lang="en-GB" sz="1200" u="none" cap="none" strike="noStrike">
                <a:solidFill>
                  <a:srgbClr val="2A2A2A"/>
                </a:solidFill>
                <a:highlight>
                  <a:srgbClr val="FFFFFF"/>
                </a:highlight>
                <a:latin typeface="Roboto"/>
                <a:ea typeface="Roboto"/>
                <a:cs typeface="Roboto"/>
                <a:sym typeface="Roboto"/>
              </a:rPr>
              <a:t>he scored five = 163.....(3)</a:t>
            </a:r>
            <a:endParaRPr b="0" i="0" sz="1200" u="none" cap="none" strike="noStrike">
              <a:solidFill>
                <a:srgbClr val="2A2A2A"/>
              </a:solidFill>
              <a:highlight>
                <a:srgbClr val="FFFFFF"/>
              </a:highlight>
              <a:latin typeface="Roboto"/>
              <a:ea typeface="Roboto"/>
              <a:cs typeface="Roboto"/>
              <a:sym typeface="Roboto"/>
            </a:endParaRPr>
          </a:p>
          <a:p>
            <a:pPr indent="-304800" lvl="0" marL="457200" marR="0" rtl="0" algn="l">
              <a:lnSpc>
                <a:spcPct val="200000"/>
              </a:lnSpc>
              <a:spcBef>
                <a:spcPts val="0"/>
              </a:spcBef>
              <a:spcAft>
                <a:spcPts val="0"/>
              </a:spcAft>
              <a:buClr>
                <a:srgbClr val="2A2A2A"/>
              </a:buClr>
              <a:buSzPts val="1200"/>
              <a:buFont typeface="Arial"/>
              <a:buChar char="➔"/>
            </a:pPr>
            <a:r>
              <a:rPr b="0" i="0" lang="en-GB" sz="1200" u="none" cap="none" strike="noStrike">
                <a:solidFill>
                  <a:srgbClr val="2A2A2A"/>
                </a:solidFill>
                <a:highlight>
                  <a:srgbClr val="FFFFFF"/>
                </a:highlight>
                <a:latin typeface="Roboto"/>
                <a:ea typeface="Roboto"/>
                <a:cs typeface="Roboto"/>
                <a:sym typeface="Roboto"/>
              </a:rPr>
              <a:t>from (1)&amp;(2), many = 9 ....(4)</a:t>
            </a:r>
            <a:endParaRPr b="0" i="0" sz="1200" u="none" cap="none" strike="noStrike">
              <a:solidFill>
                <a:srgbClr val="2A2A2A"/>
              </a:solidFill>
              <a:highlight>
                <a:srgbClr val="FFFFFF"/>
              </a:highlight>
              <a:latin typeface="Roboto"/>
              <a:ea typeface="Roboto"/>
              <a:cs typeface="Roboto"/>
              <a:sym typeface="Roboto"/>
            </a:endParaRPr>
          </a:p>
          <a:p>
            <a:pPr indent="-304800" lvl="0" marL="457200" marR="0" rtl="0" algn="l">
              <a:lnSpc>
                <a:spcPct val="200000"/>
              </a:lnSpc>
              <a:spcBef>
                <a:spcPts val="0"/>
              </a:spcBef>
              <a:spcAft>
                <a:spcPts val="0"/>
              </a:spcAft>
              <a:buClr>
                <a:srgbClr val="2A2A2A"/>
              </a:buClr>
              <a:buSzPts val="1200"/>
              <a:buFont typeface="Arial"/>
              <a:buChar char="➔"/>
            </a:pPr>
            <a:r>
              <a:rPr b="0" i="0" lang="en-GB" sz="1200" u="none" cap="none" strike="noStrike">
                <a:solidFill>
                  <a:srgbClr val="2A2A2A"/>
                </a:solidFill>
                <a:highlight>
                  <a:srgbClr val="FFFFFF"/>
                </a:highlight>
                <a:latin typeface="Roboto"/>
                <a:ea typeface="Roboto"/>
                <a:cs typeface="Roboto"/>
                <a:sym typeface="Roboto"/>
              </a:rPr>
              <a:t>from (1)&amp;(3), scored = 3 ....(5)</a:t>
            </a:r>
            <a:endParaRPr b="0" i="0" sz="1200" u="none" cap="none" strike="noStrike">
              <a:solidFill>
                <a:srgbClr val="2A2A2A"/>
              </a:solidFill>
              <a:highlight>
                <a:srgbClr val="FFFFFF"/>
              </a:highlight>
              <a:latin typeface="Roboto"/>
              <a:ea typeface="Roboto"/>
              <a:cs typeface="Roboto"/>
              <a:sym typeface="Roboto"/>
            </a:endParaRPr>
          </a:p>
          <a:p>
            <a:pPr indent="-304800" lvl="0" marL="457200" marR="0" rtl="0" algn="l">
              <a:lnSpc>
                <a:spcPct val="200000"/>
              </a:lnSpc>
              <a:spcBef>
                <a:spcPts val="0"/>
              </a:spcBef>
              <a:spcAft>
                <a:spcPts val="0"/>
              </a:spcAft>
              <a:buClr>
                <a:srgbClr val="2A2A2A"/>
              </a:buClr>
              <a:buSzPts val="1200"/>
              <a:buFont typeface="Arial"/>
              <a:buChar char="➔"/>
            </a:pPr>
            <a:r>
              <a:rPr b="0" i="0" lang="en-GB" sz="1200" u="none" cap="none" strike="noStrike">
                <a:solidFill>
                  <a:srgbClr val="2A2A2A"/>
                </a:solidFill>
                <a:highlight>
                  <a:srgbClr val="FFFFFF"/>
                </a:highlight>
                <a:latin typeface="Roboto"/>
                <a:ea typeface="Roboto"/>
                <a:cs typeface="Roboto"/>
                <a:sym typeface="Roboto"/>
              </a:rPr>
              <a:t>Using (4)&amp;(5)in(1), we get goals = 5 or 7.</a:t>
            </a:r>
            <a:endParaRPr b="0" i="0" sz="1400" u="none" cap="none" strike="noStrike">
              <a:solidFill>
                <a:srgbClr val="000000"/>
              </a:solidFill>
              <a:latin typeface="Roboto"/>
              <a:ea typeface="Roboto"/>
              <a:cs typeface="Roboto"/>
              <a:sym typeface="Roboto"/>
            </a:endParaRPr>
          </a:p>
        </p:txBody>
      </p:sp>
      <p:sp>
        <p:nvSpPr>
          <p:cNvPr id="166" name="Google Shape;166;p15"/>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txBox="1"/>
          <p:nvPr/>
        </p:nvSpPr>
        <p:spPr>
          <a:xfrm>
            <a:off x="327600" y="59312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07</a:t>
            </a:r>
            <a:endParaRPr b="0" i="0" sz="2000" u="none" cap="none" strike="noStrike">
              <a:solidFill>
                <a:schemeClr val="lt1"/>
              </a:solidFill>
              <a:latin typeface="Roboto"/>
              <a:ea typeface="Roboto"/>
              <a:cs typeface="Roboto"/>
              <a:sym typeface="Roboto"/>
            </a:endParaRPr>
          </a:p>
        </p:txBody>
      </p:sp>
      <p:sp>
        <p:nvSpPr>
          <p:cNvPr id="172" name="Google Shape;172;p16"/>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000000"/>
                </a:solidFill>
                <a:highlight>
                  <a:srgbClr val="FFFFFF"/>
                </a:highlight>
                <a:latin typeface="Roboto"/>
                <a:ea typeface="Roboto"/>
                <a:cs typeface="Roboto"/>
                <a:sym typeface="Roboto"/>
              </a:rPr>
              <a:t>Happiness is to 517768399 as senipah is to  ___________.</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9836715</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9386615</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9386715</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9386517</a:t>
            </a:r>
            <a:endParaRPr b="0" i="0" sz="1400" u="none" cap="none" strike="noStrike">
              <a:solidFill>
                <a:srgbClr val="000000"/>
              </a:solidFill>
              <a:highlight>
                <a:srgbClr val="FFFFFF"/>
              </a:highlight>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200"/>
              <a:buFont typeface="Arial"/>
              <a:buNone/>
            </a:pPr>
            <a:r>
              <a:t/>
            </a:r>
            <a:endParaRPr b="0" i="0" sz="1200" u="none" cap="none" strike="noStrike">
              <a:solidFill>
                <a:srgbClr val="2A2A2A"/>
              </a:solidFill>
              <a:highlight>
                <a:srgbClr val="FFFFFF"/>
              </a:highlight>
              <a:latin typeface="Roboto"/>
              <a:ea typeface="Roboto"/>
              <a:cs typeface="Roboto"/>
              <a:sym typeface="Roboto"/>
            </a:endParaRPr>
          </a:p>
        </p:txBody>
      </p:sp>
      <p:sp>
        <p:nvSpPr>
          <p:cNvPr id="173" name="Google Shape;173;p1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C</a:t>
            </a:r>
            <a:endParaRPr b="1" i="0" sz="1400" u="none" cap="none" strike="noStrike">
              <a:solidFill>
                <a:srgbClr val="000000"/>
              </a:solidFill>
              <a:latin typeface="Roboto"/>
              <a:ea typeface="Roboto"/>
              <a:cs typeface="Roboto"/>
              <a:sym typeface="Roboto"/>
            </a:endParaRPr>
          </a:p>
        </p:txBody>
      </p:sp>
      <p:sp>
        <p:nvSpPr>
          <p:cNvPr id="174" name="Google Shape;174;p16"/>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7</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nvSpPr>
        <p:spPr>
          <a:xfrm>
            <a:off x="327600" y="59312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80" name="Google Shape;180;p17"/>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If each consecutive letter in "happiness" relates to the consecutive numbers in 517768399, then H=5, A=1, P=7, I=6, N=8, E=3 and S=9.</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Using the numbers that relate to the letters in 'senipah', you will arrive at</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SENIPAH = 9386715.</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Hence,</a:t>
            </a:r>
            <a:r>
              <a:rPr b="1" i="0" lang="en-GB" sz="1400" u="none" cap="none" strike="noStrike">
                <a:solidFill>
                  <a:srgbClr val="2A2A2A"/>
                </a:solidFill>
                <a:highlight>
                  <a:srgbClr val="FFFFFF"/>
                </a:highlight>
                <a:latin typeface="Roboto"/>
                <a:ea typeface="Roboto"/>
                <a:cs typeface="Roboto"/>
                <a:sym typeface="Roboto"/>
              </a:rPr>
              <a:t> Happiness is to 517768399 as senipah is to 9386715.</a:t>
            </a:r>
            <a:endParaRPr b="1" i="0" sz="1400" u="none" cap="none" strike="noStrike">
              <a:solidFill>
                <a:srgbClr val="2A2A2A"/>
              </a:solidFill>
              <a:highlight>
                <a:srgbClr val="FFFFFF"/>
              </a:highlight>
              <a:latin typeface="Roboto"/>
              <a:ea typeface="Roboto"/>
              <a:cs typeface="Roboto"/>
              <a:sym typeface="Roboto"/>
            </a:endParaRPr>
          </a:p>
        </p:txBody>
      </p:sp>
      <p:sp>
        <p:nvSpPr>
          <p:cNvPr id="181" name="Google Shape;181;p17"/>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nvSpPr>
        <p:spPr>
          <a:xfrm>
            <a:off x="327600" y="6929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08</a:t>
            </a:r>
            <a:endParaRPr b="0" i="0" sz="2000" u="none" cap="none" strike="noStrike">
              <a:solidFill>
                <a:schemeClr val="lt1"/>
              </a:solidFill>
              <a:latin typeface="Roboto"/>
              <a:ea typeface="Roboto"/>
              <a:cs typeface="Roboto"/>
              <a:sym typeface="Roboto"/>
            </a:endParaRPr>
          </a:p>
        </p:txBody>
      </p:sp>
      <p:sp>
        <p:nvSpPr>
          <p:cNvPr id="187" name="Google Shape;187;p18"/>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2A2A2A"/>
                </a:solidFill>
                <a:highlight>
                  <a:srgbClr val="FFFFFF"/>
                </a:highlight>
                <a:latin typeface="Roboto"/>
                <a:ea typeface="Roboto"/>
                <a:cs typeface="Roboto"/>
                <a:sym typeface="Roboto"/>
              </a:rPr>
              <a:t>In a certain code, '289' means 'read from paper'; '276' means 'tea from field' and '85' means 'wallpaper'. Which of the following is the code for 'paper' ?</a:t>
            </a:r>
            <a:endParaRPr b="0" i="0" sz="1400" u="none" cap="none" strike="noStrike">
              <a:solidFill>
                <a:srgbClr val="2A2A2A"/>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2</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8</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9</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Can't be determined</a:t>
            </a:r>
            <a:endParaRPr b="0" i="0" sz="1400" u="none" cap="none" strike="noStrike">
              <a:solidFill>
                <a:srgbClr val="222222"/>
              </a:solidFill>
              <a:highlight>
                <a:srgbClr val="FFFFFF"/>
              </a:highlight>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200"/>
              <a:buFont typeface="Arial"/>
              <a:buNone/>
            </a:pPr>
            <a:r>
              <a:t/>
            </a:r>
            <a:endParaRPr b="0" i="0" sz="1200" u="none" cap="none" strike="noStrike">
              <a:solidFill>
                <a:srgbClr val="2A2A2A"/>
              </a:solidFill>
              <a:highlight>
                <a:srgbClr val="FFFFFF"/>
              </a:highlight>
              <a:latin typeface="Roboto"/>
              <a:ea typeface="Roboto"/>
              <a:cs typeface="Roboto"/>
              <a:sym typeface="Roboto"/>
            </a:endParaRPr>
          </a:p>
        </p:txBody>
      </p:sp>
      <p:sp>
        <p:nvSpPr>
          <p:cNvPr id="188" name="Google Shape;188;p1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189" name="Google Shape;189;p18"/>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8</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nvSpPr>
        <p:spPr>
          <a:xfrm>
            <a:off x="327600" y="559950"/>
            <a:ext cx="2827800" cy="432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95" name="Google Shape;195;p19"/>
          <p:cNvSpPr txBox="1"/>
          <p:nvPr/>
        </p:nvSpPr>
        <p:spPr>
          <a:xfrm>
            <a:off x="720000" y="1439999"/>
            <a:ext cx="6991800" cy="2791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In the first and second statements, the common digit is '2' and the common word is 'from'.</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So, '2' is the code for 'from'.</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In the first and third statements, the common  code digit is '8' and the common word is 'paper'.</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So, '8' is the code for 'paper'.</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As shown above, '8' is the code for 'paper'.</a:t>
            </a:r>
            <a:endParaRPr b="0" i="0" sz="1400" u="none" cap="none" strike="noStrike">
              <a:solidFill>
                <a:srgbClr val="2A2A2A"/>
              </a:solidFill>
              <a:highlight>
                <a:srgbClr val="FFFFFF"/>
              </a:highlight>
              <a:latin typeface="Roboto"/>
              <a:ea typeface="Roboto"/>
              <a:cs typeface="Roboto"/>
              <a:sym typeface="Roboto"/>
            </a:endParaRPr>
          </a:p>
        </p:txBody>
      </p:sp>
      <p:sp>
        <p:nvSpPr>
          <p:cNvPr id="196" name="Google Shape;196;p19"/>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6" name="Google Shape;66;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7" name="Google Shape;67;p2"/>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8" name="Google Shape;68;p2"/>
          <p:cNvSpPr txBox="1"/>
          <p:nvPr/>
        </p:nvSpPr>
        <p:spPr>
          <a:xfrm>
            <a:off x="178001" y="2109682"/>
            <a:ext cx="4690948" cy="750945"/>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0" lang="en-GB" sz="3200" u="none" cap="none" strike="noStrike">
                <a:solidFill>
                  <a:schemeClr val="lt1"/>
                </a:solidFill>
                <a:latin typeface="Roboto"/>
                <a:ea typeface="Roboto"/>
                <a:cs typeface="Roboto"/>
                <a:sym typeface="Roboto"/>
              </a:rPr>
              <a:t>CODING DECODING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nvSpPr>
        <p:spPr>
          <a:xfrm>
            <a:off x="327600" y="525149"/>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02" name="Google Shape;202;p20"/>
          <p:cNvSpPr txBox="1"/>
          <p:nvPr/>
        </p:nvSpPr>
        <p:spPr>
          <a:xfrm>
            <a:off x="720000" y="1440000"/>
            <a:ext cx="71412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000000"/>
                </a:solidFill>
                <a:highlight>
                  <a:srgbClr val="FFFFFF"/>
                </a:highlight>
                <a:latin typeface="Roboto"/>
                <a:ea typeface="Roboto"/>
                <a:cs typeface="Roboto"/>
                <a:sym typeface="Roboto"/>
              </a:rPr>
              <a:t>In a certain code language "TEARS" is written as "UGDVX", then "SMILE" would be written as:</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TOLPJ</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TOLNG</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TOJPJ</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TOKNH</a:t>
            </a:r>
            <a:endParaRPr b="0" i="0" sz="1400" u="none" cap="none" strike="noStrike">
              <a:solidFill>
                <a:srgbClr val="000000"/>
              </a:solidFill>
              <a:highlight>
                <a:srgbClr val="FFFFFF"/>
              </a:highlight>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200"/>
              <a:buFont typeface="Arial"/>
              <a:buNone/>
            </a:pPr>
            <a:r>
              <a:t/>
            </a:r>
            <a:endParaRPr b="0" i="0" sz="1200" u="none" cap="none" strike="noStrike">
              <a:solidFill>
                <a:srgbClr val="2A2A2A"/>
              </a:solidFill>
              <a:highlight>
                <a:srgbClr val="FFFFFF"/>
              </a:highlight>
              <a:latin typeface="Roboto"/>
              <a:ea typeface="Roboto"/>
              <a:cs typeface="Roboto"/>
              <a:sym typeface="Roboto"/>
            </a:endParaRPr>
          </a:p>
        </p:txBody>
      </p:sp>
      <p:sp>
        <p:nvSpPr>
          <p:cNvPr id="203" name="Google Shape;203;p2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a:t>
            </a:r>
            <a:endParaRPr b="1" i="0" sz="1400" u="none" cap="none" strike="noStrike">
              <a:solidFill>
                <a:srgbClr val="000000"/>
              </a:solidFill>
              <a:latin typeface="Roboto"/>
              <a:ea typeface="Roboto"/>
              <a:cs typeface="Roboto"/>
              <a:sym typeface="Roboto"/>
            </a:endParaRPr>
          </a:p>
        </p:txBody>
      </p:sp>
      <p:sp>
        <p:nvSpPr>
          <p:cNvPr id="204" name="Google Shape;204;p20"/>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9</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nvSpPr>
        <p:spPr>
          <a:xfrm>
            <a:off x="327600" y="6929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10" name="Google Shape;210;p21"/>
          <p:cNvSpPr txBox="1"/>
          <p:nvPr/>
        </p:nvSpPr>
        <p:spPr>
          <a:xfrm>
            <a:off x="720000" y="1440001"/>
            <a:ext cx="6991800" cy="2910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Movement of letters  is +1, +2, +3, +4, +5</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Therefore, SMILE =&gt; TOLPJ</a:t>
            </a:r>
            <a:endParaRPr b="0" i="0" sz="1400" u="none" cap="none" strike="noStrike">
              <a:solidFill>
                <a:srgbClr val="2A2A2A"/>
              </a:solidFill>
              <a:highlight>
                <a:srgbClr val="FFFFFF"/>
              </a:highlight>
              <a:latin typeface="Roboto"/>
              <a:ea typeface="Roboto"/>
              <a:cs typeface="Roboto"/>
              <a:sym typeface="Roboto"/>
            </a:endParaRPr>
          </a:p>
        </p:txBody>
      </p:sp>
      <p:sp>
        <p:nvSpPr>
          <p:cNvPr id="211" name="Google Shape;211;p21"/>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nvSpPr>
        <p:spPr>
          <a:xfrm>
            <a:off x="327600" y="537644"/>
            <a:ext cx="2827800" cy="432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10</a:t>
            </a:r>
            <a:endParaRPr b="0" i="0" sz="2000" u="none" cap="none" strike="noStrike">
              <a:solidFill>
                <a:schemeClr val="lt1"/>
              </a:solidFill>
              <a:latin typeface="Roboto"/>
              <a:ea typeface="Roboto"/>
              <a:cs typeface="Roboto"/>
              <a:sym typeface="Roboto"/>
            </a:endParaRPr>
          </a:p>
        </p:txBody>
      </p:sp>
      <p:sp>
        <p:nvSpPr>
          <p:cNvPr id="217" name="Google Shape;217;p22"/>
          <p:cNvSpPr txBox="1"/>
          <p:nvPr/>
        </p:nvSpPr>
        <p:spPr>
          <a:xfrm>
            <a:off x="720000" y="1439998"/>
            <a:ext cx="6991800" cy="26871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000000"/>
                </a:solidFill>
                <a:highlight>
                  <a:srgbClr val="FFFFFF"/>
                </a:highlight>
                <a:latin typeface="Roboto"/>
                <a:ea typeface="Roboto"/>
                <a:cs typeface="Roboto"/>
                <a:sym typeface="Roboto"/>
              </a:rPr>
              <a:t>In a certain code language, 'how can you go' is written as 'ja da ka pa', 'can you come here' is written as 'na ka sa ja' and 'cone and go' is written as 'ra pa sa'. How is 'here' written in that code ?</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na</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ja</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sa</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None</a:t>
            </a:r>
            <a:endParaRPr b="0" i="0" sz="1400" u="none" cap="none" strike="noStrike">
              <a:solidFill>
                <a:srgbClr val="000000"/>
              </a:solidFill>
              <a:highlight>
                <a:srgbClr val="FFFFFF"/>
              </a:highlight>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200"/>
              <a:buFont typeface="Arial"/>
              <a:buNone/>
            </a:pPr>
            <a:r>
              <a:t/>
            </a:r>
            <a:endParaRPr b="0" i="0" sz="1200" u="none" cap="none" strike="noStrike">
              <a:solidFill>
                <a:srgbClr val="2A2A2A"/>
              </a:solidFill>
              <a:highlight>
                <a:srgbClr val="FFFFFF"/>
              </a:highlight>
              <a:latin typeface="Roboto"/>
              <a:ea typeface="Roboto"/>
              <a:cs typeface="Roboto"/>
              <a:sym typeface="Roboto"/>
            </a:endParaRPr>
          </a:p>
        </p:txBody>
      </p:sp>
      <p:sp>
        <p:nvSpPr>
          <p:cNvPr id="218" name="Google Shape;218;p2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a:t>
            </a:r>
            <a:endParaRPr b="1" i="0" sz="1400" u="none" cap="none" strike="noStrike">
              <a:solidFill>
                <a:srgbClr val="000000"/>
              </a:solidFill>
              <a:latin typeface="Roboto"/>
              <a:ea typeface="Roboto"/>
              <a:cs typeface="Roboto"/>
              <a:sym typeface="Roboto"/>
            </a:endParaRPr>
          </a:p>
        </p:txBody>
      </p:sp>
      <p:sp>
        <p:nvSpPr>
          <p:cNvPr id="219" name="Google Shape;219;p22"/>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Q010</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nvSpPr>
        <p:spPr>
          <a:xfrm>
            <a:off x="327600" y="605253"/>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25" name="Google Shape;225;p23"/>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From the given information :</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how can you go = ja da ka pa....(1)</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can you come here = na ka sa ja...(2)</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come and go = ra pa sa....(3)</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from (1)&amp;(2), can you = ja ka...(4)</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from (2)&amp;(3), come = sa...(5)</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Using (4)&amp;(5) in (2), we get here = na</a:t>
            </a:r>
            <a:endParaRPr b="0" i="0" sz="1400" u="none" cap="none" strike="noStrike">
              <a:solidFill>
                <a:srgbClr val="2A2A2A"/>
              </a:solidFill>
              <a:highlight>
                <a:srgbClr val="FFFFFF"/>
              </a:highlight>
              <a:latin typeface="Roboto"/>
              <a:ea typeface="Roboto"/>
              <a:cs typeface="Roboto"/>
              <a:sym typeface="Roboto"/>
            </a:endParaRPr>
          </a:p>
        </p:txBody>
      </p:sp>
      <p:sp>
        <p:nvSpPr>
          <p:cNvPr id="226" name="Google Shape;226;p23"/>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nvSpPr>
        <p:spPr>
          <a:xfrm>
            <a:off x="327600" y="76137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11</a:t>
            </a:r>
            <a:endParaRPr b="0" i="0" sz="2000" u="none" cap="none" strike="noStrike">
              <a:solidFill>
                <a:schemeClr val="lt1"/>
              </a:solidFill>
              <a:latin typeface="Roboto"/>
              <a:ea typeface="Roboto"/>
              <a:cs typeface="Roboto"/>
              <a:sym typeface="Roboto"/>
            </a:endParaRPr>
          </a:p>
        </p:txBody>
      </p:sp>
      <p:sp>
        <p:nvSpPr>
          <p:cNvPr id="232" name="Google Shape;232;p24"/>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000000"/>
                </a:solidFill>
                <a:highlight>
                  <a:srgbClr val="FFFFFF"/>
                </a:highlight>
                <a:latin typeface="Roboto"/>
                <a:ea typeface="Roboto"/>
                <a:cs typeface="Roboto"/>
                <a:sym typeface="Roboto"/>
              </a:rPr>
              <a:t>In a certain code language, "Tom Kun Sud" means "Dogs are barking" , "Kun Jo Mop" means "Dogs and horse" and "Mut Tom Ko" means "Donkeys are mad". Which word in that language means "barking"?</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Sud</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kun</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Jo</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Mop</a:t>
            </a:r>
            <a:endParaRPr b="0" i="0" sz="1400" u="none" cap="none" strike="noStrike">
              <a:solidFill>
                <a:srgbClr val="000000"/>
              </a:solidFill>
              <a:highlight>
                <a:srgbClr val="FFFFFF"/>
              </a:highlight>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200"/>
              <a:buFont typeface="Arial"/>
              <a:buNone/>
            </a:pPr>
            <a:r>
              <a:t/>
            </a:r>
            <a:endParaRPr b="0" i="0" sz="1200" u="none" cap="none" strike="noStrike">
              <a:solidFill>
                <a:srgbClr val="2A2A2A"/>
              </a:solidFill>
              <a:highlight>
                <a:srgbClr val="FFFFFF"/>
              </a:highlight>
              <a:latin typeface="Roboto"/>
              <a:ea typeface="Roboto"/>
              <a:cs typeface="Roboto"/>
              <a:sym typeface="Roboto"/>
            </a:endParaRPr>
          </a:p>
        </p:txBody>
      </p:sp>
      <p:sp>
        <p:nvSpPr>
          <p:cNvPr id="233" name="Google Shape;233;p2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a:t>
            </a:r>
            <a:endParaRPr b="1" i="0" sz="1400" u="none" cap="none" strike="noStrike">
              <a:solidFill>
                <a:srgbClr val="000000"/>
              </a:solidFill>
              <a:latin typeface="Roboto"/>
              <a:ea typeface="Roboto"/>
              <a:cs typeface="Roboto"/>
              <a:sym typeface="Roboto"/>
            </a:endParaRPr>
          </a:p>
        </p:txBody>
      </p:sp>
      <p:sp>
        <p:nvSpPr>
          <p:cNvPr id="234" name="Google Shape;234;p24"/>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a:t>
            </a:r>
            <a:r>
              <a:rPr b="1" lang="en-GB" sz="2000">
                <a:solidFill>
                  <a:srgbClr val="FFFFFF"/>
                </a:solidFill>
              </a:rPr>
              <a:t>1</a:t>
            </a:r>
            <a:r>
              <a:rPr b="1" i="0" lang="en-GB" sz="2000" u="none" cap="none" strike="noStrike">
                <a:solidFill>
                  <a:srgbClr val="FFFFFF"/>
                </a:solidFill>
                <a:latin typeface="Arial"/>
                <a:ea typeface="Arial"/>
                <a:cs typeface="Arial"/>
                <a:sym typeface="Arial"/>
              </a:rPr>
              <a:t>1</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nvSpPr>
        <p:spPr>
          <a:xfrm>
            <a:off x="327600" y="92492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40" name="Google Shape;240;p25"/>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800"/>
              </a:spcAft>
              <a:buClr>
                <a:srgbClr val="000000"/>
              </a:buClr>
              <a:buSzPts val="1400"/>
              <a:buFont typeface="Arial"/>
              <a:buNone/>
            </a:pPr>
            <a:r>
              <a:rPr b="0" i="0" lang="en-GB" sz="1400" u="none" cap="none" strike="noStrike">
                <a:solidFill>
                  <a:srgbClr val="2A2A2A"/>
                </a:solidFill>
                <a:highlight>
                  <a:srgbClr val="FFFFFF"/>
                </a:highlight>
                <a:latin typeface="Roboto"/>
                <a:ea typeface="Roboto"/>
                <a:cs typeface="Roboto"/>
                <a:sym typeface="Roboto"/>
              </a:rPr>
              <a:t>In the first and second sentences common word is Dogs and common code is Kun. In the first and third sentences common word is are and common code is Tom. Therefore Sud = baking</a:t>
            </a:r>
            <a:endParaRPr b="0" i="0" sz="1400" u="none" cap="none" strike="noStrike">
              <a:solidFill>
                <a:srgbClr val="000000"/>
              </a:solidFill>
              <a:latin typeface="Roboto"/>
              <a:ea typeface="Roboto"/>
              <a:cs typeface="Roboto"/>
              <a:sym typeface="Roboto"/>
            </a:endParaRPr>
          </a:p>
        </p:txBody>
      </p:sp>
      <p:sp>
        <p:nvSpPr>
          <p:cNvPr id="241" name="Google Shape;241;p25"/>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nvSpPr>
        <p:spPr>
          <a:xfrm>
            <a:off x="327600" y="813413"/>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12</a:t>
            </a:r>
            <a:endParaRPr b="0" i="0" sz="2000" u="none" cap="none" strike="noStrike">
              <a:solidFill>
                <a:schemeClr val="lt1"/>
              </a:solidFill>
              <a:latin typeface="Roboto"/>
              <a:ea typeface="Roboto"/>
              <a:cs typeface="Roboto"/>
              <a:sym typeface="Roboto"/>
            </a:endParaRPr>
          </a:p>
        </p:txBody>
      </p:sp>
      <p:sp>
        <p:nvSpPr>
          <p:cNvPr id="247" name="Google Shape;247;p26"/>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000000"/>
                </a:solidFill>
                <a:highlight>
                  <a:srgbClr val="FFFFFF"/>
                </a:highlight>
                <a:latin typeface="Roboto"/>
                <a:ea typeface="Roboto"/>
                <a:cs typeface="Roboto"/>
                <a:sym typeface="Roboto"/>
              </a:rPr>
              <a:t>In certain language, CHAMPION is coded as HCMAIPNO, how is NEGATIVE coded in that code ?</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NEAGVEIT</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ENAGITEV</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MGAETVIE</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EGAITEVN</a:t>
            </a:r>
            <a:endParaRPr b="0" i="0" sz="1400" u="none" cap="none" strike="noStrike">
              <a:solidFill>
                <a:srgbClr val="000000"/>
              </a:solidFill>
              <a:highlight>
                <a:srgbClr val="FFFFFF"/>
              </a:highlight>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200"/>
              <a:buFont typeface="Arial"/>
              <a:buNone/>
            </a:pPr>
            <a:r>
              <a:t/>
            </a:r>
            <a:endParaRPr b="0" i="0" sz="1200" u="none" cap="none" strike="noStrike">
              <a:solidFill>
                <a:srgbClr val="2A2A2A"/>
              </a:solidFill>
              <a:highlight>
                <a:srgbClr val="FFFFFF"/>
              </a:highlight>
              <a:latin typeface="Roboto"/>
              <a:ea typeface="Roboto"/>
              <a:cs typeface="Roboto"/>
              <a:sym typeface="Roboto"/>
            </a:endParaRPr>
          </a:p>
        </p:txBody>
      </p:sp>
      <p:sp>
        <p:nvSpPr>
          <p:cNvPr id="248" name="Google Shape;248;p2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249" name="Google Shape;249;p26"/>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Q12</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nvSpPr>
        <p:spPr>
          <a:xfrm>
            <a:off x="327600" y="92492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55" name="Google Shape;255;p27"/>
          <p:cNvSpPr txBox="1"/>
          <p:nvPr/>
        </p:nvSpPr>
        <p:spPr>
          <a:xfrm>
            <a:off x="720000" y="1440000"/>
            <a:ext cx="7683300" cy="6510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800"/>
              </a:spcAft>
              <a:buClr>
                <a:srgbClr val="000000"/>
              </a:buClr>
              <a:buSzPts val="1400"/>
              <a:buFont typeface="Arial"/>
              <a:buNone/>
            </a:pPr>
            <a:r>
              <a:rPr b="0" i="0" lang="en-GB" sz="1400" u="none" cap="none" strike="noStrike">
                <a:solidFill>
                  <a:srgbClr val="2A2A2A"/>
                </a:solidFill>
                <a:highlight>
                  <a:srgbClr val="FFFFFF"/>
                </a:highlight>
                <a:latin typeface="Roboto"/>
                <a:ea typeface="Roboto"/>
                <a:cs typeface="Roboto"/>
                <a:sym typeface="Roboto"/>
              </a:rPr>
              <a:t>The letters of the word are reversed in order, taking two at a time, to obtain the code</a:t>
            </a:r>
            <a:endParaRPr b="0" i="0" sz="1400" u="none" cap="none" strike="noStrike">
              <a:solidFill>
                <a:srgbClr val="000000"/>
              </a:solidFill>
              <a:latin typeface="Roboto"/>
              <a:ea typeface="Roboto"/>
              <a:cs typeface="Roboto"/>
              <a:sym typeface="Roboto"/>
            </a:endParaRPr>
          </a:p>
        </p:txBody>
      </p:sp>
      <p:sp>
        <p:nvSpPr>
          <p:cNvPr id="256" name="Google Shape;256;p27"/>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nvSpPr>
        <p:spPr>
          <a:xfrm>
            <a:off x="327600" y="560651"/>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13</a:t>
            </a:r>
            <a:endParaRPr b="0" i="0" sz="2000" u="none" cap="none" strike="noStrike">
              <a:solidFill>
                <a:schemeClr val="lt1"/>
              </a:solidFill>
              <a:latin typeface="Roboto"/>
              <a:ea typeface="Roboto"/>
              <a:cs typeface="Roboto"/>
              <a:sym typeface="Roboto"/>
            </a:endParaRPr>
          </a:p>
        </p:txBody>
      </p:sp>
      <p:sp>
        <p:nvSpPr>
          <p:cNvPr id="262" name="Google Shape;262;p28"/>
          <p:cNvSpPr txBox="1"/>
          <p:nvPr/>
        </p:nvSpPr>
        <p:spPr>
          <a:xfrm>
            <a:off x="720000" y="1440000"/>
            <a:ext cx="765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2A2A2A"/>
                </a:solidFill>
                <a:highlight>
                  <a:srgbClr val="FFFFFF"/>
                </a:highlight>
                <a:latin typeface="Roboto"/>
                <a:ea typeface="Roboto"/>
                <a:cs typeface="Roboto"/>
                <a:sym typeface="Roboto"/>
              </a:rPr>
              <a:t>In a certain code 'Black' means Orange', 'Orange' means Violet','Violet' means 'Green', 'Green' means 'White' ,'White', means 'Yellow' and 'Yellow' means 'Sky blue', what is the colour of coal ?</a:t>
            </a:r>
            <a:endParaRPr b="0" i="0" sz="1400" u="none" cap="none" strike="noStrike">
              <a:solidFill>
                <a:srgbClr val="2A2A2A"/>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Orange</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Sky Blue</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Violet</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Yellow</a:t>
            </a:r>
            <a:endParaRPr b="0" i="0" sz="1400" u="none" cap="none" strike="noStrike">
              <a:solidFill>
                <a:srgbClr val="222222"/>
              </a:solidFill>
              <a:highlight>
                <a:srgbClr val="FFFFFF"/>
              </a:highlight>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200"/>
              <a:buFont typeface="Arial"/>
              <a:buNone/>
            </a:pPr>
            <a:r>
              <a:t/>
            </a:r>
            <a:endParaRPr b="0" i="0" sz="1200" u="none" cap="none" strike="noStrike">
              <a:solidFill>
                <a:srgbClr val="2A2A2A"/>
              </a:solidFill>
              <a:highlight>
                <a:srgbClr val="FFFFFF"/>
              </a:highlight>
              <a:latin typeface="Roboto"/>
              <a:ea typeface="Roboto"/>
              <a:cs typeface="Roboto"/>
              <a:sym typeface="Roboto"/>
            </a:endParaRPr>
          </a:p>
        </p:txBody>
      </p:sp>
      <p:sp>
        <p:nvSpPr>
          <p:cNvPr id="263" name="Google Shape;263;p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a:t>
            </a:r>
            <a:endParaRPr b="1" i="0" sz="1400" u="none" cap="none" strike="noStrike">
              <a:solidFill>
                <a:srgbClr val="000000"/>
              </a:solidFill>
              <a:latin typeface="Roboto"/>
              <a:ea typeface="Roboto"/>
              <a:cs typeface="Roboto"/>
              <a:sym typeface="Roboto"/>
            </a:endParaRPr>
          </a:p>
        </p:txBody>
      </p:sp>
      <p:sp>
        <p:nvSpPr>
          <p:cNvPr id="264" name="Google Shape;264;p28"/>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Q13</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nvSpPr>
        <p:spPr>
          <a:xfrm>
            <a:off x="327600" y="1110778"/>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70" name="Google Shape;270;p29"/>
          <p:cNvSpPr txBox="1"/>
          <p:nvPr/>
        </p:nvSpPr>
        <p:spPr>
          <a:xfrm>
            <a:off x="720000" y="1470867"/>
            <a:ext cx="7384200" cy="2201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800"/>
              </a:spcAft>
              <a:buClr>
                <a:srgbClr val="000000"/>
              </a:buClr>
              <a:buSzPts val="1400"/>
              <a:buFont typeface="Arial"/>
              <a:buNone/>
            </a:pPr>
            <a:r>
              <a:rPr b="0" i="0" lang="en-GB" sz="1400" u="none" cap="none" strike="noStrike">
                <a:solidFill>
                  <a:srgbClr val="2A2A2A"/>
                </a:solidFill>
                <a:highlight>
                  <a:srgbClr val="FFFFFF"/>
                </a:highlight>
                <a:latin typeface="Roboto"/>
                <a:ea typeface="Roboto"/>
                <a:cs typeface="Roboto"/>
                <a:sym typeface="Roboto"/>
              </a:rPr>
              <a:t>The colour of coal is Black. In the code language ,black is called orange. So, the colour of coal is Orange.</a:t>
            </a:r>
            <a:endParaRPr b="0" i="0" sz="1400" u="none" cap="none" strike="noStrike">
              <a:solidFill>
                <a:srgbClr val="000000"/>
              </a:solidFill>
              <a:latin typeface="Roboto"/>
              <a:ea typeface="Roboto"/>
              <a:cs typeface="Roboto"/>
              <a:sym typeface="Roboto"/>
            </a:endParaRPr>
          </a:p>
        </p:txBody>
      </p:sp>
      <p:sp>
        <p:nvSpPr>
          <p:cNvPr id="271" name="Google Shape;271;p29"/>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nvSpPr>
        <p:spPr>
          <a:xfrm>
            <a:off x="720000" y="593125"/>
            <a:ext cx="28086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sz="3200">
              <a:solidFill>
                <a:srgbClr val="9900FF"/>
              </a:solidFill>
            </a:endParaRPr>
          </a:p>
        </p:txBody>
      </p:sp>
      <p:sp>
        <p:nvSpPr>
          <p:cNvPr id="74" name="Google Shape;74;p3"/>
          <p:cNvSpPr txBox="1"/>
          <p:nvPr/>
        </p:nvSpPr>
        <p:spPr>
          <a:xfrm>
            <a:off x="720000" y="1485900"/>
            <a:ext cx="7650000" cy="2589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1400"/>
              <a:buFont typeface="Arial"/>
              <a:buNone/>
            </a:pPr>
            <a:r>
              <a:rPr b="1" i="0" lang="en-GB" sz="1400" u="none" cap="none" strike="noStrike">
                <a:solidFill>
                  <a:schemeClr val="dk1"/>
                </a:solidFill>
                <a:highlight>
                  <a:srgbClr val="FFFFFF"/>
                </a:highlight>
                <a:latin typeface="Roboto"/>
                <a:ea typeface="Roboto"/>
                <a:cs typeface="Roboto"/>
                <a:sym typeface="Roboto"/>
              </a:rPr>
              <a:t>Coding</a:t>
            </a:r>
            <a:r>
              <a:rPr b="0" i="0" lang="en-GB" sz="1400" u="none" cap="none" strike="noStrike">
                <a:solidFill>
                  <a:schemeClr val="dk1"/>
                </a:solidFill>
                <a:highlight>
                  <a:srgbClr val="FFFFFF"/>
                </a:highlight>
                <a:latin typeface="Roboto"/>
                <a:ea typeface="Roboto"/>
                <a:cs typeface="Roboto"/>
                <a:sym typeface="Roboto"/>
              </a:rPr>
              <a:t> is a process used to encrypt a word, a number in a particular code or pattern based on some set of rules.</a:t>
            </a:r>
            <a:endParaRPr b="0" i="0" sz="1400" u="none" cap="none" strike="noStrike">
              <a:solidFill>
                <a:schemeClr val="dk1"/>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Clr>
                <a:schemeClr val="dk1"/>
              </a:buClr>
              <a:buSzPts val="1100"/>
              <a:buFont typeface="Arial"/>
              <a:buNone/>
            </a:pPr>
            <a:r>
              <a:rPr b="1" i="0" lang="en-GB" sz="1400" u="none" cap="none" strike="noStrike">
                <a:solidFill>
                  <a:schemeClr val="dk1"/>
                </a:solidFill>
                <a:highlight>
                  <a:srgbClr val="FFFFFF"/>
                </a:highlight>
                <a:latin typeface="Roboto"/>
                <a:ea typeface="Roboto"/>
                <a:cs typeface="Roboto"/>
                <a:sym typeface="Roboto"/>
              </a:rPr>
              <a:t>Decoding</a:t>
            </a:r>
            <a:r>
              <a:rPr b="0" i="0" lang="en-GB" sz="1400" u="none" cap="none" strike="noStrike">
                <a:solidFill>
                  <a:schemeClr val="dk1"/>
                </a:solidFill>
                <a:highlight>
                  <a:srgbClr val="FFFFFF"/>
                </a:highlight>
                <a:latin typeface="Roboto"/>
                <a:ea typeface="Roboto"/>
                <a:cs typeface="Roboto"/>
                <a:sym typeface="Roboto"/>
              </a:rPr>
              <a:t> is a process to decrypt the pattern into its original form from the given codes.</a:t>
            </a:r>
            <a:endParaRPr b="0" i="0" sz="1400" u="none" cap="none" strike="noStrike">
              <a:solidFill>
                <a:schemeClr val="dk1"/>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Clr>
                <a:schemeClr val="dk1"/>
              </a:buClr>
              <a:buSzPts val="1100"/>
              <a:buFont typeface="Arial"/>
              <a:buNone/>
            </a:pPr>
            <a:r>
              <a:rPr b="1" i="0" lang="en-GB" sz="1400" u="none" cap="none" strike="noStrike">
                <a:solidFill>
                  <a:schemeClr val="dk1"/>
                </a:solidFill>
                <a:highlight>
                  <a:srgbClr val="FFFFFF"/>
                </a:highlight>
                <a:latin typeface="Roboto"/>
                <a:ea typeface="Roboto"/>
                <a:cs typeface="Roboto"/>
                <a:sym typeface="Roboto"/>
              </a:rPr>
              <a:t>Letter Coding</a:t>
            </a:r>
            <a:r>
              <a:rPr b="0" i="0" lang="en-GB" sz="1400" u="none" cap="none" strike="noStrike">
                <a:solidFill>
                  <a:schemeClr val="dk1"/>
                </a:solidFill>
                <a:highlight>
                  <a:srgbClr val="FFFFFF"/>
                </a:highlight>
                <a:latin typeface="Roboto"/>
                <a:ea typeface="Roboto"/>
                <a:cs typeface="Roboto"/>
                <a:sym typeface="Roboto"/>
              </a:rPr>
              <a:t> Alphabets of a word are replaced by some other alphabets according to specific rule to form code.</a:t>
            </a:r>
            <a:endParaRPr b="0" i="0" sz="1400" u="none" cap="none" strike="noStrike">
              <a:solidFill>
                <a:schemeClr val="dk1"/>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Clr>
                <a:srgbClr val="000000"/>
              </a:buClr>
              <a:buSzPts val="1400"/>
              <a:buFont typeface="Arial"/>
              <a:buNone/>
            </a:pPr>
            <a:r>
              <a:rPr b="1" i="0" lang="en-GB" sz="1400" u="none" cap="none" strike="noStrike">
                <a:solidFill>
                  <a:schemeClr val="dk1"/>
                </a:solidFill>
                <a:highlight>
                  <a:srgbClr val="FFFFFF"/>
                </a:highlight>
                <a:latin typeface="Roboto"/>
                <a:ea typeface="Roboto"/>
                <a:cs typeface="Roboto"/>
                <a:sym typeface="Roboto"/>
              </a:rPr>
              <a:t>Number Coding</a:t>
            </a:r>
            <a:r>
              <a:rPr b="0" i="0" lang="en-GB" sz="1400" u="none" cap="none" strike="noStrike">
                <a:solidFill>
                  <a:schemeClr val="dk1"/>
                </a:solidFill>
                <a:highlight>
                  <a:srgbClr val="FFFFFF"/>
                </a:highlight>
                <a:latin typeface="Roboto"/>
                <a:ea typeface="Roboto"/>
                <a:cs typeface="Roboto"/>
                <a:sym typeface="Roboto"/>
              </a:rPr>
              <a:t> A word is replaced by certain numbers according to some specific rule.</a:t>
            </a:r>
            <a:endParaRPr b="0" i="0" sz="1400" u="none" cap="none" strike="noStrike">
              <a:solidFill>
                <a:schemeClr val="dk1"/>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Clr>
                <a:srgbClr val="000000"/>
              </a:buClr>
              <a:buSzPts val="1400"/>
              <a:buFont typeface="Arial"/>
              <a:buNone/>
            </a:pPr>
            <a:r>
              <a:rPr b="1" i="0" lang="en-GB" sz="1400" u="none" cap="none" strike="noStrike">
                <a:solidFill>
                  <a:schemeClr val="dk1"/>
                </a:solidFill>
                <a:highlight>
                  <a:srgbClr val="FFFFFF"/>
                </a:highlight>
                <a:latin typeface="Roboto"/>
                <a:ea typeface="Roboto"/>
                <a:cs typeface="Roboto"/>
                <a:sym typeface="Roboto"/>
              </a:rPr>
              <a:t>Example:</a:t>
            </a:r>
            <a:endParaRPr b="1" i="0" sz="1400" u="none" cap="none" strike="noStrike">
              <a:solidFill>
                <a:schemeClr val="dk1"/>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Clr>
                <a:srgbClr val="000000"/>
              </a:buClr>
              <a:buSzPts val="1400"/>
              <a:buFont typeface="Arial"/>
              <a:buNone/>
            </a:pPr>
            <a:r>
              <a:rPr b="1" i="0" lang="en-GB" sz="1400" u="none" cap="none" strike="noStrike">
                <a:solidFill>
                  <a:srgbClr val="000000"/>
                </a:solidFill>
                <a:highlight>
                  <a:srgbClr val="FFFFFF"/>
                </a:highlight>
                <a:latin typeface="Roboto"/>
                <a:ea typeface="Roboto"/>
                <a:cs typeface="Roboto"/>
                <a:sym typeface="Roboto"/>
              </a:rPr>
              <a:t>B O M B</a:t>
            </a:r>
            <a:r>
              <a:rPr b="0" i="0" lang="en-GB" sz="1400" u="none" cap="none" strike="noStrike">
                <a:solidFill>
                  <a:srgbClr val="000000"/>
                </a:solidFill>
                <a:highlight>
                  <a:srgbClr val="FFFFFF"/>
                </a:highlight>
                <a:latin typeface="Roboto"/>
                <a:ea typeface="Roboto"/>
                <a:cs typeface="Roboto"/>
                <a:sym typeface="Roboto"/>
              </a:rPr>
              <a:t>  is written as 5745 and  </a:t>
            </a:r>
            <a:r>
              <a:rPr b="1" i="0" lang="en-GB" sz="1400" u="none" cap="none" strike="noStrike">
                <a:solidFill>
                  <a:srgbClr val="000000"/>
                </a:solidFill>
                <a:highlight>
                  <a:srgbClr val="FFFFFF"/>
                </a:highlight>
                <a:latin typeface="Roboto"/>
                <a:ea typeface="Roboto"/>
                <a:cs typeface="Roboto"/>
                <a:sym typeface="Roboto"/>
              </a:rPr>
              <a:t>B A Y </a:t>
            </a:r>
            <a:r>
              <a:rPr b="0" i="0" lang="en-GB" sz="1400" u="none" cap="none" strike="noStrike">
                <a:solidFill>
                  <a:srgbClr val="000000"/>
                </a:solidFill>
                <a:highlight>
                  <a:srgbClr val="FFFFFF"/>
                </a:highlight>
                <a:latin typeface="Roboto"/>
                <a:ea typeface="Roboto"/>
                <a:cs typeface="Roboto"/>
                <a:sym typeface="Roboto"/>
              </a:rPr>
              <a:t>is written as 529   -&gt;   </a:t>
            </a:r>
            <a:r>
              <a:rPr b="1" i="0" lang="en-GB" sz="1400" u="none" cap="none" strike="noStrike">
                <a:solidFill>
                  <a:srgbClr val="000000"/>
                </a:solidFill>
                <a:highlight>
                  <a:srgbClr val="FFFFFF"/>
                </a:highlight>
                <a:latin typeface="Roboto"/>
                <a:ea typeface="Roboto"/>
                <a:cs typeface="Roboto"/>
                <a:sym typeface="Roboto"/>
              </a:rPr>
              <a:t>B O M B A Y</a:t>
            </a:r>
            <a:r>
              <a:rPr b="0" i="0" lang="en-GB" sz="1400" u="none" cap="none" strike="noStrike">
                <a:solidFill>
                  <a:srgbClr val="000000"/>
                </a:solidFill>
                <a:highlight>
                  <a:srgbClr val="FFFFFF"/>
                </a:highlight>
                <a:latin typeface="Roboto"/>
                <a:ea typeface="Roboto"/>
                <a:cs typeface="Roboto"/>
                <a:sym typeface="Roboto"/>
              </a:rPr>
              <a:t> </a:t>
            </a:r>
            <a:endParaRPr b="0" i="0" sz="1400" u="none" cap="none" strike="noStrike">
              <a:solidFill>
                <a:srgbClr val="000000"/>
              </a:solidFill>
              <a:highlight>
                <a:srgbClr val="FFFFFF"/>
              </a:highlight>
              <a:latin typeface="Roboto"/>
              <a:ea typeface="Roboto"/>
              <a:cs typeface="Roboto"/>
              <a:sym typeface="Roboto"/>
            </a:endParaRPr>
          </a:p>
          <a:p>
            <a:pPr indent="0" lvl="0" marL="0" marR="101600" rtl="0" algn="l">
              <a:lnSpc>
                <a:spcPct val="158000"/>
              </a:lnSpc>
              <a:spcBef>
                <a:spcPts val="800"/>
              </a:spcBef>
              <a:spcAft>
                <a:spcPts val="0"/>
              </a:spcAft>
              <a:buClr>
                <a:srgbClr val="000000"/>
              </a:buClr>
              <a:buSzPts val="1400"/>
              <a:buFont typeface="Arial"/>
              <a:buNone/>
            </a:pPr>
            <a:r>
              <a:rPr b="0" i="0" lang="en-GB" sz="1400" u="none" cap="none" strike="noStrike">
                <a:solidFill>
                  <a:srgbClr val="000000"/>
                </a:solidFill>
                <a:highlight>
                  <a:srgbClr val="FFFFFF"/>
                </a:highlight>
                <a:latin typeface="Roboto"/>
                <a:ea typeface="Roboto"/>
                <a:cs typeface="Roboto"/>
                <a:sym typeface="Roboto"/>
              </a:rPr>
              <a:t> 5 7 4 5                                         5 2 9                                       5 7 4 5 2 9</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15000"/>
              </a:lnSpc>
              <a:spcBef>
                <a:spcPts val="800"/>
              </a:spcBef>
              <a:spcAft>
                <a:spcPts val="800"/>
              </a:spcAft>
              <a:buClr>
                <a:schemeClr val="dk1"/>
              </a:buClr>
              <a:buSzPts val="1100"/>
              <a:buFont typeface="Arial"/>
              <a:buNone/>
            </a:pPr>
            <a:r>
              <a:t/>
            </a:r>
            <a:endParaRPr b="0" i="0" sz="1400" u="none" cap="none" strike="noStrike">
              <a:solidFill>
                <a:schemeClr val="dk1"/>
              </a:solidFill>
              <a:highlight>
                <a:srgbClr val="FFFFFF"/>
              </a:highlight>
              <a:latin typeface="Roboto"/>
              <a:ea typeface="Roboto"/>
              <a:cs typeface="Roboto"/>
              <a:sym typeface="Roboto"/>
            </a:endParaRPr>
          </a:p>
        </p:txBody>
      </p:sp>
      <p:sp>
        <p:nvSpPr>
          <p:cNvPr id="75" name="Google Shape;75;p3"/>
          <p:cNvSpPr/>
          <p:nvPr/>
        </p:nvSpPr>
        <p:spPr>
          <a:xfrm>
            <a:off x="1061159" y="4229516"/>
            <a:ext cx="2280000" cy="4290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76" name="Google Shape;76;p3"/>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CODING DECODING</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nvSpPr>
        <p:spPr>
          <a:xfrm>
            <a:off x="327600" y="61269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14</a:t>
            </a:r>
            <a:endParaRPr b="0" i="0" sz="2000" u="none" cap="none" strike="noStrike">
              <a:solidFill>
                <a:schemeClr val="lt1"/>
              </a:solidFill>
              <a:latin typeface="Roboto"/>
              <a:ea typeface="Roboto"/>
              <a:cs typeface="Roboto"/>
              <a:sym typeface="Roboto"/>
            </a:endParaRPr>
          </a:p>
        </p:txBody>
      </p:sp>
      <p:sp>
        <p:nvSpPr>
          <p:cNvPr id="277" name="Google Shape;277;p30"/>
          <p:cNvSpPr txBox="1"/>
          <p:nvPr/>
        </p:nvSpPr>
        <p:spPr>
          <a:xfrm>
            <a:off x="720000" y="1440000"/>
            <a:ext cx="7650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In a certain code language, 'is uc he bh kr' mean 'Lucky likes to dance freely', 'ha by lm kr op' mean 'Dance can be a hobby', 'he id ac kr bh' mean 'Lucky teaches dance to kids' and 'kr id bh tw uc' mean 'Kids dance freely with Lucky'.</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Now answer the given question.</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rgbClr val="000000"/>
              </a:buClr>
              <a:buSzPts val="1400"/>
              <a:buFont typeface="Arial"/>
              <a:buNone/>
            </a:pPr>
            <a:r>
              <a:rPr b="1" i="0" lang="en-GB" sz="1400" u="none" cap="none" strike="noStrike">
                <a:solidFill>
                  <a:srgbClr val="2A2A2A"/>
                </a:solidFill>
                <a:highlight>
                  <a:srgbClr val="FFFFFF"/>
                </a:highlight>
                <a:latin typeface="Roboto"/>
                <a:ea typeface="Roboto"/>
                <a:cs typeface="Roboto"/>
                <a:sym typeface="Roboto"/>
              </a:rPr>
              <a:t>'Lucky likes to dance with kids' can be coded as ?</a:t>
            </a:r>
            <a:endParaRPr b="1" i="0" sz="1400" u="none" cap="none" strike="noStrike">
              <a:solidFill>
                <a:srgbClr val="2A2A2A"/>
              </a:solidFill>
              <a:highlight>
                <a:srgbClr val="FFFFFF"/>
              </a:highlight>
              <a:latin typeface="Roboto"/>
              <a:ea typeface="Roboto"/>
              <a:cs typeface="Roboto"/>
              <a:sym typeface="Roboto"/>
            </a:endParaRPr>
          </a:p>
          <a:p>
            <a:pPr indent="-317500" lvl="0" marL="457200" marR="101600" rtl="0" algn="l">
              <a:lnSpc>
                <a:spcPct val="165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he kr op id uc tw</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165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bh is he kr tw id</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165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ac tw op bh uc id</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165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None of the above</a:t>
            </a:r>
            <a:endParaRPr b="0" i="0" sz="1400" u="none" cap="none" strike="noStrike">
              <a:solidFill>
                <a:srgbClr val="222222"/>
              </a:solidFill>
              <a:highlight>
                <a:srgbClr val="FFFFFF"/>
              </a:highlight>
              <a:latin typeface="Roboto"/>
              <a:ea typeface="Roboto"/>
              <a:cs typeface="Roboto"/>
              <a:sym typeface="Roboto"/>
            </a:endParaRPr>
          </a:p>
          <a:p>
            <a:pPr indent="0" lvl="0" marL="457200" marR="0" rtl="0" algn="l">
              <a:lnSpc>
                <a:spcPct val="156250"/>
              </a:lnSpc>
              <a:spcBef>
                <a:spcPts val="0"/>
              </a:spcBef>
              <a:spcAft>
                <a:spcPts val="0"/>
              </a:spcAft>
              <a:buClr>
                <a:srgbClr val="000000"/>
              </a:buClr>
              <a:buSzPts val="1400"/>
              <a:buFont typeface="Arial"/>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278" name="Google Shape;278;p3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279" name="Google Shape;279;p30"/>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Q14</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nvSpPr>
        <p:spPr>
          <a:xfrm>
            <a:off x="327600" y="52348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85" name="Google Shape;285;p31"/>
          <p:cNvSpPr txBox="1"/>
          <p:nvPr/>
        </p:nvSpPr>
        <p:spPr>
          <a:xfrm>
            <a:off x="720000" y="1440001"/>
            <a:ext cx="7384200" cy="248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From given data, codes for</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Lucky - bh</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Likes - is</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to - he</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Dance - kr</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with - tw</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Kids - id</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Hence, Lucky like to dance with kids can be coded as 'bh is he kr tw id'.</a:t>
            </a:r>
            <a:endParaRPr b="0" i="0" sz="1400" u="none" cap="none" strike="noStrike">
              <a:solidFill>
                <a:srgbClr val="2A2A2A"/>
              </a:solidFill>
              <a:highlight>
                <a:srgbClr val="FFFFFF"/>
              </a:highlight>
              <a:latin typeface="Roboto"/>
              <a:ea typeface="Roboto"/>
              <a:cs typeface="Roboto"/>
              <a:sym typeface="Roboto"/>
            </a:endParaRPr>
          </a:p>
        </p:txBody>
      </p:sp>
      <p:sp>
        <p:nvSpPr>
          <p:cNvPr id="286" name="Google Shape;286;p31"/>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nvSpPr>
        <p:spPr>
          <a:xfrm>
            <a:off x="327600" y="641725"/>
            <a:ext cx="2827800" cy="432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15</a:t>
            </a:r>
            <a:endParaRPr b="0" i="0" sz="2000" u="none" cap="none" strike="noStrike">
              <a:solidFill>
                <a:schemeClr val="lt1"/>
              </a:solidFill>
              <a:latin typeface="Roboto"/>
              <a:ea typeface="Roboto"/>
              <a:cs typeface="Roboto"/>
              <a:sym typeface="Roboto"/>
            </a:endParaRPr>
          </a:p>
        </p:txBody>
      </p:sp>
      <p:sp>
        <p:nvSpPr>
          <p:cNvPr id="292" name="Google Shape;292;p32"/>
          <p:cNvSpPr txBox="1"/>
          <p:nvPr/>
        </p:nvSpPr>
        <p:spPr>
          <a:xfrm>
            <a:off x="720000" y="1440000"/>
            <a:ext cx="6991800" cy="2776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2A2A2A"/>
                </a:solidFill>
                <a:highlight>
                  <a:srgbClr val="FFFFFF"/>
                </a:highlight>
                <a:latin typeface="Roboto"/>
                <a:ea typeface="Roboto"/>
                <a:cs typeface="Roboto"/>
                <a:sym typeface="Roboto"/>
              </a:rPr>
              <a:t>FRIEND : FPIBNZ :: PATRON : ?</a:t>
            </a:r>
            <a:endParaRPr b="0" i="0" sz="1400" u="none" cap="none" strike="noStrike">
              <a:solidFill>
                <a:srgbClr val="2A2A2A"/>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PTYOPI</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PYTOPJ</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PYTOOJ</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PYTPOJ</a:t>
            </a:r>
            <a:endParaRPr b="0" i="0" sz="1400" u="none" cap="none" strike="noStrike">
              <a:solidFill>
                <a:srgbClr val="222222"/>
              </a:solidFill>
              <a:highlight>
                <a:srgbClr val="FFFFFF"/>
              </a:highlight>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200"/>
              <a:buFont typeface="Arial"/>
              <a:buNone/>
            </a:pPr>
            <a:r>
              <a:t/>
            </a:r>
            <a:endParaRPr b="0" i="0" sz="1200" u="none" cap="none" strike="noStrike">
              <a:solidFill>
                <a:srgbClr val="2A2A2A"/>
              </a:solidFill>
              <a:highlight>
                <a:srgbClr val="FFFFFF"/>
              </a:highlight>
              <a:latin typeface="Roboto"/>
              <a:ea typeface="Roboto"/>
              <a:cs typeface="Roboto"/>
              <a:sym typeface="Roboto"/>
            </a:endParaRPr>
          </a:p>
        </p:txBody>
      </p:sp>
      <p:sp>
        <p:nvSpPr>
          <p:cNvPr id="293" name="Google Shape;293;p3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C</a:t>
            </a:r>
            <a:endParaRPr b="1" i="0" sz="1400" u="none" cap="none" strike="noStrike">
              <a:solidFill>
                <a:srgbClr val="000000"/>
              </a:solidFill>
              <a:latin typeface="Roboto"/>
              <a:ea typeface="Roboto"/>
              <a:cs typeface="Roboto"/>
              <a:sym typeface="Roboto"/>
            </a:endParaRPr>
          </a:p>
        </p:txBody>
      </p:sp>
      <p:sp>
        <p:nvSpPr>
          <p:cNvPr id="294" name="Google Shape;294;p32"/>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a:t>
            </a:r>
            <a:r>
              <a:rPr b="1" lang="en-GB" sz="2000">
                <a:solidFill>
                  <a:srgbClr val="FFFFFF"/>
                </a:solidFill>
              </a:rPr>
              <a:t>15</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nvSpPr>
        <p:spPr>
          <a:xfrm>
            <a:off x="327600" y="56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300" name="Google Shape;300;p33"/>
          <p:cNvSpPr txBox="1"/>
          <p:nvPr/>
        </p:nvSpPr>
        <p:spPr>
          <a:xfrm>
            <a:off x="720000" y="1440000"/>
            <a:ext cx="7027500" cy="27489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Follows a pattern that,</a:t>
            </a:r>
            <a:endParaRPr b="0"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F - F =   R- second letter to left of R i.e, P</a:t>
            </a:r>
            <a:endParaRPr b="0"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I - I   =   E - Third letter to left of E i.e, B</a:t>
            </a:r>
            <a:endParaRPr b="0"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N - N = D - Fourth letter to left of D i.e, Z</a:t>
            </a:r>
            <a:endParaRPr b="0"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rgbClr val="000000"/>
              </a:buClr>
              <a:buSzPts val="1200"/>
              <a:buFont typeface="Arial"/>
              <a:buNone/>
            </a:pPr>
            <a:r>
              <a:rPr b="0" i="0" lang="en-GB" sz="1200" u="none" cap="none" strike="noStrike">
                <a:solidFill>
                  <a:srgbClr val="2A2A2A"/>
                </a:solidFill>
                <a:highlight>
                  <a:srgbClr val="FFFFFF"/>
                </a:highlight>
                <a:latin typeface="Roboto"/>
                <a:ea typeface="Roboto"/>
                <a:cs typeface="Roboto"/>
                <a:sym typeface="Roboto"/>
              </a:rPr>
              <a:t>Similarly, for PATRON  </a:t>
            </a:r>
            <a:endParaRPr b="0"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P - </a:t>
            </a:r>
            <a:r>
              <a:rPr b="1" i="0" lang="en-GB" sz="1200" u="none" cap="none" strike="noStrike">
                <a:solidFill>
                  <a:srgbClr val="2A2A2A"/>
                </a:solidFill>
                <a:highlight>
                  <a:srgbClr val="FFFFFF"/>
                </a:highlight>
                <a:latin typeface="Roboto"/>
                <a:ea typeface="Roboto"/>
                <a:cs typeface="Roboto"/>
                <a:sym typeface="Roboto"/>
              </a:rPr>
              <a:t>P = </a:t>
            </a:r>
            <a:r>
              <a:rPr b="0" i="0" lang="en-GB" sz="1200" u="none" cap="none" strike="noStrike">
                <a:solidFill>
                  <a:srgbClr val="2A2A2A"/>
                </a:solidFill>
                <a:highlight>
                  <a:srgbClr val="FFFFFF"/>
                </a:highlight>
                <a:latin typeface="Roboto"/>
                <a:ea typeface="Roboto"/>
                <a:cs typeface="Roboto"/>
                <a:sym typeface="Roboto"/>
              </a:rPr>
              <a:t>A -  second letter to left of A i.e, </a:t>
            </a:r>
            <a:r>
              <a:rPr b="1" i="0" lang="en-GB" sz="1200" u="none" cap="none" strike="noStrike">
                <a:solidFill>
                  <a:srgbClr val="2A2A2A"/>
                </a:solidFill>
                <a:highlight>
                  <a:srgbClr val="FFFFFF"/>
                </a:highlight>
                <a:latin typeface="Roboto"/>
                <a:ea typeface="Roboto"/>
                <a:cs typeface="Roboto"/>
                <a:sym typeface="Roboto"/>
              </a:rPr>
              <a:t>Y</a:t>
            </a:r>
            <a:endParaRPr b="1"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T - </a:t>
            </a:r>
            <a:r>
              <a:rPr b="1" i="0" lang="en-GB" sz="1200" u="none" cap="none" strike="noStrike">
                <a:solidFill>
                  <a:srgbClr val="2A2A2A"/>
                </a:solidFill>
                <a:highlight>
                  <a:srgbClr val="FFFFFF"/>
                </a:highlight>
                <a:latin typeface="Roboto"/>
                <a:ea typeface="Roboto"/>
                <a:cs typeface="Roboto"/>
                <a:sym typeface="Roboto"/>
              </a:rPr>
              <a:t>T</a:t>
            </a:r>
            <a:endParaRPr b="1"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R - Third letter to left of R i.e, </a:t>
            </a:r>
            <a:r>
              <a:rPr b="1" i="0" lang="en-GB" sz="1200" u="none" cap="none" strike="noStrike">
                <a:solidFill>
                  <a:srgbClr val="2A2A2A"/>
                </a:solidFill>
                <a:highlight>
                  <a:srgbClr val="FFFFFF"/>
                </a:highlight>
                <a:latin typeface="Roboto"/>
                <a:ea typeface="Roboto"/>
                <a:cs typeface="Roboto"/>
                <a:sym typeface="Roboto"/>
              </a:rPr>
              <a:t>O</a:t>
            </a:r>
            <a:endParaRPr b="1"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rgbClr val="000000"/>
              </a:buClr>
              <a:buSzPts val="1200"/>
              <a:buFont typeface="Arial"/>
              <a:buNone/>
            </a:pPr>
            <a:r>
              <a:rPr b="0" i="0" lang="en-GB" sz="1200" u="none" cap="none" strike="noStrike">
                <a:solidFill>
                  <a:srgbClr val="2A2A2A"/>
                </a:solidFill>
                <a:highlight>
                  <a:srgbClr val="FFFFFF"/>
                </a:highlight>
                <a:latin typeface="Roboto"/>
                <a:ea typeface="Roboto"/>
                <a:cs typeface="Roboto"/>
                <a:sym typeface="Roboto"/>
              </a:rPr>
              <a:t>O - </a:t>
            </a:r>
            <a:r>
              <a:rPr b="1" i="0" lang="en-GB" sz="1200" u="none" cap="none" strike="noStrike">
                <a:solidFill>
                  <a:srgbClr val="2A2A2A"/>
                </a:solidFill>
                <a:highlight>
                  <a:srgbClr val="FFFFFF"/>
                </a:highlight>
                <a:latin typeface="Roboto"/>
                <a:ea typeface="Roboto"/>
                <a:cs typeface="Roboto"/>
                <a:sym typeface="Roboto"/>
              </a:rPr>
              <a:t>O</a:t>
            </a:r>
            <a:endParaRPr b="1"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N - Fourth letter to left of N i.e, </a:t>
            </a:r>
            <a:r>
              <a:rPr b="1" i="0" lang="en-GB" sz="1200" u="none" cap="none" strike="noStrike">
                <a:solidFill>
                  <a:srgbClr val="2A2A2A"/>
                </a:solidFill>
                <a:highlight>
                  <a:srgbClr val="FFFFFF"/>
                </a:highlight>
                <a:latin typeface="Roboto"/>
                <a:ea typeface="Roboto"/>
                <a:cs typeface="Roboto"/>
                <a:sym typeface="Roboto"/>
              </a:rPr>
              <a:t>J</a:t>
            </a:r>
            <a:endParaRPr b="1" i="0" sz="12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200" u="none" cap="none" strike="noStrike">
                <a:solidFill>
                  <a:srgbClr val="2A2A2A"/>
                </a:solidFill>
                <a:highlight>
                  <a:srgbClr val="FFFFFF"/>
                </a:highlight>
                <a:latin typeface="Roboto"/>
                <a:ea typeface="Roboto"/>
                <a:cs typeface="Roboto"/>
                <a:sym typeface="Roboto"/>
              </a:rPr>
              <a:t>PATRON : PYTOOJ  = Therefore,</a:t>
            </a:r>
            <a:r>
              <a:rPr b="1" i="0" lang="en-GB" sz="1200" u="none" cap="none" strike="noStrike">
                <a:solidFill>
                  <a:srgbClr val="2A2A2A"/>
                </a:solidFill>
                <a:highlight>
                  <a:srgbClr val="FFFFFF"/>
                </a:highlight>
                <a:latin typeface="Roboto"/>
                <a:ea typeface="Roboto"/>
                <a:cs typeface="Roboto"/>
                <a:sym typeface="Roboto"/>
              </a:rPr>
              <a:t> FRIEND : FPIBNZ :: PATRON : PYTOOJ</a:t>
            </a:r>
            <a:endParaRPr b="1" i="0" sz="1200" u="none" cap="none" strike="noStrike">
              <a:solidFill>
                <a:srgbClr val="2A2A2A"/>
              </a:solidFill>
              <a:highlight>
                <a:srgbClr val="FFFFFF"/>
              </a:highlight>
              <a:latin typeface="Roboto"/>
              <a:ea typeface="Roboto"/>
              <a:cs typeface="Roboto"/>
              <a:sym typeface="Roboto"/>
            </a:endParaRPr>
          </a:p>
        </p:txBody>
      </p:sp>
      <p:sp>
        <p:nvSpPr>
          <p:cNvPr id="301" name="Google Shape;301;p33"/>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307" name="Google Shape;307;p34"/>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308" name="Google Shape;308;p34"/>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14" name="Google Shape;314;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15" name="Google Shape;315;p3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16" name="Google Shape;316;p3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17" name="Google Shape;317;p3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18" name="Google Shape;318;p3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19" name="Google Shape;319;p3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20" name="Google Shape;320;p3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21" name="Google Shape;321;p3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22" name="Google Shape;322;p3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23" name="Google Shape;323;p3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24" name="Google Shape;324;p3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82" name="Google Shape;82;p4"/>
          <p:cNvSpPr txBox="1"/>
          <p:nvPr/>
        </p:nvSpPr>
        <p:spPr>
          <a:xfrm>
            <a:off x="720000" y="1440000"/>
            <a:ext cx="7650000" cy="273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000000"/>
                </a:solidFill>
                <a:highlight>
                  <a:srgbClr val="FFFFFF"/>
                </a:highlight>
                <a:latin typeface="Roboto"/>
                <a:ea typeface="Roboto"/>
                <a:cs typeface="Roboto"/>
                <a:sym typeface="Roboto"/>
              </a:rPr>
              <a:t>In a certain code language</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000000"/>
                </a:solidFill>
                <a:highlight>
                  <a:srgbClr val="FFFFFF"/>
                </a:highlight>
                <a:latin typeface="Roboto"/>
                <a:ea typeface="Roboto"/>
                <a:cs typeface="Roboto"/>
                <a:sym typeface="Roboto"/>
              </a:rPr>
              <a:t>" given  time  simple  plan " is written as ' @E4  &amp;N4  %N5  #E6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000000"/>
                </a:solidFill>
                <a:highlight>
                  <a:srgbClr val="FFFFFF"/>
                </a:highlight>
                <a:latin typeface="Roboto"/>
                <a:ea typeface="Roboto"/>
                <a:cs typeface="Roboto"/>
                <a:sym typeface="Roboto"/>
              </a:rPr>
              <a:t>" tired  solution  plant  great " is written as ' #N8  @D5  %T5  &amp;T5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000000"/>
                </a:solidFill>
                <a:highlight>
                  <a:srgbClr val="FFFFFF"/>
                </a:highlight>
                <a:latin typeface="Roboto"/>
                <a:ea typeface="Roboto"/>
                <a:cs typeface="Roboto"/>
                <a:sym typeface="Roboto"/>
              </a:rPr>
              <a:t>" sick  point  good  turn " is written as ' #K4  %D4  @N4  &amp;T5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000000"/>
                </a:solidFill>
                <a:highlight>
                  <a:srgbClr val="FFFFFF"/>
                </a:highlight>
                <a:latin typeface="Roboto"/>
                <a:ea typeface="Roboto"/>
                <a:cs typeface="Roboto"/>
                <a:sym typeface="Roboto"/>
              </a:rPr>
              <a:t>" garden  sister  phone  team " is written as ' &amp;E5  #R6  %N6  @M4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rgbClr val="000000"/>
              </a:buClr>
              <a:buSzPts val="1400"/>
              <a:buFont typeface="Arial"/>
              <a:buNone/>
            </a:pPr>
            <a:r>
              <a:rPr b="1" i="0" lang="en-GB" sz="1400" u="none" cap="none" strike="noStrike">
                <a:solidFill>
                  <a:srgbClr val="000000"/>
                </a:solidFill>
                <a:highlight>
                  <a:srgbClr val="FFFFFF"/>
                </a:highlight>
                <a:latin typeface="Roboto"/>
                <a:ea typeface="Roboto"/>
                <a:cs typeface="Roboto"/>
                <a:sym typeface="Roboto"/>
              </a:rPr>
              <a:t>Which of the following code is for ' plan ' and ' translate ' ?</a:t>
            </a:r>
            <a:endParaRPr b="1"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165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@E8 and &amp;N5</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165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&amp;N4 and @E9</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165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@E1 and &amp;N4</a:t>
            </a:r>
            <a:endParaRPr b="0" i="0" sz="140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165000"/>
              </a:lnSpc>
              <a:spcBef>
                <a:spcPts val="0"/>
              </a:spcBef>
              <a:spcAft>
                <a:spcPts val="0"/>
              </a:spcAft>
              <a:buClr>
                <a:srgbClr val="000000"/>
              </a:buClr>
              <a:buSzPts val="1400"/>
              <a:buFont typeface="Arial"/>
              <a:buAutoNum type="alphaUcPeriod"/>
            </a:pPr>
            <a:r>
              <a:rPr b="0" i="0" lang="en-GB" sz="1400" u="none" cap="none" strike="noStrike">
                <a:solidFill>
                  <a:srgbClr val="000000"/>
                </a:solidFill>
                <a:highlight>
                  <a:srgbClr val="FFFFFF"/>
                </a:highlight>
                <a:latin typeface="Roboto"/>
                <a:ea typeface="Roboto"/>
                <a:cs typeface="Roboto"/>
                <a:sym typeface="Roboto"/>
              </a:rPr>
              <a:t>&amp;N4 and @D7</a:t>
            </a:r>
            <a:endParaRPr b="0" i="0" sz="1400" u="none" cap="none" strike="noStrike">
              <a:solidFill>
                <a:srgbClr val="000000"/>
              </a:solidFill>
              <a:highlight>
                <a:srgbClr val="FFFFFF"/>
              </a:highlight>
              <a:latin typeface="Roboto"/>
              <a:ea typeface="Roboto"/>
              <a:cs typeface="Roboto"/>
              <a:sym typeface="Roboto"/>
            </a:endParaRPr>
          </a:p>
          <a:p>
            <a:pPr indent="0" lvl="0" marL="457200" marR="0" rtl="0" algn="l">
              <a:lnSpc>
                <a:spcPct val="156250"/>
              </a:lnSpc>
              <a:spcBef>
                <a:spcPts val="0"/>
              </a:spcBef>
              <a:spcAft>
                <a:spcPts val="0"/>
              </a:spcAft>
              <a:buClr>
                <a:srgbClr val="000000"/>
              </a:buClr>
              <a:buSzPts val="1200"/>
              <a:buFont typeface="Arial"/>
              <a:buNone/>
            </a:pPr>
            <a:r>
              <a:t/>
            </a:r>
            <a:endParaRPr b="1" i="0" sz="1200" u="none" cap="none" strike="noStrike">
              <a:solidFill>
                <a:srgbClr val="2A2A2A"/>
              </a:solidFill>
              <a:highlight>
                <a:srgbClr val="FFFFFF"/>
              </a:highlight>
              <a:latin typeface="Roboto"/>
              <a:ea typeface="Roboto"/>
              <a:cs typeface="Roboto"/>
              <a:sym typeface="Roboto"/>
            </a:endParaRPr>
          </a:p>
        </p:txBody>
      </p:sp>
      <p:sp>
        <p:nvSpPr>
          <p:cNvPr id="83" name="Google Shape;83;p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84" name="Google Shape;84;p4"/>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Q01</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4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90" name="Google Shape;90;p5"/>
          <p:cNvSpPr txBox="1"/>
          <p:nvPr/>
        </p:nvSpPr>
        <p:spPr>
          <a:xfrm>
            <a:off x="720000" y="1440000"/>
            <a:ext cx="77505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1" i="0" lang="en-GB" sz="1400" u="none" cap="none" strike="noStrike">
                <a:solidFill>
                  <a:srgbClr val="2A2A2A"/>
                </a:solidFill>
                <a:highlight>
                  <a:srgbClr val="FFFFFF"/>
                </a:highlight>
                <a:latin typeface="Roboto"/>
                <a:ea typeface="Roboto"/>
                <a:cs typeface="Roboto"/>
                <a:sym typeface="Roboto"/>
              </a:rPr>
              <a:t>Step 1</a:t>
            </a:r>
            <a:r>
              <a:rPr b="0" i="0" lang="en-GB" sz="1400" u="none" cap="none" strike="noStrike">
                <a:solidFill>
                  <a:srgbClr val="2A2A2A"/>
                </a:solidFill>
                <a:highlight>
                  <a:srgbClr val="FFFFFF"/>
                </a:highlight>
                <a:latin typeface="Roboto"/>
                <a:ea typeface="Roboto"/>
                <a:cs typeface="Roboto"/>
                <a:sym typeface="Roboto"/>
              </a:rPr>
              <a:t>: Total count of letters is 4 and last letter is N and ‘p’ is coded as &amp; so Final answer will be-  </a:t>
            </a:r>
            <a:r>
              <a:rPr b="1" i="0" lang="en-GB" sz="1400" u="none" cap="none" strike="noStrike">
                <a:solidFill>
                  <a:srgbClr val="2A2A2A"/>
                </a:solidFill>
                <a:highlight>
                  <a:srgbClr val="FFFFFF"/>
                </a:highlight>
                <a:latin typeface="Roboto"/>
                <a:ea typeface="Roboto"/>
                <a:cs typeface="Roboto"/>
                <a:sym typeface="Roboto"/>
              </a:rPr>
              <a:t>&amp;N4</a:t>
            </a:r>
            <a:endParaRPr b="1"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We have to find 'translate' code. As we can see that this word is not given in any steps but as we know the idea of that so we can solve it.</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1" i="0" lang="en-GB" sz="1400" u="none" cap="none" strike="noStrike">
                <a:solidFill>
                  <a:srgbClr val="2A2A2A"/>
                </a:solidFill>
                <a:highlight>
                  <a:srgbClr val="FFFFFF"/>
                </a:highlight>
                <a:latin typeface="Roboto"/>
                <a:ea typeface="Roboto"/>
                <a:cs typeface="Roboto"/>
                <a:sym typeface="Roboto"/>
              </a:rPr>
              <a:t>Step 2</a:t>
            </a:r>
            <a:r>
              <a:rPr b="0" i="0" lang="en-GB" sz="1400" u="none" cap="none" strike="noStrike">
                <a:solidFill>
                  <a:srgbClr val="2A2A2A"/>
                </a:solidFill>
                <a:highlight>
                  <a:srgbClr val="FFFFFF"/>
                </a:highlight>
                <a:latin typeface="Roboto"/>
                <a:ea typeface="Roboto"/>
                <a:cs typeface="Roboto"/>
                <a:sym typeface="Roboto"/>
              </a:rPr>
              <a:t>: first we will count the letters of that word that is 9, then we put digit 9 at the right end.</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1" i="0" lang="en-GB" sz="1400" u="none" cap="none" strike="noStrike">
                <a:solidFill>
                  <a:srgbClr val="2A2A2A"/>
                </a:solidFill>
                <a:highlight>
                  <a:srgbClr val="FFFFFF"/>
                </a:highlight>
                <a:latin typeface="Roboto"/>
                <a:ea typeface="Roboto"/>
                <a:cs typeface="Roboto"/>
                <a:sym typeface="Roboto"/>
              </a:rPr>
              <a:t>Step 3</a:t>
            </a:r>
            <a:r>
              <a:rPr b="0" i="0" lang="en-GB" sz="1400" u="none" cap="none" strike="noStrike">
                <a:solidFill>
                  <a:srgbClr val="2A2A2A"/>
                </a:solidFill>
                <a:highlight>
                  <a:srgbClr val="FFFFFF"/>
                </a:highlight>
                <a:latin typeface="Roboto"/>
                <a:ea typeface="Roboto"/>
                <a:cs typeface="Roboto"/>
                <a:sym typeface="Roboto"/>
              </a:rPr>
              <a:t>: we will put the last letter of that word then it will like- E9</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1" i="0" lang="en-GB" sz="1400" u="none" cap="none" strike="noStrike">
                <a:solidFill>
                  <a:srgbClr val="2A2A2A"/>
                </a:solidFill>
                <a:highlight>
                  <a:srgbClr val="FFFFFF"/>
                </a:highlight>
                <a:latin typeface="Roboto"/>
                <a:ea typeface="Roboto"/>
                <a:cs typeface="Roboto"/>
                <a:sym typeface="Roboto"/>
              </a:rPr>
              <a:t>Step 4</a:t>
            </a:r>
            <a:r>
              <a:rPr b="0" i="0" lang="en-GB" sz="1400" u="none" cap="none" strike="noStrike">
                <a:solidFill>
                  <a:srgbClr val="2A2A2A"/>
                </a:solidFill>
                <a:highlight>
                  <a:srgbClr val="FFFFFF"/>
                </a:highlight>
                <a:latin typeface="Roboto"/>
                <a:ea typeface="Roboto"/>
                <a:cs typeface="Roboto"/>
                <a:sym typeface="Roboto"/>
              </a:rPr>
              <a:t>: at the last step ‘t’ is coded for ‘@’(first letter of each word is coded by a specific symbol like here ‘t’ is coded for ‘@’. We can find the first coded symbol by looking at the other given words.</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Answer will be - @E9</a:t>
            </a:r>
            <a:endParaRPr b="0" i="0" sz="1400" u="none" cap="none" strike="noStrike">
              <a:solidFill>
                <a:srgbClr val="2A2A2A"/>
              </a:solidFill>
              <a:highlight>
                <a:srgbClr val="FFFFFF"/>
              </a:highlight>
              <a:latin typeface="Roboto"/>
              <a:ea typeface="Roboto"/>
              <a:cs typeface="Roboto"/>
              <a:sym typeface="Roboto"/>
            </a:endParaRPr>
          </a:p>
        </p:txBody>
      </p:sp>
      <p:sp>
        <p:nvSpPr>
          <p:cNvPr id="91" name="Google Shape;91;p5"/>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nvSpPr>
        <p:spPr>
          <a:xfrm>
            <a:off x="327600" y="676230"/>
            <a:ext cx="2827800" cy="39272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02</a:t>
            </a:r>
            <a:endParaRPr b="0" i="0" sz="2000" u="none" cap="none" strike="noStrike">
              <a:solidFill>
                <a:schemeClr val="lt1"/>
              </a:solidFill>
              <a:latin typeface="Roboto"/>
              <a:ea typeface="Roboto"/>
              <a:cs typeface="Roboto"/>
              <a:sym typeface="Roboto"/>
            </a:endParaRPr>
          </a:p>
        </p:txBody>
      </p:sp>
      <p:sp>
        <p:nvSpPr>
          <p:cNvPr id="97" name="Google Shape;97;p6"/>
          <p:cNvSpPr txBox="1"/>
          <p:nvPr/>
        </p:nvSpPr>
        <p:spPr>
          <a:xfrm>
            <a:off x="720000" y="1440000"/>
            <a:ext cx="765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u="none" cap="none" strike="noStrike">
                <a:solidFill>
                  <a:srgbClr val="000000"/>
                </a:solidFill>
                <a:highlight>
                  <a:srgbClr val="FFFFFF"/>
                </a:highlight>
                <a:latin typeface="Roboto"/>
                <a:ea typeface="Roboto"/>
                <a:cs typeface="Roboto"/>
                <a:sym typeface="Roboto"/>
              </a:rPr>
              <a:t>In a certain code, '247' means 'spread red carpet' ; '256' means 'dust one carpet' and '264' means 'one red carpet'. Which digit in that code means 'dust' ?</a:t>
            </a:r>
            <a:endParaRPr b="0" i="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u="none" cap="none" strike="noStrike">
                <a:solidFill>
                  <a:srgbClr val="000000"/>
                </a:solidFill>
                <a:highlight>
                  <a:srgbClr val="FFFFFF"/>
                </a:highlight>
                <a:latin typeface="Roboto"/>
                <a:ea typeface="Roboto"/>
                <a:cs typeface="Roboto"/>
                <a:sym typeface="Roboto"/>
              </a:rPr>
              <a:t>2</a:t>
            </a:r>
            <a:endParaRPr b="0" i="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u="none" cap="none" strike="noStrike">
                <a:solidFill>
                  <a:srgbClr val="000000"/>
                </a:solidFill>
                <a:highlight>
                  <a:srgbClr val="FFFFFF"/>
                </a:highlight>
                <a:latin typeface="Roboto"/>
                <a:ea typeface="Roboto"/>
                <a:cs typeface="Roboto"/>
                <a:sym typeface="Roboto"/>
              </a:rPr>
              <a:t>3</a:t>
            </a:r>
            <a:endParaRPr b="0" i="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u="none" cap="none" strike="noStrike">
                <a:solidFill>
                  <a:srgbClr val="000000"/>
                </a:solidFill>
                <a:highlight>
                  <a:srgbClr val="FFFFFF"/>
                </a:highlight>
                <a:latin typeface="Roboto"/>
                <a:ea typeface="Roboto"/>
                <a:cs typeface="Roboto"/>
                <a:sym typeface="Roboto"/>
              </a:rPr>
              <a:t>5</a:t>
            </a:r>
            <a:endParaRPr b="0" i="0" u="none" cap="none" strike="noStrike">
              <a:solidFill>
                <a:srgbClr val="000000"/>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000000"/>
              </a:buClr>
              <a:buSzPts val="1400"/>
              <a:buFont typeface="Arial"/>
              <a:buAutoNum type="alphaUcPeriod"/>
            </a:pPr>
            <a:r>
              <a:rPr b="0" i="0" lang="en-GB" u="none" cap="none" strike="noStrike">
                <a:solidFill>
                  <a:srgbClr val="000000"/>
                </a:solidFill>
                <a:highlight>
                  <a:srgbClr val="FFFFFF"/>
                </a:highlight>
                <a:latin typeface="Roboto"/>
                <a:ea typeface="Roboto"/>
                <a:cs typeface="Roboto"/>
                <a:sym typeface="Roboto"/>
              </a:rPr>
              <a:t>6</a:t>
            </a:r>
            <a:endParaRPr b="0" i="0" u="none" cap="none" strike="noStrike">
              <a:solidFill>
                <a:srgbClr val="000000"/>
              </a:solidFill>
              <a:highlight>
                <a:srgbClr val="FFFFFF"/>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200"/>
              <a:buFont typeface="Arial"/>
              <a:buNone/>
            </a:pPr>
            <a:r>
              <a:t/>
            </a:r>
            <a:endParaRPr b="0" i="0" u="none" cap="none" strike="noStrike">
              <a:solidFill>
                <a:srgbClr val="2A2A2A"/>
              </a:solidFill>
              <a:highlight>
                <a:srgbClr val="FFFFFF"/>
              </a:highlight>
              <a:latin typeface="Roboto"/>
              <a:ea typeface="Roboto"/>
              <a:cs typeface="Roboto"/>
              <a:sym typeface="Roboto"/>
            </a:endParaRPr>
          </a:p>
          <a:p>
            <a:pPr indent="0" lvl="0" marL="0" marR="0" rtl="0" algn="l">
              <a:lnSpc>
                <a:spcPct val="100000"/>
              </a:lnSpc>
              <a:spcBef>
                <a:spcPts val="800"/>
              </a:spcBef>
              <a:spcAft>
                <a:spcPts val="800"/>
              </a:spcAft>
              <a:buClr>
                <a:srgbClr val="000000"/>
              </a:buClr>
              <a:buSzPts val="1200"/>
              <a:buFont typeface="Arial"/>
              <a:buNone/>
            </a:pPr>
            <a:r>
              <a:t/>
            </a:r>
            <a:endParaRPr b="0" i="0" u="none" cap="none" strike="noStrike">
              <a:solidFill>
                <a:srgbClr val="2A2A2A"/>
              </a:solidFill>
              <a:highlight>
                <a:srgbClr val="FFFFFF"/>
              </a:highlight>
              <a:latin typeface="Roboto"/>
              <a:ea typeface="Roboto"/>
              <a:cs typeface="Roboto"/>
              <a:sym typeface="Roboto"/>
            </a:endParaRPr>
          </a:p>
        </p:txBody>
      </p:sp>
      <p:sp>
        <p:nvSpPr>
          <p:cNvPr id="98" name="Google Shape;98;p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C</a:t>
            </a:r>
            <a:endParaRPr b="1" i="0" sz="1400" u="none" cap="none" strike="noStrike">
              <a:solidFill>
                <a:srgbClr val="000000"/>
              </a:solidFill>
              <a:latin typeface="Roboto"/>
              <a:ea typeface="Roboto"/>
              <a:cs typeface="Roboto"/>
              <a:sym typeface="Roboto"/>
            </a:endParaRPr>
          </a:p>
        </p:txBody>
      </p:sp>
      <p:sp>
        <p:nvSpPr>
          <p:cNvPr id="99" name="Google Shape;99;p6"/>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2</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nvSpPr>
        <p:spPr>
          <a:xfrm>
            <a:off x="327600" y="501178"/>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05" name="Google Shape;105;p7"/>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In the first and second statements, the common code digit is '2' and the common word is 'carpet'.</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 </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So, '2' means 'carpet'.</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In the second and third statements, the common code digit is '6' and the common word is 'one'.</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 </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So, '6' means 'one'.</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Therefore, in the second statement, '5' means 'dust'</a:t>
            </a:r>
            <a:endParaRPr b="0" i="0" sz="1400" u="none" cap="none" strike="noStrike">
              <a:solidFill>
                <a:srgbClr val="2A2A2A"/>
              </a:solidFill>
              <a:highlight>
                <a:srgbClr val="FFFFFF"/>
              </a:highlight>
              <a:latin typeface="Roboto"/>
              <a:ea typeface="Roboto"/>
              <a:cs typeface="Roboto"/>
              <a:sym typeface="Roboto"/>
            </a:endParaRPr>
          </a:p>
        </p:txBody>
      </p:sp>
      <p:sp>
        <p:nvSpPr>
          <p:cNvPr id="106" name="Google Shape;106;p7"/>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nvSpPr>
        <p:spPr>
          <a:xfrm>
            <a:off x="327600" y="498574"/>
            <a:ext cx="2827800" cy="43200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112" name="Google Shape;112;p8"/>
          <p:cNvSpPr txBox="1"/>
          <p:nvPr/>
        </p:nvSpPr>
        <p:spPr>
          <a:xfrm>
            <a:off x="720000" y="1440000"/>
            <a:ext cx="765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2A2A2A"/>
                </a:solidFill>
                <a:highlight>
                  <a:srgbClr val="FFFFFF"/>
                </a:highlight>
                <a:latin typeface="Roboto"/>
                <a:ea typeface="Roboto"/>
                <a:cs typeface="Roboto"/>
                <a:sym typeface="Roboto"/>
              </a:rPr>
              <a:t>If train is called bus, bus is called tractor, tractor is called car, car is called scooter, scooter is called bicycle, bicycle is called moped, which is used to plough a field ?</a:t>
            </a:r>
            <a:endParaRPr b="0" i="0" sz="1400" u="none" cap="none" strike="noStrike">
              <a:solidFill>
                <a:srgbClr val="2A2A2A"/>
              </a:solidFill>
              <a:highlight>
                <a:srgbClr val="FFFFFF"/>
              </a:highlight>
              <a:latin typeface="Roboto"/>
              <a:ea typeface="Roboto"/>
              <a:cs typeface="Roboto"/>
              <a:sym typeface="Roboto"/>
            </a:endParaRPr>
          </a:p>
          <a:p>
            <a:pPr indent="-317500" lvl="0" marL="457200" marR="101600" rtl="0" algn="l">
              <a:lnSpc>
                <a:spcPct val="200000"/>
              </a:lnSpc>
              <a:spcBef>
                <a:spcPts val="80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Train</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Bus</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Tractor</a:t>
            </a:r>
            <a:endParaRPr b="0" i="0" sz="1400" u="none" cap="none" strike="noStrike">
              <a:solidFill>
                <a:srgbClr val="222222"/>
              </a:solidFill>
              <a:highlight>
                <a:srgbClr val="FFFFFF"/>
              </a:highlight>
              <a:latin typeface="Roboto"/>
              <a:ea typeface="Roboto"/>
              <a:cs typeface="Roboto"/>
              <a:sym typeface="Roboto"/>
            </a:endParaRPr>
          </a:p>
          <a:p>
            <a:pPr indent="-317500" lvl="0" marL="457200" marR="101600" rtl="0" algn="l">
              <a:lnSpc>
                <a:spcPct val="200000"/>
              </a:lnSpc>
              <a:spcBef>
                <a:spcPts val="0"/>
              </a:spcBef>
              <a:spcAft>
                <a:spcPts val="0"/>
              </a:spcAft>
              <a:buClr>
                <a:srgbClr val="2A2A2A"/>
              </a:buClr>
              <a:buSzPts val="1400"/>
              <a:buFont typeface="Arial"/>
              <a:buAutoNum type="alphaUcPeriod"/>
            </a:pPr>
            <a:r>
              <a:rPr b="0" i="0" lang="en-GB" sz="1400" u="none" cap="none" strike="noStrike">
                <a:solidFill>
                  <a:srgbClr val="222222"/>
                </a:solidFill>
                <a:highlight>
                  <a:srgbClr val="FFFFFF"/>
                </a:highlight>
                <a:latin typeface="Roboto"/>
                <a:ea typeface="Roboto"/>
                <a:cs typeface="Roboto"/>
                <a:sym typeface="Roboto"/>
              </a:rPr>
              <a:t>Car</a:t>
            </a:r>
            <a:endParaRPr b="0" i="0" sz="1400" u="none" cap="none" strike="noStrike">
              <a:solidFill>
                <a:srgbClr val="222222"/>
              </a:solidFill>
              <a:highlight>
                <a:srgbClr val="FFFFFF"/>
              </a:highlight>
              <a:latin typeface="Roboto"/>
              <a:ea typeface="Roboto"/>
              <a:cs typeface="Roboto"/>
              <a:sym typeface="Roboto"/>
            </a:endParaRPr>
          </a:p>
          <a:p>
            <a:pPr indent="0" lvl="0" marL="457200" marR="0" rtl="0" algn="l">
              <a:lnSpc>
                <a:spcPct val="200000"/>
              </a:lnSpc>
              <a:spcBef>
                <a:spcPts val="0"/>
              </a:spcBef>
              <a:spcAft>
                <a:spcPts val="800"/>
              </a:spcAft>
              <a:buClr>
                <a:srgbClr val="000000"/>
              </a:buClr>
              <a:buSzPts val="1400"/>
              <a:buFont typeface="Arial"/>
              <a:buNone/>
            </a:pPr>
            <a:r>
              <a:t/>
            </a:r>
            <a:endParaRPr b="0" i="0" sz="1400" u="none" cap="none" strike="noStrike">
              <a:solidFill>
                <a:srgbClr val="2A2A2A"/>
              </a:solidFill>
              <a:highlight>
                <a:srgbClr val="FFFFFF"/>
              </a:highlight>
              <a:latin typeface="Roboto"/>
              <a:ea typeface="Roboto"/>
              <a:cs typeface="Roboto"/>
              <a:sym typeface="Roboto"/>
            </a:endParaRPr>
          </a:p>
        </p:txBody>
      </p:sp>
      <p:sp>
        <p:nvSpPr>
          <p:cNvPr id="113" name="Google Shape;113;p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D</a:t>
            </a:r>
            <a:endParaRPr b="1" i="0" sz="1400" u="none" cap="none" strike="noStrike">
              <a:solidFill>
                <a:srgbClr val="000000"/>
              </a:solidFill>
              <a:latin typeface="Roboto"/>
              <a:ea typeface="Roboto"/>
              <a:cs typeface="Roboto"/>
              <a:sym typeface="Roboto"/>
            </a:endParaRPr>
          </a:p>
        </p:txBody>
      </p:sp>
      <p:sp>
        <p:nvSpPr>
          <p:cNvPr id="114" name="Google Shape;114;p8"/>
          <p:cNvSpPr/>
          <p:nvPr/>
        </p:nvSpPr>
        <p:spPr>
          <a:xfrm>
            <a:off x="720000" y="720600"/>
            <a:ext cx="24948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3</a:t>
            </a:r>
            <a:endParaRPr b="1" i="0"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nvSpPr>
        <p:spPr>
          <a:xfrm>
            <a:off x="327600" y="4553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20" name="Google Shape;120;p9"/>
          <p:cNvSpPr txBox="1"/>
          <p:nvPr/>
        </p:nvSpPr>
        <p:spPr>
          <a:xfrm>
            <a:off x="720000" y="1440000"/>
            <a:ext cx="69918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A 'tractor' is used to plough a field.</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9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But a 'tractor' is called 'car'.</a:t>
            </a:r>
            <a:endParaRPr b="0" i="0" sz="1400" u="none" cap="none" strike="noStrike">
              <a:solidFill>
                <a:srgbClr val="2A2A2A"/>
              </a:solidFill>
              <a:highlight>
                <a:srgbClr val="FFFFFF"/>
              </a:highlight>
              <a:latin typeface="Roboto"/>
              <a:ea typeface="Roboto"/>
              <a:cs typeface="Roboto"/>
              <a:sym typeface="Roboto"/>
            </a:endParaRPr>
          </a:p>
          <a:p>
            <a:pPr indent="0" lvl="0" marL="0" marR="0" rtl="0" algn="l">
              <a:lnSpc>
                <a:spcPct val="190000"/>
              </a:lnSpc>
              <a:spcBef>
                <a:spcPts val="0"/>
              </a:spcBef>
              <a:spcAft>
                <a:spcPts val="0"/>
              </a:spcAft>
              <a:buClr>
                <a:schemeClr val="dk1"/>
              </a:buClr>
              <a:buSzPts val="1100"/>
              <a:buFont typeface="Arial"/>
              <a:buNone/>
            </a:pPr>
            <a:r>
              <a:rPr b="0" i="0" lang="en-GB" sz="1400" u="none" cap="none" strike="noStrike">
                <a:solidFill>
                  <a:srgbClr val="2A2A2A"/>
                </a:solidFill>
                <a:highlight>
                  <a:srgbClr val="FFFFFF"/>
                </a:highlight>
                <a:latin typeface="Roboto"/>
                <a:ea typeface="Roboto"/>
                <a:cs typeface="Roboto"/>
                <a:sym typeface="Roboto"/>
              </a:rPr>
              <a:t>So, a 'car' will be used to plough the field.</a:t>
            </a:r>
            <a:endParaRPr b="0" i="0" sz="1400" u="none" cap="none" strike="noStrike">
              <a:solidFill>
                <a:srgbClr val="2A2A2A"/>
              </a:solidFill>
              <a:highlight>
                <a:srgbClr val="FFFFFF"/>
              </a:highlight>
              <a:latin typeface="Roboto"/>
              <a:ea typeface="Roboto"/>
              <a:cs typeface="Roboto"/>
              <a:sym typeface="Roboto"/>
            </a:endParaRPr>
          </a:p>
        </p:txBody>
      </p:sp>
      <p:sp>
        <p:nvSpPr>
          <p:cNvPr id="121" name="Google Shape;121;p9"/>
          <p:cNvSpPr/>
          <p:nvPr/>
        </p:nvSpPr>
        <p:spPr>
          <a:xfrm>
            <a:off x="720000" y="7062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