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embeddedFontLst>
    <p:embeddedFont>
      <p:font typeface="Roboto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454">
          <p15:clr>
            <a:srgbClr val="9AA0A6"/>
          </p15:clr>
        </p15:guide>
        <p15:guide id="2" orient="horz" pos="2755">
          <p15:clr>
            <a:srgbClr val="9AA0A6"/>
          </p15:clr>
        </p15:guide>
        <p15:guide id="3" orient="horz" pos="907">
          <p15:clr>
            <a:srgbClr val="9AA0A6"/>
          </p15:clr>
        </p15:guide>
        <p15:guide id="4" pos="5272">
          <p15:clr>
            <a:srgbClr val="9AA0A6"/>
          </p15:clr>
        </p15:guide>
        <p15:guide id="5" orient="horz" pos="680">
          <p15:clr>
            <a:srgbClr val="9AA0A6"/>
          </p15:clr>
        </p15:guide>
        <p15:guide id="6" orient="horz" pos="397">
          <p15:clr>
            <a:srgbClr val="9AA0A6"/>
          </p15:clr>
        </p15:guide>
      </p15:sldGuideLst>
    </p:ext>
    <p:ext uri="GoogleSlidesCustomDataVersion2">
      <go:slidesCustomData xmlns:go="http://customooxmlschemas.google.com/" r:id="rId46" roundtripDataSignature="AMtx7mhpDC4LOLqJz6+GCjHaeUMOgRUR5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54"/>
        <p:guide pos="2755" orient="horz"/>
        <p:guide pos="907" orient="horz"/>
        <p:guide pos="5272"/>
        <p:guide pos="680" orient="horz"/>
        <p:guide pos="39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Roboto-regular.fntdata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Roboto-italic.fntdata"/><Relationship Id="rId21" Type="http://schemas.openxmlformats.org/officeDocument/2006/relationships/slide" Target="slides/slide16.xml"/><Relationship Id="rId43" Type="http://schemas.openxmlformats.org/officeDocument/2006/relationships/font" Target="fonts/Roboto-bold.fntdata"/><Relationship Id="rId24" Type="http://schemas.openxmlformats.org/officeDocument/2006/relationships/slide" Target="slides/slide19.xml"/><Relationship Id="rId46" Type="http://customschemas.google.com/relationships/presentationmetadata" Target="metadata"/><Relationship Id="rId23" Type="http://schemas.openxmlformats.org/officeDocument/2006/relationships/slide" Target="slides/slide18.xml"/><Relationship Id="rId45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55704bcebc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" name="Google Shape;49;g155704bce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55704bcebc_0_4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155704bcebc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55704bcebc_0_4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155704bcebc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55704bcebc_0_4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155704bcebc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55704bcebc_0_4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155704bcebc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5704bcebc_0_4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155704bcebc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55704bcebc_0_4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155704bcebc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55704bcebc_0_5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155704bcebc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55704bcebc_0_5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155704bcebc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55704bcebc_0_5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155704bcebc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55704bcebc_0_5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155704bcebc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55704bcebc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g155704bceb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55704bcebc_0_5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155704bcebc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55704bcebc_0_5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155704bcebc_0_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55704bcebc_0_5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155704bcebc_0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55704bcebc_0_5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155704bcebc_0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55704bcebc_0_5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155704bcebc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55704bcebc_0_5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155704bcebc_0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55704bcebc_0_5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155704bcebc_0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55704bcebc_0_5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g155704bcebc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55704bcebc_0_6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g155704bcebc_0_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55704bcebc_0_6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g155704bcebc_0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55704bcebc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2" name="Google Shape;62;g155704bcebc_0_1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55704bcebc_0_6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g155704bcebc_0_6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55704bcebc_0_6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g155704bcebc_0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55704bcebc_0_6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g155704bcebc_0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55704bcebc_0_6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g155704bcebc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55704bcebc_0_6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g155704bcebc_0_6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5" name="Google Shape;285;p1:notes"/>
          <p:cNvSpPr txBox="1"/>
          <p:nvPr>
            <p:ph idx="1"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1200" strike="noStrike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55704bcebc_0_2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g155704bcebc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55704bcebc_0_3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g155704bcebc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55704bcebc_0_3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155704bcebc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55704bcebc_0_4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155704bcebc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55704bcebc_0_4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155704bcebc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55704bcebc_0_4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155704bcebc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">
  <p:cSld name="4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generated with high confidence" id="41" name="Google Shape;41;g155704bcebc_0_4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76800" y="183600"/>
            <a:ext cx="1022401" cy="7668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colorful, colored&#10;&#10;Description generated with very high confidence" id="42" name="Google Shape;42;g155704bcebc_0_428"/>
          <p:cNvPicPr preferRelativeResize="0"/>
          <p:nvPr/>
        </p:nvPicPr>
        <p:blipFill rotWithShape="1">
          <a:blip r:embed="rId3">
            <a:alphaModFix/>
          </a:blip>
          <a:srcRect b="37530" l="0" r="0" t="55603"/>
          <a:stretch/>
        </p:blipFill>
        <p:spPr>
          <a:xfrm>
            <a:off x="0" y="4849200"/>
            <a:ext cx="9144000" cy="2943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g155704bcebc_0_428"/>
          <p:cNvSpPr/>
          <p:nvPr/>
        </p:nvSpPr>
        <p:spPr>
          <a:xfrm>
            <a:off x="894683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g155704bcebc_0_428"/>
          <p:cNvSpPr/>
          <p:nvPr/>
        </p:nvSpPr>
        <p:spPr>
          <a:xfrm>
            <a:off x="887040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g155704bcebc_0_428"/>
          <p:cNvSpPr/>
          <p:nvPr/>
        </p:nvSpPr>
        <p:spPr>
          <a:xfrm>
            <a:off x="879397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g155704bcebc_0_428"/>
          <p:cNvSpPr/>
          <p:nvPr/>
        </p:nvSpPr>
        <p:spPr>
          <a:xfrm>
            <a:off x="871754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" name="Google Shape;14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" name="Google Shape;18;p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" name="Google Shape;1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2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55704bcebc_0_4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g155704bcebc_0_40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55704bcebc_0_41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6" name="Google Shape;26;g155704bcebc_0_4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55704bcebc_0_4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g155704bcebc_0_41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" name="Google Shape;30;g155704bcebc_0_41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" name="Google Shape;31;g155704bcebc_0_41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" name="Google Shape;32;g155704bcebc_0_4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55704bcebc_0_42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35" name="Google Shape;35;g155704bcebc_0_4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55704bcebc_0_4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g155704bcebc_0_4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g155704bcebc_0_4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55704bcebc_0_4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155704bcebc_0_4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g155704bcebc_0_40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g155704bcebc_0_40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" y="7219"/>
            <a:ext cx="9144001" cy="513628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forms.gle/QnvwPe2QJg8daew29" TargetMode="External"/><Relationship Id="rId4" Type="http://schemas.openxmlformats.org/officeDocument/2006/relationships/image" Target="../media/image1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8.png"/><Relationship Id="rId4" Type="http://schemas.openxmlformats.org/officeDocument/2006/relationships/hyperlink" Target="https://learn.codemithra.com/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1.jp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g155704bcebc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4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g155704bcebc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04604" y="600291"/>
            <a:ext cx="4134799" cy="29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g155704bcebc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00054" y="3386141"/>
            <a:ext cx="4743901" cy="115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55704bcebc_0_459"/>
          <p:cNvSpPr txBox="1"/>
          <p:nvPr/>
        </p:nvSpPr>
        <p:spPr>
          <a:xfrm>
            <a:off x="342900" y="1009649"/>
            <a:ext cx="847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155704bcebc_0_459"/>
          <p:cNvSpPr/>
          <p:nvPr/>
        </p:nvSpPr>
        <p:spPr>
          <a:xfrm>
            <a:off x="720000" y="630000"/>
            <a:ext cx="28326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Explanation: Q03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155704bcebc_0_459"/>
          <p:cNvSpPr txBox="1"/>
          <p:nvPr/>
        </p:nvSpPr>
        <p:spPr>
          <a:xfrm>
            <a:off x="720000" y="1440000"/>
            <a:ext cx="7146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Alternate position decreased by 2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Hence the answer should be X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55704bcebc_0_467"/>
          <p:cNvSpPr txBox="1"/>
          <p:nvPr/>
        </p:nvSpPr>
        <p:spPr>
          <a:xfrm>
            <a:off x="720000" y="1440000"/>
            <a:ext cx="8088300" cy="15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the missing term in the series: 1, 6, 15, ?, 45, 66, 91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26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27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155704bcebc_0_467"/>
          <p:cNvSpPr/>
          <p:nvPr/>
        </p:nvSpPr>
        <p:spPr>
          <a:xfrm>
            <a:off x="720000" y="630000"/>
            <a:ext cx="26481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Question: Q04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155704bcebc_0_467"/>
          <p:cNvSpPr txBox="1"/>
          <p:nvPr/>
        </p:nvSpPr>
        <p:spPr>
          <a:xfrm>
            <a:off x="7189450" y="4019550"/>
            <a:ext cx="1456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 : </a:t>
            </a:r>
            <a:r>
              <a:rPr b="1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55704bcebc_0_475"/>
          <p:cNvSpPr txBox="1"/>
          <p:nvPr/>
        </p:nvSpPr>
        <p:spPr>
          <a:xfrm>
            <a:off x="342900" y="1009649"/>
            <a:ext cx="847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155704bcebc_0_475"/>
          <p:cNvSpPr/>
          <p:nvPr/>
        </p:nvSpPr>
        <p:spPr>
          <a:xfrm>
            <a:off x="720000" y="630000"/>
            <a:ext cx="28326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Explanation: Q04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155704bcebc_0_475"/>
          <p:cNvSpPr txBox="1"/>
          <p:nvPr/>
        </p:nvSpPr>
        <p:spPr>
          <a:xfrm>
            <a:off x="720000" y="1440000"/>
            <a:ext cx="7146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Clearly the given sequence follows the pattern: +5, +9, +13, +17, +21, +25….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Thus, missing term  = 15 + 13 = 28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55704bcebc_0_483"/>
          <p:cNvSpPr txBox="1"/>
          <p:nvPr/>
        </p:nvSpPr>
        <p:spPr>
          <a:xfrm>
            <a:off x="720000" y="1440000"/>
            <a:ext cx="8088300" cy="15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the missing term in the series: 4, 8, 28, 80, 244, ?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278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428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628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728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155704bcebc_0_483"/>
          <p:cNvSpPr/>
          <p:nvPr/>
        </p:nvSpPr>
        <p:spPr>
          <a:xfrm>
            <a:off x="720000" y="630000"/>
            <a:ext cx="26481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Question: Q05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155704bcebc_0_483"/>
          <p:cNvSpPr txBox="1"/>
          <p:nvPr/>
        </p:nvSpPr>
        <p:spPr>
          <a:xfrm>
            <a:off x="7189450" y="4019550"/>
            <a:ext cx="1456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 : </a:t>
            </a:r>
            <a:r>
              <a:rPr b="1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55704bcebc_0_491"/>
          <p:cNvSpPr txBox="1"/>
          <p:nvPr/>
        </p:nvSpPr>
        <p:spPr>
          <a:xfrm>
            <a:off x="342900" y="1009649"/>
            <a:ext cx="847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155704bcebc_0_491"/>
          <p:cNvSpPr/>
          <p:nvPr/>
        </p:nvSpPr>
        <p:spPr>
          <a:xfrm>
            <a:off x="720000" y="630000"/>
            <a:ext cx="28326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Explanation: Q05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155704bcebc_0_491"/>
          <p:cNvSpPr txBox="1"/>
          <p:nvPr/>
        </p:nvSpPr>
        <p:spPr>
          <a:xfrm>
            <a:off x="785850" y="1440000"/>
            <a:ext cx="708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terms of the given series are : 3^1+1, 3^2-1, 3^3+1, 3^4-1, 3^5+1……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 missing term = 3^6-1 = 728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55704bcebc_0_499"/>
          <p:cNvSpPr txBox="1"/>
          <p:nvPr/>
        </p:nvSpPr>
        <p:spPr>
          <a:xfrm>
            <a:off x="720000" y="1440000"/>
            <a:ext cx="8088300" cy="15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the missing term in the series: 10000, 11000, 9900, 10890, 9801, ?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10241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10423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10781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10929 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155704bcebc_0_499"/>
          <p:cNvSpPr/>
          <p:nvPr/>
        </p:nvSpPr>
        <p:spPr>
          <a:xfrm>
            <a:off x="720000" y="630000"/>
            <a:ext cx="26481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Question: Q06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155704bcebc_0_499"/>
          <p:cNvSpPr txBox="1"/>
          <p:nvPr/>
        </p:nvSpPr>
        <p:spPr>
          <a:xfrm>
            <a:off x="7189450" y="4019550"/>
            <a:ext cx="1456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 : </a:t>
            </a:r>
            <a:r>
              <a:rPr b="1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55704bcebc_0_507"/>
          <p:cNvSpPr txBox="1"/>
          <p:nvPr/>
        </p:nvSpPr>
        <p:spPr>
          <a:xfrm>
            <a:off x="342900" y="1009649"/>
            <a:ext cx="847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155704bcebc_0_507"/>
          <p:cNvSpPr/>
          <p:nvPr/>
        </p:nvSpPr>
        <p:spPr>
          <a:xfrm>
            <a:off x="720000" y="630000"/>
            <a:ext cx="28326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Explanation: Q06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155704bcebc_0_507"/>
          <p:cNvSpPr txBox="1"/>
          <p:nvPr/>
        </p:nvSpPr>
        <p:spPr>
          <a:xfrm>
            <a:off x="720000" y="1440000"/>
            <a:ext cx="7146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Alternately add and subtract 10% of a term to obtain the next term of the series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Thus 10000+(10% of 10000)=11000;11000 - (10% of 11000)=9900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9900+(10% of 9900) = 10890; 10890-(10% of 10890)=9801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 missing term = 9801+(10% of 9801)=10781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55704bcebc_0_515"/>
          <p:cNvSpPr txBox="1"/>
          <p:nvPr/>
        </p:nvSpPr>
        <p:spPr>
          <a:xfrm>
            <a:off x="720000" y="1440000"/>
            <a:ext cx="8088300" cy="15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the missing term in the series: 0, 6, 24, 60, 120, 210, ?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240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290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336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504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155704bcebc_0_515"/>
          <p:cNvSpPr/>
          <p:nvPr/>
        </p:nvSpPr>
        <p:spPr>
          <a:xfrm>
            <a:off x="720000" y="630000"/>
            <a:ext cx="26481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Question: Q07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155704bcebc_0_515"/>
          <p:cNvSpPr txBox="1"/>
          <p:nvPr/>
        </p:nvSpPr>
        <p:spPr>
          <a:xfrm>
            <a:off x="7189450" y="4019550"/>
            <a:ext cx="1456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 : </a:t>
            </a:r>
            <a:r>
              <a:rPr b="1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55704bcebc_0_523"/>
          <p:cNvSpPr txBox="1"/>
          <p:nvPr/>
        </p:nvSpPr>
        <p:spPr>
          <a:xfrm>
            <a:off x="342900" y="1009649"/>
            <a:ext cx="847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155704bcebc_0_523"/>
          <p:cNvSpPr/>
          <p:nvPr/>
        </p:nvSpPr>
        <p:spPr>
          <a:xfrm>
            <a:off x="720000" y="630000"/>
            <a:ext cx="28326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Explanation: Q07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155704bcebc_0_523"/>
          <p:cNvSpPr txBox="1"/>
          <p:nvPr/>
        </p:nvSpPr>
        <p:spPr>
          <a:xfrm>
            <a:off x="720000" y="1440000"/>
            <a:ext cx="7146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given series is: 1^3 -1, 2^3-2, 3^3-3, 4^3-4, 5^3-5, 6^3-6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Missing term = 7^3 - 7 =343 -7= 336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55704bcebc_0_531"/>
          <p:cNvSpPr txBox="1"/>
          <p:nvPr/>
        </p:nvSpPr>
        <p:spPr>
          <a:xfrm>
            <a:off x="720000" y="1440000"/>
            <a:ext cx="8088300" cy="15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the missing term in the series: 0, 2, 8, 14, ?, 34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155704bcebc_0_531"/>
          <p:cNvSpPr/>
          <p:nvPr/>
        </p:nvSpPr>
        <p:spPr>
          <a:xfrm>
            <a:off x="720000" y="630000"/>
            <a:ext cx="26481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Question: Q08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155704bcebc_0_531"/>
          <p:cNvSpPr txBox="1"/>
          <p:nvPr/>
        </p:nvSpPr>
        <p:spPr>
          <a:xfrm>
            <a:off x="7189450" y="4019550"/>
            <a:ext cx="1456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 : </a:t>
            </a:r>
            <a:r>
              <a:rPr b="1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g155704bcebc_0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g155704bcebc_0_4"/>
          <p:cNvSpPr txBox="1"/>
          <p:nvPr/>
        </p:nvSpPr>
        <p:spPr>
          <a:xfrm>
            <a:off x="252344" y="2087380"/>
            <a:ext cx="4690948" cy="8217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GB" sz="3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NUMBER SERIES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55704bcebc_0_539"/>
          <p:cNvSpPr txBox="1"/>
          <p:nvPr/>
        </p:nvSpPr>
        <p:spPr>
          <a:xfrm>
            <a:off x="342900" y="1009649"/>
            <a:ext cx="847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155704bcebc_0_539"/>
          <p:cNvSpPr/>
          <p:nvPr/>
        </p:nvSpPr>
        <p:spPr>
          <a:xfrm>
            <a:off x="720000" y="630000"/>
            <a:ext cx="28326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Explanation: Q08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155704bcebc_0_539"/>
          <p:cNvSpPr txBox="1"/>
          <p:nvPr/>
        </p:nvSpPr>
        <p:spPr>
          <a:xfrm>
            <a:off x="720000" y="1440000"/>
            <a:ext cx="7146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pattern is +2, +6, +6, +10, +10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So, missing term  =14 +10 =24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55704bcebc_0_547"/>
          <p:cNvSpPr txBox="1"/>
          <p:nvPr/>
        </p:nvSpPr>
        <p:spPr>
          <a:xfrm>
            <a:off x="720000" y="1440000"/>
            <a:ext cx="8088300" cy="15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the missing term in the series: 2, 9, 28, ?, 126, 217, 344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50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65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70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82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g155704bcebc_0_547"/>
          <p:cNvSpPr/>
          <p:nvPr/>
        </p:nvSpPr>
        <p:spPr>
          <a:xfrm>
            <a:off x="720000" y="630000"/>
            <a:ext cx="26481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Question: Q09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155704bcebc_0_547"/>
          <p:cNvSpPr txBox="1"/>
          <p:nvPr/>
        </p:nvSpPr>
        <p:spPr>
          <a:xfrm>
            <a:off x="7189450" y="4019550"/>
            <a:ext cx="1456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 : </a:t>
            </a:r>
            <a:r>
              <a:rPr b="1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55704bcebc_0_555"/>
          <p:cNvSpPr txBox="1"/>
          <p:nvPr/>
        </p:nvSpPr>
        <p:spPr>
          <a:xfrm>
            <a:off x="342900" y="1009649"/>
            <a:ext cx="847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155704bcebc_0_555"/>
          <p:cNvSpPr/>
          <p:nvPr/>
        </p:nvSpPr>
        <p:spPr>
          <a:xfrm>
            <a:off x="720000" y="630000"/>
            <a:ext cx="28326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Explanation: Q09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155704bcebc_0_555"/>
          <p:cNvSpPr txBox="1"/>
          <p:nvPr/>
        </p:nvSpPr>
        <p:spPr>
          <a:xfrm>
            <a:off x="720000" y="1440000"/>
            <a:ext cx="7146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a triangular pattern series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Series I : 2 9 28 ? 126 217 344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Series II : 7 19 ? ? 91 127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Series III : 12 ? ? ? 36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Clearly to form a pattern the missing term in series III must be 18, 24, 30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 the missing term in given series = 28 +(19 +18) = 28 +37 =65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55704bcebc_0_563"/>
          <p:cNvSpPr txBox="1"/>
          <p:nvPr/>
        </p:nvSpPr>
        <p:spPr>
          <a:xfrm>
            <a:off x="720000" y="1439999"/>
            <a:ext cx="8472300" cy="15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series 357, 363, 369, ….., what will be the 10th term?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405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411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413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417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155704bcebc_0_563"/>
          <p:cNvSpPr/>
          <p:nvPr/>
        </p:nvSpPr>
        <p:spPr>
          <a:xfrm>
            <a:off x="720000" y="630000"/>
            <a:ext cx="26481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Question: Q10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155704bcebc_0_563"/>
          <p:cNvSpPr txBox="1"/>
          <p:nvPr/>
        </p:nvSpPr>
        <p:spPr>
          <a:xfrm>
            <a:off x="7189450" y="4019550"/>
            <a:ext cx="1456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 : </a:t>
            </a:r>
            <a:r>
              <a:rPr b="1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55704bcebc_0_571"/>
          <p:cNvSpPr txBox="1"/>
          <p:nvPr/>
        </p:nvSpPr>
        <p:spPr>
          <a:xfrm>
            <a:off x="342900" y="1009649"/>
            <a:ext cx="847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155704bcebc_0_571"/>
          <p:cNvSpPr/>
          <p:nvPr/>
        </p:nvSpPr>
        <p:spPr>
          <a:xfrm>
            <a:off x="720000" y="630000"/>
            <a:ext cx="28326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Explanation: Q10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155704bcebc_0_571"/>
          <p:cNvSpPr txBox="1"/>
          <p:nvPr/>
        </p:nvSpPr>
        <p:spPr>
          <a:xfrm>
            <a:off x="720000" y="1440000"/>
            <a:ext cx="7146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given series is an AP in which a=357 and d=6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10th term = a+(10 -1)d= a+ 9d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(357 + 9*6) = 411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55704bcebc_0_579"/>
          <p:cNvSpPr txBox="1"/>
          <p:nvPr/>
        </p:nvSpPr>
        <p:spPr>
          <a:xfrm>
            <a:off x="720000" y="1440000"/>
            <a:ext cx="8088300" cy="15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many terms are there in the series 201, 208, 215, ….., 369, ?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26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155704bcebc_0_579"/>
          <p:cNvSpPr/>
          <p:nvPr/>
        </p:nvSpPr>
        <p:spPr>
          <a:xfrm>
            <a:off x="720000" y="630000"/>
            <a:ext cx="26481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Question: Q11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155704bcebc_0_579"/>
          <p:cNvSpPr txBox="1"/>
          <p:nvPr/>
        </p:nvSpPr>
        <p:spPr>
          <a:xfrm>
            <a:off x="7189450" y="4019550"/>
            <a:ext cx="1456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 : </a:t>
            </a:r>
            <a:r>
              <a:rPr b="1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55704bcebc_0_587"/>
          <p:cNvSpPr txBox="1"/>
          <p:nvPr/>
        </p:nvSpPr>
        <p:spPr>
          <a:xfrm>
            <a:off x="342900" y="1009649"/>
            <a:ext cx="847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g155704bcebc_0_587"/>
          <p:cNvSpPr/>
          <p:nvPr/>
        </p:nvSpPr>
        <p:spPr>
          <a:xfrm>
            <a:off x="720000" y="630000"/>
            <a:ext cx="28326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Explanation: Q11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g155704bcebc_0_587"/>
          <p:cNvSpPr txBox="1"/>
          <p:nvPr/>
        </p:nvSpPr>
        <p:spPr>
          <a:xfrm>
            <a:off x="720000" y="1440000"/>
            <a:ext cx="7146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given series in an AP in which a=201 and d=7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the number of terms be 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369= 201 + (n -1) * 7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n=25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55704bcebc_0_595"/>
          <p:cNvSpPr txBox="1"/>
          <p:nvPr/>
        </p:nvSpPr>
        <p:spPr>
          <a:xfrm>
            <a:off x="720000" y="1522450"/>
            <a:ext cx="8088300" cy="15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the missing term in the series: 6, 13, 28, 59, ?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111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113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114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122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g155704bcebc_0_595"/>
          <p:cNvSpPr/>
          <p:nvPr/>
        </p:nvSpPr>
        <p:spPr>
          <a:xfrm>
            <a:off x="720000" y="630000"/>
            <a:ext cx="26481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Question: Q12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g155704bcebc_0_595"/>
          <p:cNvSpPr txBox="1"/>
          <p:nvPr/>
        </p:nvSpPr>
        <p:spPr>
          <a:xfrm>
            <a:off x="7189450" y="4019550"/>
            <a:ext cx="1456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 : </a:t>
            </a:r>
            <a:r>
              <a:rPr b="1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55704bcebc_0_603"/>
          <p:cNvSpPr txBox="1"/>
          <p:nvPr/>
        </p:nvSpPr>
        <p:spPr>
          <a:xfrm>
            <a:off x="342900" y="1009649"/>
            <a:ext cx="847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g155704bcebc_0_603"/>
          <p:cNvSpPr/>
          <p:nvPr/>
        </p:nvSpPr>
        <p:spPr>
          <a:xfrm>
            <a:off x="720000" y="630000"/>
            <a:ext cx="28326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Explanation: Q12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g155704bcebc_0_603"/>
          <p:cNvSpPr txBox="1"/>
          <p:nvPr/>
        </p:nvSpPr>
        <p:spPr>
          <a:xfrm>
            <a:off x="720000" y="1440000"/>
            <a:ext cx="7146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pattern is *2+1, *2+2, *2+3,....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 the missing term = 59*2 +4 =122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55704bcebc_0_611"/>
          <p:cNvSpPr txBox="1"/>
          <p:nvPr/>
        </p:nvSpPr>
        <p:spPr>
          <a:xfrm>
            <a:off x="720000" y="1440000"/>
            <a:ext cx="8088300" cy="15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the wrong number in the series: 7, 28, 63, 124, 215, 342, 511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124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215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6" name="Google Shape;246;g155704bcebc_0_611"/>
          <p:cNvPicPr preferRelativeResize="0"/>
          <p:nvPr/>
        </p:nvPicPr>
        <p:blipFill rotWithShape="1">
          <a:blip r:embed="rId3">
            <a:alphaModFix/>
          </a:blip>
          <a:srcRect b="0" l="0" r="53855" t="0"/>
          <a:stretch/>
        </p:blipFill>
        <p:spPr>
          <a:xfrm>
            <a:off x="8096775" y="0"/>
            <a:ext cx="1047224" cy="110272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g155704bcebc_0_611"/>
          <p:cNvSpPr/>
          <p:nvPr/>
        </p:nvSpPr>
        <p:spPr>
          <a:xfrm>
            <a:off x="720000" y="630000"/>
            <a:ext cx="26481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Question: Q13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g155704bcebc_0_611"/>
          <p:cNvSpPr txBox="1"/>
          <p:nvPr/>
        </p:nvSpPr>
        <p:spPr>
          <a:xfrm>
            <a:off x="7189450" y="4019550"/>
            <a:ext cx="1456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 : </a:t>
            </a:r>
            <a:r>
              <a:rPr b="1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55704bcebc_0_103"/>
          <p:cNvSpPr/>
          <p:nvPr/>
        </p:nvSpPr>
        <p:spPr>
          <a:xfrm>
            <a:off x="2894050" y="630000"/>
            <a:ext cx="2994300" cy="4122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n-GB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TEST TIME ON VERBS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g155704bcebc_0_103"/>
          <p:cNvSpPr txBox="1"/>
          <p:nvPr>
            <p:ph idx="1" type="body"/>
          </p:nvPr>
        </p:nvSpPr>
        <p:spPr>
          <a:xfrm>
            <a:off x="965450" y="1440000"/>
            <a:ext cx="7850100" cy="32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 sz="2500">
                <a:solidFill>
                  <a:srgbClr val="373737"/>
                </a:solidFill>
                <a:highlight>
                  <a:srgbClr val="FFFFFF"/>
                </a:highlight>
              </a:rPr>
              <a:t>URL:</a:t>
            </a:r>
            <a:r>
              <a:rPr b="1" lang="en-GB" sz="2400">
                <a:solidFill>
                  <a:srgbClr val="FF0000"/>
                </a:solidFill>
                <a:highlight>
                  <a:schemeClr val="lt1"/>
                </a:highlight>
              </a:rPr>
              <a:t> </a:t>
            </a:r>
            <a:r>
              <a:rPr b="1" lang="en-GB" sz="2400" u="sng">
                <a:solidFill>
                  <a:srgbClr val="FF0000"/>
                </a:solidFill>
                <a:highlight>
                  <a:schemeClr val="lt1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https://forms.gle/QnvwPe2QJg8daew29</a:t>
            </a:r>
            <a:endParaRPr b="1" sz="1900">
              <a:solidFill>
                <a:srgbClr val="FF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900">
              <a:solidFill>
                <a:srgbClr val="37373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 sz="2400">
                <a:solidFill>
                  <a:srgbClr val="373737"/>
                </a:solidFill>
                <a:highlight>
                  <a:srgbClr val="FFFFFF"/>
                </a:highlight>
              </a:rPr>
              <a:t>QR CODE:</a:t>
            </a:r>
            <a:endParaRPr b="1" sz="2400">
              <a:solidFill>
                <a:srgbClr val="373737"/>
              </a:solidFill>
              <a:highlight>
                <a:srgbClr val="FFFFFF"/>
              </a:highlight>
            </a:endParaRPr>
          </a:p>
        </p:txBody>
      </p:sp>
      <p:pic>
        <p:nvPicPr>
          <p:cNvPr id="66" name="Google Shape;66;g155704bcebc_0_1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99775" y="2121950"/>
            <a:ext cx="2382851" cy="2164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55704bcebc_0_619"/>
          <p:cNvSpPr txBox="1"/>
          <p:nvPr/>
        </p:nvSpPr>
        <p:spPr>
          <a:xfrm>
            <a:off x="342900" y="1009649"/>
            <a:ext cx="847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g155704bcebc_0_619"/>
          <p:cNvSpPr/>
          <p:nvPr/>
        </p:nvSpPr>
        <p:spPr>
          <a:xfrm>
            <a:off x="720000" y="630000"/>
            <a:ext cx="28326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Explanation: Q13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g155704bcebc_0_619"/>
          <p:cNvSpPr txBox="1"/>
          <p:nvPr/>
        </p:nvSpPr>
        <p:spPr>
          <a:xfrm>
            <a:off x="720000" y="1440000"/>
            <a:ext cx="7146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correct sequence is 2^3 - 1, 3^3 - 1, 4^3 -1, 5^3 -1, 6^3 -1, 7^3 -1, 8^3 -1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 28 is wrong and should be replaced by (3^3 -1)= 26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Hence 28 is the wrong number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55704bcebc_0_627"/>
          <p:cNvSpPr txBox="1"/>
          <p:nvPr/>
        </p:nvSpPr>
        <p:spPr>
          <a:xfrm>
            <a:off x="720000" y="1440000"/>
            <a:ext cx="8088300" cy="15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the wrong number in the series: 2, 3, 4, 4, 6, 8, 9, 12, 16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g155704bcebc_0_627"/>
          <p:cNvSpPr/>
          <p:nvPr/>
        </p:nvSpPr>
        <p:spPr>
          <a:xfrm>
            <a:off x="720000" y="630000"/>
            <a:ext cx="26481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Question: Q14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g155704bcebc_0_627"/>
          <p:cNvSpPr txBox="1"/>
          <p:nvPr/>
        </p:nvSpPr>
        <p:spPr>
          <a:xfrm>
            <a:off x="7189450" y="4019550"/>
            <a:ext cx="1456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 : </a:t>
            </a:r>
            <a:r>
              <a:rPr b="1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55704bcebc_0_635"/>
          <p:cNvSpPr txBox="1"/>
          <p:nvPr/>
        </p:nvSpPr>
        <p:spPr>
          <a:xfrm>
            <a:off x="342900" y="1009649"/>
            <a:ext cx="847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g155704bcebc_0_635"/>
          <p:cNvSpPr/>
          <p:nvPr/>
        </p:nvSpPr>
        <p:spPr>
          <a:xfrm>
            <a:off x="720000" y="630000"/>
            <a:ext cx="28326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Explanation: Q14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g155704bcebc_0_635"/>
          <p:cNvSpPr txBox="1"/>
          <p:nvPr/>
        </p:nvSpPr>
        <p:spPr>
          <a:xfrm>
            <a:off x="720000" y="1440000"/>
            <a:ext cx="7146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given sequence is combination of three series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Series I : 2, 4, 9….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Series II : 3, 6, 12….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Series III : 4, 8, 16….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each one of I, II, III, each term is twice the preceding term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 9 is wrong and must be replaced by 8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55704bcebc_0_643"/>
          <p:cNvSpPr txBox="1"/>
          <p:nvPr/>
        </p:nvSpPr>
        <p:spPr>
          <a:xfrm>
            <a:off x="720000" y="1440000"/>
            <a:ext cx="8088300" cy="15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the wrong number in the series: 1, 5, 9, 15, 25, 37, 49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37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g155704bcebc_0_643"/>
          <p:cNvSpPr/>
          <p:nvPr/>
        </p:nvSpPr>
        <p:spPr>
          <a:xfrm>
            <a:off x="720000" y="630000"/>
            <a:ext cx="26481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Question: Q15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g155704bcebc_0_643"/>
          <p:cNvSpPr txBox="1"/>
          <p:nvPr/>
        </p:nvSpPr>
        <p:spPr>
          <a:xfrm>
            <a:off x="7189450" y="4019550"/>
            <a:ext cx="1456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 : </a:t>
            </a:r>
            <a:r>
              <a:rPr b="1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55704bcebc_0_651"/>
          <p:cNvSpPr/>
          <p:nvPr/>
        </p:nvSpPr>
        <p:spPr>
          <a:xfrm>
            <a:off x="720000" y="630000"/>
            <a:ext cx="28326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Explanation: Q15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155704bcebc_0_651"/>
          <p:cNvSpPr txBox="1"/>
          <p:nvPr/>
        </p:nvSpPr>
        <p:spPr>
          <a:xfrm>
            <a:off x="720000" y="1440000"/>
            <a:ext cx="7146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terms of the given series are 1^2, (2^2 +1), 3^2, (4^2+1), 5^2, (6^2+1), 7^2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 15 is wrong number and must be replaced by 17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"/>
          <p:cNvSpPr/>
          <p:nvPr/>
        </p:nvSpPr>
        <p:spPr>
          <a:xfrm>
            <a:off x="555120" y="915840"/>
            <a:ext cx="7544880" cy="830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8" name="Google Shape;2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99160" y="913210"/>
            <a:ext cx="2855119" cy="2888456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1"/>
          <p:cNvSpPr/>
          <p:nvPr/>
        </p:nvSpPr>
        <p:spPr>
          <a:xfrm>
            <a:off x="1634729" y="4055269"/>
            <a:ext cx="5183981" cy="284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82925" lIns="81625" spcFirstLastPara="1" rIns="81625" wrap="square" tIns="82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sng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https://learn.codemithra.com</a:t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1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2"/>
          <p:cNvSpPr txBox="1"/>
          <p:nvPr/>
        </p:nvSpPr>
        <p:spPr>
          <a:xfrm>
            <a:off x="3141000" y="2194650"/>
            <a:ext cx="2862000" cy="7540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-GB" sz="37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b="0" i="0" sz="37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6" name="Google Shape;296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2016" y="4591075"/>
            <a:ext cx="338156" cy="3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72650" y="4591075"/>
            <a:ext cx="338156" cy="3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2"/>
          <p:cNvSpPr txBox="1"/>
          <p:nvPr/>
        </p:nvSpPr>
        <p:spPr>
          <a:xfrm>
            <a:off x="1980750" y="4590801"/>
            <a:ext cx="1187100" cy="338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+91 78150 95095</a:t>
            </a:r>
            <a:endParaRPr b="0" i="0" sz="1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9" name="Google Shape;299;p2"/>
          <p:cNvCxnSpPr/>
          <p:nvPr/>
        </p:nvCxnSpPr>
        <p:spPr>
          <a:xfrm rot="10800000">
            <a:off x="3220250" y="4619675"/>
            <a:ext cx="0" cy="300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0" name="Google Shape;300;p2"/>
          <p:cNvSpPr txBox="1"/>
          <p:nvPr/>
        </p:nvSpPr>
        <p:spPr>
          <a:xfrm>
            <a:off x="3519050" y="4590801"/>
            <a:ext cx="1934700" cy="338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codemithra@ethnus.com</a:t>
            </a:r>
            <a:endParaRPr b="0" i="0" sz="1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1" name="Google Shape;301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23771" y="4591063"/>
            <a:ext cx="338156" cy="3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2"/>
          <p:cNvSpPr txBox="1"/>
          <p:nvPr/>
        </p:nvSpPr>
        <p:spPr>
          <a:xfrm>
            <a:off x="5457275" y="4590801"/>
            <a:ext cx="1934700" cy="338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www.codemithra.com</a:t>
            </a:r>
            <a:endParaRPr b="0" i="0" sz="1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3" name="Google Shape;303;p2"/>
          <p:cNvCxnSpPr/>
          <p:nvPr/>
        </p:nvCxnSpPr>
        <p:spPr>
          <a:xfrm rot="10800000">
            <a:off x="5166625" y="4610150"/>
            <a:ext cx="0" cy="300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55704bcebc_0_204"/>
          <p:cNvSpPr/>
          <p:nvPr/>
        </p:nvSpPr>
        <p:spPr>
          <a:xfrm>
            <a:off x="720000" y="667800"/>
            <a:ext cx="3119400" cy="4122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NUMBERS SERIES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g155704bcebc_0_204"/>
          <p:cNvSpPr txBox="1"/>
          <p:nvPr/>
        </p:nvSpPr>
        <p:spPr>
          <a:xfrm>
            <a:off x="720000" y="1440000"/>
            <a:ext cx="76500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series of numbers or alphabetical letters or combination of both are called terms of series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terms follow a certain pattern throughout the series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required to study the given series, identify the pattern followed in the series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Either complete the given series with the most suitable alternative or find the wrong term in the series </a:t>
            </a:r>
            <a:endParaRPr b="0" i="0" u="none" cap="none" strike="noStrike">
              <a:solidFill>
                <a:srgbClr val="333333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55704bcebc_0_306"/>
          <p:cNvSpPr txBox="1"/>
          <p:nvPr/>
        </p:nvSpPr>
        <p:spPr>
          <a:xfrm>
            <a:off x="720000" y="1506125"/>
            <a:ext cx="8088300" cy="15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Look at this series: U3, ___, P9, L12, G15. Fill in the blank with suitable answer?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S6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R6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T9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S9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g155704bcebc_0_306"/>
          <p:cNvSpPr/>
          <p:nvPr/>
        </p:nvSpPr>
        <p:spPr>
          <a:xfrm>
            <a:off x="720000" y="630000"/>
            <a:ext cx="26481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Question: Q01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g155704bcebc_0_306"/>
          <p:cNvSpPr txBox="1"/>
          <p:nvPr/>
        </p:nvSpPr>
        <p:spPr>
          <a:xfrm>
            <a:off x="7189450" y="4019550"/>
            <a:ext cx="1456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 : </a:t>
            </a:r>
            <a:r>
              <a:rPr b="1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55704bcebc_0_392"/>
          <p:cNvSpPr txBox="1"/>
          <p:nvPr/>
        </p:nvSpPr>
        <p:spPr>
          <a:xfrm>
            <a:off x="342900" y="1009649"/>
            <a:ext cx="847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g155704bcebc_0_392"/>
          <p:cNvSpPr/>
          <p:nvPr/>
        </p:nvSpPr>
        <p:spPr>
          <a:xfrm>
            <a:off x="720000" y="630000"/>
            <a:ext cx="28326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Explanation: Q01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g155704bcebc_0_392"/>
          <p:cNvSpPr txBox="1"/>
          <p:nvPr/>
        </p:nvSpPr>
        <p:spPr>
          <a:xfrm>
            <a:off x="720000" y="1440000"/>
            <a:ext cx="71460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GB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Numbers increased by 3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GB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Letters decreased by 1,2,3,...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GB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Hence the suitable answer is S6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55704bcebc_0_435"/>
          <p:cNvSpPr txBox="1"/>
          <p:nvPr/>
        </p:nvSpPr>
        <p:spPr>
          <a:xfrm>
            <a:off x="720000" y="1440000"/>
            <a:ext cx="8088300" cy="15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Look at the series: 668, 334, 340, 170, ___, 88. What number should fill the blank?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172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174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176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178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g155704bcebc_0_435"/>
          <p:cNvSpPr/>
          <p:nvPr/>
        </p:nvSpPr>
        <p:spPr>
          <a:xfrm>
            <a:off x="720000" y="630000"/>
            <a:ext cx="26481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Question: Q02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155704bcebc_0_435"/>
          <p:cNvSpPr txBox="1"/>
          <p:nvPr/>
        </p:nvSpPr>
        <p:spPr>
          <a:xfrm>
            <a:off x="7189450" y="4019550"/>
            <a:ext cx="1456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 : </a:t>
            </a:r>
            <a:r>
              <a:rPr b="1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55704bcebc_0_443"/>
          <p:cNvSpPr txBox="1"/>
          <p:nvPr/>
        </p:nvSpPr>
        <p:spPr>
          <a:xfrm>
            <a:off x="342900" y="1009649"/>
            <a:ext cx="847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155704bcebc_0_443"/>
          <p:cNvSpPr/>
          <p:nvPr/>
        </p:nvSpPr>
        <p:spPr>
          <a:xfrm>
            <a:off x="720000" y="630000"/>
            <a:ext cx="28326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Explanation: Q02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155704bcebc_0_443"/>
          <p:cNvSpPr txBox="1"/>
          <p:nvPr/>
        </p:nvSpPr>
        <p:spPr>
          <a:xfrm>
            <a:off x="720000" y="1440000"/>
            <a:ext cx="7410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the series of number first number should divide by 2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add with 6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 the correct answer is 176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55704bcebc_0_451"/>
          <p:cNvSpPr txBox="1"/>
          <p:nvPr/>
        </p:nvSpPr>
        <p:spPr>
          <a:xfrm>
            <a:off x="720000" y="1440000"/>
            <a:ext cx="8088300" cy="15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Look at the series: XIV, X, XII, VIII, ___, VI, VIII. What roman number should fill the blank?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VIII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XII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155704bcebc_0_451"/>
          <p:cNvSpPr/>
          <p:nvPr/>
        </p:nvSpPr>
        <p:spPr>
          <a:xfrm>
            <a:off x="720000" y="630000"/>
            <a:ext cx="26481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Question: Q03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155704bcebc_0_451"/>
          <p:cNvSpPr txBox="1"/>
          <p:nvPr/>
        </p:nvSpPr>
        <p:spPr>
          <a:xfrm>
            <a:off x="7189450" y="4019550"/>
            <a:ext cx="1456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 : </a:t>
            </a:r>
            <a:r>
              <a:rPr b="1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