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GoogleSlidesCustomDataVersion2">
      <go:slidesCustomData xmlns:go="http://customooxmlschemas.google.com/" r:id="rId50" roundtripDataSignature="AMtx7mh4gQK1MaWFDBKLyHQlnh6bvmMV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f621459f37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g2f621459f37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fed6fab63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3fed6fab63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621459f37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f621459f37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621459f37_1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f621459f37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This is the template for slides with an image and a bullet list</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2f621459f37_1_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g2f621459f37_1_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g2f621459f37_1_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2f621459f37_1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2f621459f37_1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2f621459f37_1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g2f621459f37_1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g2f621459f37_1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 name="Shape 21"/>
        <p:cNvGrpSpPr/>
        <p:nvPr/>
      </p:nvGrpSpPr>
      <p:grpSpPr>
        <a:xfrm>
          <a:off x="0" y="0"/>
          <a:ext cx="0" cy="0"/>
          <a:chOff x="0" y="0"/>
          <a:chExt cx="0" cy="0"/>
        </a:xfrm>
      </p:grpSpPr>
      <p:sp>
        <p:nvSpPr>
          <p:cNvPr id="22" name="Google Shape;22;g2f621459f37_1_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3" name="Google Shape;23;g2f621459f37_1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 name="Shape 24"/>
        <p:cNvGrpSpPr/>
        <p:nvPr/>
      </p:nvGrpSpPr>
      <p:grpSpPr>
        <a:xfrm>
          <a:off x="0" y="0"/>
          <a:ext cx="0" cy="0"/>
          <a:chOff x="0" y="0"/>
          <a:chExt cx="0" cy="0"/>
        </a:xfrm>
      </p:grpSpPr>
      <p:sp>
        <p:nvSpPr>
          <p:cNvPr id="25" name="Google Shape;25;g2f621459f37_1_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 name="Google Shape;26;g2f621459f37_1_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g2f621459f37_1_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g2f621459f37_1_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g2f621459f37_1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g2f621459f37_1_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2" name="Google Shape;32;g2f621459f37_1_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 name="Shape 33"/>
        <p:cNvGrpSpPr/>
        <p:nvPr/>
      </p:nvGrpSpPr>
      <p:grpSpPr>
        <a:xfrm>
          <a:off x="0" y="0"/>
          <a:ext cx="0" cy="0"/>
          <a:chOff x="0" y="0"/>
          <a:chExt cx="0" cy="0"/>
        </a:xfrm>
      </p:grpSpPr>
      <p:sp>
        <p:nvSpPr>
          <p:cNvPr id="34" name="Google Shape;34;g2f621459f37_1_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 name="Google Shape;35;g2f621459f37_1_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6" name="Google Shape;36;g2f621459f37_1_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g2f621459f37_1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f621459f37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2f621459f37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2f621459f37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g2f621459f37_1_0"/>
          <p:cNvPicPr preferRelativeResize="0"/>
          <p:nvPr/>
        </p:nvPicPr>
        <p:blipFill rotWithShape="1">
          <a:blip r:embed="rId1">
            <a:alphaModFix/>
          </a:blip>
          <a:srcRect b="0" l="0" r="0" t="0"/>
          <a:stretch/>
        </p:blipFill>
        <p:spPr>
          <a:xfrm>
            <a:off x="-1" y="7219"/>
            <a:ext cx="9144003"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forms.gle/sVDuyYxFWqz8mDDw7"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2f621459f37_1_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6" name="Google Shape;46;g2f621459f37_1_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47" name="Google Shape;47;g2f621459f37_1_36"/>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48" name="Google Shape;48;g2f621459f37_1_36"/>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49" name="Google Shape;49;g2f621459f37_1_36"/>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3" name="Google Shape;113;p9"/>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Question: 01</a:t>
            </a:r>
            <a:endParaRPr b="1" i="0" sz="2000" u="none" cap="none" strike="noStrike">
              <a:solidFill>
                <a:schemeClr val="lt1"/>
              </a:solidFill>
              <a:latin typeface="Roboto"/>
              <a:ea typeface="Roboto"/>
              <a:cs typeface="Roboto"/>
              <a:sym typeface="Roboto"/>
            </a:endParaRPr>
          </a:p>
        </p:txBody>
      </p:sp>
      <p:sp>
        <p:nvSpPr>
          <p:cNvPr id="114" name="Google Shape;114;p9"/>
          <p:cNvSpPr/>
          <p:nvPr/>
        </p:nvSpPr>
        <p:spPr>
          <a:xfrm>
            <a:off x="327600" y="1450975"/>
            <a:ext cx="8487900" cy="240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How many pairs of integers (x, y) exist such that the product of x, y and HCF (x, y) = 1080?</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8</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7</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12</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r>
              <a:rPr b="1" i="0" lang="en-US" sz="1400" u="none" cap="none" strike="noStrike">
                <a:solidFill>
                  <a:srgbClr val="000000"/>
                </a:solidFill>
                <a:latin typeface="Roboto"/>
                <a:ea typeface="Roboto"/>
                <a:cs typeface="Roboto"/>
                <a:sym typeface="Roboto"/>
              </a:rPr>
              <a:t>Answer: C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p10"/>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0" name="Google Shape;120;p10"/>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21" name="Google Shape;121;p10"/>
          <p:cNvSpPr/>
          <p:nvPr/>
        </p:nvSpPr>
        <p:spPr>
          <a:xfrm>
            <a:off x="327600" y="1450975"/>
            <a:ext cx="7465500" cy="283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We need to write 1080 as a product of a perfect cube and another number.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Four cases:</a:t>
            </a:r>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1. h = 1, ab = 1080 and b are co-prime. We gave 4 pairs of 8 ordered pairs (1, 1080), (8, 135), (27, 40) and (5, 216). (Essentially we are finding co-prime a,b such that a*b = 1080).</a:t>
            </a:r>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2. h = 2, We need to find number of ways of writing (3</a:t>
            </a:r>
            <a:r>
              <a:rPr b="0" baseline="30000" i="0" lang="en-US" sz="1400" u="none" cap="none" strike="noStrike">
                <a:solidFill>
                  <a:srgbClr val="000000"/>
                </a:solidFill>
                <a:latin typeface="Roboto"/>
                <a:ea typeface="Roboto"/>
                <a:cs typeface="Roboto"/>
                <a:sym typeface="Roboto"/>
              </a:rPr>
              <a:t>3</a:t>
            </a:r>
            <a:r>
              <a:rPr b="0" i="0" lang="en-US" sz="1400" u="none" cap="none" strike="noStrike">
                <a:solidFill>
                  <a:srgbClr val="000000"/>
                </a:solidFill>
                <a:latin typeface="Roboto"/>
                <a:ea typeface="Roboto"/>
                <a:cs typeface="Roboto"/>
                <a:sym typeface="Roboto"/>
              </a:rPr>
              <a:t>) * (5) as a product of two co-prime numbers. This can be done in two ways - 1 and (3</a:t>
            </a:r>
            <a:r>
              <a:rPr b="0" baseline="30000" i="0" lang="en-US" sz="1400" u="none" cap="none" strike="noStrike">
                <a:solidFill>
                  <a:srgbClr val="000000"/>
                </a:solidFill>
                <a:latin typeface="Roboto"/>
                <a:ea typeface="Roboto"/>
                <a:cs typeface="Roboto"/>
                <a:sym typeface="Roboto"/>
              </a:rPr>
              <a:t>3</a:t>
            </a:r>
            <a:r>
              <a:rPr b="0" i="0" lang="en-US" sz="1400" u="none" cap="none" strike="noStrike">
                <a:solidFill>
                  <a:srgbClr val="000000"/>
                </a:solidFill>
                <a:latin typeface="Roboto"/>
                <a:ea typeface="Roboto"/>
                <a:cs typeface="Roboto"/>
                <a:sym typeface="Roboto"/>
              </a:rPr>
              <a:t>) * (5) , (3</a:t>
            </a:r>
            <a:r>
              <a:rPr b="0" baseline="30000" i="0" lang="en-US" sz="1400" u="none" cap="none" strike="noStrike">
                <a:solidFill>
                  <a:srgbClr val="000000"/>
                </a:solidFill>
                <a:latin typeface="Roboto"/>
                <a:ea typeface="Roboto"/>
                <a:cs typeface="Roboto"/>
                <a:sym typeface="Roboto"/>
              </a:rPr>
              <a:t>3</a:t>
            </a:r>
            <a:r>
              <a:rPr b="0" i="0" lang="en-US" sz="1400" u="none" cap="none" strike="noStrike">
                <a:solidFill>
                  <a:srgbClr val="000000"/>
                </a:solidFill>
                <a:latin typeface="Roboto"/>
                <a:ea typeface="Roboto"/>
                <a:cs typeface="Roboto"/>
                <a:sym typeface="Roboto"/>
              </a:rPr>
              <a:t>) and (5)</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number of pairs = 2, number of ordered pairs = 4</a:t>
            </a:r>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3. h = 3, number of pairs = 2, number of ordered pairs = 4</a:t>
            </a:r>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4. h = 6, number of pairs = 1, number of ordered pairs = 2</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Hence total pairs of (x, y) = 9, total number of ordered pairs = 18.</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 name="Google Shape;127;p11"/>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Question: 02</a:t>
            </a:r>
            <a:endParaRPr b="1" i="0" sz="2000" u="none" cap="none" strike="noStrike">
              <a:solidFill>
                <a:schemeClr val="lt1"/>
              </a:solidFill>
              <a:latin typeface="Roboto"/>
              <a:ea typeface="Roboto"/>
              <a:cs typeface="Roboto"/>
              <a:sym typeface="Roboto"/>
            </a:endParaRPr>
          </a:p>
        </p:txBody>
      </p:sp>
      <p:sp>
        <p:nvSpPr>
          <p:cNvPr id="128" name="Google Shape;128;p11"/>
          <p:cNvSpPr/>
          <p:nvPr/>
        </p:nvSpPr>
        <p:spPr>
          <a:xfrm>
            <a:off x="327025" y="1450975"/>
            <a:ext cx="7466100" cy="203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Find the smallest number that leaves a remainder of 4 on division by 5, 5 on division by 6, 6 on division by 7, 7 on division by 8 and 8 on division by 9?</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2519</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5039</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1079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979</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r>
              <a:rPr b="1"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9" name="Google Shape;129;p11"/>
          <p:cNvSpPr txBox="1"/>
          <p:nvPr/>
        </p:nvSpPr>
        <p:spPr>
          <a:xfrm>
            <a:off x="7162550" y="4252400"/>
            <a:ext cx="14325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A</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12"/>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5" name="Google Shape;135;p12"/>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36" name="Google Shape;136;p12"/>
          <p:cNvSpPr/>
          <p:nvPr/>
        </p:nvSpPr>
        <p:spPr>
          <a:xfrm>
            <a:off x="327600" y="1450975"/>
            <a:ext cx="7465500" cy="17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When a number is divided by 8, a remainder of 7 can be thought of as a remainder of -1. This idea is very useful in a bunch of questions. So, N = 5a - 1 or N + 1 = 5a</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6b - 1 or N + 1 = 6b</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7c - 1 or N + 1 = 7c</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8d - 1 or N + 1 = 8d</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9e - 1 or N + 1 = 9e</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+ 1 can be expressed as a multiple of (5, 6, 7, 8, 9)</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N + 1 = 5a*6b*7c*8d*9e</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Or N = (5a*6b*7c*8d*9e) - 1</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Smallest value of N will be when we find the smallest common multiple of (5, 6, 7, 8, 9)</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2" name="Google Shape;142;p13"/>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03</a:t>
            </a:r>
            <a:endParaRPr b="1" i="0" sz="2000" u="none" cap="none" strike="noStrike">
              <a:solidFill>
                <a:schemeClr val="lt1"/>
              </a:solidFill>
              <a:latin typeface="Roboto"/>
              <a:ea typeface="Roboto"/>
              <a:cs typeface="Roboto"/>
              <a:sym typeface="Roboto"/>
            </a:endParaRPr>
          </a:p>
        </p:txBody>
      </p:sp>
      <p:sp>
        <p:nvSpPr>
          <p:cNvPr id="143" name="Google Shape;143;p13"/>
          <p:cNvSpPr/>
          <p:nvPr/>
        </p:nvSpPr>
        <p:spPr>
          <a:xfrm>
            <a:off x="327600" y="1450975"/>
            <a:ext cx="74655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sum of two non co–prime numbers added to their HCF gives us 91. How many such pairs are possible?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2</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3</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6</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4" name="Google Shape;144;p13"/>
          <p:cNvSpPr txBox="1"/>
          <p:nvPr/>
        </p:nvSpPr>
        <p:spPr>
          <a:xfrm>
            <a:off x="7185100" y="4286250"/>
            <a:ext cx="1410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 Answer: C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14"/>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0" name="Google Shape;150;p14"/>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51" name="Google Shape;151;p14"/>
          <p:cNvSpPr/>
          <p:nvPr/>
        </p:nvSpPr>
        <p:spPr>
          <a:xfrm>
            <a:off x="327025" y="1450975"/>
            <a:ext cx="7466100" cy="218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Let HCF of the numbers be h. The numbers can be taken as ha + hb, where a, b are coprime.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 + ha + hb = 91  h(1 + a + b) = 91 h ≠ 1</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h = 7  =&gt; 1 + a + b = 13 a + b = 12 h = 13=&gt; 1 + a + b = 7=&gt; a + b = 6</a:t>
            </a:r>
            <a:br>
              <a:rPr b="0" i="0" lang="en-US" sz="1400" u="none" cap="none" strike="noStrike">
                <a:solidFill>
                  <a:srgbClr val="000000"/>
                </a:solidFill>
                <a:latin typeface="Roboto"/>
                <a:ea typeface="Roboto"/>
                <a:cs typeface="Roboto"/>
                <a:sym typeface="Roboto"/>
              </a:rPr>
            </a:br>
            <a:r>
              <a:rPr b="1" i="0" lang="en-US" sz="1400" u="none" cap="none" strike="noStrike">
                <a:solidFill>
                  <a:srgbClr val="000000"/>
                </a:solidFill>
                <a:latin typeface="Roboto"/>
                <a:ea typeface="Roboto"/>
                <a:cs typeface="Roboto"/>
                <a:sym typeface="Roboto"/>
              </a:rPr>
              <a:t>Case 1:</a:t>
            </a:r>
            <a:r>
              <a:rPr b="0" i="0" lang="en-US" sz="1400" u="none" cap="none" strike="noStrike">
                <a:solidFill>
                  <a:srgbClr val="000000"/>
                </a:solidFill>
                <a:latin typeface="Roboto"/>
                <a:ea typeface="Roboto"/>
                <a:cs typeface="Roboto"/>
                <a:sym typeface="Roboto"/>
              </a:rPr>
              <a:t> h = 7, a + b = 12</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(1, 11), (5, 7) =&gt; Only 2 pairs are possible as a, b have to be coprime.</a:t>
            </a:r>
            <a:br>
              <a:rPr b="0" i="0" lang="en-US" sz="1400" u="none" cap="none" strike="noStrike">
                <a:solidFill>
                  <a:srgbClr val="000000"/>
                </a:solidFill>
                <a:latin typeface="Roboto"/>
                <a:ea typeface="Roboto"/>
                <a:cs typeface="Roboto"/>
                <a:sym typeface="Roboto"/>
              </a:rPr>
            </a:br>
            <a:r>
              <a:rPr b="1" i="0" lang="en-US" sz="1400" u="none" cap="none" strike="noStrike">
                <a:solidFill>
                  <a:srgbClr val="000000"/>
                </a:solidFill>
                <a:latin typeface="Roboto"/>
                <a:ea typeface="Roboto"/>
                <a:cs typeface="Roboto"/>
                <a:sym typeface="Roboto"/>
              </a:rPr>
              <a:t>Case 2:</a:t>
            </a:r>
            <a:r>
              <a:rPr b="0" i="0" lang="en-US" sz="1400" u="none" cap="none" strike="noStrike">
                <a:solidFill>
                  <a:srgbClr val="000000"/>
                </a:solidFill>
                <a:latin typeface="Roboto"/>
                <a:ea typeface="Roboto"/>
                <a:cs typeface="Roboto"/>
                <a:sym typeface="Roboto"/>
              </a:rPr>
              <a:t> h = 13, a + b = 6</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(1, 5) only one pair is possible as a, b have to be coprime.</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Overall, 3 pairs of numbers are possible – (7, 77) (35, 49) and (13, 65)</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question is </a:t>
            </a:r>
            <a:r>
              <a:rPr b="1" i="0" lang="en-US" sz="1400" u="none" cap="none" strike="noStrike">
                <a:solidFill>
                  <a:srgbClr val="000000"/>
                </a:solidFill>
                <a:latin typeface="Roboto"/>
                <a:ea typeface="Roboto"/>
                <a:cs typeface="Roboto"/>
                <a:sym typeface="Roboto"/>
              </a:rPr>
              <a:t>"How many such pairs are possible?"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Hence the answer is "3 Pairs"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Choice C is the correct answer.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7" name="Google Shape;157;p15"/>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04</a:t>
            </a:r>
            <a:endParaRPr b="1" i="0" sz="2000" u="none" cap="none" strike="noStrike">
              <a:solidFill>
                <a:schemeClr val="lt1"/>
              </a:solidFill>
              <a:latin typeface="Roboto"/>
              <a:ea typeface="Roboto"/>
              <a:cs typeface="Roboto"/>
              <a:sym typeface="Roboto"/>
            </a:endParaRPr>
          </a:p>
        </p:txBody>
      </p:sp>
      <p:sp>
        <p:nvSpPr>
          <p:cNvPr id="158" name="Google Shape;158;p15"/>
          <p:cNvSpPr/>
          <p:nvPr/>
        </p:nvSpPr>
        <p:spPr>
          <a:xfrm>
            <a:off x="327025" y="1450975"/>
            <a:ext cx="74661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 are 2 numbers such that a &gt; b, HCF (a, b) = h and LCM (a, b) = l. What is the LCM of a – b and b?</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l</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(a - b) b</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(a - b) b / h</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h (a - b)</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9" name="Google Shape;159;p15"/>
          <p:cNvSpPr txBox="1"/>
          <p:nvPr/>
        </p:nvSpPr>
        <p:spPr>
          <a:xfrm>
            <a:off x="7173825" y="4308800"/>
            <a:ext cx="12408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 Answer: C </a:t>
            </a:r>
            <a:endParaRPr b="1">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16"/>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65" name="Google Shape;165;p16"/>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66" name="Google Shape;166;p16"/>
          <p:cNvSpPr/>
          <p:nvPr/>
        </p:nvSpPr>
        <p:spPr>
          <a:xfrm>
            <a:off x="327025" y="1450975"/>
            <a:ext cx="74661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Product of 2 numbers = LCM * HCF.</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Given a &gt; b, HCF = h, LCM = l</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From the above we can say, HCF of (a – b, b) = h</a:t>
            </a:r>
            <a:br>
              <a:rPr b="0" i="0" lang="en-US" sz="1400" u="none" cap="none" strike="noStrike">
                <a:solidFill>
                  <a:srgbClr val="000000"/>
                </a:solidFill>
                <a:latin typeface="Roboto"/>
                <a:ea typeface="Roboto"/>
                <a:cs typeface="Roboto"/>
                <a:sym typeface="Roboto"/>
              </a:rPr>
            </a:b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LCM x HCF = Product of 2 numbers</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(a – b)b = h x LCM</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LCM = (a - b) b / 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question is </a:t>
            </a:r>
            <a:r>
              <a:rPr b="1" i="0" lang="en-US" sz="1400" u="none" cap="none" strike="noStrike">
                <a:solidFill>
                  <a:srgbClr val="000000"/>
                </a:solidFill>
                <a:latin typeface="Roboto"/>
                <a:ea typeface="Roboto"/>
                <a:cs typeface="Roboto"/>
                <a:sym typeface="Roboto"/>
              </a:rPr>
              <a:t>"What is the LCM of a – b and b?"</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Hence the answer is "(a - b) b / 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Choice C is the correct answer.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2" name="Google Shape;172;p17"/>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05</a:t>
            </a:r>
            <a:endParaRPr b="1" i="0" sz="2000" u="none" cap="none" strike="noStrike">
              <a:solidFill>
                <a:schemeClr val="lt1"/>
              </a:solidFill>
              <a:latin typeface="Roboto"/>
              <a:ea typeface="Roboto"/>
              <a:cs typeface="Roboto"/>
              <a:sym typeface="Roboto"/>
            </a:endParaRPr>
          </a:p>
        </p:txBody>
      </p:sp>
      <p:sp>
        <p:nvSpPr>
          <p:cNvPr id="173" name="Google Shape;173;p17"/>
          <p:cNvSpPr/>
          <p:nvPr/>
        </p:nvSpPr>
        <p:spPr>
          <a:xfrm>
            <a:off x="327025" y="1450975"/>
            <a:ext cx="74661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6 different sweet varieties of count 32, 216, 136, 88, 184, 120 were ordered for a particular occasion. They need to be packed in such a way that each box has the same variety of sweet and the number of sweets in each box is also the same. What is the minimum number of boxes required to pack?</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129</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64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48</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97</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4" name="Google Shape;174;p17"/>
          <p:cNvSpPr txBox="1"/>
          <p:nvPr/>
        </p:nvSpPr>
        <p:spPr>
          <a:xfrm>
            <a:off x="7264075" y="4297525"/>
            <a:ext cx="13647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D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18"/>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0" name="Google Shape;180;p18"/>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81" name="Google Shape;181;p18"/>
          <p:cNvSpPr/>
          <p:nvPr/>
        </p:nvSpPr>
        <p:spPr>
          <a:xfrm>
            <a:off x="327600" y="1450978"/>
            <a:ext cx="8087400" cy="15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All sweets need to packed and each box has the same variety.</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This implies the number of sweets in each box should be HCF of different count of sweets</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HCF of 32, 216, 136, 88, 184, 120 = 2</a:t>
            </a:r>
            <a:r>
              <a:rPr b="0" baseline="30000" i="0" lang="en-US" sz="1400" u="none" cap="none" strike="noStrike">
                <a:solidFill>
                  <a:srgbClr val="000000"/>
                </a:solidFill>
                <a:latin typeface="Roboto"/>
                <a:ea typeface="Roboto"/>
                <a:cs typeface="Roboto"/>
                <a:sym typeface="Roboto"/>
              </a:rPr>
              <a:t>3</a:t>
            </a:r>
            <a:r>
              <a:rPr b="0" i="0" lang="en-US" sz="1400" u="none" cap="none" strike="noStrike">
                <a:solidFill>
                  <a:srgbClr val="000000"/>
                </a:solidFill>
                <a:latin typeface="Roboto"/>
                <a:ea typeface="Roboto"/>
                <a:cs typeface="Roboto"/>
                <a:sym typeface="Roboto"/>
              </a:rPr>
              <a:t> = 8</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Minimum number of boxes = (32 + 216 + 136 + 88 + 184 + 120) / 8 = 97</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question is </a:t>
            </a:r>
            <a:r>
              <a:rPr b="1" i="0" lang="en-US" sz="1400" u="none" cap="none" strike="noStrike">
                <a:solidFill>
                  <a:srgbClr val="000000"/>
                </a:solidFill>
                <a:latin typeface="Roboto"/>
                <a:ea typeface="Roboto"/>
                <a:cs typeface="Roboto"/>
                <a:sym typeface="Roboto"/>
              </a:rPr>
              <a:t>"What is the minimum number of boxes required to pack?"</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Hence the answer is "97 boxes"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Choice D is the correct answer.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3fed6fab63_0_51"/>
          <p:cNvSpPr/>
          <p:nvPr/>
        </p:nvSpPr>
        <p:spPr>
          <a:xfrm>
            <a:off x="0" y="583225"/>
            <a:ext cx="75555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5" name="Google Shape;55;g13fed6fab63_0_51"/>
          <p:cNvSpPr txBox="1"/>
          <p:nvPr/>
        </p:nvSpPr>
        <p:spPr>
          <a:xfrm>
            <a:off x="265500" y="583225"/>
            <a:ext cx="70245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chemeClr val="lt1"/>
                </a:solidFill>
                <a:latin typeface="Roboto"/>
                <a:ea typeface="Roboto"/>
                <a:cs typeface="Roboto"/>
                <a:sym typeface="Roboto"/>
              </a:rPr>
              <a:t>TEST TIME ON COMPARING FRACTIONS :</a:t>
            </a:r>
            <a:endParaRPr b="1" i="0" sz="2400" u="none" cap="none" strike="noStrike">
              <a:solidFill>
                <a:schemeClr val="lt1"/>
              </a:solidFill>
              <a:latin typeface="Roboto"/>
              <a:ea typeface="Roboto"/>
              <a:cs typeface="Roboto"/>
              <a:sym typeface="Roboto"/>
            </a:endParaRPr>
          </a:p>
        </p:txBody>
      </p:sp>
      <p:sp>
        <p:nvSpPr>
          <p:cNvPr id="56" name="Google Shape;56;g13fed6fab63_0_51"/>
          <p:cNvSpPr txBox="1"/>
          <p:nvPr/>
        </p:nvSpPr>
        <p:spPr>
          <a:xfrm>
            <a:off x="327025" y="1450975"/>
            <a:ext cx="7466100" cy="3223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36363"/>
              </a:lnSpc>
              <a:spcBef>
                <a:spcPts val="1200"/>
              </a:spcBef>
              <a:spcAft>
                <a:spcPts val="0"/>
              </a:spcAft>
              <a:buClr>
                <a:srgbClr val="000000"/>
              </a:buClr>
              <a:buSzPts val="1400"/>
              <a:buFont typeface="Arial"/>
              <a:buNone/>
            </a:pPr>
            <a:r>
              <a:t/>
            </a:r>
            <a:endParaRPr b="1" i="0" sz="1400" u="none" cap="none" strike="noStrike">
              <a:solidFill>
                <a:srgbClr val="333333"/>
              </a:solidFill>
              <a:highlight>
                <a:srgbClr val="FFFFFF"/>
              </a:highlight>
              <a:latin typeface="Roboto"/>
              <a:ea typeface="Roboto"/>
              <a:cs typeface="Roboto"/>
              <a:sym typeface="Roboto"/>
            </a:endParaRPr>
          </a:p>
          <a:p>
            <a:pPr indent="0" lvl="0" marL="0" marR="0" rtl="0" algn="l">
              <a:lnSpc>
                <a:spcPct val="136363"/>
              </a:lnSpc>
              <a:spcBef>
                <a:spcPts val="1200"/>
              </a:spcBef>
              <a:spcAft>
                <a:spcPts val="0"/>
              </a:spcAft>
              <a:buClr>
                <a:srgbClr val="000000"/>
              </a:buClr>
              <a:buSzPts val="1400"/>
              <a:buFont typeface="Arial"/>
              <a:buNone/>
            </a:pPr>
            <a:r>
              <a:rPr b="1" i="0" lang="en-US" sz="1400" u="none" cap="none" strike="noStrike">
                <a:solidFill>
                  <a:srgbClr val="333333"/>
                </a:solidFill>
                <a:highlight>
                  <a:srgbClr val="FFFFFF"/>
                </a:highlight>
                <a:latin typeface="Roboto"/>
                <a:ea typeface="Roboto"/>
                <a:cs typeface="Roboto"/>
                <a:sym typeface="Roboto"/>
              </a:rPr>
              <a:t>URL: </a:t>
            </a:r>
            <a:r>
              <a:rPr b="1" i="0" lang="en-US" sz="1400" u="sng" cap="none" strike="noStrike">
                <a:solidFill>
                  <a:schemeClr val="hlink"/>
                </a:solidFill>
                <a:highlight>
                  <a:srgbClr val="FFFFFF"/>
                </a:highlight>
                <a:latin typeface="Roboto"/>
                <a:ea typeface="Roboto"/>
                <a:cs typeface="Roboto"/>
                <a:sym typeface="Roboto"/>
                <a:hlinkClick r:id="rId3"/>
              </a:rPr>
              <a:t>https://forms.gle/sVDuyYxFWqz8mDDw7</a:t>
            </a:r>
            <a:r>
              <a:rPr b="1" lang="en-US">
                <a:solidFill>
                  <a:srgbClr val="333333"/>
                </a:solidFill>
                <a:highlight>
                  <a:srgbClr val="FFFFFF"/>
                </a:highlight>
                <a:latin typeface="Roboto"/>
                <a:ea typeface="Roboto"/>
                <a:cs typeface="Roboto"/>
                <a:sym typeface="Roboto"/>
              </a:rPr>
              <a:t> </a:t>
            </a:r>
            <a:endParaRPr b="1" i="0" sz="1400" u="none" cap="none" strike="noStrike">
              <a:solidFill>
                <a:srgbClr val="333333"/>
              </a:solidFill>
              <a:highlight>
                <a:srgbClr val="FFFFFF"/>
              </a:highlight>
              <a:latin typeface="Roboto"/>
              <a:ea typeface="Roboto"/>
              <a:cs typeface="Roboto"/>
              <a:sym typeface="Roboto"/>
            </a:endParaRPr>
          </a:p>
          <a:p>
            <a:pPr indent="0" lvl="0" marL="0" marR="0" rtl="0" algn="l">
              <a:lnSpc>
                <a:spcPct val="136363"/>
              </a:lnSpc>
              <a:spcBef>
                <a:spcPts val="1200"/>
              </a:spcBef>
              <a:spcAft>
                <a:spcPts val="0"/>
              </a:spcAft>
              <a:buClr>
                <a:srgbClr val="000000"/>
              </a:buClr>
              <a:buSzPts val="1400"/>
              <a:buFont typeface="Arial"/>
              <a:buNone/>
            </a:pPr>
            <a:r>
              <a:rPr b="1" i="0" lang="en-US" sz="1400" u="none" cap="none" strike="noStrike">
                <a:solidFill>
                  <a:schemeClr val="dk1"/>
                </a:solidFill>
                <a:highlight>
                  <a:srgbClr val="FFFFFF"/>
                </a:highlight>
                <a:latin typeface="Roboto"/>
                <a:ea typeface="Roboto"/>
                <a:cs typeface="Roboto"/>
                <a:sym typeface="Roboto"/>
              </a:rPr>
              <a:t>QR CODE:</a:t>
            </a:r>
            <a:r>
              <a:rPr b="1" i="0" lang="en-US" sz="1400" u="none" cap="none" strike="noStrike">
                <a:solidFill>
                  <a:srgbClr val="333333"/>
                </a:solidFill>
                <a:highlight>
                  <a:srgbClr val="FFFFFF"/>
                </a:highlight>
                <a:latin typeface="Roboto"/>
                <a:ea typeface="Roboto"/>
                <a:cs typeface="Roboto"/>
                <a:sym typeface="Roboto"/>
              </a:rPr>
              <a:t> </a:t>
            </a:r>
            <a:endParaRPr b="0" i="0" sz="1400" u="none" cap="none" strike="noStrike">
              <a:solidFill>
                <a:srgbClr val="333333"/>
              </a:solidFill>
              <a:highlight>
                <a:srgbClr val="FFFFFF"/>
              </a:highlight>
              <a:latin typeface="Roboto"/>
              <a:ea typeface="Roboto"/>
              <a:cs typeface="Roboto"/>
              <a:sym typeface="Roboto"/>
            </a:endParaRPr>
          </a:p>
          <a:p>
            <a:pPr indent="0" lvl="0" marL="0" marR="0" rtl="0" algn="l">
              <a:lnSpc>
                <a:spcPct val="136363"/>
              </a:lnSpc>
              <a:spcBef>
                <a:spcPts val="1800"/>
              </a:spcBef>
              <a:spcAft>
                <a:spcPts val="1800"/>
              </a:spcAft>
              <a:buClr>
                <a:schemeClr val="dk1"/>
              </a:buClr>
              <a:buSzPts val="1100"/>
              <a:buFont typeface="Arial"/>
              <a:buNone/>
            </a:pPr>
            <a:r>
              <a:t/>
            </a:r>
            <a:endParaRPr b="0" i="0" sz="1400" u="none" cap="none" strike="noStrike">
              <a:solidFill>
                <a:srgbClr val="333333"/>
              </a:solidFill>
              <a:highlight>
                <a:srgbClr val="FFFFFF"/>
              </a:highlight>
              <a:latin typeface="Roboto"/>
              <a:ea typeface="Roboto"/>
              <a:cs typeface="Roboto"/>
              <a:sym typeface="Roboto"/>
            </a:endParaRPr>
          </a:p>
        </p:txBody>
      </p:sp>
      <p:pic>
        <p:nvPicPr>
          <p:cNvPr id="57" name="Google Shape;57;g13fed6fab63_0_51"/>
          <p:cNvPicPr preferRelativeResize="0"/>
          <p:nvPr/>
        </p:nvPicPr>
        <p:blipFill rotWithShape="1">
          <a:blip r:embed="rId4">
            <a:alphaModFix/>
          </a:blip>
          <a:srcRect b="0" l="0" r="0" t="0"/>
          <a:stretch/>
        </p:blipFill>
        <p:spPr>
          <a:xfrm>
            <a:off x="2807864" y="2529181"/>
            <a:ext cx="2499099" cy="204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7" name="Google Shape;187;p19"/>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06</a:t>
            </a:r>
            <a:endParaRPr b="1" i="0" sz="2000" u="none" cap="none" strike="noStrike">
              <a:solidFill>
                <a:schemeClr val="lt1"/>
              </a:solidFill>
              <a:latin typeface="Roboto"/>
              <a:ea typeface="Roboto"/>
              <a:cs typeface="Roboto"/>
              <a:sym typeface="Roboto"/>
            </a:endParaRPr>
          </a:p>
        </p:txBody>
      </p:sp>
      <p:sp>
        <p:nvSpPr>
          <p:cNvPr id="188" name="Google Shape;188;p19"/>
          <p:cNvSpPr/>
          <p:nvPr/>
        </p:nvSpPr>
        <p:spPr>
          <a:xfrm>
            <a:off x="327600" y="1450975"/>
            <a:ext cx="7465500" cy="218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Number of students who have opted for subjects A, B and C are 60, 84 and 108 respectively. The examination is to be conducted for these students such that only the students of the same subject are allowed in one room. Also the number of students in each room must be same. What is the minimum number of rooms that should be arranged to meet all these conditions?</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28</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60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12</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21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9" name="Google Shape;189;p19"/>
          <p:cNvSpPr txBox="1"/>
          <p:nvPr/>
        </p:nvSpPr>
        <p:spPr>
          <a:xfrm>
            <a:off x="7331750" y="4241125"/>
            <a:ext cx="12408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latin typeface="Roboto"/>
                <a:ea typeface="Roboto"/>
                <a:cs typeface="Roboto"/>
                <a:sym typeface="Roboto"/>
              </a:rPr>
              <a:t> </a:t>
            </a:r>
            <a:r>
              <a:rPr b="1" lang="en-US">
                <a:solidFill>
                  <a:schemeClr val="dk1"/>
                </a:solidFill>
                <a:latin typeface="Roboto"/>
                <a:ea typeface="Roboto"/>
                <a:cs typeface="Roboto"/>
                <a:sym typeface="Roboto"/>
              </a:rPr>
              <a:t>Answer: D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0"/>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95" name="Google Shape;195;p20"/>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196" name="Google Shape;196;p20"/>
          <p:cNvSpPr/>
          <p:nvPr/>
        </p:nvSpPr>
        <p:spPr>
          <a:xfrm>
            <a:off x="327025" y="1450975"/>
            <a:ext cx="7466100" cy="89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As we can see here that total number of students are = 60+84+108 = 252 Now given condition is that in one room only the students of the same subject can be there and the number of rooms should be minimum that means the number of students in a particular room will be maximum. This Maximum number of students will be HCF (Highest common factor) of 60, 84 and 108 and that will be 12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Hence, number of rooms will be = 252/12 = 21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02" name="Google Shape;202;p21"/>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07</a:t>
            </a:r>
            <a:endParaRPr b="1" i="0" sz="2000" u="none" cap="none" strike="noStrike">
              <a:solidFill>
                <a:schemeClr val="lt1"/>
              </a:solidFill>
              <a:latin typeface="Roboto"/>
              <a:ea typeface="Roboto"/>
              <a:cs typeface="Roboto"/>
              <a:sym typeface="Roboto"/>
            </a:endParaRPr>
          </a:p>
        </p:txBody>
      </p:sp>
      <p:sp>
        <p:nvSpPr>
          <p:cNvPr id="203" name="Google Shape;203;p21"/>
          <p:cNvSpPr/>
          <p:nvPr/>
        </p:nvSpPr>
        <p:spPr>
          <a:xfrm>
            <a:off x="327025" y="1450975"/>
            <a:ext cx="74661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red light flashes three times per minute and a green light flashes five times in 2 min at regular intervals. If both lights start flashing at the same time, how many times do they flash together in each hour? </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30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24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20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60</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04" name="Google Shape;204;p21"/>
          <p:cNvSpPr txBox="1"/>
          <p:nvPr/>
        </p:nvSpPr>
        <p:spPr>
          <a:xfrm>
            <a:off x="7207675" y="4297525"/>
            <a:ext cx="1274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A </a:t>
            </a:r>
            <a:endParaRPr b="1">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22"/>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0" name="Google Shape;210;p22"/>
          <p:cNvSpPr txBox="1"/>
          <p:nvPr/>
        </p:nvSpPr>
        <p:spPr>
          <a:xfrm>
            <a:off x="327600" y="7567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11" name="Google Shape;211;p22"/>
          <p:cNvSpPr/>
          <p:nvPr/>
        </p:nvSpPr>
        <p:spPr>
          <a:xfrm>
            <a:off x="327025" y="1439675"/>
            <a:ext cx="7466100" cy="47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red light flashes three times per minute and a green light flashes five times in 2 min at regular intervals. So red light fashes after every 1/3 min and green light flashes every 2/5 min. LCM of both the fractions is 2 min . Hence they flash together after every 2 min. So in an hour they flash together 30 times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7" name="Google Shape;217;p23"/>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08</a:t>
            </a:r>
            <a:endParaRPr b="1" i="0" sz="2000" u="none" cap="none" strike="noStrike">
              <a:solidFill>
                <a:schemeClr val="lt1"/>
              </a:solidFill>
              <a:latin typeface="Roboto"/>
              <a:ea typeface="Roboto"/>
              <a:cs typeface="Roboto"/>
              <a:sym typeface="Roboto"/>
            </a:endParaRPr>
          </a:p>
        </p:txBody>
      </p:sp>
      <p:sp>
        <p:nvSpPr>
          <p:cNvPr id="218" name="Google Shape;218;p23"/>
          <p:cNvSpPr/>
          <p:nvPr/>
        </p:nvSpPr>
        <p:spPr>
          <a:xfrm>
            <a:off x="327600" y="1450975"/>
            <a:ext cx="7465500" cy="240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If the sum of two numbers is 55 and the H.C.F. and L.C.M. of these numbers are 5 and 120 respectively, then the sum of the reciprocals of the numbers is equal to: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55/601</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601/55</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11/120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120/11</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9" name="Google Shape;219;p23"/>
          <p:cNvSpPr txBox="1"/>
          <p:nvPr/>
        </p:nvSpPr>
        <p:spPr>
          <a:xfrm>
            <a:off x="7196400" y="4241125"/>
            <a:ext cx="12633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C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24"/>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5" name="Google Shape;225;p24"/>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26" name="Google Shape;226;p24"/>
          <p:cNvSpPr/>
          <p:nvPr/>
        </p:nvSpPr>
        <p:spPr>
          <a:xfrm>
            <a:off x="327600" y="1450975"/>
            <a:ext cx="74655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Let the numbers be </a:t>
            </a:r>
            <a:r>
              <a:rPr b="0" i="1" lang="en-US" sz="1400" u="none" cap="none" strike="noStrike">
                <a:solidFill>
                  <a:srgbClr val="000000"/>
                </a:solidFill>
                <a:latin typeface="Roboto"/>
                <a:ea typeface="Roboto"/>
                <a:cs typeface="Roboto"/>
                <a:sym typeface="Roboto"/>
              </a:rPr>
              <a:t>a</a:t>
            </a:r>
            <a:r>
              <a:rPr b="0" i="0" lang="en-US" sz="1400" u="none" cap="none" strike="noStrike">
                <a:solidFill>
                  <a:srgbClr val="000000"/>
                </a:solidFill>
                <a:latin typeface="Roboto"/>
                <a:ea typeface="Roboto"/>
                <a:cs typeface="Roboto"/>
                <a:sym typeface="Roboto"/>
              </a:rPr>
              <a:t> and </a:t>
            </a:r>
            <a:r>
              <a:rPr b="0" i="1" lang="en-US" sz="1400" u="none" cap="none" strike="noStrike">
                <a:solidFill>
                  <a:srgbClr val="000000"/>
                </a:solidFill>
                <a:latin typeface="Roboto"/>
                <a:ea typeface="Roboto"/>
                <a:cs typeface="Roboto"/>
                <a:sym typeface="Roboto"/>
              </a:rPr>
              <a:t>b</a:t>
            </a:r>
            <a:r>
              <a:rPr b="0" i="0" lang="en-US" sz="1400" u="none" cap="none" strike="noStrike">
                <a:solidFill>
                  <a:srgbClr val="000000"/>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Then, </a:t>
            </a:r>
            <a:r>
              <a:rPr b="0" i="1" lang="en-US" sz="1400" u="none" cap="none" strike="noStrike">
                <a:solidFill>
                  <a:srgbClr val="000000"/>
                </a:solidFill>
                <a:latin typeface="Roboto"/>
                <a:ea typeface="Roboto"/>
                <a:cs typeface="Roboto"/>
                <a:sym typeface="Roboto"/>
              </a:rPr>
              <a:t>a</a:t>
            </a:r>
            <a:r>
              <a:rPr b="0" i="0" lang="en-US" sz="1400" u="none" cap="none" strike="noStrike">
                <a:solidFill>
                  <a:srgbClr val="000000"/>
                </a:solidFill>
                <a:latin typeface="Roboto"/>
                <a:ea typeface="Roboto"/>
                <a:cs typeface="Roboto"/>
                <a:sym typeface="Roboto"/>
              </a:rPr>
              <a:t> + </a:t>
            </a:r>
            <a:r>
              <a:rPr b="0" i="1" lang="en-US" sz="1400" u="none" cap="none" strike="noStrike">
                <a:solidFill>
                  <a:srgbClr val="000000"/>
                </a:solidFill>
                <a:latin typeface="Roboto"/>
                <a:ea typeface="Roboto"/>
                <a:cs typeface="Roboto"/>
                <a:sym typeface="Roboto"/>
              </a:rPr>
              <a:t>b</a:t>
            </a:r>
            <a:r>
              <a:rPr b="0" i="0" lang="en-US" sz="1400" u="none" cap="none" strike="noStrike">
                <a:solidFill>
                  <a:srgbClr val="000000"/>
                </a:solidFill>
                <a:latin typeface="Roboto"/>
                <a:ea typeface="Roboto"/>
                <a:cs typeface="Roboto"/>
                <a:sym typeface="Roboto"/>
              </a:rPr>
              <a:t> = 55 and </a:t>
            </a:r>
            <a:r>
              <a:rPr b="0" i="1" lang="en-US" sz="1400" u="none" cap="none" strike="noStrike">
                <a:solidFill>
                  <a:srgbClr val="000000"/>
                </a:solidFill>
                <a:latin typeface="Roboto"/>
                <a:ea typeface="Roboto"/>
                <a:cs typeface="Roboto"/>
                <a:sym typeface="Roboto"/>
              </a:rPr>
              <a:t>ab</a:t>
            </a:r>
            <a:r>
              <a:rPr b="0" i="0" lang="en-US" sz="1400" u="none" cap="none" strike="noStrike">
                <a:solidFill>
                  <a:srgbClr val="000000"/>
                </a:solidFill>
                <a:latin typeface="Roboto"/>
                <a:ea typeface="Roboto"/>
                <a:cs typeface="Roboto"/>
                <a:sym typeface="Roboto"/>
              </a:rPr>
              <a:t> = 5 x 120 = 600.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required sum=1/a+1/b=a+b/ab = 55/600=11/120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2" name="Google Shape;232;p25"/>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09</a:t>
            </a:r>
            <a:endParaRPr b="1" i="0" sz="2000" u="none" cap="none" strike="noStrike">
              <a:solidFill>
                <a:schemeClr val="lt1"/>
              </a:solidFill>
              <a:latin typeface="Roboto"/>
              <a:ea typeface="Roboto"/>
              <a:cs typeface="Roboto"/>
              <a:sym typeface="Roboto"/>
            </a:endParaRPr>
          </a:p>
        </p:txBody>
      </p:sp>
      <p:sp>
        <p:nvSpPr>
          <p:cNvPr id="233" name="Google Shape;233;p25"/>
          <p:cNvSpPr/>
          <p:nvPr/>
        </p:nvSpPr>
        <p:spPr>
          <a:xfrm>
            <a:off x="327600" y="1450975"/>
            <a:ext cx="74655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 Sivakasi, each boy's quota of match sticks to fill into boxes is not more than 200 per session. If he reduces the number of sticks per box by 25, he can fill 3 more boxes with the total number of sticks assigned to him. Which of the following is the possible number of sticks assigned to each boy?</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200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150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125</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None of these</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4" name="Google Shape;234;p25"/>
          <p:cNvSpPr txBox="1"/>
          <p:nvPr/>
        </p:nvSpPr>
        <p:spPr>
          <a:xfrm>
            <a:off x="7343025" y="4297525"/>
            <a:ext cx="1195500" cy="3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B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26"/>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0" name="Google Shape;240;p26"/>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41" name="Google Shape;241;p26"/>
          <p:cNvSpPr/>
          <p:nvPr/>
        </p:nvSpPr>
        <p:spPr>
          <a:xfrm>
            <a:off x="327025" y="1450975"/>
            <a:ext cx="7466100" cy="111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Let the number of sticks assigned to each boy be 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Let the number of boxes be M. So, number of sticks per box = N/M Now,</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he reduces the number of sticks in each box, the equation becomes N/(M+3) = N/M - 25 So, 25 = N/M - N/(M+3) From the options,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if N = 150,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then, we get 25 = 150 [ 1/M - 1/(M+3) ] =&gt; 1/6 = 1/M - 1/(M+3) =&gt; M = 3 So, the number of sticks assigned to each boy = 150</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7" name="Google Shape;247;p27"/>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10</a:t>
            </a:r>
            <a:endParaRPr b="1" i="0" sz="2000" u="none" cap="none" strike="noStrike">
              <a:solidFill>
                <a:schemeClr val="lt1"/>
              </a:solidFill>
              <a:latin typeface="Roboto"/>
              <a:ea typeface="Roboto"/>
              <a:cs typeface="Roboto"/>
              <a:sym typeface="Roboto"/>
            </a:endParaRPr>
          </a:p>
        </p:txBody>
      </p:sp>
      <p:sp>
        <p:nvSpPr>
          <p:cNvPr id="248" name="Google Shape;248;p27"/>
          <p:cNvSpPr/>
          <p:nvPr/>
        </p:nvSpPr>
        <p:spPr>
          <a:xfrm>
            <a:off x="327600" y="1450975"/>
            <a:ext cx="7465500" cy="26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traffic lights at three different road crossings change after every 40 sec, 72 sec and 108 sec respectively. If they all change simultaneously at 5 : 20 : 00 hours, then find the time at which they will change simultaneously?</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5 : 28 : 00 hrs</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5 : 30 : 00 hrs</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5 : 38 : 00 hrs</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 5 : 40 : 00 hrs</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9" name="Google Shape;249;p27"/>
          <p:cNvSpPr txBox="1"/>
          <p:nvPr/>
        </p:nvSpPr>
        <p:spPr>
          <a:xfrm>
            <a:off x="7320475" y="4286250"/>
            <a:ext cx="1195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latin typeface="Roboto"/>
                <a:ea typeface="Roboto"/>
                <a:cs typeface="Roboto"/>
                <a:sym typeface="Roboto"/>
              </a:rPr>
              <a:t> </a:t>
            </a:r>
            <a:r>
              <a:rPr b="1" lang="en-US">
                <a:solidFill>
                  <a:schemeClr val="dk1"/>
                </a:solidFill>
                <a:latin typeface="Roboto"/>
                <a:ea typeface="Roboto"/>
                <a:cs typeface="Roboto"/>
                <a:sym typeface="Roboto"/>
              </a:rPr>
              <a:t>Answer: B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28"/>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55" name="Google Shape;255;p28"/>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56" name="Google Shape;256;p28"/>
          <p:cNvSpPr/>
          <p:nvPr/>
        </p:nvSpPr>
        <p:spPr>
          <a:xfrm>
            <a:off x="327025" y="1450975"/>
            <a:ext cx="7466100" cy="89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Traffic lights at three different road crossings change after every 40 sec, 72 sec and 108 sec respectively.</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Therefore, find the L.C.M. of 40, 72 and 108.</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L.C.M. of 40, 72 and 108 = 1080</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The traffic lights will change again after 1080 seconds = 18 min</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The next simultaneous change takes place at 5 : 38 : 00 hrs.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f621459f37_1_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g2f621459f37_1_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g2f621459f37_1_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g2f621459f37_1_78"/>
          <p:cNvSpPr txBox="1"/>
          <p:nvPr/>
        </p:nvSpPr>
        <p:spPr>
          <a:xfrm>
            <a:off x="573065" y="1868537"/>
            <a:ext cx="3969900" cy="1376100"/>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Clr>
                <a:srgbClr val="000000"/>
              </a:buClr>
              <a:buSzPts val="3600"/>
              <a:buFont typeface="Arial"/>
              <a:buNone/>
            </a:pPr>
            <a:r>
              <a:rPr b="1" lang="en-US" sz="3600">
                <a:solidFill>
                  <a:schemeClr val="lt1"/>
                </a:solidFill>
                <a:latin typeface="Roboto"/>
                <a:ea typeface="Roboto"/>
                <a:cs typeface="Roboto"/>
                <a:sym typeface="Roboto"/>
              </a:rPr>
              <a:t>HCF AND LCM</a:t>
            </a:r>
            <a:endParaRPr b="0" i="0" sz="3600" u="none" cap="none" strike="noStrike">
              <a:solidFill>
                <a:srgbClr val="000000"/>
              </a:solidFill>
              <a:latin typeface="Roboto"/>
              <a:ea typeface="Roboto"/>
              <a:cs typeface="Roboto"/>
              <a:sym typeface="Roboto"/>
            </a:endParaRPr>
          </a:p>
          <a:p>
            <a:pPr indent="0" lvl="0" marL="114300" marR="0" rtl="0" algn="ctr">
              <a:lnSpc>
                <a:spcPct val="115000"/>
              </a:lnSpc>
              <a:spcBef>
                <a:spcPts val="0"/>
              </a:spcBef>
              <a:spcAft>
                <a:spcPts val="0"/>
              </a:spcAft>
              <a:buClr>
                <a:srgbClr val="000000"/>
              </a:buClr>
              <a:buSzPts val="1800"/>
              <a:buFont typeface="Arial"/>
              <a:buNone/>
            </a:pPr>
            <a:r>
              <a:t/>
            </a:r>
            <a:endParaRPr b="1" i="0" sz="3600" u="none" cap="none" strike="noStrike">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2" name="Google Shape;262;p29"/>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11 </a:t>
            </a:r>
            <a:endParaRPr b="1" i="0" sz="2000" u="none" cap="none" strike="noStrike">
              <a:solidFill>
                <a:schemeClr val="lt1"/>
              </a:solidFill>
              <a:latin typeface="Roboto"/>
              <a:ea typeface="Roboto"/>
              <a:cs typeface="Roboto"/>
              <a:sym typeface="Roboto"/>
            </a:endParaRPr>
          </a:p>
        </p:txBody>
      </p:sp>
      <p:sp>
        <p:nvSpPr>
          <p:cNvPr id="263" name="Google Shape;263;p29"/>
          <p:cNvSpPr/>
          <p:nvPr/>
        </p:nvSpPr>
        <p:spPr>
          <a:xfrm>
            <a:off x="327600" y="1450975"/>
            <a:ext cx="7465500" cy="24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Ram wants to utilize his unused field and plan to plant some trees, he plant 88 guava trees, 132 papaya trees and 220 sugarcane trees in equal rows (in terms of number of trees). Also, he wants to make distinct rows of trees (i.e. only one type of tree in one row). Calculate the minimum number of rows?</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7</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4" name="Google Shape;264;p29"/>
          <p:cNvSpPr txBox="1"/>
          <p:nvPr/>
        </p:nvSpPr>
        <p:spPr>
          <a:xfrm>
            <a:off x="7331750" y="4218575"/>
            <a:ext cx="11955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 Answer: B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30"/>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0" name="Google Shape;270;p30"/>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71" name="Google Shape;271;p30"/>
          <p:cNvSpPr/>
          <p:nvPr/>
        </p:nvSpPr>
        <p:spPr>
          <a:xfrm>
            <a:off x="327600" y="1450975"/>
            <a:ext cx="7465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H.C.F of 88,132 and 220=44</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No.of  rows=88/44+132/44+220/44 =10</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7" name="Google Shape;277;p31"/>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12</a:t>
            </a:r>
            <a:endParaRPr b="1" i="0" sz="2000" u="none" cap="none" strike="noStrike">
              <a:solidFill>
                <a:schemeClr val="lt1"/>
              </a:solidFill>
              <a:latin typeface="Roboto"/>
              <a:ea typeface="Roboto"/>
              <a:cs typeface="Roboto"/>
              <a:sym typeface="Roboto"/>
            </a:endParaRPr>
          </a:p>
        </p:txBody>
      </p:sp>
      <p:sp>
        <p:nvSpPr>
          <p:cNvPr id="278" name="Google Shape;278;p31"/>
          <p:cNvSpPr/>
          <p:nvPr/>
        </p:nvSpPr>
        <p:spPr>
          <a:xfrm>
            <a:off x="327600" y="1450975"/>
            <a:ext cx="7465500" cy="24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rectangular courtyard 15 meters, 17 cm long 9 meters and 2 cm wide is to be paved exactly with square tiles, all of the same size. What is the largest size of the tile which could be used for the purpose?</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21</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42</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41</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9" name="Google Shape;279;p31"/>
          <p:cNvSpPr txBox="1"/>
          <p:nvPr/>
        </p:nvSpPr>
        <p:spPr>
          <a:xfrm>
            <a:off x="7297900" y="4274975"/>
            <a:ext cx="12633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D</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32"/>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85" name="Google Shape;285;p32"/>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286" name="Google Shape;286;p32"/>
          <p:cNvSpPr/>
          <p:nvPr/>
        </p:nvSpPr>
        <p:spPr>
          <a:xfrm>
            <a:off x="327600" y="1450975"/>
            <a:ext cx="74655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Size of each tile = HCF of 1517 and 902.</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41 cm</a:t>
            </a:r>
            <a:r>
              <a:rPr b="0" baseline="30000" i="0" lang="en-US" sz="1400" u="none" cap="none" strike="noStrike">
                <a:solidFill>
                  <a:srgbClr val="000000"/>
                </a:solidFill>
                <a:latin typeface="Roboto"/>
                <a:ea typeface="Roboto"/>
                <a:cs typeface="Roboto"/>
                <a:sym typeface="Roboto"/>
              </a:rPr>
              <a:t>2</a:t>
            </a: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p:nvPr/>
        </p:nvSpPr>
        <p:spPr>
          <a:xfrm>
            <a:off x="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92" name="Google Shape;292;p33"/>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13</a:t>
            </a:r>
            <a:endParaRPr b="1" i="0" sz="2000" u="none" cap="none" strike="noStrike">
              <a:solidFill>
                <a:schemeClr val="lt1"/>
              </a:solidFill>
              <a:latin typeface="Roboto"/>
              <a:ea typeface="Roboto"/>
              <a:cs typeface="Roboto"/>
              <a:sym typeface="Roboto"/>
            </a:endParaRPr>
          </a:p>
        </p:txBody>
      </p:sp>
      <p:sp>
        <p:nvSpPr>
          <p:cNvPr id="293" name="Google Shape;293;p33"/>
          <p:cNvSpPr/>
          <p:nvPr/>
        </p:nvSpPr>
        <p:spPr>
          <a:xfrm>
            <a:off x="327600" y="1450975"/>
            <a:ext cx="7465500" cy="240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 is a number greater than 1 which when divided by 4, 5 and 6 leaves the same remainder of 3 in each case. Find the largest number, smaller than 1000 which satisfy the given condition?</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957</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993</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960</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963</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94" name="Google Shape;294;p33"/>
          <p:cNvSpPr txBox="1"/>
          <p:nvPr/>
        </p:nvSpPr>
        <p:spPr>
          <a:xfrm>
            <a:off x="7241500" y="4263700"/>
            <a:ext cx="1319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D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34"/>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00" name="Google Shape;300;p34"/>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301" name="Google Shape;301;p34"/>
          <p:cNvSpPr/>
          <p:nvPr/>
        </p:nvSpPr>
        <p:spPr>
          <a:xfrm>
            <a:off x="327025" y="1450975"/>
            <a:ext cx="7466100" cy="24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We have to find largest number less than 1000 which is of the form 60x + 3.</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largest multiple of 60 less than 1000 is 960. So answer is 960 + 3 = 963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07" name="Google Shape;307;p35"/>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14</a:t>
            </a:r>
            <a:endParaRPr b="1" i="0" sz="2000" u="none" cap="none" strike="noStrike">
              <a:solidFill>
                <a:schemeClr val="lt1"/>
              </a:solidFill>
              <a:latin typeface="Roboto"/>
              <a:ea typeface="Roboto"/>
              <a:cs typeface="Roboto"/>
              <a:sym typeface="Roboto"/>
            </a:endParaRPr>
          </a:p>
        </p:txBody>
      </p:sp>
      <p:sp>
        <p:nvSpPr>
          <p:cNvPr id="308" name="Google Shape;308;p35"/>
          <p:cNvSpPr/>
          <p:nvPr/>
        </p:nvSpPr>
        <p:spPr>
          <a:xfrm>
            <a:off x="327600" y="1450975"/>
            <a:ext cx="7465500" cy="24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 a large school auditorium, the students are made to sit to watch the programmes. If the teachers make a row of students of 16 each, there will be 12 students left. If they make rows of 24 each, then there will be 20 students left, if they make rows of 25 each, there will be 21 students left and if they make rows of 30 each, there will be 26 students left. What is the minimum number of students present in the school?</a:t>
            </a:r>
            <a:br>
              <a:rPr b="0" i="0" lang="en-US" sz="1400" u="none" cap="none" strike="noStrike">
                <a:solidFill>
                  <a:srgbClr val="000000"/>
                </a:solidFill>
                <a:latin typeface="Roboto"/>
                <a:ea typeface="Roboto"/>
                <a:cs typeface="Roboto"/>
                <a:sym typeface="Roboto"/>
              </a:rPr>
            </a:b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1216</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1784</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1196</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2396</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09" name="Google Shape;309;p35"/>
          <p:cNvSpPr txBox="1"/>
          <p:nvPr/>
        </p:nvSpPr>
        <p:spPr>
          <a:xfrm>
            <a:off x="7343025" y="4286250"/>
            <a:ext cx="12183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C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36"/>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15" name="Google Shape;315;p36"/>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Explanation</a:t>
            </a:r>
            <a:endParaRPr b="1" i="0" sz="2000" u="none" cap="none" strike="noStrike">
              <a:solidFill>
                <a:schemeClr val="lt1"/>
              </a:solidFill>
              <a:latin typeface="Roboto"/>
              <a:ea typeface="Roboto"/>
              <a:cs typeface="Roboto"/>
              <a:sym typeface="Roboto"/>
            </a:endParaRPr>
          </a:p>
        </p:txBody>
      </p:sp>
      <p:sp>
        <p:nvSpPr>
          <p:cNvPr id="316" name="Google Shape;316;p36"/>
          <p:cNvSpPr/>
          <p:nvPr/>
        </p:nvSpPr>
        <p:spPr>
          <a:xfrm>
            <a:off x="327600" y="1450975"/>
            <a:ext cx="7465500" cy="218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16 in a row --&gt; 12 left</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24 in a row --&gt; 20 left</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25 in a row --&gt; 21 left</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30 in a row --&gt; 26 left</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In all the 4 cases above, the remainder is 4.</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(16 – 12) = (24 – 20) = (25 – 21) = (30 – 26)</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Hence the required students = LCM (16, 24, 25, 30 ) – 4</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 1200 – 4</a:t>
            </a:r>
            <a:br>
              <a:rPr b="0" i="0" lang="en-US" sz="1400" u="none" cap="none" strike="noStrike">
                <a:solidFill>
                  <a:srgbClr val="000000"/>
                </a:solidFill>
                <a:latin typeface="Roboto"/>
                <a:ea typeface="Roboto"/>
                <a:cs typeface="Roboto"/>
                <a:sym typeface="Roboto"/>
              </a:rPr>
            </a:br>
            <a:r>
              <a:rPr b="0" i="0" lang="en-US" sz="1400" u="none" cap="none" strike="noStrike">
                <a:solidFill>
                  <a:srgbClr val="000000"/>
                </a:solidFill>
                <a:latin typeface="Roboto"/>
                <a:ea typeface="Roboto"/>
                <a:cs typeface="Roboto"/>
                <a:sym typeface="Roboto"/>
              </a:rPr>
              <a:t>= 1196</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Hence the answer is "1196 students minimum"</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Choice C is the correct answer.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2" name="Google Shape;322;p37"/>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Question: 15</a:t>
            </a:r>
            <a:endParaRPr b="1" i="0" sz="2000" u="none" cap="none" strike="noStrike">
              <a:solidFill>
                <a:schemeClr val="lt1"/>
              </a:solidFill>
              <a:latin typeface="Roboto"/>
              <a:ea typeface="Roboto"/>
              <a:cs typeface="Roboto"/>
              <a:sym typeface="Roboto"/>
            </a:endParaRPr>
          </a:p>
        </p:txBody>
      </p:sp>
      <p:sp>
        <p:nvSpPr>
          <p:cNvPr id="323" name="Google Shape;323;p37"/>
          <p:cNvSpPr/>
          <p:nvPr/>
        </p:nvSpPr>
        <p:spPr>
          <a:xfrm>
            <a:off x="327025" y="1450975"/>
            <a:ext cx="7466100" cy="222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 are two clocks, one beat 96 times in 5 minute and the other beat 48 times in 7 minutes. If they beat together exactly at 10 am when do they next beat together?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34/47 minutes past 10 am.</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33/48 minutes past 10 am.</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32/48 minutes past 10 am.</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400" u="none" cap="none" strike="noStrike">
                <a:solidFill>
                  <a:srgbClr val="000000"/>
                </a:solidFill>
                <a:latin typeface="Roboto"/>
                <a:ea typeface="Roboto"/>
                <a:cs typeface="Roboto"/>
                <a:sym typeface="Roboto"/>
              </a:rPr>
              <a:t>35/48 minutes past 10 am.</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24" name="Google Shape;324;p37"/>
          <p:cNvSpPr txBox="1"/>
          <p:nvPr/>
        </p:nvSpPr>
        <p:spPr>
          <a:xfrm>
            <a:off x="7343025" y="4274975"/>
            <a:ext cx="12069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a:solidFill>
                  <a:schemeClr val="dk1"/>
                </a:solidFill>
                <a:latin typeface="Roboto"/>
                <a:ea typeface="Roboto"/>
                <a:cs typeface="Roboto"/>
                <a:sym typeface="Roboto"/>
              </a:rPr>
              <a:t>Answer: D</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p38"/>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30" name="Google Shape;330;p38"/>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   </a:t>
            </a:r>
            <a:r>
              <a:rPr b="1" i="0" lang="en-US" sz="2000" u="none" cap="none" strike="noStrike">
                <a:solidFill>
                  <a:schemeClr val="lt1"/>
                </a:solidFill>
                <a:latin typeface="Roboto"/>
                <a:ea typeface="Roboto"/>
                <a:cs typeface="Roboto"/>
                <a:sym typeface="Roboto"/>
              </a:rPr>
              <a:t>Explanation</a:t>
            </a:r>
            <a:endParaRPr b="1" i="0" sz="2000" u="none" cap="none" strike="noStrike">
              <a:solidFill>
                <a:schemeClr val="lt1"/>
              </a:solidFill>
              <a:latin typeface="Roboto"/>
              <a:ea typeface="Roboto"/>
              <a:cs typeface="Roboto"/>
              <a:sym typeface="Roboto"/>
            </a:endParaRPr>
          </a:p>
        </p:txBody>
      </p:sp>
      <p:sp>
        <p:nvSpPr>
          <p:cNvPr id="331" name="Google Shape;331;p38"/>
          <p:cNvSpPr/>
          <p:nvPr/>
        </p:nvSpPr>
        <p:spPr>
          <a:xfrm>
            <a:off x="327600" y="1450975"/>
            <a:ext cx="7465500" cy="89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he time for each beat is 5/96 minutes and 7/48 minutes, or 5/96 minutes and 14/96 minutes.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LCM of numerators = 70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HCF of denominators = 90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Therefore, the LCM of the fraction =LCM(70,90)/HCF(70,90)=35/48</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Hence, they will next beat together at 35/48 minutes past 10 am.V</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nvSpPr>
        <p:spPr>
          <a:xfrm>
            <a:off x="0" y="58320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1" name="Google Shape;71;p3"/>
          <p:cNvSpPr txBox="1"/>
          <p:nvPr/>
        </p:nvSpPr>
        <p:spPr>
          <a:xfrm>
            <a:off x="350100" y="583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72" name="Google Shape;72;p3"/>
          <p:cNvSpPr/>
          <p:nvPr/>
        </p:nvSpPr>
        <p:spPr>
          <a:xfrm>
            <a:off x="327025" y="1450975"/>
            <a:ext cx="7466100" cy="197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H.C.F is the highest common factor or also known as greatest common divisor, the greatest number which exactly divides all the given numbers.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There are two methods to find H.C.F of given numbers, they are: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Prime factorization method.</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Division Method.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f621459f37_1_1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37" name="Google Shape;337;g2f621459f37_1_1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38" name="Google Shape;338;g2f621459f37_1_136"/>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39" name="Google Shape;339;g2f621459f37_1_136"/>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40" name="Google Shape;340;g2f621459f37_1_136"/>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41" name="Google Shape;341;g2f621459f37_1_136"/>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42" name="Google Shape;342;g2f621459f37_1_136"/>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43" name="Google Shape;343;g2f621459f37_1_136"/>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44" name="Google Shape;344;g2f621459f37_1_136"/>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45" name="Google Shape;345;g2f621459f37_1_136"/>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46" name="Google Shape;346;g2f621459f37_1_136"/>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47" name="Google Shape;347;g2f621459f37_1_136"/>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p:nvPr/>
        </p:nvSpPr>
        <p:spPr>
          <a:xfrm>
            <a:off x="-23075"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8" name="Google Shape;78;p4"/>
          <p:cNvSpPr txBox="1"/>
          <p:nvPr/>
        </p:nvSpPr>
        <p:spPr>
          <a:xfrm>
            <a:off x="327025"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79" name="Google Shape;79;p4"/>
          <p:cNvSpPr/>
          <p:nvPr/>
        </p:nvSpPr>
        <p:spPr>
          <a:xfrm>
            <a:off x="327600" y="1450975"/>
            <a:ext cx="7465500" cy="218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Follow the steps below to find H.C.F of given numbers by prime factorization method.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Express the given numbers as product of their prime factors </a:t>
            </a:r>
            <a:endParaRPr b="0" i="0" sz="1400" u="none" cap="none" strike="noStrike">
              <a:solidFill>
                <a:srgbClr val="000000"/>
              </a:solidFill>
              <a:latin typeface="Roboto"/>
              <a:ea typeface="Roboto"/>
              <a:cs typeface="Roboto"/>
              <a:sym typeface="Roboto"/>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Check for the common prime factors and find least index of each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common Prime factor in the given numbers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The product of all common prime factors with the respective least indices     is H.C.F of given numbers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5" name="Google Shape;85;p5"/>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86" name="Google Shape;86;p5"/>
          <p:cNvSpPr/>
          <p:nvPr/>
        </p:nvSpPr>
        <p:spPr>
          <a:xfrm>
            <a:off x="327025" y="1450973"/>
            <a:ext cx="8612700" cy="132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Follow the steps below to find L.C.M of given numbers by prime factorization method.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Express the given numbers as product of their prime factors.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Find highest index in all the prime factors of given numbers.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The product of all the prime factors with respective highest indices is the L.C.M of given numbers.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2" name="Google Shape;92;p6"/>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93" name="Google Shape;93;p6"/>
          <p:cNvSpPr/>
          <p:nvPr/>
        </p:nvSpPr>
        <p:spPr>
          <a:xfrm>
            <a:off x="327600" y="1450975"/>
            <a:ext cx="7465500" cy="15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Follow the steps below to find L.C.M of given numbers by division method.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Divide all the numbers with the common prime factors. </a:t>
            </a:r>
            <a:endParaRPr b="0" i="0" sz="1400" u="none" cap="none" strike="noStrike">
              <a:solidFill>
                <a:srgbClr val="000000"/>
              </a:solidFill>
              <a:latin typeface="Roboto"/>
              <a:ea typeface="Roboto"/>
              <a:cs typeface="Roboto"/>
              <a:sym typeface="Roboto"/>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The division process continues until there is no common factor to the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numbers.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The product of divisors and remaining numbers with no common factor is the     L.C.M of given numbers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9" name="Google Shape;99;p7"/>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100" name="Google Shape;100;p7"/>
          <p:cNvSpPr/>
          <p:nvPr/>
        </p:nvSpPr>
        <p:spPr>
          <a:xfrm>
            <a:off x="327025" y="1450975"/>
            <a:ext cx="7410900" cy="679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H.C.F of given fractions = H.C.F of numerators/ L.C.M of denominators.</a:t>
            </a:r>
            <a:endParaRPr b="0" i="0" sz="1400" u="none" cap="none" strike="noStrike">
              <a:solidFill>
                <a:srgbClr val="000000"/>
              </a:solidFill>
              <a:latin typeface="Roboto"/>
              <a:ea typeface="Roboto"/>
              <a:cs typeface="Roboto"/>
              <a:sym typeface="Roboto"/>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 L.C.M of given fractions = L.C.M of numerators/ H.C.F of denominators.</a:t>
            </a:r>
            <a:endParaRPr b="0" i="0" sz="1400" u="none" cap="none" strike="noStrike">
              <a:solidFill>
                <a:srgbClr val="000000"/>
              </a:solidFill>
              <a:latin typeface="Roboto"/>
              <a:ea typeface="Roboto"/>
              <a:cs typeface="Roboto"/>
              <a:sym typeface="Roboto"/>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 Product of two numbers = H.C.F *L.C.M of the two numbers.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p:nvPr/>
        </p:nvSpPr>
        <p:spPr>
          <a:xfrm>
            <a:off x="-22500" y="7087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6" name="Google Shape;106;p8"/>
          <p:cNvSpPr txBox="1"/>
          <p:nvPr/>
        </p:nvSpPr>
        <p:spPr>
          <a:xfrm>
            <a:off x="3276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    Concepts</a:t>
            </a:r>
            <a:endParaRPr b="1" i="0" sz="2000" u="none" cap="none" strike="noStrike">
              <a:solidFill>
                <a:schemeClr val="lt1"/>
              </a:solidFill>
              <a:latin typeface="Roboto"/>
              <a:ea typeface="Roboto"/>
              <a:cs typeface="Roboto"/>
              <a:sym typeface="Roboto"/>
            </a:endParaRPr>
          </a:p>
        </p:txBody>
      </p:sp>
      <p:sp>
        <p:nvSpPr>
          <p:cNvPr id="107" name="Google Shape;107;p8"/>
          <p:cNvSpPr/>
          <p:nvPr/>
        </p:nvSpPr>
        <p:spPr>
          <a:xfrm>
            <a:off x="327025" y="1450975"/>
            <a:ext cx="7466100" cy="197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Follow the steps below to find H.C.F of two numbers by division method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Divide higher number with the smaller number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 Divide smaller number with the remainder of above division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 Then second remainder divides first remainder and the process of division continues till remainder is zero. Authored by Shiva Prasad Dumpa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400" u="none" cap="none" strike="noStrike">
                <a:solidFill>
                  <a:srgbClr val="000000"/>
                </a:solidFill>
                <a:latin typeface="Roboto"/>
                <a:ea typeface="Roboto"/>
                <a:cs typeface="Roboto"/>
                <a:sym typeface="Roboto"/>
              </a:rPr>
              <a:t>  Last divisor of division is the H.C.F of two numbers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