
<file path=[Content_Types].xml><?xml version="1.0" encoding="utf-8"?>
<Types xmlns="http://schemas.openxmlformats.org/package/2006/content-types">
  <Override PartName="/ppt/slides/slide29.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notesSlides/notesSlide29.xml" ContentType="application/vnd.openxmlformats-officedocument.presentationml.notesSlid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notesSlides/notesSlide27.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notesSlides/notesSlide16.xml" ContentType="application/vnd.openxmlformats-officedocument.presentationml.notesSlide+xml"/>
  <Override PartName="/ppt/notesSlides/notesSlide25.xml" ContentType="application/vnd.openxmlformats-officedocument.presentationml.notesSlide+xml"/>
  <Override PartName="/ppt/notesSlides/notesSlide34.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notesSlides/notesSlide28.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notesSlides/notesSlide24.xml" ContentType="application/vnd.openxmlformats-officedocument.presentationml.notesSlide+xml"/>
  <Override PartName="/ppt/notesSlides/notesSlide26.xml" ContentType="application/vnd.openxmlformats-officedocument.presentationml.notesSlide+xml"/>
  <Override PartName="/ppt/notesSlides/notesSlide3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notesSlides/notesSlide3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3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handoutMasters/handoutMaster1.xml" ContentType="application/vnd.openxmlformats-officedocument.presentationml.handoutMaster+xml"/>
  <Override PartName="/ppt/notesSlides/notesSlide4.xml" ContentType="application/vnd.openxmlformats-officedocument.presentationml.notesSlide+xml"/>
  <Override PartName="/docProps/core.xml" ContentType="application/vnd.openxmlformats-package.core-properties+xml"/>
  <Override PartName="/ppt/slides/slide6.xml" ContentType="application/vnd.openxmlformats-officedocument.presentationml.slide+xml"/>
  <Override PartName="/ppt/slideLayouts/slideLayout8.xml" ContentType="application/vnd.openxmlformats-officedocument.presentationml.slideLayout+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8"/>
  </p:notesMasterIdLst>
  <p:handoutMasterIdLst>
    <p:handoutMasterId r:id="rId39"/>
  </p:handoutMasterIdLst>
  <p:sldIdLst>
    <p:sldId id="292"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embeddedFontLst>
    <p:embeddedFont>
      <p:font typeface="Roboto"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6" roundtripDataSignature="AMtx7mh4BbMCUcI+eS10TEb9Xa9HYuB3Hg=="/>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221" autoAdjust="0"/>
    <p:restoredTop sz="94624" autoAdjust="0"/>
  </p:normalViewPr>
  <p:slideViewPr>
    <p:cSldViewPr>
      <p:cViewPr varScale="1">
        <p:scale>
          <a:sx n="87" d="100"/>
          <a:sy n="87" d="100"/>
        </p:scale>
        <p:origin x="-804" y="-84"/>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892" y="-10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3.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46"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4.fntdata"/><Relationship Id="rId48"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Roboto" charset="0"/>
              <a:ea typeface="Roboto" charset="0"/>
              <a:cs typeface="Roboto"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13E3EBA-6977-4560-BB1F-B774E21BEE84}" type="datetimeFigureOut">
              <a:rPr lang="en-US" smtClean="0">
                <a:latin typeface="Roboto" charset="0"/>
                <a:ea typeface="Roboto" charset="0"/>
                <a:cs typeface="Roboto" charset="0"/>
              </a:rPr>
              <a:t>8/23/2024</a:t>
            </a:fld>
            <a:endParaRPr lang="en-US" dirty="0">
              <a:latin typeface="Roboto" charset="0"/>
              <a:ea typeface="Roboto" charset="0"/>
              <a:cs typeface="Roboto"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Roboto" charset="0"/>
              <a:ea typeface="Roboto" charset="0"/>
              <a:cs typeface="Roboto"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5F4E65F-4E7D-4081-8F4E-55ACBBB85C61}" type="slidenum">
              <a:rPr lang="en-US" smtClean="0">
                <a:latin typeface="Roboto" charset="0"/>
                <a:ea typeface="Roboto" charset="0"/>
                <a:cs typeface="Roboto" charset="0"/>
              </a:rPr>
              <a:t>‹#›</a:t>
            </a:fld>
            <a:endParaRPr lang="en-US" dirty="0">
              <a:latin typeface="Roboto" charset="0"/>
              <a:ea typeface="Roboto" charset="0"/>
              <a:cs typeface="Roboto" charset="0"/>
            </a:endParaRPr>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charset="0"/>
        <a:ea typeface="Roboto" charset="0"/>
        <a:cs typeface="Roboto"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13ffa8e00b4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 name="Google Shape;54;g13ffa8e00b4_0_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800"/>
              </a:spcAft>
              <a:buClr>
                <a:schemeClr val="dk1"/>
              </a:buClr>
              <a:buSzPts val="1100"/>
              <a:buFont typeface="Arial"/>
              <a:buNone/>
            </a:pPr>
            <a:endParaRPr>
              <a:latin typeface="Roboto" charset="0"/>
              <a:ea typeface="Roboto" charset="0"/>
              <a:cs typeface="Roboto"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7" name="Google Shape;15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6" name="Google Shape;17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6" name="Google Shape;186;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5" name="Google Shape;205;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4" name="Google Shape;214;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4" name="Google Shape;22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800"/>
              </a:spcAft>
              <a:buClr>
                <a:schemeClr val="dk1"/>
              </a:buClr>
              <a:buSzPts val="1100"/>
              <a:buFont typeface="Arial"/>
              <a:buNone/>
            </a:pPr>
            <a:endParaRPr>
              <a:latin typeface="Roboto" charset="0"/>
              <a:ea typeface="Roboto" charset="0"/>
              <a:cs typeface="Roboto"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3" name="Google Shape;233;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3" name="Google Shape;243;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1" name="Google Shape;271;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9" name="Google Shape;28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9" name="Google Shape;299;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8" name="Google Shape;318;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2" name="Google Shape;7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457200" algn="l" rtl="0">
              <a:lnSpc>
                <a:spcPct val="100000"/>
              </a:lnSpc>
              <a:spcBef>
                <a:spcPts val="0"/>
              </a:spcBef>
              <a:spcAft>
                <a:spcPts val="800"/>
              </a:spcAft>
              <a:buClr>
                <a:schemeClr val="dk1"/>
              </a:buClr>
              <a:buSzPts val="1100"/>
              <a:buFont typeface="Arial"/>
              <a:buNone/>
            </a:pPr>
            <a:endParaRPr>
              <a:latin typeface="Roboto" charset="0"/>
              <a:ea typeface="Roboto" charset="0"/>
              <a:cs typeface="Roboto"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7" name="Google Shape;32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7" name="Google Shape;337;p3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6" name="Google Shape;34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4"/>
        <p:cNvGrpSpPr/>
        <p:nvPr/>
      </p:nvGrpSpPr>
      <p:grpSpPr>
        <a:xfrm>
          <a:off x="0" y="0"/>
          <a:ext cx="0" cy="0"/>
          <a:chOff x="0" y="0"/>
          <a:chExt cx="0" cy="0"/>
        </a:xfrm>
      </p:grpSpPr>
      <p:sp>
        <p:nvSpPr>
          <p:cNvPr id="355" name="Google Shape;355;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6" name="Google Shape;356;p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5" name="Google Shape;365;p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5" name="Google Shape;375;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latin typeface="Roboto" charset="0"/>
              <a:ea typeface="Roboto" charset="0"/>
              <a:cs typeface="Roboto"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47"/>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12000"/>
              <a:buNone/>
              <a:defRPr sz="12000">
                <a:latin typeface="Roboto" charset="0"/>
                <a:ea typeface="Roboto" charset="0"/>
                <a:cs typeface="Roboto" charset="0"/>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3" name="Google Shape;43;p47"/>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atin typeface="Roboto" charset="0"/>
                <a:ea typeface="Roboto" charset="0"/>
                <a:cs typeface="Roboto" charset="0"/>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4" name="Google Shape;44;p4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4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
        <p:cNvGrpSpPr/>
        <p:nvPr/>
      </p:nvGrpSpPr>
      <p:grpSpPr>
        <a:xfrm>
          <a:off x="0" y="0"/>
          <a:ext cx="0" cy="0"/>
          <a:chOff x="0" y="0"/>
          <a:chExt cx="0" cy="0"/>
        </a:xfrm>
      </p:grpSpPr>
      <p:sp>
        <p:nvSpPr>
          <p:cNvPr id="11" name="Google Shape;11;p39"/>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3600"/>
              <a:buNone/>
              <a:defRPr sz="3600">
                <a:latin typeface="Roboto" charset="0"/>
                <a:ea typeface="Roboto" charset="0"/>
                <a:cs typeface="Roboto" charset="0"/>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2" name="Google Shape;12;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charset="0"/>
                <a:ea typeface="Roboto" charset="0"/>
                <a:cs typeface="Roboto"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4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atin typeface="Roboto" charset="0"/>
                <a:ea typeface="Roboto" charset="0"/>
                <a:cs typeface="Roboto" charset="0"/>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6" name="Google Shape;16;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charset="0"/>
                <a:ea typeface="Roboto" charset="0"/>
                <a:cs typeface="Roboto"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41"/>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Roboto" charset="0"/>
                <a:ea typeface="Roboto" charset="0"/>
                <a:cs typeface="Roboto"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0" name="Google Shape;20;p41"/>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atin typeface="Roboto" charset="0"/>
                <a:ea typeface="Roboto" charset="0"/>
                <a:cs typeface="Roboto"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1" name="Google Shape;21;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4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atin typeface="Roboto" charset="0"/>
                <a:ea typeface="Roboto" charset="0"/>
                <a:cs typeface="Roboto" charset="0"/>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43"/>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atin typeface="Roboto" charset="0"/>
                <a:ea typeface="Roboto" charset="0"/>
                <a:cs typeface="Roboto" charset="0"/>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27" name="Google Shape;27;p43"/>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atin typeface="Roboto" charset="0"/>
                <a:ea typeface="Roboto" charset="0"/>
                <a:cs typeface="Roboto" charset="0"/>
              </a:defRPr>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8" name="Google Shape;28;p4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44"/>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atin typeface="Roboto" charset="0"/>
                <a:ea typeface="Roboto" charset="0"/>
                <a:cs typeface="Roboto" charset="0"/>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1" name="Google Shape;31;p4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45"/>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4" name="Google Shape;34;p45"/>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atin typeface="Roboto" charset="0"/>
                <a:ea typeface="Roboto" charset="0"/>
                <a:cs typeface="Roboto" charset="0"/>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5" name="Google Shape;35;p45"/>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atin typeface="Roboto" charset="0"/>
                <a:ea typeface="Roboto" charset="0"/>
                <a:cs typeface="Roboto" charset="0"/>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45"/>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200" lvl="0" indent="-342900" algn="l">
              <a:lnSpc>
                <a:spcPct val="115000"/>
              </a:lnSpc>
              <a:spcBef>
                <a:spcPts val="0"/>
              </a:spcBef>
              <a:spcAft>
                <a:spcPts val="0"/>
              </a:spcAft>
              <a:buSzPts val="1800"/>
              <a:buChar char="●"/>
              <a:defRPr>
                <a:latin typeface="Roboto" charset="0"/>
                <a:ea typeface="Roboto" charset="0"/>
                <a:cs typeface="Roboto" charset="0"/>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37" name="Google Shape;37;p4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46"/>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800"/>
              <a:buNone/>
              <a:defRPr>
                <a:latin typeface="Roboto" charset="0"/>
                <a:ea typeface="Roboto" charset="0"/>
                <a:cs typeface="Roboto" charset="0"/>
              </a:defRPr>
            </a:lvl1pPr>
          </a:lstStyle>
          <a:p>
            <a:endParaRPr/>
          </a:p>
        </p:txBody>
      </p:sp>
      <p:sp>
        <p:nvSpPr>
          <p:cNvPr id="40" name="Google Shape;40;p4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3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3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charset="0"/>
                <a:ea typeface="Roboto" charset="0"/>
                <a:cs typeface="Roboto" charset="0"/>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fld id="{00000000-1234-1234-1234-123412341234}" type="slidenum">
              <a:rPr lang="en-GB" smtClean="0"/>
              <a:pPr/>
              <a:t>‹#›</a:t>
            </a:fld>
            <a:endParaRPr lang="en-GB" dirty="0"/>
          </a:p>
        </p:txBody>
      </p:sp>
      <p:pic>
        <p:nvPicPr>
          <p:cNvPr id="5" name="Google Shape;12;p29"/>
          <p:cNvPicPr preferRelativeResize="0"/>
          <p:nvPr userDrawn="1"/>
        </p:nvPicPr>
        <p:blipFill rotWithShape="1">
          <a:blip r:embed="rId13">
            <a:alphaModFix/>
          </a:blip>
          <a:srcRect/>
          <a:stretch/>
        </p:blipFill>
        <p:spPr>
          <a:xfrm>
            <a:off x="-1" y="7219"/>
            <a:ext cx="9144003" cy="5136281"/>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charset="0"/>
          <a:ea typeface="Roboto" charset="0"/>
          <a:cs typeface="Roboto"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Roboto" charset="0"/>
          <a:ea typeface="Roboto" charset="0"/>
          <a:cs typeface="Roboto" charset="0"/>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forms.gle/5fzx9ZYV6YzTk5eQ7"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Google Shape;166;p1"/>
          <p:cNvPicPr preferRelativeResize="0"/>
          <p:nvPr/>
        </p:nvPicPr>
        <p:blipFill rotWithShape="1">
          <a:blip r:embed="rId2">
            <a:alphaModFix/>
          </a:blip>
          <a:srcRect/>
          <a:stretch/>
        </p:blipFill>
        <p:spPr>
          <a:xfrm>
            <a:off x="3" y="5"/>
            <a:ext cx="9144003" cy="5145089"/>
          </a:xfrm>
          <a:prstGeom prst="rect">
            <a:avLst/>
          </a:prstGeom>
          <a:noFill/>
          <a:ln>
            <a:noFill/>
          </a:ln>
        </p:spPr>
      </p:pic>
      <p:pic>
        <p:nvPicPr>
          <p:cNvPr id="4" name="Google Shape;167;p1"/>
          <p:cNvPicPr preferRelativeResize="0"/>
          <p:nvPr/>
        </p:nvPicPr>
        <p:blipFill rotWithShape="1">
          <a:blip r:embed="rId3">
            <a:alphaModFix/>
          </a:blip>
          <a:srcRect/>
          <a:stretch/>
        </p:blipFill>
        <p:spPr>
          <a:xfrm>
            <a:off x="2504605" y="600476"/>
            <a:ext cx="4134799" cy="2924303"/>
          </a:xfrm>
          <a:prstGeom prst="rect">
            <a:avLst/>
          </a:prstGeom>
          <a:noFill/>
          <a:ln>
            <a:noFill/>
          </a:ln>
        </p:spPr>
      </p:pic>
      <p:pic>
        <p:nvPicPr>
          <p:cNvPr id="5" name="Google Shape;168;p1"/>
          <p:cNvPicPr preferRelativeResize="0"/>
          <p:nvPr/>
        </p:nvPicPr>
        <p:blipFill rotWithShape="1">
          <a:blip r:embed="rId4">
            <a:alphaModFix/>
          </a:blip>
          <a:srcRect/>
          <a:stretch/>
        </p:blipFill>
        <p:spPr>
          <a:xfrm>
            <a:off x="2200055" y="3387187"/>
            <a:ext cx="4743901" cy="115740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3" name="Google Shape;133;p9"/>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34" name="Google Shape;134;p9"/>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135" name="Google Shape;135;p9"/>
          <p:cNvSpPr txBox="1"/>
          <p:nvPr/>
        </p:nvSpPr>
        <p:spPr>
          <a:xfrm>
            <a:off x="928662" y="1142990"/>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A</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harnessing solar energy will be helpful as it is an inexhaustible resource unlike other resources. So, argument I holds. But argument II is vague as solar energy is the cheapest form of energy.</a:t>
            </a:r>
            <a:endParaRPr sz="1400" b="0" i="0" u="none" strike="noStrike" cap="none">
              <a:solidFill>
                <a:srgbClr val="000000"/>
              </a:solidFill>
              <a:latin typeface="Roboto" charset="0"/>
              <a:ea typeface="Roboto" charset="0"/>
              <a:cs typeface="Roboto" charset="0"/>
              <a:sym typeface="Arial"/>
            </a:endParaRPr>
          </a:p>
          <a:p>
            <a:pPr marL="457200" marR="0" lvl="0" indent="0" algn="l" rtl="0">
              <a:lnSpc>
                <a:spcPct val="100000"/>
              </a:lnSpc>
              <a:spcBef>
                <a:spcPts val="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2" name="Google Shape;142;p10"/>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43" name="Google Shape;143;p10"/>
          <p:cNvSpPr txBox="1"/>
          <p:nvPr/>
        </p:nvSpPr>
        <p:spPr>
          <a:xfrm>
            <a:off x="285720"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04</a:t>
            </a:r>
            <a:endParaRPr sz="2400" b="0" i="0" u="none" strike="noStrike" cap="none">
              <a:solidFill>
                <a:schemeClr val="lt1"/>
              </a:solidFill>
              <a:latin typeface="Roboto"/>
              <a:ea typeface="Roboto"/>
              <a:cs typeface="Roboto"/>
              <a:sym typeface="Roboto"/>
            </a:endParaRPr>
          </a:p>
        </p:txBody>
      </p:sp>
      <p:sp>
        <p:nvSpPr>
          <p:cNvPr id="144" name="Google Shape;144;p10"/>
          <p:cNvSpPr txBox="1"/>
          <p:nvPr/>
        </p:nvSpPr>
        <p:spPr>
          <a:xfrm>
            <a:off x="1000100" y="930575"/>
            <a:ext cx="67117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there be students union in college/university?</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I. No. This will create a political atmosphere in the campus.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II. Yes, it is very necessary Students are future political leaders.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145" name="Google Shape;145;p10"/>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D</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1000"/>
                                        <p:tgtEl>
                                          <p:spTgt spid="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2" name="Google Shape;152;p11"/>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53" name="Google Shape;153;p11"/>
          <p:cNvSpPr txBox="1"/>
          <p:nvPr/>
        </p:nvSpPr>
        <p:spPr>
          <a:xfrm>
            <a:off x="357158"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154" name="Google Shape;154;p11"/>
          <p:cNvSpPr txBox="1"/>
          <p:nvPr/>
        </p:nvSpPr>
        <p:spPr>
          <a:xfrm>
            <a:off x="1071538" y="1285866"/>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The students union formation shall be a step towards giving to students the basic education in the field of politics. However, it shall create the same political atmosphere in the campus. Thus, both the arguments hold strong.</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1" name="Google Shape;161;p12"/>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62" name="Google Shape;162;p12"/>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05</a:t>
            </a:r>
            <a:endParaRPr sz="2400" b="0" i="0" u="none" strike="noStrike" cap="none">
              <a:solidFill>
                <a:schemeClr val="lt1"/>
              </a:solidFill>
              <a:latin typeface="Roboto"/>
              <a:ea typeface="Roboto"/>
              <a:cs typeface="Roboto"/>
              <a:sym typeface="Roboto"/>
            </a:endParaRPr>
          </a:p>
        </p:txBody>
      </p:sp>
      <p:sp>
        <p:nvSpPr>
          <p:cNvPr id="163" name="Google Shape;163;p12"/>
          <p:cNvSpPr txBox="1"/>
          <p:nvPr/>
        </p:nvSpPr>
        <p:spPr>
          <a:xfrm>
            <a:off x="1000100" y="1142990"/>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cottage industries be encouraged in rural areas?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Rural people are creative.</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Yes. This would help to solve the problem of unemployment to some extent..</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164" name="Google Shape;164;p12"/>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B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4"/>
                                        </p:tgtEl>
                                        <p:attrNameLst>
                                          <p:attrName>style.visibility</p:attrName>
                                        </p:attrNameLst>
                                      </p:cBhvr>
                                      <p:to>
                                        <p:strVal val="visible"/>
                                      </p:to>
                                    </p:set>
                                    <p:animEffect transition="in" filter="fade">
                                      <p:cBhvr>
                                        <p:cTn id="7" dur="10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71" name="Google Shape;171;p13"/>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72" name="Google Shape;172;p13"/>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173" name="Google Shape;173;p13"/>
          <p:cNvSpPr txBox="1"/>
          <p:nvPr/>
        </p:nvSpPr>
        <p:spPr>
          <a:xfrm>
            <a:off x="1000100" y="1142990"/>
            <a:ext cx="66698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B</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cottage industries need to be promoted to create more job opportunities for rural people in the villages themselves. The reason that rural people are creative is vague. So, only argument II holds.</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80" name="Google Shape;180;p14"/>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81" name="Google Shape;181;p14"/>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06</a:t>
            </a:r>
            <a:endParaRPr sz="2400" b="0" i="0" u="none" strike="noStrike" cap="none">
              <a:solidFill>
                <a:schemeClr val="lt1"/>
              </a:solidFill>
              <a:latin typeface="Roboto"/>
              <a:ea typeface="Roboto"/>
              <a:cs typeface="Roboto"/>
              <a:sym typeface="Roboto"/>
            </a:endParaRPr>
          </a:p>
        </p:txBody>
      </p:sp>
      <p:sp>
        <p:nvSpPr>
          <p:cNvPr id="182" name="Google Shape;182;p14"/>
          <p:cNvSpPr txBox="1"/>
          <p:nvPr/>
        </p:nvSpPr>
        <p:spPr>
          <a:xfrm>
            <a:off x="928662" y="1285866"/>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young entrepreneurs be encouraged?</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  </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They will help in industrial development of the country.</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Yes. They will reduce the burden on employment market.</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183" name="Google Shape;183;p14"/>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D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gtEl>
                                        <p:attrNameLst>
                                          <p:attrName>style.visibility</p:attrName>
                                        </p:attrNameLst>
                                      </p:cBhvr>
                                      <p:to>
                                        <p:strVal val="visible"/>
                                      </p:to>
                                    </p:set>
                                    <p:animEffect transition="in" filter="fade">
                                      <p:cBhvr>
                                        <p:cTn id="7" dur="1000"/>
                                        <p:tgtEl>
                                          <p:spTgt spid="1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90" name="Google Shape;190;p15"/>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91" name="Google Shape;191;p15"/>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192" name="Google Shape;192;p15"/>
          <p:cNvSpPr txBox="1"/>
          <p:nvPr/>
        </p:nvSpPr>
        <p:spPr>
          <a:xfrm>
            <a:off x="1000100" y="1142990"/>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D</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encouraging the young entrepreneurs will open up the field for the establishment of new industries. Thus, it shall help in industrial development and not only employ the entrepreneurs but create more job opportunities for others as well. So, both the arguments hold strong.</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9" name="Google Shape;199;p16"/>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00" name="Google Shape;200;p16"/>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07</a:t>
            </a:r>
            <a:endParaRPr sz="2400" b="0" i="0" u="none" strike="noStrike" cap="none">
              <a:solidFill>
                <a:schemeClr val="lt1"/>
              </a:solidFill>
              <a:latin typeface="Roboto"/>
              <a:ea typeface="Roboto"/>
              <a:cs typeface="Roboto"/>
              <a:sym typeface="Roboto"/>
            </a:endParaRPr>
          </a:p>
        </p:txBody>
      </p:sp>
      <p:sp>
        <p:nvSpPr>
          <p:cNvPr id="201" name="Google Shape;201;p16"/>
          <p:cNvSpPr txBox="1"/>
          <p:nvPr/>
        </p:nvSpPr>
        <p:spPr>
          <a:xfrm>
            <a:off x="928662" y="1285866"/>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all the annual examinations up to Std. V be abolished?</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The young students should not be burdened with such examinations which hampers their natural growth.</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No. The students will not study seriously as they will get automatic promotion to the next class and this will affect them in future.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202" name="Google Shape;202;p16"/>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D</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2"/>
                                        </p:tgtEl>
                                        <p:attrNameLst>
                                          <p:attrName>style.visibility</p:attrName>
                                        </p:attrNameLst>
                                      </p:cBhvr>
                                      <p:to>
                                        <p:strVal val="visible"/>
                                      </p:to>
                                    </p:set>
                                    <p:animEffect transition="in" filter="fade">
                                      <p:cBhvr>
                                        <p:cTn id="7" dur="1000"/>
                                        <p:tgtEl>
                                          <p:spTgt spid="2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9" name="Google Shape;209;p17"/>
          <p:cNvSpPr/>
          <p:nvPr/>
        </p:nvSpPr>
        <p:spPr>
          <a:xfrm>
            <a:off x="0" y="642924"/>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10" name="Google Shape;210;p17"/>
          <p:cNvSpPr txBox="1"/>
          <p:nvPr/>
        </p:nvSpPr>
        <p:spPr>
          <a:xfrm>
            <a:off x="285720" y="642924"/>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211" name="Google Shape;211;p17"/>
          <p:cNvSpPr txBox="1"/>
          <p:nvPr/>
        </p:nvSpPr>
        <p:spPr>
          <a:xfrm>
            <a:off x="1000100" y="1357304"/>
            <a:ext cx="66698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D</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neither the students can be burdened with studies at such a tender age, nor can they be left free to take studies casually, as this shall weaken their basic foundation. So, both the arguments follow.</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8" name="Google Shape;218;p18"/>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19" name="Google Shape;219;p18"/>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08</a:t>
            </a:r>
            <a:endParaRPr sz="2400" b="0" i="0" u="none" strike="noStrike" cap="none">
              <a:solidFill>
                <a:schemeClr val="lt1"/>
              </a:solidFill>
              <a:latin typeface="Roboto"/>
              <a:ea typeface="Roboto"/>
              <a:cs typeface="Roboto"/>
              <a:sym typeface="Roboto"/>
            </a:endParaRPr>
          </a:p>
        </p:txBody>
      </p:sp>
      <p:sp>
        <p:nvSpPr>
          <p:cNvPr id="220" name="Google Shape;220;p18"/>
          <p:cNvSpPr txBox="1"/>
          <p:nvPr/>
        </p:nvSpPr>
        <p:spPr>
          <a:xfrm>
            <a:off x="1000100" y="1214428"/>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Indian scientists working abroad be called back to India?</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 </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They must serve the motherland first and forget about discoveries, honours, facilities and all.</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No. We have enough talent; let them stay where they want.</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221" name="Google Shape;221;p18"/>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C</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1000"/>
                                        <p:tgtEl>
                                          <p:spTgt spid="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8" name="Google Shape;58;g13ffa8e00b4_0_51"/>
          <p:cNvSpPr/>
          <p:nvPr/>
        </p:nvSpPr>
        <p:spPr>
          <a:xfrm>
            <a:off x="0" y="714362"/>
            <a:ext cx="75555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59" name="Google Shape;59;g13ffa8e00b4_0_51"/>
          <p:cNvSpPr txBox="1"/>
          <p:nvPr/>
        </p:nvSpPr>
        <p:spPr>
          <a:xfrm>
            <a:off x="0" y="714362"/>
            <a:ext cx="70245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1" i="0" u="none" strike="noStrike" cap="none" dirty="0" smtClean="0">
                <a:solidFill>
                  <a:schemeClr val="lt1"/>
                </a:solidFill>
                <a:latin typeface="Roboto"/>
                <a:ea typeface="Roboto"/>
                <a:cs typeface="Roboto"/>
                <a:sym typeface="Roboto"/>
              </a:rPr>
              <a:t>TEST  TIME </a:t>
            </a:r>
            <a:r>
              <a:rPr lang="en-GB" sz="2400" b="1" i="0" u="none" strike="noStrike" cap="none" dirty="0">
                <a:solidFill>
                  <a:schemeClr val="lt1"/>
                </a:solidFill>
                <a:latin typeface="Roboto"/>
                <a:ea typeface="Roboto"/>
                <a:cs typeface="Roboto"/>
                <a:sym typeface="Roboto"/>
              </a:rPr>
              <a:t>ON PUNCTUATION :</a:t>
            </a:r>
            <a:endParaRPr sz="2400" b="1" i="0" u="none" strike="noStrike" cap="none">
              <a:solidFill>
                <a:schemeClr val="lt1"/>
              </a:solidFill>
              <a:latin typeface="Roboto"/>
              <a:ea typeface="Roboto"/>
              <a:cs typeface="Roboto"/>
              <a:sym typeface="Roboto"/>
            </a:endParaRPr>
          </a:p>
        </p:txBody>
      </p:sp>
      <p:sp>
        <p:nvSpPr>
          <p:cNvPr id="60" name="Google Shape;60;g13ffa8e00b4_0_51"/>
          <p:cNvSpPr txBox="1"/>
          <p:nvPr/>
        </p:nvSpPr>
        <p:spPr>
          <a:xfrm>
            <a:off x="1000100" y="571486"/>
            <a:ext cx="7049686" cy="2464083"/>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36363"/>
              </a:lnSpc>
              <a:spcBef>
                <a:spcPts val="1200"/>
              </a:spcBef>
              <a:spcAft>
                <a:spcPts val="0"/>
              </a:spcAft>
              <a:buClr>
                <a:srgbClr val="000000"/>
              </a:buClr>
              <a:buSzPts val="1400"/>
              <a:buFont typeface="Arial"/>
              <a:buNone/>
            </a:pPr>
            <a:endParaRPr sz="2400" b="1" i="0" u="none" strike="noStrike" cap="none">
              <a:solidFill>
                <a:srgbClr val="333333"/>
              </a:solidFill>
              <a:highlight>
                <a:srgbClr val="FFFFFF"/>
              </a:highlight>
              <a:latin typeface="Roboto" charset="0"/>
              <a:ea typeface="Roboto" charset="0"/>
              <a:cs typeface="Roboto" charset="0"/>
              <a:sym typeface="Arial"/>
            </a:endParaRPr>
          </a:p>
          <a:p>
            <a:pPr marL="0" marR="0" lvl="0" indent="0" algn="l" rtl="0">
              <a:lnSpc>
                <a:spcPct val="136363"/>
              </a:lnSpc>
              <a:spcBef>
                <a:spcPts val="1200"/>
              </a:spcBef>
              <a:spcAft>
                <a:spcPts val="0"/>
              </a:spcAft>
              <a:buClr>
                <a:srgbClr val="000000"/>
              </a:buClr>
              <a:buSzPts val="1400"/>
              <a:buFont typeface="Arial"/>
              <a:buNone/>
            </a:pPr>
            <a:r>
              <a:rPr lang="en-GB" sz="1800" b="1" i="0" u="none" strike="noStrike" cap="none" dirty="0">
                <a:solidFill>
                  <a:srgbClr val="333333"/>
                </a:solidFill>
                <a:highlight>
                  <a:srgbClr val="FFFFFF"/>
                </a:highlight>
                <a:latin typeface="Roboto" charset="0"/>
                <a:ea typeface="Roboto" charset="0"/>
                <a:cs typeface="Roboto" charset="0"/>
                <a:sym typeface="Arial"/>
              </a:rPr>
              <a:t>URL: </a:t>
            </a:r>
            <a:r>
              <a:rPr lang="en-GB" sz="1800" b="1" i="0" u="sng" strike="noStrike" cap="none" dirty="0">
                <a:solidFill>
                  <a:schemeClr val="hlink"/>
                </a:solidFill>
                <a:highlight>
                  <a:srgbClr val="FFFFFF"/>
                </a:highlight>
                <a:latin typeface="Roboto" charset="0"/>
                <a:ea typeface="Roboto" charset="0"/>
                <a:cs typeface="Roboto" charset="0"/>
                <a:sym typeface="Arial"/>
                <a:hlinkClick r:id="rId3"/>
              </a:rPr>
              <a:t>https://forms.gle/5fzx9ZYV6YzTk5eQ7</a:t>
            </a:r>
            <a:endParaRPr sz="1800" b="1" i="0" u="none" strike="noStrike" cap="none">
              <a:solidFill>
                <a:srgbClr val="333333"/>
              </a:solidFill>
              <a:highlight>
                <a:srgbClr val="FFFFFF"/>
              </a:highlight>
              <a:latin typeface="Roboto" charset="0"/>
              <a:ea typeface="Roboto" charset="0"/>
              <a:cs typeface="Roboto" charset="0"/>
              <a:sym typeface="Arial"/>
            </a:endParaRPr>
          </a:p>
          <a:p>
            <a:pPr marL="0" marR="0" lvl="0" indent="0" algn="l" rtl="0">
              <a:lnSpc>
                <a:spcPct val="136363"/>
              </a:lnSpc>
              <a:spcBef>
                <a:spcPts val="1200"/>
              </a:spcBef>
              <a:spcAft>
                <a:spcPts val="0"/>
              </a:spcAft>
              <a:buClr>
                <a:srgbClr val="000000"/>
              </a:buClr>
              <a:buSzPts val="1400"/>
              <a:buFont typeface="Arial"/>
              <a:buNone/>
            </a:pPr>
            <a:endParaRPr sz="2400" b="1" i="0" u="none" strike="noStrike" cap="none">
              <a:solidFill>
                <a:srgbClr val="333333"/>
              </a:solidFill>
              <a:highlight>
                <a:srgbClr val="FFFFFF"/>
              </a:highlight>
              <a:latin typeface="Roboto" charset="0"/>
              <a:ea typeface="Roboto" charset="0"/>
              <a:cs typeface="Roboto" charset="0"/>
              <a:sym typeface="Arial"/>
            </a:endParaRPr>
          </a:p>
          <a:p>
            <a:pPr marL="0" marR="0" lvl="0" indent="0" algn="l" rtl="0">
              <a:lnSpc>
                <a:spcPct val="136363"/>
              </a:lnSpc>
              <a:spcBef>
                <a:spcPts val="1200"/>
              </a:spcBef>
              <a:spcAft>
                <a:spcPts val="0"/>
              </a:spcAft>
              <a:buClr>
                <a:srgbClr val="000000"/>
              </a:buClr>
              <a:buSzPts val="1400"/>
              <a:buFont typeface="Arial"/>
              <a:buNone/>
            </a:pPr>
            <a:r>
              <a:rPr lang="en-GB" sz="1800" b="1" i="0" u="none" strike="noStrike" cap="none" dirty="0">
                <a:solidFill>
                  <a:schemeClr val="dk1"/>
                </a:solidFill>
                <a:highlight>
                  <a:srgbClr val="FFFFFF"/>
                </a:highlight>
                <a:latin typeface="Roboto" charset="0"/>
                <a:ea typeface="Roboto" charset="0"/>
                <a:cs typeface="Roboto" charset="0"/>
                <a:sym typeface="Arial"/>
              </a:rPr>
              <a:t>QR CODE:</a:t>
            </a:r>
            <a:r>
              <a:rPr lang="en-GB" sz="1800" b="1" i="0" u="none" strike="noStrike" cap="none" dirty="0">
                <a:solidFill>
                  <a:srgbClr val="333333"/>
                </a:solidFill>
                <a:highlight>
                  <a:srgbClr val="FFFFFF"/>
                </a:highlight>
                <a:latin typeface="Roboto" charset="0"/>
                <a:ea typeface="Roboto" charset="0"/>
                <a:cs typeface="Roboto" charset="0"/>
                <a:sym typeface="Arial"/>
              </a:rPr>
              <a:t> </a:t>
            </a:r>
            <a:endParaRPr sz="1800" b="0" i="0" u="none" strike="noStrike" cap="none">
              <a:solidFill>
                <a:srgbClr val="333333"/>
              </a:solidFill>
              <a:highlight>
                <a:srgbClr val="FFFFFF"/>
              </a:highlight>
              <a:latin typeface="Roboto" charset="0"/>
              <a:ea typeface="Roboto" charset="0"/>
              <a:cs typeface="Roboto" charset="0"/>
              <a:sym typeface="Arial"/>
            </a:endParaRPr>
          </a:p>
          <a:p>
            <a:pPr marL="0" marR="0" lvl="0" indent="0" algn="l" rtl="0">
              <a:lnSpc>
                <a:spcPct val="136363"/>
              </a:lnSpc>
              <a:spcBef>
                <a:spcPts val="1800"/>
              </a:spcBef>
              <a:spcAft>
                <a:spcPts val="1800"/>
              </a:spcAft>
              <a:buClr>
                <a:schemeClr val="dk1"/>
              </a:buClr>
              <a:buSzPts val="1100"/>
              <a:buFont typeface="Arial"/>
              <a:buNone/>
            </a:pPr>
            <a:endParaRPr sz="1400" b="0" i="0" u="none" strike="noStrike" cap="none">
              <a:solidFill>
                <a:srgbClr val="333333"/>
              </a:solidFill>
              <a:highlight>
                <a:srgbClr val="FFFFFF"/>
              </a:highlight>
              <a:latin typeface="Roboto" charset="0"/>
              <a:ea typeface="Roboto" charset="0"/>
              <a:cs typeface="Roboto" charset="0"/>
              <a:sym typeface="Arial"/>
            </a:endParaRPr>
          </a:p>
        </p:txBody>
      </p:sp>
      <p:pic>
        <p:nvPicPr>
          <p:cNvPr id="61" name="Google Shape;61;g13ffa8e00b4_0_51"/>
          <p:cNvPicPr preferRelativeResize="0"/>
          <p:nvPr/>
        </p:nvPicPr>
        <p:blipFill rotWithShape="1">
          <a:blip r:embed="rId4">
            <a:alphaModFix/>
          </a:blip>
          <a:srcRect/>
          <a:stretch/>
        </p:blipFill>
        <p:spPr>
          <a:xfrm>
            <a:off x="2862350" y="2804225"/>
            <a:ext cx="2382851" cy="1990574"/>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9"/>
                                        </p:tgtEl>
                                        <p:attrNameLst>
                                          <p:attrName>style.visibility</p:attrName>
                                        </p:attrNameLst>
                                      </p:cBhvr>
                                      <p:to>
                                        <p:strVal val="visible"/>
                                      </p:to>
                                    </p:set>
                                    <p:animEffect transition="in" filter="fade">
                                      <p:cBhvr>
                                        <p:cTn id="11" dur="10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8" name="Google Shape;228;p19"/>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29" name="Google Shape;229;p19"/>
          <p:cNvSpPr txBox="1"/>
          <p:nvPr/>
        </p:nvSpPr>
        <p:spPr>
          <a:xfrm>
            <a:off x="214282"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230" name="Google Shape;230;p19"/>
          <p:cNvSpPr txBox="1"/>
          <p:nvPr/>
        </p:nvSpPr>
        <p:spPr>
          <a:xfrm>
            <a:off x="928662" y="1428742"/>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C</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every person must be free to work wherever he wants and no compulsion should be made to confine one to one's own country. So, argument I is vague. However, talented scientists can be of great benefit to the nation and some alternatives as special incentives or better prospects may be made available to them to retain them within their motherland. So, argument II also does not hold.</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7" name="Google Shape;237;p20"/>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38" name="Google Shape;238;p20"/>
          <p:cNvSpPr txBox="1"/>
          <p:nvPr/>
        </p:nvSpPr>
        <p:spPr>
          <a:xfrm>
            <a:off x="285720"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09</a:t>
            </a:r>
            <a:endParaRPr sz="2400" b="0" i="0" u="none" strike="noStrike" cap="none">
              <a:solidFill>
                <a:schemeClr val="lt1"/>
              </a:solidFill>
              <a:latin typeface="Roboto"/>
              <a:ea typeface="Roboto"/>
              <a:cs typeface="Roboto"/>
              <a:sym typeface="Roboto"/>
            </a:endParaRPr>
          </a:p>
        </p:txBody>
      </p:sp>
      <p:sp>
        <p:nvSpPr>
          <p:cNvPr id="239" name="Google Shape;239;p20"/>
          <p:cNvSpPr txBox="1"/>
          <p:nvPr/>
        </p:nvSpPr>
        <p:spPr>
          <a:xfrm>
            <a:off x="928662" y="1214428"/>
            <a:ext cx="685457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we scrap the system of formal education beyond graduation?</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 </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It will mean taking employment at an early date.</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No. It will mean lack of depth of knowledge.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240" name="Google Shape;240;p20"/>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B</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Effect transition="in" filter="fade">
                                      <p:cBhvr>
                                        <p:cTn id="7" dur="1000"/>
                                        <p:tgtEl>
                                          <p:spTgt spid="2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7" name="Google Shape;247;p21"/>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48" name="Google Shape;248;p21"/>
          <p:cNvSpPr txBox="1"/>
          <p:nvPr/>
        </p:nvSpPr>
        <p:spPr>
          <a:xfrm>
            <a:off x="214282"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249" name="Google Shape;249;p21"/>
          <p:cNvSpPr txBox="1"/>
          <p:nvPr/>
        </p:nvSpPr>
        <p:spPr>
          <a:xfrm>
            <a:off x="1000100" y="1214428"/>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B</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Clearly, argument I is vague because at present too, many fields are open to all after graduation. However, eliminating the post-graduate courses would abolish higher and specialized studies which lead to understanding things better and deeply. So, argument II is valid.</a:t>
            </a:r>
            <a:endParaRPr sz="1400" b="0" i="0" u="none" strike="noStrike" cap="none">
              <a:solidFill>
                <a:srgbClr val="000000"/>
              </a:solidFill>
              <a:latin typeface="Roboto" charset="0"/>
              <a:ea typeface="Roboto" charset="0"/>
              <a:cs typeface="Roboto" charset="0"/>
              <a:sym typeface="Arial"/>
            </a:endParaRPr>
          </a:p>
          <a:p>
            <a:pPr marL="457200" marR="0" lvl="0" indent="0" algn="l" rtl="0">
              <a:lnSpc>
                <a:spcPct val="100000"/>
              </a:lnSpc>
              <a:spcBef>
                <a:spcPts val="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6" name="Google Shape;256;p22"/>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57" name="Google Shape;257;p22"/>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10</a:t>
            </a:r>
            <a:endParaRPr sz="2400" b="0" i="0" u="none" strike="noStrike" cap="none">
              <a:solidFill>
                <a:schemeClr val="lt1"/>
              </a:solidFill>
              <a:latin typeface="Roboto"/>
              <a:ea typeface="Roboto"/>
              <a:cs typeface="Roboto"/>
              <a:sym typeface="Roboto"/>
            </a:endParaRPr>
          </a:p>
        </p:txBody>
      </p:sp>
      <p:sp>
        <p:nvSpPr>
          <p:cNvPr id="258" name="Google Shape;258;p22"/>
          <p:cNvSpPr txBox="1"/>
          <p:nvPr/>
        </p:nvSpPr>
        <p:spPr>
          <a:xfrm>
            <a:off x="928662" y="1142990"/>
            <a:ext cx="6884134"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there be an upper age limit of 65 years for contesting Parliamentary/ Legislative Assembly elections?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Generally, people above the age of 65 lose their dynamism and will power.</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No. The life span is so increased that people remain physically and mentally active even up to the age of 80.</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259" name="Google Shape;259;p22"/>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C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9"/>
                                        </p:tgtEl>
                                        <p:attrNameLst>
                                          <p:attrName>style.visibility</p:attrName>
                                        </p:attrNameLst>
                                      </p:cBhvr>
                                      <p:to>
                                        <p:strVal val="visible"/>
                                      </p:to>
                                    </p:set>
                                    <p:animEffect transition="in" filter="fade">
                                      <p:cBhvr>
                                        <p:cTn id="7" dur="1000"/>
                                        <p:tgtEl>
                                          <p:spTgt spid="2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6" name="Google Shape;266;p23"/>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67" name="Google Shape;267;p23"/>
          <p:cNvSpPr txBox="1"/>
          <p:nvPr/>
        </p:nvSpPr>
        <p:spPr>
          <a:xfrm>
            <a:off x="285720"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268" name="Google Shape;268;p23"/>
          <p:cNvSpPr txBox="1"/>
          <p:nvPr/>
        </p:nvSpPr>
        <p:spPr>
          <a:xfrm>
            <a:off x="928662" y="1214428"/>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C</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The age of a person is no criterion for judging his mental capabilities and administrative qualities. So, none of the arguments holds strong.</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5" name="Google Shape;275;p24"/>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76" name="Google Shape;276;p24"/>
          <p:cNvSpPr txBox="1"/>
          <p:nvPr/>
        </p:nvSpPr>
        <p:spPr>
          <a:xfrm>
            <a:off x="285720"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Passage</a:t>
            </a:r>
            <a:endParaRPr sz="2400" b="0" i="0" u="none" strike="noStrike" cap="none">
              <a:solidFill>
                <a:schemeClr val="lt1"/>
              </a:solidFill>
              <a:latin typeface="Roboto"/>
              <a:ea typeface="Roboto"/>
              <a:cs typeface="Roboto"/>
              <a:sym typeface="Roboto"/>
            </a:endParaRPr>
          </a:p>
        </p:txBody>
      </p:sp>
      <p:sp>
        <p:nvSpPr>
          <p:cNvPr id="277" name="Google Shape;277;p24"/>
          <p:cNvSpPr txBox="1"/>
          <p:nvPr/>
        </p:nvSpPr>
        <p:spPr>
          <a:xfrm>
            <a:off x="928662" y="1214428"/>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chemeClr val="dk1"/>
                </a:solidFill>
                <a:latin typeface="Roboto" charset="0"/>
                <a:ea typeface="Roboto" charset="0"/>
                <a:cs typeface="Roboto" charset="0"/>
                <a:sym typeface="Arial"/>
              </a:rPr>
              <a:t>Read the passage and answer the question based on it.</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 fact that draws our attention is that, according to his position in life, an extravagant man is either admired or loathed. A successful business man does nothing to increase his popularity by being prudent with his money. A person who is wealthy is expected to lead a luxurious life and to be lavish with his hospitality. If he is not so, he is considered mean, and his reputation in business may even suffer in consequence. The </a:t>
            </a:r>
            <a:r>
              <a:rPr lang="en-GB" sz="1400" b="1" i="0" u="none" strike="noStrike" cap="none" dirty="0">
                <a:solidFill>
                  <a:schemeClr val="dk1"/>
                </a:solidFill>
                <a:latin typeface="Roboto" charset="0"/>
                <a:ea typeface="Roboto" charset="0"/>
                <a:cs typeface="Roboto" charset="0"/>
                <a:sym typeface="Arial"/>
              </a:rPr>
              <a:t>paradox</a:t>
            </a:r>
            <a:r>
              <a:rPr lang="en-GB" sz="1400" b="0" i="0" u="none" strike="noStrike" cap="none" dirty="0">
                <a:solidFill>
                  <a:schemeClr val="dk1"/>
                </a:solidFill>
                <a:latin typeface="Roboto" charset="0"/>
                <a:ea typeface="Roboto" charset="0"/>
                <a:cs typeface="Roboto" charset="0"/>
                <a:sym typeface="Arial"/>
              </a:rPr>
              <a:t> remains that he had not been careful with his money in the first place; he would never have achieved his present wealth.</a:t>
            </a:r>
            <a:endParaRPr sz="1400" b="0" i="0" u="none" strike="noStrike" cap="none">
              <a:solidFill>
                <a:schemeClr val="dk1"/>
              </a:solidFill>
              <a:latin typeface="Roboto" charset="0"/>
              <a:ea typeface="Roboto" charset="0"/>
              <a:cs typeface="Roboto" charset="0"/>
              <a:sym typeface="Arial"/>
            </a:endParaRPr>
          </a:p>
          <a:p>
            <a:pPr marL="457200" marR="0" lvl="0" indent="0" algn="l" rtl="0">
              <a:lnSpc>
                <a:spcPct val="100000"/>
              </a:lnSpc>
              <a:spcBef>
                <a:spcPts val="80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4" name="Google Shape;284;p25"/>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85" name="Google Shape;285;p25"/>
          <p:cNvSpPr txBox="1"/>
          <p:nvPr/>
        </p:nvSpPr>
        <p:spPr>
          <a:xfrm>
            <a:off x="285720"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lt1"/>
              </a:solidFill>
              <a:latin typeface="Roboto"/>
              <a:ea typeface="Roboto"/>
              <a:cs typeface="Roboto"/>
              <a:sym typeface="Roboto"/>
            </a:endParaRPr>
          </a:p>
        </p:txBody>
      </p:sp>
      <p:sp>
        <p:nvSpPr>
          <p:cNvPr id="286" name="Google Shape;286;p25"/>
          <p:cNvSpPr txBox="1"/>
          <p:nvPr/>
        </p:nvSpPr>
        <p:spPr>
          <a:xfrm>
            <a:off x="928662" y="1285866"/>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Among the low income group, a different set of values exists. The young clerk, who makes his wife a present of a new dress when he has not paid his house rent, is condemned as </a:t>
            </a:r>
            <a:r>
              <a:rPr lang="en-GB" sz="1400" b="0" i="0" u="none" strike="noStrike" cap="none" dirty="0" err="1">
                <a:solidFill>
                  <a:schemeClr val="dk1"/>
                </a:solidFill>
                <a:latin typeface="Roboto" charset="0"/>
                <a:ea typeface="Roboto" charset="0"/>
                <a:cs typeface="Roboto" charset="0"/>
                <a:sym typeface="Arial"/>
              </a:rPr>
              <a:t>extravagant.Carefulness</a:t>
            </a:r>
            <a:r>
              <a:rPr lang="en-GB" sz="1400" b="0" i="0" u="none" strike="noStrike" cap="none" dirty="0">
                <a:solidFill>
                  <a:schemeClr val="dk1"/>
                </a:solidFill>
                <a:latin typeface="Roboto" charset="0"/>
                <a:ea typeface="Roboto" charset="0"/>
                <a:cs typeface="Roboto" charset="0"/>
                <a:sym typeface="Arial"/>
              </a:rPr>
              <a:t> with money to the point of meanness is applauded as a virtue. Nothing in his life is considered more worthy than paying his bills. The ideal wife for such a man separates her housekeeping money into joyless little piles – so much for rent, for food, for the children’s shoes, she is able to face the milkman with </a:t>
            </a:r>
            <a:r>
              <a:rPr lang="en-GB" sz="1400" b="1" i="0" u="none" strike="noStrike" cap="none" dirty="0">
                <a:solidFill>
                  <a:schemeClr val="dk1"/>
                </a:solidFill>
                <a:latin typeface="Roboto" charset="0"/>
                <a:ea typeface="Roboto" charset="0"/>
                <a:cs typeface="Roboto" charset="0"/>
                <a:sym typeface="Arial"/>
              </a:rPr>
              <a:t>equanimity</a:t>
            </a:r>
            <a:r>
              <a:rPr lang="en-GB" sz="1400" b="0" i="0" u="none" strike="noStrike" cap="none" dirty="0">
                <a:solidFill>
                  <a:schemeClr val="dk1"/>
                </a:solidFill>
                <a:latin typeface="Roboto" charset="0"/>
                <a:ea typeface="Roboto" charset="0"/>
                <a:cs typeface="Roboto" charset="0"/>
                <a:sym typeface="Arial"/>
              </a:rPr>
              <a:t> every, month satisfied with her economizing ways , and never knows the guilt of buying something she can’t really afford .</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As for myself, I fall neither of these categories. If I have money to spare I can be extravagant, but when, as is usually the case, I am hard up and then I am the meanest man imaginable.</a:t>
            </a:r>
            <a:endParaRPr sz="1400" b="0" i="0" u="none" strike="noStrike" cap="none">
              <a:solidFill>
                <a:schemeClr val="dk1"/>
              </a:solidFill>
              <a:latin typeface="Roboto" charset="0"/>
              <a:ea typeface="Roboto" charset="0"/>
              <a:cs typeface="Roboto" charset="0"/>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3" name="Google Shape;293;p26"/>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294" name="Google Shape;294;p26"/>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11</a:t>
            </a:r>
            <a:endParaRPr sz="2400" b="0" i="0" u="none" strike="noStrike" cap="none">
              <a:solidFill>
                <a:schemeClr val="lt1"/>
              </a:solidFill>
              <a:latin typeface="Roboto"/>
              <a:ea typeface="Roboto"/>
              <a:cs typeface="Roboto"/>
              <a:sym typeface="Roboto"/>
            </a:endParaRPr>
          </a:p>
        </p:txBody>
      </p:sp>
      <p:sp>
        <p:nvSpPr>
          <p:cNvPr id="295" name="Google Shape;295;p26"/>
          <p:cNvSpPr txBox="1"/>
          <p:nvPr/>
        </p:nvSpPr>
        <p:spPr>
          <a:xfrm>
            <a:off x="1000100" y="1142990"/>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Which of the following would be the most appropriate title for the passage:</a:t>
            </a:r>
            <a:endParaRPr sz="1400" b="0" i="0" u="none" strike="noStrike" cap="none">
              <a:solidFill>
                <a:schemeClr val="dk1"/>
              </a:solidFill>
              <a:latin typeface="Roboto" charset="0"/>
              <a:ea typeface="Roboto" charset="0"/>
              <a:cs typeface="Roboto" charset="0"/>
              <a:sym typeface="Arial"/>
            </a:endParaRPr>
          </a:p>
          <a:p>
            <a:pPr marL="457200" marR="0" lvl="0" indent="0" algn="l" rtl="0">
              <a:lnSpc>
                <a:spcPct val="100000"/>
              </a:lnSpc>
              <a:spcBef>
                <a:spcPts val="800"/>
              </a:spcBef>
              <a:spcAft>
                <a:spcPts val="0"/>
              </a:spcAft>
              <a:buClr>
                <a:srgbClr val="000000"/>
              </a:buClr>
              <a:buSzPts val="1400"/>
              <a:buFont typeface="Arial"/>
              <a:buNone/>
            </a:pP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Being extravagant is always condemnable.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The cause of poverty is extravagance.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Extravagance is a part of the rich as well as of the poor.</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Stingy habits of the poor.</a:t>
            </a:r>
            <a:endParaRPr sz="1400" b="0" i="0" u="none" strike="noStrike" cap="none">
              <a:solidFill>
                <a:schemeClr val="dk1"/>
              </a:solidFill>
              <a:latin typeface="Roboto" charset="0"/>
              <a:ea typeface="Roboto" charset="0"/>
              <a:cs typeface="Roboto" charset="0"/>
              <a:sym typeface="Arial"/>
            </a:endParaRPr>
          </a:p>
          <a:p>
            <a:pPr marL="457200" marR="0" lvl="0" indent="0" algn="l" rtl="0">
              <a:lnSpc>
                <a:spcPct val="100000"/>
              </a:lnSpc>
              <a:spcBef>
                <a:spcPts val="1200"/>
              </a:spcBef>
              <a:spcAft>
                <a:spcPts val="800"/>
              </a:spcAft>
              <a:buClr>
                <a:srgbClr val="000000"/>
              </a:buClr>
              <a:buSzPts val="1400"/>
              <a:buFont typeface="Arial"/>
              <a:buNone/>
            </a:pPr>
            <a:endParaRPr sz="1400" b="0" i="0" u="none" strike="noStrike" cap="none">
              <a:solidFill>
                <a:schemeClr val="dk1"/>
              </a:solidFill>
              <a:latin typeface="Roboto" charset="0"/>
              <a:ea typeface="Roboto" charset="0"/>
              <a:cs typeface="Roboto" charset="0"/>
              <a:sym typeface="Arial"/>
            </a:endParaRPr>
          </a:p>
        </p:txBody>
      </p:sp>
      <p:sp>
        <p:nvSpPr>
          <p:cNvPr id="296" name="Google Shape;296;p26"/>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C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6"/>
                                        </p:tgtEl>
                                        <p:attrNameLst>
                                          <p:attrName>style.visibility</p:attrName>
                                        </p:attrNameLst>
                                      </p:cBhvr>
                                      <p:to>
                                        <p:strVal val="visible"/>
                                      </p:to>
                                    </p:set>
                                    <p:animEffect transition="in" filter="fade">
                                      <p:cBhvr>
                                        <p:cTn id="7" dur="1000"/>
                                        <p:tgtEl>
                                          <p:spTgt spid="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3" name="Google Shape;303;p27"/>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04" name="Google Shape;304;p27"/>
          <p:cNvSpPr txBox="1"/>
          <p:nvPr/>
        </p:nvSpPr>
        <p:spPr>
          <a:xfrm>
            <a:off x="285720"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305" name="Google Shape;305;p27"/>
          <p:cNvSpPr txBox="1"/>
          <p:nvPr/>
        </p:nvSpPr>
        <p:spPr>
          <a:xfrm>
            <a:off x="1000100" y="1285866"/>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C</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This is the most appropriate title as the author sheds light on the life of a rich person in the first paragraph and discusses the life of a person who belongs to lower strata of the society in the second paragraph.</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2" name="Google Shape;312;p28"/>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13" name="Google Shape;313;p28"/>
          <p:cNvSpPr txBox="1"/>
          <p:nvPr/>
        </p:nvSpPr>
        <p:spPr>
          <a:xfrm>
            <a:off x="357158"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12</a:t>
            </a:r>
            <a:endParaRPr sz="2400" b="0" i="0" u="none" strike="noStrike" cap="none">
              <a:solidFill>
                <a:schemeClr val="lt1"/>
              </a:solidFill>
              <a:latin typeface="Roboto"/>
              <a:ea typeface="Roboto"/>
              <a:cs typeface="Roboto"/>
              <a:sym typeface="Roboto"/>
            </a:endParaRPr>
          </a:p>
        </p:txBody>
      </p:sp>
      <p:sp>
        <p:nvSpPr>
          <p:cNvPr id="314" name="Google Shape;314;p28"/>
          <p:cNvSpPr txBox="1"/>
          <p:nvPr/>
        </p:nvSpPr>
        <p:spPr>
          <a:xfrm>
            <a:off x="1000100" y="1285866"/>
            <a:ext cx="681269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According to the passage the person, who is a successful businessman and wealthy 	</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Is expected to have lavish lifestyle.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Should not bother about popularity.</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Is more popular if he appears to be wasting away his time.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Must be extravagant before achieving success.</a:t>
            </a:r>
            <a:endParaRPr sz="1400" b="0" i="0" u="none" strike="noStrike" cap="none">
              <a:solidFill>
                <a:schemeClr val="dk1"/>
              </a:solidFill>
              <a:latin typeface="Roboto" charset="0"/>
              <a:ea typeface="Roboto" charset="0"/>
              <a:cs typeface="Roboto" charset="0"/>
              <a:sym typeface="Arial"/>
            </a:endParaRPr>
          </a:p>
        </p:txBody>
      </p:sp>
      <p:sp>
        <p:nvSpPr>
          <p:cNvPr id="315" name="Google Shape;315;p28"/>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A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15"/>
                                        </p:tgtEl>
                                        <p:attrNameLst>
                                          <p:attrName>style.visibility</p:attrName>
                                        </p:attrNameLst>
                                      </p:cBhvr>
                                      <p:to>
                                        <p:strVal val="visible"/>
                                      </p:to>
                                    </p:set>
                                    <p:animEffect transition="in" filter="fade">
                                      <p:cBhvr>
                                        <p:cTn id="7" dur="1000"/>
                                        <p:tgtEl>
                                          <p:spTgt spid="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8" name="Google Shape;68;p2"/>
          <p:cNvSpPr txBox="1"/>
          <p:nvPr/>
        </p:nvSpPr>
        <p:spPr>
          <a:xfrm>
            <a:off x="327600" y="23355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000" b="0" i="0" u="none" strike="noStrike" cap="none">
                <a:solidFill>
                  <a:schemeClr val="lt1"/>
                </a:solidFill>
                <a:latin typeface="Roboto"/>
                <a:ea typeface="Roboto"/>
                <a:cs typeface="Roboto"/>
                <a:sym typeface="Roboto"/>
              </a:rPr>
              <a:t>Verbal Reasoning</a:t>
            </a:r>
            <a:endParaRPr sz="2000" b="0" i="0" u="none" strike="noStrike" cap="none">
              <a:solidFill>
                <a:schemeClr val="lt1"/>
              </a:solidFill>
              <a:latin typeface="Roboto"/>
              <a:ea typeface="Roboto"/>
              <a:cs typeface="Roboto"/>
              <a:sym typeface="Roboto"/>
            </a:endParaRPr>
          </a:p>
        </p:txBody>
      </p:sp>
      <p:sp>
        <p:nvSpPr>
          <p:cNvPr id="69" name="Google Shape;69;p2"/>
          <p:cNvSpPr txBox="1"/>
          <p:nvPr/>
        </p:nvSpPr>
        <p:spPr>
          <a:xfrm>
            <a:off x="285720" y="642924"/>
            <a:ext cx="73842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457200" marR="0" lvl="0" indent="-457200" algn="l" rtl="0">
              <a:lnSpc>
                <a:spcPct val="100000"/>
              </a:lnSpc>
              <a:spcBef>
                <a:spcPts val="0"/>
              </a:spcBef>
              <a:spcAft>
                <a:spcPts val="0"/>
              </a:spcAft>
              <a:buClr>
                <a:srgbClr val="000000"/>
              </a:buClr>
              <a:buSzPts val="1400"/>
              <a:buFont typeface="Arial"/>
              <a:buNone/>
            </a:pPr>
            <a:endParaRPr sz="2400" b="0" i="0" u="none" strike="noStrike" cap="none">
              <a:solidFill>
                <a:srgbClr val="000000"/>
              </a:solidFill>
              <a:latin typeface="Roboto" charset="0"/>
              <a:ea typeface="Roboto" charset="0"/>
              <a:cs typeface="Roboto" charset="0"/>
              <a:sym typeface="Arial"/>
            </a:endParaRPr>
          </a:p>
          <a:p>
            <a:pPr marL="457200" marR="0" lvl="0" indent="-457200" algn="l" rtl="0">
              <a:lnSpc>
                <a:spcPct val="100000"/>
              </a:lnSpc>
              <a:spcBef>
                <a:spcPts val="800"/>
              </a:spcBef>
              <a:spcAft>
                <a:spcPts val="0"/>
              </a:spcAft>
              <a:buClr>
                <a:srgbClr val="000000"/>
              </a:buClr>
              <a:buSzPts val="1400"/>
              <a:buFont typeface="Arial"/>
              <a:buNone/>
            </a:pPr>
            <a:endParaRPr sz="2400" b="0" i="0" u="none" strike="noStrike" cap="none">
              <a:solidFill>
                <a:srgbClr val="000000"/>
              </a:solidFill>
              <a:latin typeface="Roboto" charset="0"/>
              <a:ea typeface="Roboto" charset="0"/>
              <a:cs typeface="Roboto" charset="0"/>
              <a:sym typeface="Arial"/>
            </a:endParaRPr>
          </a:p>
          <a:p>
            <a:pPr marL="457200" marR="0" lvl="0" indent="-457200" algn="l" rtl="0">
              <a:lnSpc>
                <a:spcPct val="100000"/>
              </a:lnSpc>
              <a:spcBef>
                <a:spcPts val="800"/>
              </a:spcBef>
              <a:spcAft>
                <a:spcPts val="0"/>
              </a:spcAft>
              <a:buClr>
                <a:srgbClr val="000000"/>
              </a:buClr>
              <a:buSzPts val="1400"/>
              <a:buFont typeface="Arial"/>
              <a:buNone/>
            </a:pPr>
            <a:endParaRPr sz="2400" b="0" i="0" u="none" strike="noStrike" cap="none">
              <a:solidFill>
                <a:srgbClr val="000000"/>
              </a:solidFill>
              <a:latin typeface="Roboto" charset="0"/>
              <a:ea typeface="Roboto" charset="0"/>
              <a:cs typeface="Roboto" charset="0"/>
              <a:sym typeface="Arial"/>
            </a:endParaRPr>
          </a:p>
          <a:p>
            <a:pPr marL="457200" marR="0" lvl="0" indent="-457200" algn="l" rtl="0">
              <a:lnSpc>
                <a:spcPct val="100000"/>
              </a:lnSpc>
              <a:spcBef>
                <a:spcPts val="800"/>
              </a:spcBef>
              <a:spcAft>
                <a:spcPts val="0"/>
              </a:spcAft>
              <a:buClr>
                <a:srgbClr val="000000"/>
              </a:buClr>
              <a:buSzPts val="1400"/>
              <a:buFont typeface="Arial"/>
              <a:buNone/>
            </a:pPr>
            <a:endParaRPr sz="2400" b="0" i="0" u="none" strike="noStrike" cap="none">
              <a:solidFill>
                <a:srgbClr val="000000"/>
              </a:solidFill>
              <a:latin typeface="Roboto" charset="0"/>
              <a:ea typeface="Roboto" charset="0"/>
              <a:cs typeface="Roboto" charset="0"/>
              <a:sym typeface="Arial"/>
            </a:endParaRPr>
          </a:p>
          <a:p>
            <a:pPr marL="3657600" marR="0" lvl="0" indent="-457200" algn="l" rtl="0">
              <a:lnSpc>
                <a:spcPct val="100000"/>
              </a:lnSpc>
              <a:spcBef>
                <a:spcPts val="800"/>
              </a:spcBef>
              <a:spcAft>
                <a:spcPts val="800"/>
              </a:spcAft>
              <a:buClr>
                <a:srgbClr val="000000"/>
              </a:buClr>
              <a:buSzPts val="2400"/>
              <a:buFont typeface="Arial"/>
              <a:buNone/>
            </a:pPr>
            <a:r>
              <a:rPr lang="en-GB" sz="2400" b="1" i="0" u="none" strike="noStrike" cap="none" dirty="0">
                <a:solidFill>
                  <a:srgbClr val="000000"/>
                </a:solidFill>
                <a:latin typeface="Roboto" charset="0"/>
                <a:ea typeface="Roboto" charset="0"/>
                <a:cs typeface="Roboto" charset="0"/>
                <a:sym typeface="Arial"/>
              </a:rPr>
              <a:t>Verbal Reasoning</a:t>
            </a:r>
            <a:endParaRPr sz="2400" b="1"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2" name="Google Shape;322;p29"/>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23" name="Google Shape;323;p29"/>
          <p:cNvSpPr txBox="1"/>
          <p:nvPr/>
        </p:nvSpPr>
        <p:spPr>
          <a:xfrm>
            <a:off x="285720"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324" name="Google Shape;324;p29"/>
          <p:cNvSpPr txBox="1"/>
          <p:nvPr/>
        </p:nvSpPr>
        <p:spPr>
          <a:xfrm>
            <a:off x="1000100" y="1142990"/>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A</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It is given in the fourth line of the 1st paragraph.:“If he .........consequence.”</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31" name="Google Shape;331;p30"/>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32" name="Google Shape;332;p30"/>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13</a:t>
            </a:r>
            <a:endParaRPr sz="2400" b="0" i="0" u="none" strike="noStrike" cap="none">
              <a:solidFill>
                <a:schemeClr val="lt1"/>
              </a:solidFill>
              <a:latin typeface="Roboto"/>
              <a:ea typeface="Roboto"/>
              <a:cs typeface="Roboto"/>
              <a:sym typeface="Roboto"/>
            </a:endParaRPr>
          </a:p>
        </p:txBody>
      </p:sp>
      <p:sp>
        <p:nvSpPr>
          <p:cNvPr id="333" name="Google Shape;333;p30"/>
          <p:cNvSpPr txBox="1"/>
          <p:nvPr/>
        </p:nvSpPr>
        <p:spPr>
          <a:xfrm>
            <a:off x="1000100" y="1214428"/>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The phrase ‘lavish with his hospitality’ in the third sentence of the first paragraph means 	</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Thoughtful in spending only on guests and strangers.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Unconcerned in treating his friends and relatives.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Stinginess in dealing with his relatives.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Extravagance in entertaining guest.</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1200"/>
              </a:spcBef>
              <a:spcAft>
                <a:spcPts val="800"/>
              </a:spcAft>
              <a:buClr>
                <a:srgbClr val="000000"/>
              </a:buClr>
              <a:buSzPts val="1400"/>
              <a:buFont typeface="Arial"/>
              <a:buNone/>
            </a:pPr>
            <a:endParaRPr sz="1400" b="0" i="0" u="none" strike="noStrike" cap="none">
              <a:solidFill>
                <a:schemeClr val="dk1"/>
              </a:solidFill>
              <a:latin typeface="Roboto" charset="0"/>
              <a:ea typeface="Roboto" charset="0"/>
              <a:cs typeface="Roboto" charset="0"/>
              <a:sym typeface="Arial"/>
            </a:endParaRPr>
          </a:p>
        </p:txBody>
      </p:sp>
      <p:sp>
        <p:nvSpPr>
          <p:cNvPr id="334" name="Google Shape;334;p30"/>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D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
                                        </p:tgtEl>
                                        <p:attrNameLst>
                                          <p:attrName>style.visibility</p:attrName>
                                        </p:attrNameLst>
                                      </p:cBhvr>
                                      <p:to>
                                        <p:strVal val="visible"/>
                                      </p:to>
                                    </p:set>
                                    <p:animEffect transition="in" filter="fade">
                                      <p:cBhvr>
                                        <p:cTn id="7" dur="10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41" name="Google Shape;341;p31"/>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42" name="Google Shape;342;p31"/>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343" name="Google Shape;343;p31"/>
          <p:cNvSpPr txBox="1"/>
          <p:nvPr/>
        </p:nvSpPr>
        <p:spPr>
          <a:xfrm>
            <a:off x="1000100" y="1285866"/>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D</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The meaning of the word “hospitality” is the quality or disposition of receiving and treating guests and strangers in a warm, friendly, generous way which justifies that option d is the correct answer choice.</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50" name="Google Shape;350;p32"/>
          <p:cNvSpPr/>
          <p:nvPr/>
        </p:nvSpPr>
        <p:spPr>
          <a:xfrm>
            <a:off x="0" y="571486"/>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51" name="Google Shape;351;p32"/>
          <p:cNvSpPr txBox="1"/>
          <p:nvPr/>
        </p:nvSpPr>
        <p:spPr>
          <a:xfrm>
            <a:off x="357158" y="571486"/>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14</a:t>
            </a:r>
            <a:endParaRPr sz="2400" b="0" i="0" u="none" strike="noStrike" cap="none">
              <a:solidFill>
                <a:schemeClr val="lt1"/>
              </a:solidFill>
              <a:latin typeface="Roboto"/>
              <a:ea typeface="Roboto"/>
              <a:cs typeface="Roboto"/>
              <a:sym typeface="Roboto"/>
            </a:endParaRPr>
          </a:p>
        </p:txBody>
      </p:sp>
      <p:sp>
        <p:nvSpPr>
          <p:cNvPr id="352" name="Google Shape;352;p32"/>
          <p:cNvSpPr txBox="1"/>
          <p:nvPr/>
        </p:nvSpPr>
        <p:spPr>
          <a:xfrm>
            <a:off x="1000100" y="1285866"/>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The word ‘paradox’ in the last sentence of the first paragraph means 	</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Statement based on the popular opinion</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a statement that seems self-contradictory but in reality expresses a possible truth.</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Statement based on facts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A word that brings out the hidden meaning</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120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53" name="Google Shape;353;p32"/>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B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53"/>
                                        </p:tgtEl>
                                        <p:attrNameLst>
                                          <p:attrName>style.visibility</p:attrName>
                                        </p:attrNameLst>
                                      </p:cBhvr>
                                      <p:to>
                                        <p:strVal val="visible"/>
                                      </p:to>
                                    </p:set>
                                    <p:animEffect transition="in" filter="fade">
                                      <p:cBhvr>
                                        <p:cTn id="7" dur="1000"/>
                                        <p:tgtEl>
                                          <p:spTgt spid="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60" name="Google Shape;360;p33"/>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61" name="Google Shape;361;p33"/>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362" name="Google Shape;362;p33"/>
          <p:cNvSpPr txBox="1"/>
          <p:nvPr/>
        </p:nvSpPr>
        <p:spPr>
          <a:xfrm>
            <a:off x="1000100" y="1285866"/>
            <a:ext cx="66698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B</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The meaning of the word “paradox” is given in option B and it is also explained in the last sentence of the first paragraph.</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9" name="Google Shape;369;p34"/>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70" name="Google Shape;370;p34"/>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15</a:t>
            </a:r>
            <a:endParaRPr sz="2400" b="0" i="0" u="none" strike="noStrike" cap="none">
              <a:solidFill>
                <a:schemeClr val="lt1"/>
              </a:solidFill>
              <a:latin typeface="Roboto"/>
              <a:ea typeface="Roboto"/>
              <a:cs typeface="Roboto"/>
              <a:sym typeface="Roboto"/>
            </a:endParaRPr>
          </a:p>
        </p:txBody>
      </p:sp>
      <p:sp>
        <p:nvSpPr>
          <p:cNvPr id="371" name="Google Shape;371;p34"/>
          <p:cNvSpPr txBox="1"/>
          <p:nvPr/>
        </p:nvSpPr>
        <p:spPr>
          <a:xfrm>
            <a:off x="1000100" y="1357304"/>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What is the meaning of the word “equanimity”? 	</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Calmness</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Discomposure</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Equivocal</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Dubious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120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72" name="Google Shape;372;p34"/>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A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2"/>
                                        </p:tgtEl>
                                        <p:attrNameLst>
                                          <p:attrName>style.visibility</p:attrName>
                                        </p:attrNameLst>
                                      </p:cBhvr>
                                      <p:to>
                                        <p:strVal val="visible"/>
                                      </p:to>
                                    </p:set>
                                    <p:animEffect transition="in" filter="fade">
                                      <p:cBhvr>
                                        <p:cTn id="7" dur="1000"/>
                                        <p:tgtEl>
                                          <p:spTgt spid="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9" name="Google Shape;379;p35"/>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380" name="Google Shape;380;p35"/>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381" name="Google Shape;381;p35"/>
          <p:cNvSpPr txBox="1"/>
          <p:nvPr/>
        </p:nvSpPr>
        <p:spPr>
          <a:xfrm>
            <a:off x="1000100" y="1214428"/>
            <a:ext cx="6741258"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Answer: Option A</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00000"/>
              </a:lnSpc>
              <a:spcBef>
                <a:spcPts val="800"/>
              </a:spcBef>
              <a:spcAft>
                <a:spcPts val="80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The word “equanimity” means mental or emotional stability or composure, especially under tension or strain as can further be understood as in this example “Raj was a man of great equanimity, even when talking about his own death.”</a:t>
            </a: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6" name="Google Shape;76;p3"/>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77" name="Google Shape;77;p3"/>
          <p:cNvSpPr txBox="1"/>
          <p:nvPr/>
        </p:nvSpPr>
        <p:spPr>
          <a:xfrm>
            <a:off x="357158"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Verbal Reasoning</a:t>
            </a:r>
            <a:endParaRPr sz="2400" b="0" i="0" u="none" strike="noStrike" cap="none">
              <a:solidFill>
                <a:schemeClr val="lt1"/>
              </a:solidFill>
              <a:latin typeface="Roboto"/>
              <a:ea typeface="Roboto"/>
              <a:cs typeface="Roboto"/>
              <a:sym typeface="Roboto"/>
            </a:endParaRPr>
          </a:p>
        </p:txBody>
      </p:sp>
      <p:sp>
        <p:nvSpPr>
          <p:cNvPr id="78" name="Google Shape;78;p3"/>
          <p:cNvSpPr txBox="1"/>
          <p:nvPr/>
        </p:nvSpPr>
        <p:spPr>
          <a:xfrm>
            <a:off x="1000100" y="1142990"/>
            <a:ext cx="64294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Each question given below consists of a statement, followed by two arguments numbered I and II. You have to decide which of the arguments is a 'strong' argument and which is a 'weak' argument.</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Give answer:</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1200"/>
              </a:spcBef>
              <a:spcAft>
                <a:spcPts val="0"/>
              </a:spcAft>
              <a:buClr>
                <a:schemeClr val="dk1"/>
              </a:buClr>
              <a:buSzPts val="1400"/>
              <a:buFont typeface="Arial"/>
              <a:buChar char="●"/>
            </a:pPr>
            <a:r>
              <a:rPr lang="en-GB" sz="1400" b="0" i="0" u="none" strike="noStrike" cap="none" dirty="0">
                <a:solidFill>
                  <a:srgbClr val="000000"/>
                </a:solidFill>
                <a:latin typeface="Roboto" charset="0"/>
                <a:ea typeface="Roboto" charset="0"/>
                <a:cs typeface="Roboto" charset="0"/>
                <a:sym typeface="Arial"/>
              </a:rPr>
              <a:t>(A) If only argument I is strong</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GB" sz="1400" b="0" i="0" u="none" strike="noStrike" cap="none" dirty="0">
                <a:solidFill>
                  <a:srgbClr val="000000"/>
                </a:solidFill>
                <a:latin typeface="Roboto" charset="0"/>
                <a:ea typeface="Roboto" charset="0"/>
                <a:cs typeface="Roboto" charset="0"/>
                <a:sym typeface="Arial"/>
              </a:rPr>
              <a:t>(B) If only argument II is strong</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GB" sz="1400" b="0" i="0" u="none" strike="noStrike" cap="none" dirty="0">
                <a:solidFill>
                  <a:srgbClr val="000000"/>
                </a:solidFill>
                <a:latin typeface="Roboto" charset="0"/>
                <a:ea typeface="Roboto" charset="0"/>
                <a:cs typeface="Roboto" charset="0"/>
                <a:sym typeface="Arial"/>
              </a:rPr>
              <a:t>(C) If neither I nor II is strong and</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Char char="●"/>
            </a:pPr>
            <a:r>
              <a:rPr lang="en-GB" sz="1400" b="0" i="0" u="none" strike="noStrike" cap="none" dirty="0">
                <a:solidFill>
                  <a:srgbClr val="000000"/>
                </a:solidFill>
                <a:latin typeface="Roboto" charset="0"/>
                <a:ea typeface="Roboto" charset="0"/>
                <a:cs typeface="Roboto" charset="0"/>
                <a:sym typeface="Arial"/>
              </a:rPr>
              <a:t>(D) If both I and II are strong.</a:t>
            </a:r>
            <a:endParaRPr sz="1400" b="0" i="0" u="none" strike="noStrike" cap="none">
              <a:solidFill>
                <a:srgbClr val="000000"/>
              </a:solidFill>
              <a:latin typeface="Roboto" charset="0"/>
              <a:ea typeface="Roboto" charset="0"/>
              <a:cs typeface="Roboto" charset="0"/>
              <a:sym typeface="Arial"/>
            </a:endParaRPr>
          </a:p>
          <a:p>
            <a:pPr marL="457200" marR="0" lvl="0" indent="-457200" algn="l" rtl="0">
              <a:lnSpc>
                <a:spcPct val="100000"/>
              </a:lnSpc>
              <a:spcBef>
                <a:spcPts val="1200"/>
              </a:spcBef>
              <a:spcAft>
                <a:spcPts val="80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5" name="Google Shape;85;p4"/>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86" name="Google Shape;86;p4"/>
          <p:cNvSpPr txBox="1"/>
          <p:nvPr/>
        </p:nvSpPr>
        <p:spPr>
          <a:xfrm>
            <a:off x="357158"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01</a:t>
            </a:r>
            <a:endParaRPr sz="2400" b="0" i="0" u="none" strike="noStrike" cap="none">
              <a:solidFill>
                <a:schemeClr val="lt1"/>
              </a:solidFill>
              <a:latin typeface="Roboto"/>
              <a:ea typeface="Roboto"/>
              <a:cs typeface="Roboto"/>
              <a:sym typeface="Roboto"/>
            </a:endParaRPr>
          </a:p>
        </p:txBody>
      </p:sp>
      <p:sp>
        <p:nvSpPr>
          <p:cNvPr id="87" name="Google Shape;87;p4"/>
          <p:cNvSpPr txBox="1"/>
          <p:nvPr/>
        </p:nvSpPr>
        <p:spPr>
          <a:xfrm>
            <a:off x="1000100" y="930575"/>
            <a:ext cx="671170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Statement: Should India encourage exports, when most things are insufficient for internal use itself?</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Arguments:</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I. Yes. We have to earn foreign exchange to pay for our imports.</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rgbClr val="000000"/>
                </a:solidFill>
                <a:latin typeface="Roboto" charset="0"/>
                <a:ea typeface="Roboto" charset="0"/>
                <a:cs typeface="Roboto" charset="0"/>
                <a:sym typeface="Arial"/>
              </a:rPr>
              <a:t>II. No. Even selective encouragement would lead to shortages.</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rgbClr val="000000"/>
              </a:buClr>
              <a:buSzPts val="1400"/>
              <a:buFont typeface="Arial"/>
              <a:buAutoNum type="alphaUcPeriod"/>
            </a:pPr>
            <a:r>
              <a:rPr lang="en-GB" sz="1400" b="0" i="0" u="none" strike="noStrike" cap="none" dirty="0">
                <a:solidFill>
                  <a:srgbClr val="000000"/>
                </a:solidFill>
                <a:latin typeface="Roboto" charset="0"/>
                <a:ea typeface="Roboto" charset="0"/>
                <a:cs typeface="Roboto" charset="0"/>
                <a:sym typeface="Arial"/>
              </a:rPr>
              <a:t>If only argument I is strong</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rgbClr val="000000"/>
              </a:buClr>
              <a:buSzPts val="1400"/>
              <a:buFont typeface="Arial"/>
              <a:buAutoNum type="alphaUcPeriod"/>
            </a:pPr>
            <a:r>
              <a:rPr lang="en-GB" sz="1400" b="0" i="0" u="none" strike="noStrike" cap="none" dirty="0">
                <a:solidFill>
                  <a:srgbClr val="000000"/>
                </a:solidFill>
                <a:latin typeface="Roboto" charset="0"/>
                <a:ea typeface="Roboto" charset="0"/>
                <a:cs typeface="Roboto" charset="0"/>
                <a:sym typeface="Arial"/>
              </a:rPr>
              <a:t>If only argument II is strong</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rgbClr val="000000"/>
              </a:buClr>
              <a:buSzPts val="1400"/>
              <a:buFont typeface="Arial"/>
              <a:buAutoNum type="alphaUcPeriod"/>
            </a:pPr>
            <a:r>
              <a:rPr lang="en-GB" sz="1400" b="0" i="0" u="none" strike="noStrike" cap="none" dirty="0">
                <a:solidFill>
                  <a:srgbClr val="000000"/>
                </a:solidFill>
                <a:latin typeface="Roboto" charset="0"/>
                <a:ea typeface="Roboto" charset="0"/>
                <a:cs typeface="Roboto" charset="0"/>
                <a:sym typeface="Arial"/>
              </a:rPr>
              <a:t>If neither I nor II is strong</a:t>
            </a:r>
            <a:endParaRPr sz="1400" b="0" i="0" u="none" strike="noStrike" cap="none">
              <a:solidFill>
                <a:srgbClr val="000000"/>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rgbClr val="000000"/>
              </a:buClr>
              <a:buSzPts val="1400"/>
              <a:buFont typeface="Arial"/>
              <a:buAutoNum type="alphaUcPeriod"/>
            </a:pPr>
            <a:r>
              <a:rPr lang="en-GB" sz="1400" b="0" i="0" u="none" strike="noStrike" cap="none" dirty="0">
                <a:solidFill>
                  <a:srgbClr val="000000"/>
                </a:solidFill>
                <a:latin typeface="Roboto" charset="0"/>
                <a:ea typeface="Roboto" charset="0"/>
                <a:cs typeface="Roboto" charset="0"/>
                <a:sym typeface="Arial"/>
              </a:rPr>
              <a:t>If both I and II are strong</a:t>
            </a:r>
            <a:endParaRPr sz="1400" b="0" i="0" u="none" strike="noStrike" cap="none">
              <a:solidFill>
                <a:srgbClr val="000000"/>
              </a:solidFill>
              <a:latin typeface="Roboto" charset="0"/>
              <a:ea typeface="Roboto" charset="0"/>
              <a:cs typeface="Roboto" charset="0"/>
              <a:sym typeface="Arial"/>
            </a:endParaRPr>
          </a:p>
        </p:txBody>
      </p:sp>
      <p:sp>
        <p:nvSpPr>
          <p:cNvPr id="88" name="Google Shape;88;p4"/>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A</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fade">
                                      <p:cBhvr>
                                        <p:cTn id="7" dur="10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5" name="Google Shape;95;p5"/>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96" name="Google Shape;96;p5"/>
          <p:cNvSpPr txBox="1"/>
          <p:nvPr/>
        </p:nvSpPr>
        <p:spPr>
          <a:xfrm>
            <a:off x="357158"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97" name="Google Shape;97;p5"/>
          <p:cNvSpPr txBox="1"/>
          <p:nvPr/>
        </p:nvSpPr>
        <p:spPr>
          <a:xfrm>
            <a:off x="928662" y="891975"/>
            <a:ext cx="6572296" cy="300000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12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Answer: Option A</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12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Clearly, India can export only the surplus and that which can be saved after fulfilling its own needs, to pay for its imports. Encouragement to export cannot lead to shortages as it shall provide the resources for imports. So, only argument I holds.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Roboto" charset="0"/>
              <a:ea typeface="Roboto" charset="0"/>
              <a:cs typeface="Roboto" charset="0"/>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4" name="Google Shape;104;p6"/>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05" name="Google Shape;105;p6"/>
          <p:cNvSpPr txBox="1"/>
          <p:nvPr/>
        </p:nvSpPr>
        <p:spPr>
          <a:xfrm>
            <a:off x="357158"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02</a:t>
            </a:r>
            <a:endParaRPr sz="2400" b="0" i="0" u="none" strike="noStrike" cap="none">
              <a:solidFill>
                <a:schemeClr val="lt1"/>
              </a:solidFill>
              <a:latin typeface="Roboto"/>
              <a:ea typeface="Roboto"/>
              <a:cs typeface="Roboto"/>
              <a:sym typeface="Roboto"/>
            </a:endParaRPr>
          </a:p>
        </p:txBody>
      </p:sp>
      <p:sp>
        <p:nvSpPr>
          <p:cNvPr id="106" name="Google Shape;106;p6"/>
          <p:cNvSpPr txBox="1"/>
          <p:nvPr/>
        </p:nvSpPr>
        <p:spPr>
          <a:xfrm>
            <a:off x="928662" y="930575"/>
            <a:ext cx="6929486"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all the drugs patented and manufactured in Western countries be first tried out on sample basis before giving licence for sale to general public in India?</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 Yes. Many such drugs require different doses and duration for Indian population and hence it is necessary.</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II. No. This is just not feasible and hence cannot be implemented.</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107" name="Google Shape;107;p6"/>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A </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10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4" name="Google Shape;114;p7"/>
          <p:cNvSpPr/>
          <p:nvPr/>
        </p:nvSpPr>
        <p:spPr>
          <a:xfrm>
            <a:off x="0" y="500048"/>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15" name="Google Shape;115;p7"/>
          <p:cNvSpPr txBox="1"/>
          <p:nvPr/>
        </p:nvSpPr>
        <p:spPr>
          <a:xfrm>
            <a:off x="285720" y="500048"/>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Explanation:</a:t>
            </a:r>
            <a:endParaRPr sz="2400" b="0" i="0" u="none" strike="noStrike" cap="none">
              <a:solidFill>
                <a:schemeClr val="lt1"/>
              </a:solidFill>
              <a:latin typeface="Roboto"/>
              <a:ea typeface="Roboto"/>
              <a:cs typeface="Roboto"/>
              <a:sym typeface="Roboto"/>
            </a:endParaRPr>
          </a:p>
        </p:txBody>
      </p:sp>
      <p:sp>
        <p:nvSpPr>
          <p:cNvPr id="116" name="Google Shape;116;p7"/>
          <p:cNvSpPr txBox="1"/>
          <p:nvPr/>
        </p:nvSpPr>
        <p:spPr>
          <a:xfrm>
            <a:off x="1000100" y="1285866"/>
            <a:ext cx="66698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1200"/>
              </a:spcBef>
              <a:spcAft>
                <a:spcPts val="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Answer: Option A</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1200"/>
              </a:spcBef>
              <a:spcAft>
                <a:spcPts val="0"/>
              </a:spcAft>
              <a:buClr>
                <a:srgbClr val="000000"/>
              </a:buClr>
              <a:buSzPts val="1400"/>
              <a:buFont typeface="Arial"/>
              <a:buNone/>
            </a:pPr>
            <a:r>
              <a:rPr lang="en-GB" sz="1400" b="0" i="0" u="none" strike="noStrike" cap="none" dirty="0">
                <a:solidFill>
                  <a:srgbClr val="000000"/>
                </a:solidFill>
                <a:latin typeface="Roboto" charset="0"/>
                <a:ea typeface="Roboto" charset="0"/>
                <a:cs typeface="Roboto" charset="0"/>
                <a:sym typeface="Arial"/>
              </a:rPr>
              <a:t>Clearly, health of the citizens is an issue of major concern for the Government. So, a product like drugs, must be first studied and tested in the Indian context before giving licence for its sale. So, only argument I holds strong.</a:t>
            </a:r>
            <a:endParaRPr sz="1400" b="0" i="0" u="none" strike="noStrike" cap="none">
              <a:solidFill>
                <a:srgbClr val="000000"/>
              </a:solidFill>
              <a:latin typeface="Roboto" charset="0"/>
              <a:ea typeface="Roboto" charset="0"/>
              <a:cs typeface="Roboto" charset="0"/>
              <a:sym typeface="Arial"/>
            </a:endParaRPr>
          </a:p>
          <a:p>
            <a:pPr marL="0" marR="0" lvl="0" indent="0" algn="l" rtl="0">
              <a:lnSpc>
                <a:spcPct val="115000"/>
              </a:lnSpc>
              <a:spcBef>
                <a:spcPts val="0"/>
              </a:spcBef>
              <a:spcAft>
                <a:spcPts val="0"/>
              </a:spcAft>
              <a:buClr>
                <a:schemeClr val="dk1"/>
              </a:buClr>
              <a:buSzPts val="1100"/>
              <a:buFont typeface="Arial"/>
              <a:buNone/>
            </a:pPr>
            <a:endParaRPr sz="1400" b="0" i="0" u="none" strike="noStrike" cap="none">
              <a:solidFill>
                <a:srgbClr val="000000"/>
              </a:solidFill>
              <a:latin typeface="Roboto" charset="0"/>
              <a:ea typeface="Roboto" charset="0"/>
              <a:cs typeface="Roboto" charset="0"/>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3" name="Google Shape;123;p8"/>
          <p:cNvSpPr/>
          <p:nvPr/>
        </p:nvSpPr>
        <p:spPr>
          <a:xfrm>
            <a:off x="0" y="428610"/>
            <a:ext cx="3528000" cy="475200"/>
          </a:xfrm>
          <a:prstGeom prst="homePlate">
            <a:avLst>
              <a:gd name="adj" fmla="val 50000"/>
            </a:avLst>
          </a:prstGeom>
          <a:solidFill>
            <a:srgbClr val="5F1E7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Roboto" charset="0"/>
              <a:ea typeface="Roboto" charset="0"/>
              <a:cs typeface="Roboto" charset="0"/>
              <a:sym typeface="Arial"/>
            </a:endParaRPr>
          </a:p>
        </p:txBody>
      </p:sp>
      <p:sp>
        <p:nvSpPr>
          <p:cNvPr id="124" name="Google Shape;124;p8"/>
          <p:cNvSpPr txBox="1"/>
          <p:nvPr/>
        </p:nvSpPr>
        <p:spPr>
          <a:xfrm>
            <a:off x="357158" y="428610"/>
            <a:ext cx="2827800" cy="475200"/>
          </a:xfrm>
          <a:prstGeom prst="rect">
            <a:avLst/>
          </a:prstGeom>
          <a:noFill/>
          <a:ln>
            <a:noFill/>
          </a:ln>
        </p:spPr>
        <p:txBody>
          <a:bodyPr spcFirstLastPara="1" wrap="square" lIns="0" tIns="0" rIns="0" bIns="0" anchor="ctr" anchorCtr="0">
            <a:noAutofit/>
          </a:bodyPr>
          <a:lstStyle/>
          <a:p>
            <a:pPr marL="0" marR="0" lvl="0" indent="0" algn="l" rtl="0">
              <a:lnSpc>
                <a:spcPct val="100000"/>
              </a:lnSpc>
              <a:spcBef>
                <a:spcPts val="0"/>
              </a:spcBef>
              <a:spcAft>
                <a:spcPts val="0"/>
              </a:spcAft>
              <a:buClr>
                <a:srgbClr val="000000"/>
              </a:buClr>
              <a:buSzPts val="2000"/>
              <a:buFont typeface="Arial"/>
              <a:buNone/>
            </a:pPr>
            <a:r>
              <a:rPr lang="en-GB" sz="2400" b="0" i="0" u="none" strike="noStrike" cap="none" dirty="0">
                <a:solidFill>
                  <a:schemeClr val="lt1"/>
                </a:solidFill>
                <a:latin typeface="Roboto"/>
                <a:ea typeface="Roboto"/>
                <a:cs typeface="Roboto"/>
                <a:sym typeface="Roboto"/>
              </a:rPr>
              <a:t>Question: 03</a:t>
            </a:r>
            <a:endParaRPr sz="2400" b="0" i="0" u="none" strike="noStrike" cap="none">
              <a:solidFill>
                <a:schemeClr val="lt1"/>
              </a:solidFill>
              <a:latin typeface="Roboto"/>
              <a:ea typeface="Roboto"/>
              <a:cs typeface="Roboto"/>
              <a:sym typeface="Roboto"/>
            </a:endParaRPr>
          </a:p>
        </p:txBody>
      </p:sp>
      <p:sp>
        <p:nvSpPr>
          <p:cNvPr id="125" name="Google Shape;125;p8"/>
          <p:cNvSpPr txBox="1"/>
          <p:nvPr/>
        </p:nvSpPr>
        <p:spPr>
          <a:xfrm>
            <a:off x="1000100" y="1214428"/>
            <a:ext cx="6669820" cy="3144600"/>
          </a:xfrm>
          <a:prstGeom prst="rect">
            <a:avLst/>
          </a:prstGeom>
          <a:noFill/>
          <a:ln w="9525" cap="flat" cmpd="sng">
            <a:solidFill>
              <a:schemeClr val="lt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15000"/>
              </a:lnSpc>
              <a:spcBef>
                <a:spcPts val="0"/>
              </a:spcBef>
              <a:spcAft>
                <a:spcPts val="0"/>
              </a:spcAft>
              <a:buClr>
                <a:schemeClr val="dk1"/>
              </a:buClr>
              <a:buSzPts val="1100"/>
              <a:buFont typeface="Arial"/>
              <a:buNone/>
            </a:pPr>
            <a:r>
              <a:rPr lang="en-GB" sz="1400" b="0" i="0" u="none" strike="noStrike" cap="none" dirty="0">
                <a:solidFill>
                  <a:schemeClr val="dk1"/>
                </a:solidFill>
                <a:latin typeface="Roboto" charset="0"/>
                <a:ea typeface="Roboto" charset="0"/>
                <a:cs typeface="Roboto" charset="0"/>
                <a:sym typeface="Arial"/>
              </a:rPr>
              <a:t>Statement: Should India make efforts to harness solar energy to fulfil its energy requirements?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Arguments:</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I. Yes, Most of the energy sources used at present is exhaustible.</a:t>
            </a:r>
            <a:endParaRPr sz="1400" b="0" i="0" u="none" strike="noStrike" cap="none">
              <a:solidFill>
                <a:schemeClr val="dk1"/>
              </a:solidFill>
              <a:latin typeface="Roboto" charset="0"/>
              <a:ea typeface="Roboto" charset="0"/>
              <a:cs typeface="Roboto" charset="0"/>
              <a:sym typeface="Arial"/>
            </a:endParaRPr>
          </a:p>
          <a:p>
            <a:pPr marL="0" marR="0" lvl="0" indent="0" algn="l" rtl="0">
              <a:lnSpc>
                <a:spcPct val="115000"/>
              </a:lnSpc>
              <a:spcBef>
                <a:spcPts val="800"/>
              </a:spcBef>
              <a:spcAft>
                <a:spcPts val="0"/>
              </a:spcAft>
              <a:buClr>
                <a:srgbClr val="000000"/>
              </a:buClr>
              <a:buSzPts val="1400"/>
              <a:buFont typeface="Arial"/>
              <a:buNone/>
            </a:pPr>
            <a:r>
              <a:rPr lang="en-GB" sz="1400" b="0" i="0" u="none" strike="noStrike" cap="none" dirty="0">
                <a:solidFill>
                  <a:schemeClr val="dk1"/>
                </a:solidFill>
                <a:latin typeface="Roboto" charset="0"/>
                <a:ea typeface="Roboto" charset="0"/>
                <a:cs typeface="Roboto" charset="0"/>
                <a:sym typeface="Arial"/>
              </a:rPr>
              <a:t> II. No. Harnessing solar energy requires a lot of capital, which India lacks in.</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80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only argument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neither I nor II is strong</a:t>
            </a:r>
            <a:endParaRPr sz="1400" b="0" i="0" u="none" strike="noStrike" cap="none">
              <a:solidFill>
                <a:schemeClr val="dk1"/>
              </a:solidFill>
              <a:latin typeface="Roboto" charset="0"/>
              <a:ea typeface="Roboto" charset="0"/>
              <a:cs typeface="Roboto" charset="0"/>
              <a:sym typeface="Arial"/>
            </a:endParaRPr>
          </a:p>
          <a:p>
            <a:pPr marL="457200" marR="0" lvl="0" indent="-317500" algn="l" rtl="0">
              <a:lnSpc>
                <a:spcPct val="115000"/>
              </a:lnSpc>
              <a:spcBef>
                <a:spcPts val="0"/>
              </a:spcBef>
              <a:spcAft>
                <a:spcPts val="0"/>
              </a:spcAft>
              <a:buClr>
                <a:schemeClr val="dk1"/>
              </a:buClr>
              <a:buSzPts val="1400"/>
              <a:buFont typeface="Arial"/>
              <a:buAutoNum type="alphaUcPeriod"/>
            </a:pPr>
            <a:r>
              <a:rPr lang="en-GB" sz="1400" b="0" i="0" u="none" strike="noStrike" cap="none" dirty="0">
                <a:solidFill>
                  <a:schemeClr val="dk1"/>
                </a:solidFill>
                <a:latin typeface="Roboto" charset="0"/>
                <a:ea typeface="Roboto" charset="0"/>
                <a:cs typeface="Roboto" charset="0"/>
                <a:sym typeface="Arial"/>
              </a:rPr>
              <a:t>If both I and II are strong</a:t>
            </a:r>
            <a:endParaRPr sz="1400" b="0" i="0" u="none" strike="noStrike" cap="none">
              <a:solidFill>
                <a:schemeClr val="dk1"/>
              </a:solidFill>
              <a:latin typeface="Roboto" charset="0"/>
              <a:ea typeface="Roboto" charset="0"/>
              <a:cs typeface="Roboto" charset="0"/>
              <a:sym typeface="Arial"/>
            </a:endParaRPr>
          </a:p>
        </p:txBody>
      </p:sp>
      <p:sp>
        <p:nvSpPr>
          <p:cNvPr id="126" name="Google Shape;126;p8"/>
          <p:cNvSpPr txBox="1"/>
          <p:nvPr/>
        </p:nvSpPr>
        <p:spPr>
          <a:xfrm>
            <a:off x="7250475" y="4171350"/>
            <a:ext cx="1564500" cy="4752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GB" sz="1400" b="1" i="0" u="none" strike="noStrike" cap="none" dirty="0">
                <a:solidFill>
                  <a:srgbClr val="000000"/>
                </a:solidFill>
                <a:latin typeface="Roboto" charset="0"/>
                <a:ea typeface="Roboto" charset="0"/>
                <a:cs typeface="Roboto" charset="0"/>
                <a:sym typeface="Arial"/>
              </a:rPr>
              <a:t>Answer: A</a:t>
            </a:r>
            <a:endParaRPr sz="1400" b="1" i="0" u="none" strike="noStrike" cap="none">
              <a:solidFill>
                <a:srgbClr val="000000"/>
              </a:solidFill>
              <a:latin typeface="Roboto" charset="0"/>
              <a:ea typeface="Roboto" charset="0"/>
              <a:cs typeface="Roboto" charset="0"/>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6"/>
                                        </p:tgtEl>
                                        <p:attrNameLst>
                                          <p:attrName>style.visibility</p:attrName>
                                        </p:attrNameLst>
                                      </p:cBhvr>
                                      <p:to>
                                        <p:strVal val="visible"/>
                                      </p:to>
                                    </p:set>
                                    <p:animEffect transition="in" filter="fade">
                                      <p:cBhvr>
                                        <p:cTn id="7" dur="1000"/>
                                        <p:tgtEl>
                                          <p:spTgt spid="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2066</Words>
  <PresentationFormat>On-screen Show (16:9)</PresentationFormat>
  <Paragraphs>203</Paragraphs>
  <Slides>36</Slides>
  <Notes>35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36</vt:i4>
      </vt:variant>
    </vt:vector>
  </HeadingPairs>
  <TitlesOfParts>
    <vt:vector size="39" baseType="lpstr">
      <vt:lpstr>Arial</vt:lpstr>
      <vt:lpstr>Roboto</vt:lpstr>
      <vt:lpstr>Simple Light</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Lenovo</dc:creator>
  <cp:lastModifiedBy>Lenovo</cp:lastModifiedBy>
  <cp:revision>2</cp:revision>
  <dcterms:modified xsi:type="dcterms:W3CDTF">2024-08-23T06:44:48Z</dcterms:modified>
</cp:coreProperties>
</file>