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7" r:id="rId14"/>
    <p:sldId id="298"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9" r:id="rId44"/>
    <p:sldId id="300" r:id="rId45"/>
    <p:sldId id="310" r:id="rId46"/>
    <p:sldId id="301" r:id="rId47"/>
    <p:sldId id="302" r:id="rId48"/>
    <p:sldId id="311"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do-while-loop-in-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cholarhat.com/tutorial/c/jump-statements-in-c" TargetMode="External"/><Relationship Id="rId2" Type="http://schemas.openxmlformats.org/officeDocument/2006/relationships/hyperlink" Target="https://www.scholarhat.com/tutorial/c/switch-statement-in-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Branching and Looping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656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Syntax</a:t>
            </a:r>
            <a:endParaRPr lang="en-IN" b="1" dirty="0">
              <a:solidFill>
                <a:srgbClr val="FF0000"/>
              </a:solidFill>
            </a:endParaRPr>
          </a:p>
        </p:txBody>
      </p:sp>
      <p:sp>
        <p:nvSpPr>
          <p:cNvPr id="3" name="Content Placeholder 2"/>
          <p:cNvSpPr>
            <a:spLocks noGrp="1"/>
          </p:cNvSpPr>
          <p:nvPr>
            <p:ph idx="1"/>
          </p:nvPr>
        </p:nvSpPr>
        <p:spPr>
          <a:xfrm>
            <a:off x="457200" y="1417638"/>
            <a:ext cx="8229600" cy="4525963"/>
          </a:xfrm>
        </p:spPr>
        <p:txBody>
          <a:bodyPr>
            <a:normAutofit fontScale="70000" lnSpcReduction="20000"/>
          </a:bodyPr>
          <a:lstStyle/>
          <a:p>
            <a:pPr marL="0" indent="0">
              <a:buNone/>
            </a:pPr>
            <a:r>
              <a:rPr lang="en-US" dirty="0"/>
              <a:t>if(condition1){  </a:t>
            </a:r>
          </a:p>
          <a:p>
            <a:pPr marL="0" indent="0">
              <a:buNone/>
            </a:pPr>
            <a:r>
              <a:rPr lang="en-US" dirty="0"/>
              <a:t>//code to be executed if condition1 is true  </a:t>
            </a:r>
          </a:p>
          <a:p>
            <a:pPr marL="0" indent="0">
              <a:buNone/>
            </a:pPr>
            <a:r>
              <a:rPr lang="en-US" dirty="0"/>
              <a:t>}</a:t>
            </a:r>
          </a:p>
          <a:p>
            <a:pPr marL="0" indent="0">
              <a:buNone/>
            </a:pPr>
            <a:r>
              <a:rPr lang="en-US" dirty="0"/>
              <a:t>else if(condition2){  </a:t>
            </a:r>
          </a:p>
          <a:p>
            <a:pPr marL="0" indent="0">
              <a:buNone/>
            </a:pPr>
            <a:r>
              <a:rPr lang="en-US" dirty="0"/>
              <a:t>//code to be executed if condition2 is true  </a:t>
            </a:r>
          </a:p>
          <a:p>
            <a:pPr marL="0" indent="0">
              <a:buNone/>
            </a:pPr>
            <a:r>
              <a:rPr lang="en-US" dirty="0"/>
              <a:t>}  </a:t>
            </a:r>
          </a:p>
          <a:p>
            <a:pPr marL="0" indent="0">
              <a:buNone/>
            </a:pPr>
            <a:r>
              <a:rPr lang="en-US" dirty="0"/>
              <a:t>else if(condition3){  </a:t>
            </a:r>
          </a:p>
          <a:p>
            <a:pPr marL="0" indent="0">
              <a:buNone/>
            </a:pPr>
            <a:r>
              <a:rPr lang="en-US" dirty="0"/>
              <a:t>//code to be executed if condition3 is true  </a:t>
            </a:r>
          </a:p>
          <a:p>
            <a:pPr marL="0" indent="0">
              <a:buNone/>
            </a:pPr>
            <a:r>
              <a:rPr lang="en-US" dirty="0"/>
              <a:t>}  </a:t>
            </a:r>
          </a:p>
          <a:p>
            <a:pPr marL="0" indent="0">
              <a:buNone/>
            </a:pPr>
            <a:r>
              <a:rPr lang="en-US" dirty="0"/>
              <a:t>...  </a:t>
            </a:r>
          </a:p>
          <a:p>
            <a:pPr marL="0" indent="0">
              <a:buNone/>
            </a:pPr>
            <a:r>
              <a:rPr lang="en-US" dirty="0"/>
              <a:t>else{  </a:t>
            </a:r>
          </a:p>
          <a:p>
            <a:pPr marL="0" indent="0">
              <a:buNone/>
            </a:pPr>
            <a:r>
              <a:rPr lang="en-US" dirty="0"/>
              <a:t>//code to be executed if all the conditions are false  </a:t>
            </a:r>
          </a:p>
          <a:p>
            <a:pPr marL="0" indent="0">
              <a:buNone/>
            </a:pPr>
            <a:r>
              <a:rPr lang="en-US" dirty="0"/>
              <a:t>} </a:t>
            </a:r>
            <a:endParaRPr lang="en-IN" dirty="0"/>
          </a:p>
        </p:txBody>
      </p:sp>
    </p:spTree>
    <p:extLst>
      <p:ext uri="{BB962C8B-B14F-4D97-AF65-F5344CB8AC3E}">
        <p14:creationId xmlns:p14="http://schemas.microsoft.com/office/powerpoint/2010/main" val="234827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if-else-if ladder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2296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2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Autofit/>
          </a:bodyPr>
          <a:lstStyle/>
          <a:p>
            <a:pPr marL="0" indent="0">
              <a:buNone/>
            </a:pPr>
            <a:r>
              <a:rPr lang="en-US" sz="1800" b="1" dirty="0"/>
              <a:t>#include&lt;</a:t>
            </a:r>
            <a:r>
              <a:rPr lang="en-US" sz="1800" b="1" dirty="0" err="1"/>
              <a:t>stdio.h</a:t>
            </a:r>
            <a:r>
              <a:rPr lang="en-US" sz="1800" b="1" dirty="0"/>
              <a:t>&gt;    </a:t>
            </a:r>
          </a:p>
          <a:p>
            <a:pPr marL="0" indent="0">
              <a:buNone/>
            </a:pPr>
            <a:r>
              <a:rPr lang="en-US" sz="1800" b="1" dirty="0" err="1"/>
              <a:t>int</a:t>
            </a:r>
            <a:r>
              <a:rPr lang="en-US" sz="1800" b="1" dirty="0"/>
              <a:t> main(){    </a:t>
            </a:r>
          </a:p>
          <a:p>
            <a:pPr marL="0" indent="0">
              <a:buNone/>
            </a:pPr>
            <a:r>
              <a:rPr lang="en-US" sz="1800" b="1" dirty="0" err="1"/>
              <a:t>int</a:t>
            </a:r>
            <a:r>
              <a:rPr lang="en-US" sz="1800" b="1" dirty="0"/>
              <a:t> number=0;    </a:t>
            </a:r>
          </a:p>
          <a:p>
            <a:pPr marL="0" indent="0">
              <a:buNone/>
            </a:pPr>
            <a:r>
              <a:rPr lang="en-US" sz="1800" b="1" dirty="0" err="1"/>
              <a:t>printf</a:t>
            </a:r>
            <a:r>
              <a:rPr lang="en-US" sz="1800" b="1" dirty="0"/>
              <a:t>("enter a number:");    </a:t>
            </a:r>
          </a:p>
          <a:p>
            <a:pPr marL="0" indent="0">
              <a:buNone/>
            </a:pPr>
            <a:r>
              <a:rPr lang="en-US" sz="1800" b="1" dirty="0" err="1"/>
              <a:t>scanf</a:t>
            </a:r>
            <a:r>
              <a:rPr lang="en-US" sz="1800" b="1" dirty="0"/>
              <a:t>("%</a:t>
            </a:r>
            <a:r>
              <a:rPr lang="en-US" sz="1800" b="1" dirty="0" err="1"/>
              <a:t>d",&amp;number</a:t>
            </a:r>
            <a:r>
              <a:rPr lang="en-US" sz="1800" b="1" dirty="0"/>
              <a:t>);     </a:t>
            </a:r>
          </a:p>
          <a:p>
            <a:pPr marL="0" indent="0">
              <a:buNone/>
            </a:pPr>
            <a:r>
              <a:rPr lang="en-US" sz="1800" b="1" dirty="0"/>
              <a:t>if(number==10){    </a:t>
            </a:r>
          </a:p>
          <a:p>
            <a:pPr marL="0" indent="0">
              <a:buNone/>
            </a:pPr>
            <a:r>
              <a:rPr lang="en-US" sz="1800" b="1" dirty="0"/>
              <a:t>	</a:t>
            </a:r>
            <a:r>
              <a:rPr lang="en-US" sz="1800" b="1" dirty="0" err="1"/>
              <a:t>printf</a:t>
            </a:r>
            <a:r>
              <a:rPr lang="en-US" sz="1800" b="1" dirty="0"/>
              <a:t>("number is equals to 10");    </a:t>
            </a:r>
          </a:p>
          <a:p>
            <a:pPr marL="0" indent="0">
              <a:buNone/>
            </a:pPr>
            <a:r>
              <a:rPr lang="en-US" sz="1800" b="1" dirty="0"/>
              <a:t>}    </a:t>
            </a:r>
          </a:p>
          <a:p>
            <a:pPr marL="0" indent="0">
              <a:buNone/>
            </a:pPr>
            <a:r>
              <a:rPr lang="en-US" sz="1800" b="1" dirty="0"/>
              <a:t>else if(number==50){    </a:t>
            </a:r>
          </a:p>
          <a:p>
            <a:pPr marL="0" indent="0">
              <a:buNone/>
            </a:pPr>
            <a:r>
              <a:rPr lang="en-US" sz="1800" b="1" dirty="0"/>
              <a:t>	</a:t>
            </a:r>
            <a:r>
              <a:rPr lang="en-US" sz="1800" b="1" dirty="0" err="1"/>
              <a:t>printf</a:t>
            </a:r>
            <a:r>
              <a:rPr lang="en-US" sz="1800" b="1" dirty="0"/>
              <a:t>("number is equal to 50");    </a:t>
            </a:r>
          </a:p>
          <a:p>
            <a:pPr marL="0" indent="0">
              <a:buNone/>
            </a:pPr>
            <a:r>
              <a:rPr lang="en-US" sz="1800" b="1" dirty="0"/>
              <a:t>}    </a:t>
            </a:r>
          </a:p>
          <a:p>
            <a:pPr marL="0" indent="0">
              <a:buNone/>
            </a:pPr>
            <a:r>
              <a:rPr lang="en-US" sz="1800" b="1" dirty="0"/>
              <a:t>else if(number==100){    </a:t>
            </a:r>
          </a:p>
          <a:p>
            <a:pPr marL="0" indent="0">
              <a:buNone/>
            </a:pPr>
            <a:r>
              <a:rPr lang="en-US" sz="1800" b="1" dirty="0"/>
              <a:t>	</a:t>
            </a:r>
            <a:r>
              <a:rPr lang="en-US" sz="1800" b="1" dirty="0" err="1"/>
              <a:t>printf</a:t>
            </a:r>
            <a:r>
              <a:rPr lang="en-US" sz="1800" b="1" dirty="0"/>
              <a:t>("number is equal to 100");    </a:t>
            </a:r>
          </a:p>
          <a:p>
            <a:pPr marL="0" indent="0">
              <a:buNone/>
            </a:pPr>
            <a:r>
              <a:rPr lang="en-US" sz="1800" b="1" dirty="0"/>
              <a:t>}    </a:t>
            </a:r>
          </a:p>
          <a:p>
            <a:pPr marL="0" indent="0">
              <a:buNone/>
            </a:pPr>
            <a:r>
              <a:rPr lang="en-US" sz="1800" b="1" dirty="0"/>
              <a:t>else{    </a:t>
            </a:r>
          </a:p>
          <a:p>
            <a:pPr marL="0" indent="0">
              <a:buNone/>
            </a:pPr>
            <a:r>
              <a:rPr lang="en-US" sz="1800" b="1" dirty="0"/>
              <a:t>	</a:t>
            </a:r>
            <a:r>
              <a:rPr lang="en-US" sz="1800" b="1" dirty="0" err="1"/>
              <a:t>printf</a:t>
            </a:r>
            <a:r>
              <a:rPr lang="en-US" sz="1800" b="1" dirty="0"/>
              <a:t>("number is not equal to 10, 50 or 100");    </a:t>
            </a:r>
          </a:p>
          <a:p>
            <a:pPr marL="0" indent="0">
              <a:buNone/>
            </a:pPr>
            <a:r>
              <a:rPr lang="en-US" sz="1800" b="1" dirty="0"/>
              <a:t>}    </a:t>
            </a:r>
          </a:p>
          <a:p>
            <a:pPr marL="0" indent="0">
              <a:buNone/>
            </a:pPr>
            <a:r>
              <a:rPr lang="en-US" sz="1800" b="1" dirty="0"/>
              <a:t>return 0;  </a:t>
            </a:r>
          </a:p>
          <a:p>
            <a:pPr marL="0" indent="0">
              <a:buNone/>
            </a:pPr>
            <a:r>
              <a:rPr lang="en-US" sz="1800" b="1" dirty="0"/>
              <a:t>}    </a:t>
            </a:r>
          </a:p>
          <a:p>
            <a:pPr marL="0" indent="0">
              <a:buNone/>
            </a:pPr>
            <a:endParaRPr lang="en-IN" sz="1800" b="1" dirty="0"/>
          </a:p>
        </p:txBody>
      </p:sp>
    </p:spTree>
    <p:extLst>
      <p:ext uri="{BB962C8B-B14F-4D97-AF65-F5344CB8AC3E}">
        <p14:creationId xmlns:p14="http://schemas.microsoft.com/office/powerpoint/2010/main" val="320871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nested if statements</a:t>
            </a:r>
            <a:br>
              <a:rPr lang="en-IN" b="1" dirty="0"/>
            </a:br>
            <a:endParaRPr lang="en-IN" dirty="0"/>
          </a:p>
        </p:txBody>
      </p:sp>
      <p:sp>
        <p:nvSpPr>
          <p:cNvPr id="3" name="Content Placeholder 2"/>
          <p:cNvSpPr>
            <a:spLocks noGrp="1"/>
          </p:cNvSpPr>
          <p:nvPr>
            <p:ph idx="1"/>
          </p:nvPr>
        </p:nvSpPr>
        <p:spPr>
          <a:xfrm>
            <a:off x="457200" y="1219200"/>
            <a:ext cx="8229600" cy="4525963"/>
          </a:xfrm>
        </p:spPr>
        <p:txBody>
          <a:bodyPr>
            <a:normAutofit fontScale="62500" lnSpcReduction="20000"/>
          </a:bodyPr>
          <a:lstStyle/>
          <a:p>
            <a:pPr marL="0" indent="0">
              <a:buNone/>
            </a:pPr>
            <a:r>
              <a:rPr lang="en-US" dirty="0"/>
              <a:t>It is always legal in C programming to </a:t>
            </a:r>
            <a:r>
              <a:rPr lang="en-US" b="1" dirty="0"/>
              <a:t>nest</a:t>
            </a:r>
            <a:r>
              <a:rPr lang="en-US" dirty="0"/>
              <a:t> if-else statements, which means you can use one if or else if statement inside another if or else if statement(s).</a:t>
            </a:r>
          </a:p>
          <a:p>
            <a:pPr marL="0" indent="0">
              <a:buNone/>
            </a:pPr>
            <a:r>
              <a:rPr lang="en-US" b="1" dirty="0">
                <a:solidFill>
                  <a:srgbClr val="FF0000"/>
                </a:solidFill>
              </a:rPr>
              <a:t>Syntax</a:t>
            </a:r>
          </a:p>
          <a:p>
            <a:pPr marL="0" indent="0">
              <a:buNone/>
            </a:pPr>
            <a:r>
              <a:rPr lang="en-US" dirty="0"/>
              <a:t>The syntax for a nested if statement is as follows −</a:t>
            </a:r>
          </a:p>
          <a:p>
            <a:pPr marL="0" indent="0">
              <a:buNone/>
            </a:pPr>
            <a:endParaRPr lang="en-US" dirty="0"/>
          </a:p>
          <a:p>
            <a:pPr marL="0" indent="0">
              <a:buNone/>
            </a:pPr>
            <a:r>
              <a:rPr lang="en-US" dirty="0"/>
              <a:t>if( </a:t>
            </a:r>
            <a:r>
              <a:rPr lang="en-US" dirty="0" err="1"/>
              <a:t>boolean_expression</a:t>
            </a:r>
            <a:r>
              <a:rPr lang="en-US" dirty="0"/>
              <a:t> 1) </a:t>
            </a:r>
          </a:p>
          <a:p>
            <a:pPr marL="0" indent="0">
              <a:buNone/>
            </a:pPr>
            <a:r>
              <a:rPr lang="en-US" dirty="0"/>
              <a:t>{</a:t>
            </a:r>
          </a:p>
          <a:p>
            <a:pPr marL="0" indent="0">
              <a:buNone/>
            </a:pPr>
            <a:endParaRPr lang="en-US" dirty="0"/>
          </a:p>
          <a:p>
            <a:pPr marL="0" indent="0">
              <a:buNone/>
            </a:pPr>
            <a:r>
              <a:rPr lang="en-US" dirty="0"/>
              <a:t>   /* Executes when the </a:t>
            </a:r>
            <a:r>
              <a:rPr lang="en-US" dirty="0" err="1"/>
              <a:t>boolean</a:t>
            </a:r>
            <a:r>
              <a:rPr lang="en-US" dirty="0"/>
              <a:t> expression 1 is true */</a:t>
            </a:r>
          </a:p>
          <a:p>
            <a:pPr marL="0" indent="0">
              <a:buNone/>
            </a:pPr>
            <a:r>
              <a:rPr lang="en-US" dirty="0"/>
              <a:t>   if(</a:t>
            </a:r>
            <a:r>
              <a:rPr lang="en-US" dirty="0" err="1"/>
              <a:t>boolean_expression</a:t>
            </a:r>
            <a:r>
              <a:rPr lang="en-US" dirty="0"/>
              <a:t> 2) </a:t>
            </a:r>
          </a:p>
          <a:p>
            <a:pPr marL="0" indent="0">
              <a:buNone/>
            </a:pPr>
            <a:r>
              <a:rPr lang="en-US" dirty="0"/>
              <a:t>	{</a:t>
            </a:r>
          </a:p>
          <a:p>
            <a:pPr marL="0" indent="0">
              <a:buNone/>
            </a:pPr>
            <a:r>
              <a:rPr lang="en-US" dirty="0"/>
              <a:t>      		/* Executes when the </a:t>
            </a:r>
            <a:r>
              <a:rPr lang="en-US" dirty="0" err="1"/>
              <a:t>boolean</a:t>
            </a:r>
            <a:r>
              <a:rPr lang="en-US" dirty="0"/>
              <a:t> expression 2 is true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5776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noAutofit/>
          </a:bodyPr>
          <a:lstStyle/>
          <a:p>
            <a:pPr marL="0" indent="0">
              <a:buNone/>
            </a:pPr>
            <a:r>
              <a:rPr lang="en-US" sz="1600" b="1" dirty="0"/>
              <a:t>#include &lt;</a:t>
            </a:r>
            <a:r>
              <a:rPr lang="en-US" sz="1600" b="1" dirty="0" err="1"/>
              <a:t>stdio.h</a:t>
            </a:r>
            <a:r>
              <a:rPr lang="en-US" sz="1600" b="1" dirty="0"/>
              <a:t>&gt;</a:t>
            </a:r>
          </a:p>
          <a:p>
            <a:pPr marL="0" indent="0">
              <a:buNone/>
            </a:pPr>
            <a:r>
              <a:rPr lang="en-US" sz="1600" b="1" dirty="0"/>
              <a:t> </a:t>
            </a:r>
          </a:p>
          <a:p>
            <a:pPr marL="0" indent="0">
              <a:buNone/>
            </a:pPr>
            <a:r>
              <a:rPr lang="en-US" sz="1600" b="1" dirty="0" err="1"/>
              <a:t>int</a:t>
            </a:r>
            <a:r>
              <a:rPr lang="en-US" sz="1600" b="1" dirty="0"/>
              <a:t> main () {</a:t>
            </a:r>
          </a:p>
          <a:p>
            <a:pPr marL="0" indent="0">
              <a:buNone/>
            </a:pPr>
            <a:endParaRPr lang="en-US" sz="1600" b="1" dirty="0"/>
          </a:p>
          <a:p>
            <a:pPr marL="0" indent="0">
              <a:buNone/>
            </a:pPr>
            <a:r>
              <a:rPr lang="en-US" sz="1600" b="1" dirty="0"/>
              <a:t>   /* local variable definition */</a:t>
            </a:r>
          </a:p>
          <a:p>
            <a:pPr marL="0" indent="0">
              <a:buNone/>
            </a:pPr>
            <a:r>
              <a:rPr lang="en-US" sz="1600" b="1" dirty="0"/>
              <a:t>   </a:t>
            </a:r>
            <a:r>
              <a:rPr lang="en-US" sz="1600" b="1" dirty="0" err="1"/>
              <a:t>int</a:t>
            </a:r>
            <a:r>
              <a:rPr lang="en-US" sz="1600" b="1" dirty="0"/>
              <a:t> a = 100;</a:t>
            </a:r>
          </a:p>
          <a:p>
            <a:pPr marL="0" indent="0">
              <a:buNone/>
            </a:pPr>
            <a:r>
              <a:rPr lang="en-US" sz="1600" b="1" dirty="0"/>
              <a:t>   </a:t>
            </a:r>
            <a:r>
              <a:rPr lang="en-US" sz="1600" b="1" dirty="0" err="1"/>
              <a:t>int</a:t>
            </a:r>
            <a:r>
              <a:rPr lang="en-US" sz="1600" b="1" dirty="0"/>
              <a:t> b = 200;</a:t>
            </a:r>
          </a:p>
          <a:p>
            <a:pPr marL="0" indent="0">
              <a:buNone/>
            </a:pPr>
            <a:r>
              <a:rPr lang="en-US" sz="1600" b="1" dirty="0"/>
              <a:t> </a:t>
            </a:r>
          </a:p>
          <a:p>
            <a:pPr marL="0" indent="0">
              <a:buNone/>
            </a:pPr>
            <a:r>
              <a:rPr lang="en-US" sz="1600" b="1" dirty="0"/>
              <a:t>   /* check the </a:t>
            </a:r>
            <a:r>
              <a:rPr lang="en-US" sz="1600" b="1" dirty="0" err="1"/>
              <a:t>boolean</a:t>
            </a:r>
            <a:r>
              <a:rPr lang="en-US" sz="1600" b="1" dirty="0"/>
              <a:t> condition */</a:t>
            </a:r>
          </a:p>
          <a:p>
            <a:pPr marL="0" indent="0">
              <a:buNone/>
            </a:pPr>
            <a:r>
              <a:rPr lang="en-US" sz="1600" b="1" dirty="0"/>
              <a:t>   if( a == 100 ) {</a:t>
            </a:r>
          </a:p>
          <a:p>
            <a:pPr marL="0" indent="0">
              <a:buNone/>
            </a:pPr>
            <a:r>
              <a:rPr lang="en-US" sz="1600" b="1" dirty="0"/>
              <a:t>   </a:t>
            </a:r>
          </a:p>
          <a:p>
            <a:pPr marL="0" indent="0">
              <a:buNone/>
            </a:pPr>
            <a:r>
              <a:rPr lang="en-US" sz="1600" b="1" dirty="0"/>
              <a:t>      /* if condition is true then check the following */</a:t>
            </a:r>
          </a:p>
          <a:p>
            <a:pPr marL="0" indent="0">
              <a:buNone/>
            </a:pPr>
            <a:r>
              <a:rPr lang="en-US" sz="1600" b="1" dirty="0"/>
              <a:t>      if( b == 200 ) {</a:t>
            </a:r>
          </a:p>
          <a:p>
            <a:pPr marL="0" indent="0">
              <a:buNone/>
            </a:pPr>
            <a:r>
              <a:rPr lang="en-US" sz="1600" b="1" dirty="0"/>
              <a:t>         /* if condition is true then print the following */</a:t>
            </a:r>
          </a:p>
          <a:p>
            <a:pPr marL="0" indent="0">
              <a:buNone/>
            </a:pPr>
            <a:r>
              <a:rPr lang="en-US" sz="1600" b="1" dirty="0"/>
              <a:t>         </a:t>
            </a:r>
            <a:r>
              <a:rPr lang="en-US" sz="1600" b="1" dirty="0" err="1"/>
              <a:t>printf</a:t>
            </a:r>
            <a:r>
              <a:rPr lang="en-US" sz="1600" b="1" dirty="0"/>
              <a:t>("Value of a is 100 and b is 200\n" );</a:t>
            </a:r>
          </a:p>
          <a:p>
            <a:pPr marL="0" indent="0">
              <a:buNone/>
            </a:pPr>
            <a:r>
              <a:rPr lang="en-US" sz="1600" b="1" dirty="0"/>
              <a:t>      }</a:t>
            </a:r>
          </a:p>
          <a:p>
            <a:pPr marL="0" indent="0">
              <a:buNone/>
            </a:pPr>
            <a:r>
              <a:rPr lang="en-US" sz="1600" b="1" dirty="0"/>
              <a:t>   }</a:t>
            </a:r>
          </a:p>
          <a:p>
            <a:pPr marL="0" indent="0">
              <a:buNone/>
            </a:pPr>
            <a:r>
              <a:rPr lang="en-US" sz="1600" b="1" dirty="0"/>
              <a:t>   </a:t>
            </a:r>
            <a:r>
              <a:rPr lang="en-US" sz="1600" b="1" dirty="0" err="1"/>
              <a:t>printf</a:t>
            </a:r>
            <a:r>
              <a:rPr lang="en-US" sz="1600" b="1" dirty="0"/>
              <a:t>("Exact value of a is : %d\n", a );</a:t>
            </a:r>
          </a:p>
          <a:p>
            <a:pPr marL="0" indent="0">
              <a:buNone/>
            </a:pPr>
            <a:r>
              <a:rPr lang="en-US" sz="1600" b="1" dirty="0"/>
              <a:t>   </a:t>
            </a:r>
            <a:r>
              <a:rPr lang="en-US" sz="1600" b="1" dirty="0" err="1"/>
              <a:t>printf</a:t>
            </a:r>
            <a:r>
              <a:rPr lang="en-US" sz="1600" b="1" dirty="0"/>
              <a:t>("Exact value of b is : %d\n", b );</a:t>
            </a:r>
          </a:p>
          <a:p>
            <a:pPr marL="0" indent="0">
              <a:buNone/>
            </a:pPr>
            <a:r>
              <a:rPr lang="en-US" sz="1600" b="1" dirty="0"/>
              <a:t>   return 0;</a:t>
            </a:r>
          </a:p>
          <a:p>
            <a:pPr marL="0" indent="0">
              <a:buNone/>
            </a:pPr>
            <a:r>
              <a:rPr lang="en-US" sz="1600" b="1" dirty="0"/>
              <a:t>}</a:t>
            </a:r>
            <a:endParaRPr lang="en-IN" sz="1600" b="1" dirty="0"/>
          </a:p>
        </p:txBody>
      </p:sp>
    </p:spTree>
    <p:extLst>
      <p:ext uri="{BB962C8B-B14F-4D97-AF65-F5344CB8AC3E}">
        <p14:creationId xmlns:p14="http://schemas.microsoft.com/office/powerpoint/2010/main" val="180822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Switch Statement</a:t>
            </a:r>
            <a:br>
              <a:rPr lang="en-IN" dirty="0"/>
            </a:br>
            <a:endParaRPr lang="en-IN" dirty="0"/>
          </a:p>
        </p:txBody>
      </p:sp>
      <p:sp>
        <p:nvSpPr>
          <p:cNvPr id="3" name="Content Placeholder 2"/>
          <p:cNvSpPr>
            <a:spLocks noGrp="1"/>
          </p:cNvSpPr>
          <p:nvPr>
            <p:ph idx="1"/>
          </p:nvPr>
        </p:nvSpPr>
        <p:spPr>
          <a:xfrm>
            <a:off x="457200" y="1600200"/>
            <a:ext cx="8686800" cy="4525963"/>
          </a:xfrm>
        </p:spPr>
        <p:txBody>
          <a:bodyPr/>
          <a:lstStyle/>
          <a:p>
            <a:r>
              <a:rPr lang="en-US" dirty="0"/>
              <a:t>The switch statement in C is an </a:t>
            </a:r>
            <a:r>
              <a:rPr lang="en-US" dirty="0">
                <a:solidFill>
                  <a:srgbClr val="FF0000"/>
                </a:solidFill>
              </a:rPr>
              <a:t>alternate to if-else-if ladder statement</a:t>
            </a:r>
            <a:r>
              <a:rPr lang="en-US" dirty="0"/>
              <a:t> which </a:t>
            </a:r>
            <a:r>
              <a:rPr lang="en-US" dirty="0">
                <a:solidFill>
                  <a:srgbClr val="FF0000"/>
                </a:solidFill>
              </a:rPr>
              <a:t>allows us to execute multiple operations for the different possible values of a single variable called switch variable. </a:t>
            </a:r>
          </a:p>
          <a:p>
            <a:r>
              <a:rPr lang="en-US" dirty="0"/>
              <a:t>Here, We can define various statements in the multiple cases for the different values of a single variable.</a:t>
            </a:r>
            <a:endParaRPr lang="en-IN" dirty="0"/>
          </a:p>
        </p:txBody>
      </p:sp>
    </p:spTree>
    <p:extLst>
      <p:ext uri="{BB962C8B-B14F-4D97-AF65-F5344CB8AC3E}">
        <p14:creationId xmlns:p14="http://schemas.microsoft.com/office/powerpoint/2010/main" val="15310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 y="472757"/>
            <a:ext cx="8229600" cy="1143000"/>
          </a:xfrm>
        </p:spPr>
        <p:txBody>
          <a:bodyPr>
            <a:normAutofit fontScale="90000"/>
          </a:bodyPr>
          <a:lstStyle/>
          <a:p>
            <a:r>
              <a:rPr lang="en-US" dirty="0"/>
              <a:t>The syntax of switch statement in </a:t>
            </a:r>
            <a:r>
              <a:rPr lang="en-US" dirty="0">
                <a:hlinkClick r:id="rId2"/>
              </a:rPr>
              <a:t>c language</a:t>
            </a:r>
            <a:r>
              <a:rPr lang="en-US" dirty="0"/>
              <a:t> is given below:</a:t>
            </a:r>
            <a:br>
              <a:rPr lang="en-US" dirty="0"/>
            </a:br>
            <a:endParaRPr lang="en-IN" dirty="0"/>
          </a:p>
        </p:txBody>
      </p:sp>
      <p:sp>
        <p:nvSpPr>
          <p:cNvPr id="3" name="Content Placeholder 2"/>
          <p:cNvSpPr>
            <a:spLocks noGrp="1"/>
          </p:cNvSpPr>
          <p:nvPr>
            <p:ph idx="1"/>
          </p:nvPr>
        </p:nvSpPr>
        <p:spPr>
          <a:xfrm>
            <a:off x="391160" y="1828800"/>
            <a:ext cx="8229600" cy="4525963"/>
          </a:xfrm>
        </p:spPr>
        <p:txBody>
          <a:bodyPr>
            <a:normAutofit fontScale="70000" lnSpcReduction="20000"/>
          </a:bodyPr>
          <a:lstStyle/>
          <a:p>
            <a:pPr marL="0" indent="0">
              <a:buNone/>
            </a:pPr>
            <a:r>
              <a:rPr lang="en-US" b="1" dirty="0"/>
              <a:t>switch</a:t>
            </a:r>
            <a:r>
              <a:rPr lang="en-US" dirty="0"/>
              <a:t>(expression){    </a:t>
            </a:r>
          </a:p>
          <a:p>
            <a:pPr marL="0" indent="0">
              <a:buNone/>
            </a:pPr>
            <a:r>
              <a:rPr lang="en-US" b="1" dirty="0"/>
              <a:t>case</a:t>
            </a:r>
            <a:r>
              <a:rPr lang="en-US" dirty="0"/>
              <a:t> value1:    </a:t>
            </a:r>
          </a:p>
          <a:p>
            <a:pPr marL="0" indent="0">
              <a:buNone/>
            </a:pPr>
            <a:r>
              <a:rPr lang="en-US" dirty="0"/>
              <a:t> //code to be executed;    </a:t>
            </a:r>
          </a:p>
          <a:p>
            <a:pPr marL="0" indent="0">
              <a:buNone/>
            </a:pPr>
            <a:r>
              <a:rPr lang="en-US" dirty="0"/>
              <a:t> </a:t>
            </a:r>
            <a:r>
              <a:rPr lang="en-US" b="1" dirty="0"/>
              <a:t>break</a:t>
            </a:r>
            <a:r>
              <a:rPr lang="en-US" dirty="0"/>
              <a:t>;  //optional  </a:t>
            </a:r>
          </a:p>
          <a:p>
            <a:pPr marL="0" indent="0">
              <a:buNone/>
            </a:pPr>
            <a:r>
              <a:rPr lang="en-US" b="1" dirty="0"/>
              <a:t>case</a:t>
            </a:r>
            <a:r>
              <a:rPr lang="en-US" dirty="0"/>
              <a:t> value2:    </a:t>
            </a:r>
          </a:p>
          <a:p>
            <a:pPr marL="0" indent="0">
              <a:buNone/>
            </a:pPr>
            <a:r>
              <a:rPr lang="en-US" dirty="0"/>
              <a:t> //code to be executed;    </a:t>
            </a:r>
          </a:p>
          <a:p>
            <a:pPr marL="0" indent="0">
              <a:buNone/>
            </a:pPr>
            <a:r>
              <a:rPr lang="en-US" dirty="0"/>
              <a:t> </a:t>
            </a:r>
            <a:r>
              <a:rPr lang="en-US" b="1" dirty="0"/>
              <a:t>break</a:t>
            </a:r>
            <a:r>
              <a:rPr lang="en-US" dirty="0"/>
              <a:t>;  //optional  </a:t>
            </a:r>
          </a:p>
          <a:p>
            <a:pPr marL="0" indent="0">
              <a:buNone/>
            </a:pPr>
            <a:r>
              <a:rPr lang="en-US" dirty="0"/>
              <a:t>......    </a:t>
            </a:r>
          </a:p>
          <a:p>
            <a:pPr marL="0" indent="0">
              <a:buNone/>
            </a:pPr>
            <a:r>
              <a:rPr lang="en-US" dirty="0"/>
              <a:t>    </a:t>
            </a:r>
          </a:p>
          <a:p>
            <a:pPr marL="0" indent="0">
              <a:buNone/>
            </a:pPr>
            <a:r>
              <a:rPr lang="en-US" b="1" dirty="0"/>
              <a:t>default</a:t>
            </a:r>
            <a:r>
              <a:rPr lang="en-US" dirty="0"/>
              <a:t>:     </a:t>
            </a:r>
          </a:p>
          <a:p>
            <a:pPr marL="0" indent="0">
              <a:buNone/>
            </a:pPr>
            <a:r>
              <a:rPr lang="en-US" dirty="0"/>
              <a:t> code to be executed </a:t>
            </a:r>
            <a:r>
              <a:rPr lang="en-US" b="1" dirty="0"/>
              <a:t>if</a:t>
            </a:r>
            <a:r>
              <a:rPr lang="en-US" dirty="0"/>
              <a:t> all cases are not matched;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1339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for switch statement in C language</a:t>
            </a:r>
            <a:br>
              <a:rPr lang="en-US" dirty="0"/>
            </a:br>
            <a:endParaRPr lang="en-IN" dirty="0"/>
          </a:p>
        </p:txBody>
      </p:sp>
      <p:sp>
        <p:nvSpPr>
          <p:cNvPr id="3" name="Content Placeholder 2"/>
          <p:cNvSpPr>
            <a:spLocks noGrp="1"/>
          </p:cNvSpPr>
          <p:nvPr>
            <p:ph idx="1"/>
          </p:nvPr>
        </p:nvSpPr>
        <p:spPr>
          <a:xfrm>
            <a:off x="304800" y="1447800"/>
            <a:ext cx="8686800" cy="4525963"/>
          </a:xfrm>
        </p:spPr>
        <p:txBody>
          <a:bodyPr>
            <a:normAutofit fontScale="85000" lnSpcReduction="10000"/>
          </a:bodyPr>
          <a:lstStyle/>
          <a:p>
            <a:r>
              <a:rPr lang="en-US" dirty="0"/>
              <a:t>The </a:t>
            </a:r>
            <a:r>
              <a:rPr lang="en-US" dirty="0">
                <a:solidFill>
                  <a:srgbClr val="FF0000"/>
                </a:solidFill>
              </a:rPr>
              <a:t>switch expression must be of an integer or character type.</a:t>
            </a:r>
          </a:p>
          <a:p>
            <a:r>
              <a:rPr lang="en-US" dirty="0"/>
              <a:t>The </a:t>
            </a:r>
            <a:r>
              <a:rPr lang="en-US" dirty="0">
                <a:solidFill>
                  <a:srgbClr val="FF0000"/>
                </a:solidFill>
              </a:rPr>
              <a:t>case value must be an integer or character constant.</a:t>
            </a:r>
          </a:p>
          <a:p>
            <a:r>
              <a:rPr lang="en-US" dirty="0"/>
              <a:t>The case value can be used only inside the switch statement.</a:t>
            </a:r>
          </a:p>
          <a:p>
            <a:r>
              <a:rPr lang="en-US" dirty="0"/>
              <a:t>The</a:t>
            </a:r>
            <a:r>
              <a:rPr lang="en-US" dirty="0">
                <a:solidFill>
                  <a:srgbClr val="FF0000"/>
                </a:solidFill>
              </a:rPr>
              <a:t> break statement in the switch case is not mandatory</a:t>
            </a:r>
            <a:r>
              <a:rPr lang="en-US" dirty="0"/>
              <a:t>. It is </a:t>
            </a:r>
            <a:r>
              <a:rPr lang="en-US" dirty="0">
                <a:solidFill>
                  <a:srgbClr val="FF0000"/>
                </a:solidFill>
              </a:rPr>
              <a:t>optional</a:t>
            </a:r>
            <a:r>
              <a:rPr lang="en-US" dirty="0"/>
              <a:t>.</a:t>
            </a:r>
          </a:p>
          <a:p>
            <a:r>
              <a:rPr lang="en-US" dirty="0"/>
              <a:t>If there is no break statement found in the case, all the cases will be executed after the matched case. It is known as fall through the state of C switch statement.</a:t>
            </a:r>
            <a:endParaRPr lang="en-IN" dirty="0"/>
          </a:p>
        </p:txBody>
      </p:sp>
    </p:spTree>
    <p:extLst>
      <p:ext uri="{BB962C8B-B14F-4D97-AF65-F5344CB8AC3E}">
        <p14:creationId xmlns:p14="http://schemas.microsoft.com/office/powerpoint/2010/main" val="156047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Flowchart of switch statement in C</a:t>
            </a:r>
            <a:br>
              <a:rPr lang="en-US" dirty="0"/>
            </a:b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33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marL="0" indent="0">
              <a:buNone/>
            </a:pPr>
            <a:r>
              <a:rPr lang="en-IN" sz="1600" dirty="0"/>
              <a:t>#include &lt;</a:t>
            </a:r>
            <a:r>
              <a:rPr lang="en-IN" sz="1600" dirty="0" err="1"/>
              <a:t>stdio.h</a:t>
            </a:r>
            <a:r>
              <a:rPr lang="en-IN" sz="1600" dirty="0"/>
              <a:t>&gt;  </a:t>
            </a:r>
          </a:p>
          <a:p>
            <a:pPr marL="0" indent="0">
              <a:buNone/>
            </a:pPr>
            <a:r>
              <a:rPr lang="en-IN" sz="1600" dirty="0"/>
              <a:t>  </a:t>
            </a:r>
          </a:p>
          <a:p>
            <a:pPr marL="0" indent="0">
              <a:buNone/>
            </a:pPr>
            <a:r>
              <a:rPr lang="en-IN" sz="1600" b="1" dirty="0" err="1"/>
              <a:t>int</a:t>
            </a:r>
            <a:r>
              <a:rPr lang="en-IN" sz="1600" dirty="0"/>
              <a:t> main() {  </a:t>
            </a:r>
          </a:p>
          <a:p>
            <a:pPr marL="0" indent="0">
              <a:buNone/>
            </a:pPr>
            <a:r>
              <a:rPr lang="en-IN" sz="1600" b="1" dirty="0" err="1"/>
              <a:t>int</a:t>
            </a:r>
            <a:r>
              <a:rPr lang="en-IN" sz="1600" dirty="0"/>
              <a:t> </a:t>
            </a:r>
            <a:r>
              <a:rPr lang="en-IN" sz="1600" dirty="0" err="1"/>
              <a:t>num</a:t>
            </a:r>
            <a:r>
              <a:rPr lang="en-IN" sz="1600" dirty="0"/>
              <a:t> = 2;  </a:t>
            </a:r>
          </a:p>
          <a:p>
            <a:pPr marL="0" indent="0">
              <a:buNone/>
            </a:pPr>
            <a:r>
              <a:rPr lang="en-IN" sz="1600" b="1" dirty="0"/>
              <a:t>switch</a:t>
            </a:r>
            <a:r>
              <a:rPr lang="en-IN" sz="1600" dirty="0"/>
              <a:t> (</a:t>
            </a:r>
            <a:r>
              <a:rPr lang="en-IN" sz="1600" dirty="0" err="1"/>
              <a:t>num</a:t>
            </a:r>
            <a:r>
              <a:rPr lang="en-IN" sz="1600" dirty="0"/>
              <a:t>) {  </a:t>
            </a:r>
          </a:p>
          <a:p>
            <a:pPr marL="0" indent="0">
              <a:buNone/>
            </a:pPr>
            <a:r>
              <a:rPr lang="en-IN" sz="1600" b="1" dirty="0"/>
              <a:t>case</a:t>
            </a:r>
            <a:r>
              <a:rPr lang="en-IN" sz="1600" dirty="0"/>
              <a:t> 1:  </a:t>
            </a:r>
          </a:p>
          <a:p>
            <a:pPr marL="0" indent="0">
              <a:buNone/>
            </a:pPr>
            <a:r>
              <a:rPr lang="en-IN" sz="1600" dirty="0"/>
              <a:t>	</a:t>
            </a:r>
            <a:r>
              <a:rPr lang="en-IN" sz="1600" dirty="0" err="1"/>
              <a:t>printf</a:t>
            </a:r>
            <a:r>
              <a:rPr lang="en-IN" sz="1600" dirty="0"/>
              <a:t>("Value is 1\n");  </a:t>
            </a:r>
          </a:p>
          <a:p>
            <a:pPr marL="0" indent="0">
              <a:buNone/>
            </a:pPr>
            <a:r>
              <a:rPr lang="en-IN" sz="1600" b="1" dirty="0"/>
              <a:t>break</a:t>
            </a:r>
            <a:r>
              <a:rPr lang="en-IN" sz="1600" dirty="0"/>
              <a:t>;  </a:t>
            </a:r>
          </a:p>
          <a:p>
            <a:pPr marL="0" indent="0">
              <a:buNone/>
            </a:pPr>
            <a:r>
              <a:rPr lang="en-IN" sz="1600" b="1" dirty="0"/>
              <a:t>case</a:t>
            </a:r>
            <a:r>
              <a:rPr lang="en-IN" sz="1600" dirty="0"/>
              <a:t> 2:  </a:t>
            </a:r>
          </a:p>
          <a:p>
            <a:pPr marL="0" indent="0">
              <a:buNone/>
            </a:pPr>
            <a:r>
              <a:rPr lang="en-IN" sz="1600" dirty="0"/>
              <a:t>	</a:t>
            </a:r>
            <a:r>
              <a:rPr lang="en-IN" sz="1600" dirty="0" err="1"/>
              <a:t>printf</a:t>
            </a:r>
            <a:r>
              <a:rPr lang="en-IN" sz="1600" dirty="0"/>
              <a:t>("Value is 2\n");  </a:t>
            </a:r>
          </a:p>
          <a:p>
            <a:pPr marL="0" indent="0">
              <a:buNone/>
            </a:pPr>
            <a:r>
              <a:rPr lang="en-IN" sz="1600" b="1" dirty="0"/>
              <a:t>break</a:t>
            </a:r>
            <a:r>
              <a:rPr lang="en-IN" sz="1600" dirty="0"/>
              <a:t>;  </a:t>
            </a:r>
          </a:p>
          <a:p>
            <a:pPr marL="0" indent="0">
              <a:buNone/>
            </a:pPr>
            <a:r>
              <a:rPr lang="en-IN" sz="1600" b="1" dirty="0"/>
              <a:t>case</a:t>
            </a:r>
            <a:r>
              <a:rPr lang="en-IN" sz="1600" dirty="0"/>
              <a:t> 3:  </a:t>
            </a:r>
          </a:p>
          <a:p>
            <a:pPr marL="0" indent="0">
              <a:buNone/>
            </a:pPr>
            <a:r>
              <a:rPr lang="en-IN" sz="1600" dirty="0"/>
              <a:t>	</a:t>
            </a:r>
            <a:r>
              <a:rPr lang="en-IN" sz="1600" dirty="0" err="1"/>
              <a:t>printf</a:t>
            </a:r>
            <a:r>
              <a:rPr lang="en-IN" sz="1600" dirty="0"/>
              <a:t>("Value is 3\n");  </a:t>
            </a:r>
          </a:p>
          <a:p>
            <a:pPr marL="0" indent="0">
              <a:buNone/>
            </a:pPr>
            <a:r>
              <a:rPr lang="en-IN" sz="1600" b="1" dirty="0"/>
              <a:t>break</a:t>
            </a:r>
            <a:r>
              <a:rPr lang="en-IN" sz="1600" dirty="0"/>
              <a:t>;  </a:t>
            </a:r>
          </a:p>
          <a:p>
            <a:pPr marL="0" indent="0">
              <a:buNone/>
            </a:pPr>
            <a:r>
              <a:rPr lang="en-IN" sz="1600" b="1" dirty="0"/>
              <a:t>default</a:t>
            </a:r>
            <a:r>
              <a:rPr lang="en-IN" sz="1600" dirty="0"/>
              <a:t>:  </a:t>
            </a:r>
          </a:p>
          <a:p>
            <a:pPr marL="0" indent="0">
              <a:buNone/>
            </a:pPr>
            <a:r>
              <a:rPr lang="en-IN" sz="1600" dirty="0"/>
              <a:t>	</a:t>
            </a:r>
            <a:r>
              <a:rPr lang="en-IN" sz="1600" dirty="0" err="1"/>
              <a:t>printf</a:t>
            </a:r>
            <a:r>
              <a:rPr lang="en-IN" sz="1600" dirty="0"/>
              <a:t>("Value is not 1, 2, or 3\n");  </a:t>
            </a:r>
          </a:p>
          <a:p>
            <a:pPr marL="0" indent="0">
              <a:buNone/>
            </a:pPr>
            <a:r>
              <a:rPr lang="en-IN" sz="1600" b="1" dirty="0"/>
              <a:t>break</a:t>
            </a:r>
            <a:r>
              <a:rPr lang="en-IN" sz="1600" dirty="0"/>
              <a:t>;  </a:t>
            </a:r>
          </a:p>
          <a:p>
            <a:pPr marL="0" indent="0">
              <a:buNone/>
            </a:pPr>
            <a:r>
              <a:rPr lang="en-IN" sz="1600" dirty="0"/>
              <a:t>}  </a:t>
            </a:r>
          </a:p>
          <a:p>
            <a:pPr marL="0" indent="0">
              <a:buNone/>
            </a:pPr>
            <a:r>
              <a:rPr lang="en-IN" sz="1600" dirty="0"/>
              <a:t>  </a:t>
            </a:r>
          </a:p>
          <a:p>
            <a:pPr marL="0" indent="0">
              <a:buNone/>
            </a:pPr>
            <a:r>
              <a:rPr lang="en-IN" sz="1600" b="1" dirty="0"/>
              <a:t>return</a:t>
            </a:r>
            <a:r>
              <a:rPr lang="en-IN" sz="1600" dirty="0"/>
              <a:t> 0;  </a:t>
            </a:r>
          </a:p>
          <a:p>
            <a:pPr marL="0" indent="0">
              <a:buNone/>
            </a:pPr>
            <a:r>
              <a:rPr lang="en-IN" sz="1600" dirty="0"/>
              <a:t>}  </a:t>
            </a:r>
          </a:p>
          <a:p>
            <a:pPr marL="0" indent="0">
              <a:buNone/>
            </a:pPr>
            <a:endParaRPr lang="en-IN" sz="1600" dirty="0"/>
          </a:p>
        </p:txBody>
      </p:sp>
    </p:spTree>
    <p:extLst>
      <p:ext uri="{BB962C8B-B14F-4D97-AF65-F5344CB8AC3E}">
        <p14:creationId xmlns:p14="http://schemas.microsoft.com/office/powerpoint/2010/main" val="189609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if else Statement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if-else statement in C is used </a:t>
            </a:r>
            <a:r>
              <a:rPr lang="en-US" dirty="0">
                <a:solidFill>
                  <a:srgbClr val="FF0000"/>
                </a:solidFill>
              </a:rPr>
              <a:t>to perform the operations based on some specific condition</a:t>
            </a:r>
            <a:r>
              <a:rPr lang="en-US" dirty="0"/>
              <a:t>. The operations specified in if block are executed if and only if the given condition is true.</a:t>
            </a:r>
          </a:p>
          <a:p>
            <a:pPr marL="0" indent="0">
              <a:buNone/>
            </a:pPr>
            <a:r>
              <a:rPr lang="en-US" dirty="0"/>
              <a:t>There are the following variants of if statement in C language.</a:t>
            </a:r>
          </a:p>
          <a:p>
            <a:r>
              <a:rPr lang="en-US" dirty="0">
                <a:solidFill>
                  <a:srgbClr val="FF0000"/>
                </a:solidFill>
              </a:rPr>
              <a:t>If statement</a:t>
            </a:r>
          </a:p>
          <a:p>
            <a:r>
              <a:rPr lang="en-US" dirty="0">
                <a:solidFill>
                  <a:srgbClr val="FF0000"/>
                </a:solidFill>
              </a:rPr>
              <a:t>If-else statement</a:t>
            </a:r>
          </a:p>
          <a:p>
            <a:r>
              <a:rPr lang="en-US" dirty="0">
                <a:solidFill>
                  <a:srgbClr val="FF0000"/>
                </a:solidFill>
              </a:rPr>
              <a:t>If else-if ladder</a:t>
            </a:r>
          </a:p>
          <a:p>
            <a:r>
              <a:rPr lang="en-US" dirty="0">
                <a:solidFill>
                  <a:srgbClr val="FF0000"/>
                </a:solidFill>
              </a:rPr>
              <a:t>Nested if</a:t>
            </a:r>
          </a:p>
          <a:p>
            <a:endParaRPr lang="en-IN" dirty="0"/>
          </a:p>
        </p:txBody>
      </p:sp>
    </p:spTree>
    <p:extLst>
      <p:ext uri="{BB962C8B-B14F-4D97-AF65-F5344CB8AC3E}">
        <p14:creationId xmlns:p14="http://schemas.microsoft.com/office/powerpoint/2010/main" val="2318819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Autofit/>
          </a:bodyPr>
          <a:lstStyle/>
          <a:p>
            <a:pPr marL="0" indent="0" algn="ctr">
              <a:buNone/>
            </a:pPr>
            <a:r>
              <a:rPr lang="en-US" sz="2800" b="1" dirty="0">
                <a:solidFill>
                  <a:srgbClr val="FF0000"/>
                </a:solidFill>
              </a:rPr>
              <a:t>Break and Default keyword in Switch statement</a:t>
            </a:r>
          </a:p>
          <a:p>
            <a:r>
              <a:rPr lang="en-US" sz="2800" dirty="0"/>
              <a:t>Let us explain and define the </a:t>
            </a:r>
            <a:r>
              <a:rPr lang="en-US" sz="2800" b="1" i="1" dirty="0"/>
              <a:t>"break"</a:t>
            </a:r>
            <a:r>
              <a:rPr lang="en-US" sz="2800" dirty="0"/>
              <a:t> and </a:t>
            </a:r>
            <a:r>
              <a:rPr lang="en-US" sz="2800" b="1" i="1" dirty="0"/>
              <a:t>"default" keywords</a:t>
            </a:r>
            <a:r>
              <a:rPr lang="en-US" sz="2800" dirty="0"/>
              <a:t> in the context of the switch statement, along with example code and output.</a:t>
            </a:r>
          </a:p>
          <a:p>
            <a:r>
              <a:rPr lang="en-US" sz="2800" dirty="0"/>
              <a:t>1. Break Keyword:</a:t>
            </a:r>
          </a:p>
          <a:p>
            <a:r>
              <a:rPr lang="en-US" sz="2800" dirty="0"/>
              <a:t>The </a:t>
            </a:r>
            <a:r>
              <a:rPr lang="en-US" sz="2800" b="1" i="1" dirty="0"/>
              <a:t>"break" keyword</a:t>
            </a:r>
            <a:r>
              <a:rPr lang="en-US" sz="2800" dirty="0"/>
              <a:t> is used within the code block of each case to terminate the switch statement prematurely. When the program encounters a </a:t>
            </a:r>
            <a:r>
              <a:rPr lang="en-US" sz="2800" b="1" i="1" dirty="0"/>
              <a:t>"break" statement</a:t>
            </a:r>
            <a:r>
              <a:rPr lang="en-US" sz="2800" dirty="0"/>
              <a:t> inside a case block, it </a:t>
            </a:r>
            <a:r>
              <a:rPr lang="en-US" sz="2800" dirty="0">
                <a:solidFill>
                  <a:srgbClr val="FF0000"/>
                </a:solidFill>
              </a:rPr>
              <a:t>immediately exits the </a:t>
            </a:r>
            <a:r>
              <a:rPr lang="en-US" sz="2800" b="1" i="1" dirty="0">
                <a:solidFill>
                  <a:srgbClr val="FF0000"/>
                </a:solidFill>
              </a:rPr>
              <a:t>switch statement</a:t>
            </a:r>
            <a:r>
              <a:rPr lang="en-US" sz="2800" dirty="0">
                <a:solidFill>
                  <a:srgbClr val="FF0000"/>
                </a:solidFill>
              </a:rPr>
              <a:t>, </a:t>
            </a:r>
            <a:r>
              <a:rPr lang="en-US" sz="2800" dirty="0"/>
              <a:t>preventing the execution of subsequent case blocks. The </a:t>
            </a:r>
            <a:r>
              <a:rPr lang="en-US" sz="2800" b="1" i="1" dirty="0"/>
              <a:t>"break" statement</a:t>
            </a:r>
            <a:r>
              <a:rPr lang="en-US" sz="2800" dirty="0"/>
              <a:t> is crucial for avoiding switch statements' </a:t>
            </a:r>
            <a:r>
              <a:rPr lang="en-US" sz="2800" b="1" i="1" dirty="0"/>
              <a:t>"fall-through"</a:t>
            </a:r>
            <a:r>
              <a:rPr lang="en-US" sz="2800" dirty="0"/>
              <a:t> behavior.</a:t>
            </a:r>
          </a:p>
          <a:p>
            <a:pPr marL="0" indent="0">
              <a:buNone/>
            </a:pPr>
            <a:endParaRPr lang="en-IN" sz="2800" dirty="0"/>
          </a:p>
        </p:txBody>
      </p:sp>
    </p:spTree>
    <p:extLst>
      <p:ext uri="{BB962C8B-B14F-4D97-AF65-F5344CB8AC3E}">
        <p14:creationId xmlns:p14="http://schemas.microsoft.com/office/powerpoint/2010/main" val="302646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normAutofit/>
          </a:bodyPr>
          <a:lstStyle/>
          <a:p>
            <a:pPr marL="0" indent="0" algn="ctr">
              <a:buNone/>
            </a:pPr>
            <a:r>
              <a:rPr lang="en-US" b="1" dirty="0">
                <a:solidFill>
                  <a:srgbClr val="FF0000"/>
                </a:solidFill>
              </a:rPr>
              <a:t>2. Default Keyword</a:t>
            </a:r>
            <a:r>
              <a:rPr lang="en-US" dirty="0"/>
              <a:t>:</a:t>
            </a:r>
          </a:p>
          <a:p>
            <a:pPr marL="0" indent="0">
              <a:buNone/>
            </a:pPr>
            <a:r>
              <a:rPr lang="en-US" dirty="0"/>
              <a:t>If no matching case exists and a </a:t>
            </a:r>
            <a:r>
              <a:rPr lang="en-US" b="1" i="1" dirty="0"/>
              <a:t>"default" case exists</a:t>
            </a:r>
            <a:r>
              <a:rPr lang="en-US" dirty="0"/>
              <a:t>, the code block associated with the </a:t>
            </a:r>
            <a:r>
              <a:rPr lang="en-US" b="1" i="1" dirty="0"/>
              <a:t>"default"</a:t>
            </a:r>
            <a:r>
              <a:rPr lang="en-US" dirty="0"/>
              <a:t> case is run.</a:t>
            </a:r>
            <a:br>
              <a:rPr lang="en-US" dirty="0"/>
            </a:br>
            <a:endParaRPr lang="en-IN" dirty="0"/>
          </a:p>
        </p:txBody>
      </p:sp>
    </p:spTree>
    <p:extLst>
      <p:ext uri="{BB962C8B-B14F-4D97-AF65-F5344CB8AC3E}">
        <p14:creationId xmlns:p14="http://schemas.microsoft.com/office/powerpoint/2010/main" val="106779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t>C Loops</a:t>
            </a:r>
            <a:br>
              <a:rPr lang="en-IN" dirty="0"/>
            </a:br>
            <a:endParaRPr lang="en-IN" dirty="0"/>
          </a:p>
        </p:txBody>
      </p:sp>
      <p:sp>
        <p:nvSpPr>
          <p:cNvPr id="3" name="Content Placeholder 2"/>
          <p:cNvSpPr>
            <a:spLocks noGrp="1"/>
          </p:cNvSpPr>
          <p:nvPr>
            <p:ph idx="1"/>
          </p:nvPr>
        </p:nvSpPr>
        <p:spPr>
          <a:xfrm>
            <a:off x="304800" y="609600"/>
            <a:ext cx="8610600" cy="5257800"/>
          </a:xfrm>
        </p:spPr>
        <p:txBody>
          <a:bodyPr>
            <a:noAutofit/>
          </a:bodyPr>
          <a:lstStyle/>
          <a:p>
            <a:pPr marL="0" indent="0">
              <a:buNone/>
            </a:pPr>
            <a:r>
              <a:rPr lang="en-US" sz="1800" b="1" dirty="0"/>
              <a:t>Why use loops in C language?</a:t>
            </a:r>
          </a:p>
          <a:p>
            <a:r>
              <a:rPr lang="en-US" sz="1800" dirty="0"/>
              <a:t>The looping simplifies the complex problems into the easy ones. It enables us to alter the flow of the program so that instead of writing the same code again and again, we can repeat the same code for a finite number of times. </a:t>
            </a:r>
          </a:p>
          <a:p>
            <a:r>
              <a:rPr lang="en-US" sz="1800" dirty="0"/>
              <a:t>For example, if we need to print the first 10 natural numbers then, instead of using the </a:t>
            </a:r>
            <a:r>
              <a:rPr lang="en-US" sz="1800" dirty="0" err="1"/>
              <a:t>printf</a:t>
            </a:r>
            <a:r>
              <a:rPr lang="en-US" sz="1800" dirty="0"/>
              <a:t>() statement 10 times, we can print inside a loop that runs up to 10 iterations.</a:t>
            </a:r>
          </a:p>
          <a:p>
            <a:pPr marL="0" indent="0">
              <a:buNone/>
            </a:pPr>
            <a:r>
              <a:rPr lang="en-US" sz="1800" b="1" dirty="0"/>
              <a:t>Advantage of loops in C</a:t>
            </a:r>
          </a:p>
          <a:p>
            <a:pPr marL="630238" indent="-274638">
              <a:buNone/>
            </a:pPr>
            <a:r>
              <a:rPr lang="en-US" sz="1800" dirty="0"/>
              <a:t>1) It provides code reusability.</a:t>
            </a:r>
          </a:p>
          <a:p>
            <a:pPr marL="630238" indent="-274638">
              <a:buNone/>
            </a:pPr>
            <a:r>
              <a:rPr lang="en-US" sz="1800" dirty="0"/>
              <a:t>2) Using loops, we do not need to write the same code again and again.</a:t>
            </a:r>
          </a:p>
          <a:p>
            <a:pPr marL="630238" indent="-274638">
              <a:buNone/>
            </a:pPr>
            <a:r>
              <a:rPr lang="en-US" sz="1800" dirty="0"/>
              <a:t>3) Using loops, we can traverse over the elements of data structures (array or linked lists).</a:t>
            </a:r>
          </a:p>
          <a:p>
            <a:pPr marL="0" indent="0">
              <a:buNone/>
            </a:pPr>
            <a:r>
              <a:rPr lang="en-US" sz="1800" b="1" dirty="0">
                <a:solidFill>
                  <a:srgbClr val="FF0000"/>
                </a:solidFill>
              </a:rPr>
              <a:t>Types of C Loops</a:t>
            </a:r>
          </a:p>
          <a:p>
            <a:pPr marL="0" indent="0">
              <a:buNone/>
            </a:pPr>
            <a:r>
              <a:rPr lang="en-US" sz="1800" dirty="0"/>
              <a:t>Three types of loops in C language is given below:</a:t>
            </a:r>
          </a:p>
          <a:p>
            <a:r>
              <a:rPr lang="en-US" sz="1800" dirty="0">
                <a:solidFill>
                  <a:srgbClr val="FF0000"/>
                </a:solidFill>
              </a:rPr>
              <a:t>do-while</a:t>
            </a:r>
          </a:p>
          <a:p>
            <a:r>
              <a:rPr lang="en-US" sz="1800" dirty="0">
                <a:solidFill>
                  <a:srgbClr val="FF0000"/>
                </a:solidFill>
              </a:rPr>
              <a:t>while</a:t>
            </a:r>
          </a:p>
          <a:p>
            <a:r>
              <a:rPr lang="en-US" sz="1800" dirty="0">
                <a:solidFill>
                  <a:srgbClr val="FF0000"/>
                </a:solidFill>
              </a:rPr>
              <a:t>for</a:t>
            </a:r>
          </a:p>
          <a:p>
            <a:pPr marL="0" indent="0">
              <a:buNone/>
            </a:pPr>
            <a:endParaRPr lang="en-IN" sz="1800" dirty="0"/>
          </a:p>
        </p:txBody>
      </p:sp>
    </p:spTree>
    <p:extLst>
      <p:ext uri="{BB962C8B-B14F-4D97-AF65-F5344CB8AC3E}">
        <p14:creationId xmlns:p14="http://schemas.microsoft.com/office/powerpoint/2010/main" val="255315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do-while loop in C</a:t>
            </a:r>
            <a:br>
              <a:rPr lang="en-IN" dirty="0"/>
            </a:br>
            <a:endParaRPr lang="en-IN" dirty="0"/>
          </a:p>
        </p:txBody>
      </p:sp>
      <p:sp>
        <p:nvSpPr>
          <p:cNvPr id="3" name="Content Placeholder 2"/>
          <p:cNvSpPr>
            <a:spLocks noGrp="1"/>
          </p:cNvSpPr>
          <p:nvPr>
            <p:ph idx="1"/>
          </p:nvPr>
        </p:nvSpPr>
        <p:spPr>
          <a:xfrm>
            <a:off x="304800" y="1066800"/>
            <a:ext cx="8610600" cy="4525963"/>
          </a:xfrm>
        </p:spPr>
        <p:txBody>
          <a:bodyPr>
            <a:normAutofit fontScale="92500" lnSpcReduction="20000"/>
          </a:bodyPr>
          <a:lstStyle/>
          <a:p>
            <a:pPr marL="0" indent="0">
              <a:buNone/>
            </a:pPr>
            <a:r>
              <a:rPr lang="en-US" dirty="0"/>
              <a:t>The do-while loop continues until a given condition is satisfied. </a:t>
            </a:r>
          </a:p>
          <a:p>
            <a:r>
              <a:rPr lang="en-US" dirty="0"/>
              <a:t>It is also called a post-tested loop. </a:t>
            </a:r>
          </a:p>
          <a:p>
            <a:r>
              <a:rPr lang="en-US" dirty="0"/>
              <a:t>It is used when it is necessary to execute the loop at least once (mostly menu-driven programs).</a:t>
            </a:r>
          </a:p>
          <a:p>
            <a:r>
              <a:rPr lang="en-US" dirty="0"/>
              <a:t>The syntax of the </a:t>
            </a:r>
            <a:r>
              <a:rPr lang="en-US" dirty="0">
                <a:hlinkClick r:id="rId2"/>
              </a:rPr>
              <a:t>do-while loop in c language</a:t>
            </a:r>
            <a:r>
              <a:rPr lang="en-US" dirty="0"/>
              <a:t> is given below:</a:t>
            </a:r>
          </a:p>
          <a:p>
            <a:pPr marL="0" indent="0">
              <a:buNone/>
            </a:pPr>
            <a:r>
              <a:rPr lang="en-US" b="1" dirty="0">
                <a:solidFill>
                  <a:srgbClr val="FF0000"/>
                </a:solidFill>
              </a:rPr>
              <a:t>do</a:t>
            </a:r>
            <a:r>
              <a:rPr lang="en-US" dirty="0">
                <a:solidFill>
                  <a:srgbClr val="FF0000"/>
                </a:solidFill>
              </a:rPr>
              <a:t>{  </a:t>
            </a:r>
          </a:p>
          <a:p>
            <a:pPr marL="0" indent="0">
              <a:buNone/>
            </a:pPr>
            <a:r>
              <a:rPr lang="en-US" dirty="0">
                <a:solidFill>
                  <a:srgbClr val="FF0000"/>
                </a:solidFill>
              </a:rPr>
              <a:t>//code to be executed  </a:t>
            </a:r>
          </a:p>
          <a:p>
            <a:pPr marL="0" indent="0">
              <a:buNone/>
            </a:pPr>
            <a:r>
              <a:rPr lang="en-US" dirty="0">
                <a:solidFill>
                  <a:srgbClr val="FF0000"/>
                </a:solidFill>
              </a:rPr>
              <a:t>}</a:t>
            </a:r>
            <a:r>
              <a:rPr lang="en-US" b="1" dirty="0">
                <a:solidFill>
                  <a:srgbClr val="FF0000"/>
                </a:solidFill>
              </a:rPr>
              <a:t>while</a:t>
            </a:r>
            <a:r>
              <a:rPr lang="en-US" dirty="0">
                <a:solidFill>
                  <a:srgbClr val="FF0000"/>
                </a:solidFill>
              </a:rPr>
              <a:t>(condition);  </a:t>
            </a:r>
          </a:p>
          <a:p>
            <a:pPr marL="0" indent="0">
              <a:buNone/>
            </a:pPr>
            <a:endParaRPr lang="en-IN" dirty="0">
              <a:solidFill>
                <a:srgbClr val="FF0000"/>
              </a:solidFill>
            </a:endParaRPr>
          </a:p>
        </p:txBody>
      </p:sp>
    </p:spTree>
    <p:extLst>
      <p:ext uri="{BB962C8B-B14F-4D97-AF65-F5344CB8AC3E}">
        <p14:creationId xmlns:p14="http://schemas.microsoft.com/office/powerpoint/2010/main" val="246818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fontScale="92500" lnSpcReduction="20000"/>
          </a:bodyPr>
          <a:lstStyle/>
          <a:p>
            <a:pPr marL="0" indent="0">
              <a:buNone/>
            </a:pPr>
            <a:r>
              <a:rPr lang="en-IN" dirty="0"/>
              <a:t>#include &lt;</a:t>
            </a:r>
            <a:r>
              <a:rPr lang="en-IN" dirty="0" err="1"/>
              <a:t>stdio.h</a:t>
            </a:r>
            <a:r>
              <a:rPr lang="en-IN" dirty="0"/>
              <a:t>&gt;  </a:t>
            </a:r>
          </a:p>
          <a:p>
            <a:pPr marL="0" indent="0">
              <a:buNone/>
            </a:pPr>
            <a:r>
              <a:rPr lang="en-IN" b="1" dirty="0" err="1"/>
              <a:t>int</a:t>
            </a:r>
            <a:r>
              <a:rPr lang="en-IN" dirty="0"/>
              <a:t> main() {  </a:t>
            </a:r>
          </a:p>
          <a:p>
            <a:pPr marL="0" indent="0">
              <a:buNone/>
            </a:pPr>
            <a:r>
              <a:rPr lang="en-IN" dirty="0"/>
              <a:t>Int </a:t>
            </a:r>
            <a:r>
              <a:rPr lang="en-IN" dirty="0" err="1"/>
              <a:t>i</a:t>
            </a:r>
            <a:r>
              <a:rPr lang="en-IN" dirty="0"/>
              <a:t> = 1;  </a:t>
            </a:r>
          </a:p>
          <a:p>
            <a:pPr marL="0" indent="0">
              <a:buNone/>
            </a:pPr>
            <a:r>
              <a:rPr lang="en-IN" b="1" dirty="0"/>
              <a:t>do</a:t>
            </a:r>
            <a:r>
              <a:rPr lang="en-IN" dirty="0"/>
              <a:t> {  </a:t>
            </a:r>
          </a:p>
          <a:p>
            <a:pPr marL="0" indent="0">
              <a:buNone/>
            </a:pPr>
            <a:r>
              <a:rPr lang="en-IN" dirty="0"/>
              <a:t>	</a:t>
            </a:r>
            <a:r>
              <a:rPr lang="en-IN" dirty="0" err="1"/>
              <a:t>printf</a:t>
            </a:r>
            <a:r>
              <a:rPr lang="en-IN" dirty="0"/>
              <a:t>("%d\n", i);  </a:t>
            </a:r>
          </a:p>
          <a:p>
            <a:pPr marL="0" indent="0">
              <a:buNone/>
            </a:pPr>
            <a:r>
              <a:rPr lang="en-IN" dirty="0"/>
              <a:t>	</a:t>
            </a:r>
            <a:r>
              <a:rPr lang="en-IN" dirty="0" err="1"/>
              <a:t>i</a:t>
            </a:r>
            <a:r>
              <a:rPr lang="en-IN" dirty="0"/>
              <a:t>++;  </a:t>
            </a:r>
          </a:p>
          <a:p>
            <a:pPr marL="0" indent="0">
              <a:buNone/>
            </a:pPr>
            <a:r>
              <a:rPr lang="en-IN" dirty="0"/>
              <a:t>} </a:t>
            </a:r>
            <a:r>
              <a:rPr lang="en-IN" b="1" dirty="0"/>
              <a:t>while</a:t>
            </a:r>
            <a:r>
              <a:rPr lang="en-IN" dirty="0"/>
              <a:t> (i&lt;= 5);  </a:t>
            </a:r>
          </a:p>
          <a:p>
            <a:pPr marL="0" indent="0">
              <a:buNone/>
            </a:pPr>
            <a:r>
              <a:rPr lang="en-IN" b="1" dirty="0"/>
              <a:t>return</a:t>
            </a:r>
            <a:r>
              <a:rPr lang="en-IN" dirty="0"/>
              <a:t> 0;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24295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a:t>while loop in C</a:t>
            </a:r>
          </a:p>
        </p:txBody>
      </p:sp>
      <p:sp>
        <p:nvSpPr>
          <p:cNvPr id="3" name="Content Placeholder 2"/>
          <p:cNvSpPr>
            <a:spLocks noGrp="1"/>
          </p:cNvSpPr>
          <p:nvPr>
            <p:ph idx="1"/>
          </p:nvPr>
        </p:nvSpPr>
        <p:spPr>
          <a:xfrm>
            <a:off x="457200" y="1066800"/>
            <a:ext cx="8382000" cy="5181600"/>
          </a:xfrm>
        </p:spPr>
        <p:txBody>
          <a:bodyPr>
            <a:normAutofit fontScale="85000" lnSpcReduction="20000"/>
          </a:bodyPr>
          <a:lstStyle/>
          <a:p>
            <a:r>
              <a:rPr lang="en-US" dirty="0"/>
              <a:t>The while loop in c is to be used in the scenario where we don't know the number of iterations in advance. </a:t>
            </a:r>
          </a:p>
          <a:p>
            <a:r>
              <a:rPr lang="en-US" dirty="0"/>
              <a:t>The block of statements is executed in the while loop until the condition specified in the while loop is satisfied. </a:t>
            </a:r>
          </a:p>
          <a:p>
            <a:r>
              <a:rPr lang="en-US" dirty="0"/>
              <a:t>It is also called a pre-tested loop.</a:t>
            </a:r>
          </a:p>
          <a:p>
            <a:endParaRPr lang="en-US" dirty="0"/>
          </a:p>
          <a:p>
            <a:r>
              <a:rPr lang="en-US" dirty="0"/>
              <a:t>The syntax of the while loop in c language is given below:</a:t>
            </a:r>
          </a:p>
          <a:p>
            <a:endParaRPr lang="en-US" dirty="0"/>
          </a:p>
          <a:p>
            <a:pPr marL="0" indent="0">
              <a:buNone/>
            </a:pPr>
            <a:r>
              <a:rPr lang="en-US" b="1" dirty="0">
                <a:solidFill>
                  <a:srgbClr val="FF0000"/>
                </a:solidFill>
              </a:rPr>
              <a:t>while(condition){  </a:t>
            </a:r>
          </a:p>
          <a:p>
            <a:pPr marL="0" indent="0">
              <a:buNone/>
            </a:pPr>
            <a:r>
              <a:rPr lang="en-US" b="1" dirty="0">
                <a:solidFill>
                  <a:srgbClr val="FF0000"/>
                </a:solidFill>
              </a:rPr>
              <a:t>//code to be executed  </a:t>
            </a:r>
          </a:p>
          <a:p>
            <a:pPr marL="0" indent="0">
              <a:buNone/>
            </a:pPr>
            <a:r>
              <a:rPr lang="en-US" b="1" dirty="0">
                <a:solidFill>
                  <a:srgbClr val="FF0000"/>
                </a:solidFill>
              </a:rPr>
              <a:t>} </a:t>
            </a:r>
            <a:endParaRPr lang="en-IN" b="1" dirty="0">
              <a:solidFill>
                <a:srgbClr val="FF0000"/>
              </a:solidFill>
            </a:endParaRPr>
          </a:p>
        </p:txBody>
      </p:sp>
    </p:spTree>
    <p:extLst>
      <p:ext uri="{BB962C8B-B14F-4D97-AF65-F5344CB8AC3E}">
        <p14:creationId xmlns:p14="http://schemas.microsoft.com/office/powerpoint/2010/main" val="416829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85800"/>
            <a:ext cx="4852987" cy="492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13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fontScale="92500" lnSpcReduction="10000"/>
          </a:bodyPr>
          <a:lstStyle/>
          <a:p>
            <a:pPr marL="0" indent="0">
              <a:buNone/>
            </a:pPr>
            <a:r>
              <a:rPr lang="en-IN" dirty="0"/>
              <a:t>#include&lt;</a:t>
            </a:r>
            <a:r>
              <a:rPr lang="en-IN" dirty="0" err="1"/>
              <a:t>stdio.h</a:t>
            </a:r>
            <a:r>
              <a:rPr lang="en-IN" dirty="0"/>
              <a:t>&gt;  </a:t>
            </a:r>
          </a:p>
          <a:p>
            <a:pPr marL="0" indent="0">
              <a:buNone/>
            </a:pPr>
            <a:r>
              <a:rPr lang="en-IN" dirty="0" err="1"/>
              <a:t>int</a:t>
            </a:r>
            <a:r>
              <a:rPr lang="en-IN" dirty="0"/>
              <a:t> main()</a:t>
            </a:r>
          </a:p>
          <a:p>
            <a:pPr marL="0" indent="0">
              <a:buNone/>
            </a:pPr>
            <a:r>
              <a:rPr lang="en-IN" dirty="0"/>
              <a:t>{    </a:t>
            </a:r>
          </a:p>
          <a:p>
            <a:pPr marL="0" indent="0">
              <a:buNone/>
            </a:pPr>
            <a:r>
              <a:rPr lang="en-IN" dirty="0" err="1"/>
              <a:t>int</a:t>
            </a:r>
            <a:r>
              <a:rPr lang="en-IN" dirty="0"/>
              <a:t> i=1;      </a:t>
            </a:r>
          </a:p>
          <a:p>
            <a:pPr marL="0" indent="0">
              <a:buNone/>
            </a:pPr>
            <a:r>
              <a:rPr lang="en-IN" dirty="0"/>
              <a:t>while(i&lt;=10)</a:t>
            </a:r>
          </a:p>
          <a:p>
            <a:pPr marL="0" indent="0">
              <a:buNone/>
            </a:pPr>
            <a:r>
              <a:rPr lang="en-IN" dirty="0"/>
              <a:t>{      </a:t>
            </a:r>
          </a:p>
          <a:p>
            <a:pPr marL="0" indent="0">
              <a:buNone/>
            </a:pPr>
            <a:r>
              <a:rPr lang="en-IN" dirty="0"/>
              <a:t>	</a:t>
            </a:r>
            <a:r>
              <a:rPr lang="en-IN" dirty="0" err="1"/>
              <a:t>printf</a:t>
            </a:r>
            <a:r>
              <a:rPr lang="en-IN" dirty="0"/>
              <a:t>("%d \n",</a:t>
            </a:r>
            <a:r>
              <a:rPr lang="en-IN" dirty="0" err="1"/>
              <a:t>i</a:t>
            </a:r>
            <a:r>
              <a:rPr lang="en-IN" dirty="0"/>
              <a:t>);      </a:t>
            </a:r>
          </a:p>
          <a:p>
            <a:pPr marL="0" indent="0">
              <a:buNone/>
            </a:pPr>
            <a:r>
              <a:rPr lang="en-IN" dirty="0"/>
              <a:t>	</a:t>
            </a:r>
            <a:r>
              <a:rPr lang="en-IN" dirty="0" err="1"/>
              <a:t>i</a:t>
            </a:r>
            <a:r>
              <a:rPr lang="en-IN" dirty="0"/>
              <a:t>++;      </a:t>
            </a:r>
          </a:p>
          <a:p>
            <a:pPr marL="0" indent="0">
              <a:buNone/>
            </a:pPr>
            <a:r>
              <a:rPr lang="en-IN" dirty="0"/>
              <a:t>}  </a:t>
            </a:r>
          </a:p>
          <a:p>
            <a:pPr marL="0" indent="0">
              <a:buNone/>
            </a:pPr>
            <a:r>
              <a:rPr lang="en-IN" dirty="0"/>
              <a:t>return 0;  </a:t>
            </a:r>
          </a:p>
          <a:p>
            <a:pPr marL="0" indent="0">
              <a:buNone/>
            </a:pPr>
            <a:r>
              <a:rPr lang="en-IN" dirty="0"/>
              <a:t>} </a:t>
            </a:r>
          </a:p>
        </p:txBody>
      </p:sp>
    </p:spTree>
    <p:extLst>
      <p:ext uri="{BB962C8B-B14F-4D97-AF65-F5344CB8AC3E}">
        <p14:creationId xmlns:p14="http://schemas.microsoft.com/office/powerpoint/2010/main" val="1459930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while loop</a:t>
            </a:r>
            <a:br>
              <a:rPr lang="en-US" dirty="0"/>
            </a:br>
            <a:endParaRPr lang="en-IN" dirty="0"/>
          </a:p>
        </p:txBody>
      </p:sp>
      <p:sp>
        <p:nvSpPr>
          <p:cNvPr id="3" name="Content Placeholder 2"/>
          <p:cNvSpPr>
            <a:spLocks noGrp="1"/>
          </p:cNvSpPr>
          <p:nvPr>
            <p:ph idx="1"/>
          </p:nvPr>
        </p:nvSpPr>
        <p:spPr>
          <a:xfrm>
            <a:off x="162560" y="1166018"/>
            <a:ext cx="8534400" cy="4525963"/>
          </a:xfrm>
        </p:spPr>
        <p:txBody>
          <a:bodyPr>
            <a:normAutofit fontScale="85000" lnSpcReduction="20000"/>
          </a:bodyPr>
          <a:lstStyle/>
          <a:p>
            <a:r>
              <a:rPr lang="en-US" dirty="0"/>
              <a:t>A conditional expression is used to check the condition. </a:t>
            </a:r>
          </a:p>
          <a:p>
            <a:r>
              <a:rPr lang="en-US" dirty="0"/>
              <a:t>The statements defined inside the while loop will repeatedly execute until the given condition fails.</a:t>
            </a:r>
          </a:p>
          <a:p>
            <a:r>
              <a:rPr lang="en-US" dirty="0"/>
              <a:t>The condition will be true if it returns a 1 or non-zero number. The condition will be false if it returns zero.</a:t>
            </a:r>
          </a:p>
          <a:p>
            <a:r>
              <a:rPr lang="en-US" dirty="0"/>
              <a:t>In the while loop, the condition expression is compulsory.</a:t>
            </a:r>
          </a:p>
          <a:p>
            <a:r>
              <a:rPr lang="en-US" dirty="0"/>
              <a:t>Running a while loop without a body is possible.</a:t>
            </a:r>
          </a:p>
          <a:p>
            <a:r>
              <a:rPr lang="en-US" dirty="0"/>
              <a:t>We can have more than one conditional expression in a while loop.</a:t>
            </a:r>
          </a:p>
          <a:p>
            <a:r>
              <a:rPr lang="en-US" dirty="0"/>
              <a:t>If the loop body contains only one statement, then the braces are optional.</a:t>
            </a:r>
            <a:endParaRPr lang="en-IN" dirty="0"/>
          </a:p>
        </p:txBody>
      </p:sp>
    </p:spTree>
    <p:extLst>
      <p:ext uri="{BB962C8B-B14F-4D97-AF65-F5344CB8AC3E}">
        <p14:creationId xmlns:p14="http://schemas.microsoft.com/office/powerpoint/2010/main" val="1929779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Infinitive while loop in C</a:t>
            </a:r>
            <a:br>
              <a:rPr lang="en-US" dirty="0"/>
            </a:br>
            <a:endParaRPr lang="en-IN" dirty="0"/>
          </a:p>
        </p:txBody>
      </p:sp>
      <p:sp>
        <p:nvSpPr>
          <p:cNvPr id="3" name="Content Placeholder 2"/>
          <p:cNvSpPr>
            <a:spLocks noGrp="1"/>
          </p:cNvSpPr>
          <p:nvPr>
            <p:ph idx="1"/>
          </p:nvPr>
        </p:nvSpPr>
        <p:spPr>
          <a:xfrm>
            <a:off x="457200" y="1219200"/>
            <a:ext cx="8534400" cy="4525963"/>
          </a:xfrm>
        </p:spPr>
        <p:txBody>
          <a:bodyPr/>
          <a:lstStyle/>
          <a:p>
            <a:pPr marL="0" indent="0">
              <a:buNone/>
            </a:pPr>
            <a:r>
              <a:rPr lang="en-US" dirty="0"/>
              <a:t>If the expression passed in while loop results in any non-zero value then the loop will run the infinite number of times.</a:t>
            </a:r>
          </a:p>
          <a:p>
            <a:pPr marL="0" indent="0">
              <a:buNone/>
            </a:pPr>
            <a:endParaRPr lang="en-US" dirty="0"/>
          </a:p>
          <a:p>
            <a:pPr marL="0" indent="0">
              <a:buNone/>
            </a:pPr>
            <a:r>
              <a:rPr lang="en-US" dirty="0">
                <a:solidFill>
                  <a:srgbClr val="FF0000"/>
                </a:solidFill>
              </a:rPr>
              <a:t>while(1){  </a:t>
            </a:r>
          </a:p>
          <a:p>
            <a:pPr marL="0" indent="0">
              <a:buNone/>
            </a:pPr>
            <a:r>
              <a:rPr lang="en-US" dirty="0">
                <a:solidFill>
                  <a:srgbClr val="FF0000"/>
                </a:solidFill>
              </a:rPr>
              <a:t>//statement  </a:t>
            </a:r>
          </a:p>
          <a:p>
            <a:pPr marL="0" indent="0">
              <a:buNone/>
            </a:pPr>
            <a:r>
              <a:rPr lang="en-US" dirty="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342268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If Statement</a:t>
            </a:r>
            <a:br>
              <a:rPr lang="en-IN" dirty="0"/>
            </a:br>
            <a:endParaRPr lang="en-IN" dirty="0"/>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pPr algn="just"/>
            <a:r>
              <a:rPr lang="en-US" dirty="0"/>
              <a:t>The if statement is used to check some given condition and perform some operations depending upon the correctness of that condition. It is mostly used in scenarios where we need to perform different operations for different conditions. </a:t>
            </a:r>
          </a:p>
          <a:p>
            <a:pPr algn="just"/>
            <a:r>
              <a:rPr lang="en-US" dirty="0"/>
              <a:t>The </a:t>
            </a:r>
            <a:r>
              <a:rPr lang="en-US" b="1" dirty="0">
                <a:solidFill>
                  <a:srgbClr val="FF0000"/>
                </a:solidFill>
              </a:rPr>
              <a:t>syntax</a:t>
            </a:r>
            <a:r>
              <a:rPr lang="en-US" dirty="0"/>
              <a:t> of the if statement is given below.</a:t>
            </a:r>
          </a:p>
          <a:p>
            <a:pPr marL="0" indent="0">
              <a:buNone/>
            </a:pPr>
            <a:r>
              <a:rPr lang="en-US" b="1" dirty="0">
                <a:solidFill>
                  <a:srgbClr val="FF0000"/>
                </a:solidFill>
              </a:rPr>
              <a:t>if</a:t>
            </a:r>
            <a:r>
              <a:rPr lang="en-US" dirty="0">
                <a:solidFill>
                  <a:srgbClr val="FF0000"/>
                </a:solidFill>
              </a:rPr>
              <a:t>(expression){  </a:t>
            </a:r>
          </a:p>
          <a:p>
            <a:pPr marL="0" indent="0">
              <a:buNone/>
            </a:pPr>
            <a:r>
              <a:rPr lang="en-US" dirty="0">
                <a:solidFill>
                  <a:srgbClr val="FF0000"/>
                </a:solidFill>
              </a:rPr>
              <a:t>//code to be executed  </a:t>
            </a:r>
          </a:p>
          <a:p>
            <a:pPr marL="0" indent="0">
              <a:buNone/>
            </a:pPr>
            <a:r>
              <a:rPr lang="en-US" dirty="0">
                <a:solidFill>
                  <a:srgbClr val="FF0000"/>
                </a:solidFill>
              </a:rPr>
              <a:t>}  </a:t>
            </a:r>
          </a:p>
          <a:p>
            <a:endParaRPr lang="en-IN" dirty="0"/>
          </a:p>
        </p:txBody>
      </p:sp>
    </p:spTree>
    <p:extLst>
      <p:ext uri="{BB962C8B-B14F-4D97-AF65-F5344CB8AC3E}">
        <p14:creationId xmlns:p14="http://schemas.microsoft.com/office/powerpoint/2010/main" val="1926188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fontScale="90000"/>
          </a:bodyPr>
          <a:lstStyle/>
          <a:p>
            <a:r>
              <a:rPr lang="en-US" dirty="0"/>
              <a:t>for loop in C</a:t>
            </a:r>
            <a:br>
              <a:rPr lang="en-US" dirty="0"/>
            </a:br>
            <a:endParaRPr lang="en-IN" dirty="0"/>
          </a:p>
        </p:txBody>
      </p:sp>
      <p:sp>
        <p:nvSpPr>
          <p:cNvPr id="3" name="Content Placeholder 2"/>
          <p:cNvSpPr>
            <a:spLocks noGrp="1"/>
          </p:cNvSpPr>
          <p:nvPr>
            <p:ph idx="1"/>
          </p:nvPr>
        </p:nvSpPr>
        <p:spPr>
          <a:xfrm>
            <a:off x="381000" y="1066800"/>
            <a:ext cx="8686800" cy="4525963"/>
          </a:xfrm>
        </p:spPr>
        <p:txBody>
          <a:bodyPr>
            <a:normAutofit fontScale="85000" lnSpcReduction="20000"/>
          </a:bodyPr>
          <a:lstStyle/>
          <a:p>
            <a:r>
              <a:rPr lang="en-US" dirty="0"/>
              <a:t>The for loop in C language is used to iterate the statements or a part of the program several times.</a:t>
            </a:r>
          </a:p>
          <a:p>
            <a:r>
              <a:rPr lang="en-US" dirty="0"/>
              <a:t>It is frequently used to traverse the data structures like the array and linked list.</a:t>
            </a:r>
          </a:p>
          <a:p>
            <a:pPr marL="0" indent="0">
              <a:buNone/>
            </a:pPr>
            <a:endParaRPr lang="en-US" dirty="0"/>
          </a:p>
          <a:p>
            <a:pPr marL="0" indent="0">
              <a:buNone/>
            </a:pPr>
            <a:r>
              <a:rPr lang="en-US" dirty="0"/>
              <a:t>The syntax of for loop in c language is given below:</a:t>
            </a:r>
          </a:p>
          <a:p>
            <a:pPr marL="0" indent="0">
              <a:buNone/>
            </a:pPr>
            <a:endParaRPr lang="en-US" dirty="0"/>
          </a:p>
          <a:p>
            <a:pPr marL="0" indent="0">
              <a:buNone/>
            </a:pPr>
            <a:r>
              <a:rPr lang="en-US" dirty="0">
                <a:solidFill>
                  <a:srgbClr val="FF0000"/>
                </a:solidFill>
              </a:rPr>
              <a:t>for(Expression 1; Expression 2; Expression 3)</a:t>
            </a:r>
          </a:p>
          <a:p>
            <a:pPr marL="0" indent="0">
              <a:buNone/>
            </a:pPr>
            <a:r>
              <a:rPr lang="en-US" dirty="0">
                <a:solidFill>
                  <a:srgbClr val="FF0000"/>
                </a:solidFill>
              </a:rPr>
              <a:t>{  </a:t>
            </a:r>
          </a:p>
          <a:p>
            <a:pPr marL="0" indent="0">
              <a:buNone/>
            </a:pPr>
            <a:r>
              <a:rPr lang="en-US" dirty="0">
                <a:solidFill>
                  <a:srgbClr val="FF0000"/>
                </a:solidFill>
              </a:rPr>
              <a:t>	//code to be executed  </a:t>
            </a:r>
          </a:p>
          <a:p>
            <a:pPr marL="0" indent="0">
              <a:buNone/>
            </a:pPr>
            <a:r>
              <a:rPr lang="en-US" dirty="0">
                <a:solidFill>
                  <a:srgbClr val="FF0000"/>
                </a:solidFill>
              </a:rPr>
              <a:t>} </a:t>
            </a:r>
            <a:endParaRPr lang="en-IN" dirty="0">
              <a:solidFill>
                <a:srgbClr val="FF0000"/>
              </a:solidFill>
            </a:endParaRPr>
          </a:p>
        </p:txBody>
      </p:sp>
    </p:spTree>
    <p:extLst>
      <p:ext uri="{BB962C8B-B14F-4D97-AF65-F5344CB8AC3E}">
        <p14:creationId xmlns:p14="http://schemas.microsoft.com/office/powerpoint/2010/main" val="1044648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5339" y="602619"/>
            <a:ext cx="4193321" cy="56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289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for loop Examples</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Let's see the simple program of for loop that prints table of 1.</a:t>
            </a:r>
          </a:p>
          <a:p>
            <a:pPr marL="0" indent="0">
              <a:buNone/>
            </a:pPr>
            <a:endParaRPr lang="en-US" dirty="0"/>
          </a:p>
          <a:p>
            <a:pPr marL="0" indent="0">
              <a:buNone/>
            </a:pPr>
            <a:r>
              <a:rPr lang="en-US" dirty="0"/>
              <a:t>#include&lt;</a:t>
            </a:r>
            <a:r>
              <a:rPr lang="en-US" dirty="0" err="1"/>
              <a:t>stdio.h</a:t>
            </a:r>
            <a:r>
              <a:rPr lang="en-US" dirty="0"/>
              <a:t>&gt;  </a:t>
            </a:r>
          </a:p>
          <a:p>
            <a:pPr marL="0" indent="0">
              <a:buNone/>
            </a:pPr>
            <a:r>
              <a:rPr lang="en-US" dirty="0" err="1"/>
              <a:t>int</a:t>
            </a:r>
            <a:r>
              <a:rPr lang="en-US" dirty="0"/>
              <a:t> main(){  </a:t>
            </a:r>
          </a:p>
          <a:p>
            <a:pPr marL="0" indent="0">
              <a:buNone/>
            </a:pPr>
            <a:r>
              <a:rPr lang="en-US" dirty="0" err="1"/>
              <a:t>int</a:t>
            </a:r>
            <a:r>
              <a:rPr lang="en-US" dirty="0"/>
              <a:t> i=0;        </a:t>
            </a:r>
          </a:p>
          <a:p>
            <a:pPr marL="0" indent="0">
              <a:buNone/>
            </a:pPr>
            <a:r>
              <a:rPr lang="en-US" dirty="0"/>
              <a:t>for(i=1;i&lt;=10;i++)</a:t>
            </a:r>
          </a:p>
          <a:p>
            <a:pPr marL="0" indent="0">
              <a:buNone/>
            </a:pPr>
            <a:r>
              <a:rPr lang="en-US" dirty="0"/>
              <a:t>{      </a:t>
            </a:r>
          </a:p>
          <a:p>
            <a:pPr marL="0" indent="0">
              <a:buNone/>
            </a:pPr>
            <a:r>
              <a:rPr lang="en-US" dirty="0"/>
              <a:t>	</a:t>
            </a:r>
            <a:r>
              <a:rPr lang="en-US" dirty="0" err="1"/>
              <a:t>printf</a:t>
            </a:r>
            <a:r>
              <a:rPr lang="en-US" dirty="0"/>
              <a:t>("%d \n",</a:t>
            </a:r>
            <a:r>
              <a:rPr lang="en-US" dirty="0" err="1"/>
              <a:t>i</a:t>
            </a:r>
            <a:r>
              <a:rPr lang="en-US" dirty="0"/>
              <a:t>);      </a:t>
            </a:r>
          </a:p>
          <a:p>
            <a:pPr marL="0" indent="0">
              <a:buNone/>
            </a:pPr>
            <a:r>
              <a:rPr lang="en-US" dirty="0"/>
              <a:t>}     </a:t>
            </a:r>
          </a:p>
          <a:p>
            <a:pPr marL="0" indent="0">
              <a:buNone/>
            </a:pPr>
            <a:r>
              <a:rPr lang="en-US" dirty="0"/>
              <a:t>return 0;  </a:t>
            </a:r>
          </a:p>
          <a:p>
            <a:pPr marL="0" indent="0">
              <a:buNone/>
            </a:pPr>
            <a:r>
              <a:rPr lang="en-US" dirty="0"/>
              <a:t>} </a:t>
            </a:r>
            <a:endParaRPr lang="en-IN" dirty="0"/>
          </a:p>
        </p:txBody>
      </p:sp>
    </p:spTree>
    <p:extLst>
      <p:ext uri="{BB962C8B-B14F-4D97-AF65-F5344CB8AC3E}">
        <p14:creationId xmlns:p14="http://schemas.microsoft.com/office/powerpoint/2010/main" val="588701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Expression 1</a:t>
            </a:r>
            <a:br>
              <a:rPr lang="en-US" dirty="0"/>
            </a:br>
            <a:endParaRPr lang="en-IN" dirty="0"/>
          </a:p>
        </p:txBody>
      </p:sp>
      <p:sp>
        <p:nvSpPr>
          <p:cNvPr id="3" name="Content Placeholder 2"/>
          <p:cNvSpPr>
            <a:spLocks noGrp="1"/>
          </p:cNvSpPr>
          <p:nvPr>
            <p:ph idx="1"/>
          </p:nvPr>
        </p:nvSpPr>
        <p:spPr/>
        <p:txBody>
          <a:bodyPr>
            <a:normAutofit/>
          </a:bodyPr>
          <a:lstStyle/>
          <a:p>
            <a:r>
              <a:rPr lang="en-US" dirty="0">
                <a:solidFill>
                  <a:srgbClr val="FF0000"/>
                </a:solidFill>
              </a:rPr>
              <a:t>The expression represents the initialization of the loop variable.</a:t>
            </a:r>
          </a:p>
          <a:p>
            <a:r>
              <a:rPr lang="en-US" dirty="0"/>
              <a:t>We can </a:t>
            </a:r>
            <a:r>
              <a:rPr lang="en-US" dirty="0">
                <a:solidFill>
                  <a:srgbClr val="FF0000"/>
                </a:solidFill>
              </a:rPr>
              <a:t>initialize more than one variable in Expression </a:t>
            </a:r>
            <a:r>
              <a:rPr lang="en-US" dirty="0"/>
              <a:t>1.</a:t>
            </a:r>
          </a:p>
          <a:p>
            <a:r>
              <a:rPr lang="en-US" dirty="0">
                <a:solidFill>
                  <a:srgbClr val="FF0000"/>
                </a:solidFill>
              </a:rPr>
              <a:t>Expression 1 is optional.</a:t>
            </a:r>
          </a:p>
        </p:txBody>
      </p:sp>
    </p:spTree>
    <p:extLst>
      <p:ext uri="{BB962C8B-B14F-4D97-AF65-F5344CB8AC3E}">
        <p14:creationId xmlns:p14="http://schemas.microsoft.com/office/powerpoint/2010/main" val="3081243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 &lt;</a:t>
            </a:r>
            <a:r>
              <a:rPr lang="en-IN" dirty="0" err="1"/>
              <a:t>stdio.h</a:t>
            </a:r>
            <a:r>
              <a:rPr lang="en-IN" dirty="0"/>
              <a:t>&gt;  </a:t>
            </a:r>
          </a:p>
          <a:p>
            <a:pPr marL="0" indent="0">
              <a:buNone/>
            </a:pPr>
            <a:r>
              <a:rPr lang="en-IN" dirty="0" err="1"/>
              <a:t>int</a:t>
            </a:r>
            <a:r>
              <a:rPr lang="en-IN" dirty="0"/>
              <a:t> main()  </a:t>
            </a:r>
          </a:p>
          <a:p>
            <a:pPr marL="0" indent="0">
              <a:buNone/>
            </a:pPr>
            <a:r>
              <a:rPr lang="en-IN" dirty="0"/>
              <a:t>{  </a:t>
            </a:r>
          </a:p>
          <a:p>
            <a:pPr marL="0" indent="0">
              <a:buNone/>
            </a:pPr>
            <a:r>
              <a:rPr lang="en-IN" dirty="0"/>
              <a:t>    </a:t>
            </a:r>
            <a:r>
              <a:rPr lang="en-IN" dirty="0" err="1"/>
              <a:t>int</a:t>
            </a:r>
            <a:r>
              <a:rPr lang="en-IN" dirty="0"/>
              <a:t> </a:t>
            </a:r>
            <a:r>
              <a:rPr lang="en-IN" dirty="0" err="1"/>
              <a:t>a,b,c</a:t>
            </a:r>
            <a:r>
              <a:rPr lang="en-IN" dirty="0"/>
              <a:t>;  </a:t>
            </a:r>
          </a:p>
          <a:p>
            <a:pPr marL="0" indent="0">
              <a:buNone/>
            </a:pPr>
            <a:r>
              <a:rPr lang="en-IN" dirty="0"/>
              <a:t>    for(a=0,b=12,c=23;a&lt;2;a++)  </a:t>
            </a:r>
          </a:p>
          <a:p>
            <a:pPr marL="0" indent="0">
              <a:buNone/>
            </a:pPr>
            <a:r>
              <a:rPr lang="en-IN" dirty="0"/>
              <a:t>    {  </a:t>
            </a:r>
          </a:p>
          <a:p>
            <a:pPr marL="0" indent="0">
              <a:buNone/>
            </a:pPr>
            <a:r>
              <a:rPr lang="en-IN" dirty="0"/>
              <a:t>        </a:t>
            </a:r>
            <a:r>
              <a:rPr lang="en-IN" dirty="0" err="1"/>
              <a:t>printf</a:t>
            </a:r>
            <a:r>
              <a:rPr lang="en-IN" dirty="0"/>
              <a:t>("%d ",</a:t>
            </a:r>
            <a:r>
              <a:rPr lang="en-IN" dirty="0" err="1"/>
              <a:t>a+b+c</a:t>
            </a:r>
            <a:r>
              <a:rPr lang="en-IN" dirty="0"/>
              <a:t>);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129339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 &lt;</a:t>
            </a:r>
            <a:r>
              <a:rPr lang="en-IN" dirty="0" err="1"/>
              <a:t>stdio.h</a:t>
            </a:r>
            <a:r>
              <a:rPr lang="en-IN" dirty="0"/>
              <a:t>&gt;  </a:t>
            </a:r>
          </a:p>
          <a:p>
            <a:pPr marL="0" indent="0">
              <a:buNone/>
            </a:pPr>
            <a:r>
              <a:rPr lang="en-IN" dirty="0" err="1"/>
              <a:t>int</a:t>
            </a:r>
            <a:r>
              <a:rPr lang="en-IN" dirty="0"/>
              <a:t> main()  </a:t>
            </a:r>
          </a:p>
          <a:p>
            <a:pPr marL="0" indent="0">
              <a:buNone/>
            </a:pPr>
            <a:r>
              <a:rPr lang="en-IN" dirty="0"/>
              <a:t>{  </a:t>
            </a:r>
          </a:p>
          <a:p>
            <a:pPr marL="0" indent="0">
              <a:buNone/>
            </a:pPr>
            <a:r>
              <a:rPr lang="en-IN" dirty="0"/>
              <a:t>    </a:t>
            </a:r>
            <a:r>
              <a:rPr lang="en-IN" dirty="0" err="1"/>
              <a:t>int</a:t>
            </a:r>
            <a:r>
              <a:rPr lang="en-IN" dirty="0"/>
              <a:t> i=1;  </a:t>
            </a:r>
          </a:p>
          <a:p>
            <a:pPr marL="0" indent="0">
              <a:buNone/>
            </a:pPr>
            <a:r>
              <a:rPr lang="en-IN" dirty="0"/>
              <a:t>    for(;i&lt;5;i++)  </a:t>
            </a:r>
          </a:p>
          <a:p>
            <a:pPr marL="0" indent="0">
              <a:buNone/>
            </a:pPr>
            <a:r>
              <a:rPr lang="en-IN" dirty="0"/>
              <a:t>    {  </a:t>
            </a:r>
          </a:p>
          <a:p>
            <a:pPr marL="0" indent="0">
              <a:buNone/>
            </a:pPr>
            <a:r>
              <a:rPr lang="en-IN" dirty="0"/>
              <a:t>        </a:t>
            </a:r>
            <a:r>
              <a:rPr lang="en-IN" dirty="0" err="1"/>
              <a:t>printf</a:t>
            </a:r>
            <a:r>
              <a:rPr lang="en-IN" dirty="0"/>
              <a:t>("%d ",i);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549376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Expression 2</a:t>
            </a:r>
            <a:br>
              <a:rPr lang="en-US" dirty="0"/>
            </a:br>
            <a:endParaRPr lang="en-IN" dirty="0"/>
          </a:p>
        </p:txBody>
      </p:sp>
      <p:sp>
        <p:nvSpPr>
          <p:cNvPr id="3" name="Content Placeholder 2"/>
          <p:cNvSpPr>
            <a:spLocks noGrp="1"/>
          </p:cNvSpPr>
          <p:nvPr>
            <p:ph idx="1"/>
          </p:nvPr>
        </p:nvSpPr>
        <p:spPr>
          <a:xfrm>
            <a:off x="457200" y="990600"/>
            <a:ext cx="8229600" cy="5181600"/>
          </a:xfrm>
        </p:spPr>
        <p:txBody>
          <a:bodyPr>
            <a:normAutofit fontScale="77500" lnSpcReduction="20000"/>
          </a:bodyPr>
          <a:lstStyle/>
          <a:p>
            <a:r>
              <a:rPr lang="en-US" dirty="0"/>
              <a:t>Expression 2 is a conditional expression. It checks for a specific condition to be satisfied. If it is not, the loop is terminated.</a:t>
            </a:r>
          </a:p>
          <a:p>
            <a:r>
              <a:rPr lang="en-US" dirty="0"/>
              <a:t>Expression 2 can have more than one condition. However, the loop will iterate until the last condition becomes false. Other conditions will be treated as statements.</a:t>
            </a:r>
          </a:p>
          <a:p>
            <a:r>
              <a:rPr lang="en-US" dirty="0"/>
              <a:t>Expression 2 is optional.</a:t>
            </a:r>
          </a:p>
          <a:p>
            <a:r>
              <a:rPr lang="en-US" dirty="0"/>
              <a:t>Expression 2 can perform the task of expression 1 and expression 3. </a:t>
            </a:r>
          </a:p>
          <a:p>
            <a:r>
              <a:rPr lang="en-US" dirty="0"/>
              <a:t>That is, we can initialize the variable as well as update the loop variable in expression 2 itself.</a:t>
            </a:r>
          </a:p>
          <a:p>
            <a:r>
              <a:rPr lang="en-US" dirty="0"/>
              <a:t>We can pass zero or non-zero values in expression 2. However, in C, any non-zero value is true, and zero is false by default.</a:t>
            </a:r>
            <a:endParaRPr lang="en-IN" dirty="0"/>
          </a:p>
        </p:txBody>
      </p:sp>
    </p:spTree>
    <p:extLst>
      <p:ext uri="{BB962C8B-B14F-4D97-AF65-F5344CB8AC3E}">
        <p14:creationId xmlns:p14="http://schemas.microsoft.com/office/powerpoint/2010/main" val="1244095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 &lt;</a:t>
            </a:r>
            <a:r>
              <a:rPr lang="en-IN" dirty="0" err="1"/>
              <a:t>stdio.h</a:t>
            </a:r>
            <a:r>
              <a:rPr lang="en-IN" dirty="0"/>
              <a:t>&gt;  </a:t>
            </a:r>
          </a:p>
          <a:p>
            <a:pPr marL="0" indent="0">
              <a:buNone/>
            </a:pPr>
            <a:r>
              <a:rPr lang="en-IN" dirty="0" err="1"/>
              <a:t>int</a:t>
            </a:r>
            <a:r>
              <a:rPr lang="en-IN" dirty="0"/>
              <a:t> main()  </a:t>
            </a:r>
          </a:p>
          <a:p>
            <a:pPr marL="0" indent="0">
              <a:buNone/>
            </a:pPr>
            <a:r>
              <a:rPr lang="en-IN" dirty="0"/>
              <a:t>{  </a:t>
            </a:r>
          </a:p>
          <a:p>
            <a:pPr marL="0" indent="0">
              <a:buNone/>
            </a:pPr>
            <a:r>
              <a:rPr lang="en-IN" dirty="0"/>
              <a:t>    int i;  </a:t>
            </a:r>
          </a:p>
          <a:p>
            <a:pPr marL="0" indent="0">
              <a:buNone/>
            </a:pPr>
            <a:r>
              <a:rPr lang="en-IN" dirty="0"/>
              <a:t>    for(i=0;i&lt;=4;i++)  </a:t>
            </a:r>
          </a:p>
          <a:p>
            <a:pPr marL="0" indent="0">
              <a:buNone/>
            </a:pPr>
            <a:r>
              <a:rPr lang="en-IN" dirty="0"/>
              <a:t>    {  </a:t>
            </a:r>
          </a:p>
          <a:p>
            <a:pPr marL="0" indent="0">
              <a:buNone/>
            </a:pPr>
            <a:r>
              <a:rPr lang="en-IN" dirty="0"/>
              <a:t>        </a:t>
            </a:r>
            <a:r>
              <a:rPr lang="en-IN" dirty="0" err="1"/>
              <a:t>printf</a:t>
            </a:r>
            <a:r>
              <a:rPr lang="en-IN" dirty="0"/>
              <a:t>("%d ",i);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237898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dirty="0"/>
              <a:t>#include &lt;</a:t>
            </a:r>
            <a:r>
              <a:rPr lang="en-IN" dirty="0" err="1"/>
              <a:t>stdio.h</a:t>
            </a:r>
            <a:r>
              <a:rPr lang="en-IN" dirty="0"/>
              <a:t>&gt;  </a:t>
            </a:r>
          </a:p>
          <a:p>
            <a:pPr marL="0" indent="0">
              <a:buNone/>
            </a:pPr>
            <a:r>
              <a:rPr lang="en-IN" dirty="0" err="1"/>
              <a:t>int</a:t>
            </a:r>
            <a:r>
              <a:rPr lang="en-IN" dirty="0"/>
              <a:t> main()  </a:t>
            </a:r>
          </a:p>
          <a:p>
            <a:pPr marL="0" indent="0">
              <a:buNone/>
            </a:pPr>
            <a:r>
              <a:rPr lang="en-IN" dirty="0"/>
              <a:t>{  </a:t>
            </a:r>
          </a:p>
          <a:p>
            <a:pPr marL="0" indent="0">
              <a:buNone/>
            </a:pPr>
            <a:r>
              <a:rPr lang="en-IN" dirty="0"/>
              <a:t>   int </a:t>
            </a:r>
            <a:r>
              <a:rPr lang="en-IN" dirty="0" err="1"/>
              <a:t>i,j,k</a:t>
            </a:r>
            <a:r>
              <a:rPr lang="en-IN" dirty="0"/>
              <a:t>;  </a:t>
            </a:r>
          </a:p>
          <a:p>
            <a:pPr marL="0" indent="0">
              <a:buNone/>
            </a:pPr>
            <a:r>
              <a:rPr lang="en-IN" dirty="0"/>
              <a:t>    for(i=0,j=0,k=0;i&lt;4,k&lt;8,j&lt;10;i++)  </a:t>
            </a:r>
          </a:p>
          <a:p>
            <a:pPr marL="0" indent="0">
              <a:buNone/>
            </a:pPr>
            <a:r>
              <a:rPr lang="en-IN" dirty="0"/>
              <a:t>    {  </a:t>
            </a:r>
          </a:p>
          <a:p>
            <a:pPr marL="0" indent="0">
              <a:buNone/>
            </a:pPr>
            <a:r>
              <a:rPr lang="en-IN" dirty="0"/>
              <a:t>        </a:t>
            </a:r>
            <a:r>
              <a:rPr lang="en-IN" dirty="0" err="1"/>
              <a:t>printf</a:t>
            </a:r>
            <a:r>
              <a:rPr lang="en-IN" dirty="0"/>
              <a:t>("%d %d %d\n",</a:t>
            </a:r>
            <a:r>
              <a:rPr lang="en-IN" dirty="0" err="1"/>
              <a:t>i,j,k</a:t>
            </a:r>
            <a:r>
              <a:rPr lang="en-IN" dirty="0"/>
              <a:t>);  </a:t>
            </a:r>
          </a:p>
          <a:p>
            <a:pPr marL="0" indent="0">
              <a:buNone/>
            </a:pPr>
            <a:r>
              <a:rPr lang="en-IN" dirty="0"/>
              <a:t>        j+=2;  </a:t>
            </a:r>
          </a:p>
          <a:p>
            <a:pPr marL="0" indent="0">
              <a:buNone/>
            </a:pPr>
            <a:r>
              <a:rPr lang="en-IN" dirty="0"/>
              <a:t>        k+=3;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223451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Expression 3</a:t>
            </a:r>
            <a:br>
              <a:rPr lang="en-US" dirty="0"/>
            </a:br>
            <a:endParaRPr lang="en-IN" dirty="0"/>
          </a:p>
        </p:txBody>
      </p:sp>
      <p:sp>
        <p:nvSpPr>
          <p:cNvPr id="3" name="Content Placeholder 2"/>
          <p:cNvSpPr>
            <a:spLocks noGrp="1"/>
          </p:cNvSpPr>
          <p:nvPr>
            <p:ph idx="1"/>
          </p:nvPr>
        </p:nvSpPr>
        <p:spPr/>
        <p:txBody>
          <a:bodyPr/>
          <a:lstStyle/>
          <a:p>
            <a:r>
              <a:rPr lang="en-US" dirty="0"/>
              <a:t>Expression 3 is used to update the loop variable.</a:t>
            </a:r>
          </a:p>
          <a:p>
            <a:r>
              <a:rPr lang="en-US" dirty="0"/>
              <a:t>We can update more than one variable at the same time.</a:t>
            </a:r>
          </a:p>
          <a:p>
            <a:r>
              <a:rPr lang="en-US" dirty="0"/>
              <a:t>Expression 3 is optional.</a:t>
            </a:r>
            <a:endParaRPr lang="en-IN" dirty="0"/>
          </a:p>
        </p:txBody>
      </p:sp>
    </p:spTree>
    <p:extLst>
      <p:ext uri="{BB962C8B-B14F-4D97-AF65-F5344CB8AC3E}">
        <p14:creationId xmlns:p14="http://schemas.microsoft.com/office/powerpoint/2010/main" val="38012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Flowchart of if statement in C</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4411194"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994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92500" lnSpcReduction="20000"/>
          </a:bodyPr>
          <a:lstStyle/>
          <a:p>
            <a:pPr marL="0" indent="0">
              <a:buNone/>
            </a:pPr>
            <a:r>
              <a:rPr lang="en-IN" dirty="0"/>
              <a:t>#include&lt;</a:t>
            </a:r>
            <a:r>
              <a:rPr lang="en-IN" dirty="0" err="1"/>
              <a:t>stdio.h</a:t>
            </a:r>
            <a:r>
              <a:rPr lang="en-IN" dirty="0"/>
              <a:t>&gt;  </a:t>
            </a:r>
          </a:p>
          <a:p>
            <a:pPr marL="0" indent="0">
              <a:buNone/>
            </a:pPr>
            <a:r>
              <a:rPr lang="en-IN" dirty="0"/>
              <a:t>void main ()  </a:t>
            </a:r>
          </a:p>
          <a:p>
            <a:pPr marL="0" indent="0">
              <a:buNone/>
            </a:pPr>
            <a:r>
              <a:rPr lang="en-IN" dirty="0"/>
              <a:t>{  </a:t>
            </a:r>
          </a:p>
          <a:p>
            <a:pPr marL="0" indent="0">
              <a:buNone/>
            </a:pPr>
            <a:r>
              <a:rPr lang="en-IN" dirty="0"/>
              <a:t>    </a:t>
            </a:r>
            <a:r>
              <a:rPr lang="en-IN" dirty="0" err="1"/>
              <a:t>int</a:t>
            </a:r>
            <a:r>
              <a:rPr lang="en-IN" dirty="0"/>
              <a:t> i=0,j=2;  </a:t>
            </a:r>
          </a:p>
          <a:p>
            <a:pPr marL="0" indent="0">
              <a:buNone/>
            </a:pPr>
            <a:r>
              <a:rPr lang="en-IN" dirty="0"/>
              <a:t>    for(i = 0;i&lt;5;i++,j=j+2)  </a:t>
            </a:r>
          </a:p>
          <a:p>
            <a:pPr marL="0" indent="0">
              <a:buNone/>
            </a:pPr>
            <a:r>
              <a:rPr lang="en-IN" dirty="0"/>
              <a:t>    {  </a:t>
            </a:r>
          </a:p>
          <a:p>
            <a:pPr marL="0" indent="0">
              <a:buNone/>
            </a:pPr>
            <a:r>
              <a:rPr lang="en-IN" dirty="0"/>
              <a:t>        </a:t>
            </a:r>
            <a:r>
              <a:rPr lang="en-IN" dirty="0" err="1"/>
              <a:t>printf</a:t>
            </a:r>
            <a:r>
              <a:rPr lang="en-IN" dirty="0"/>
              <a:t>("%d %d\n",</a:t>
            </a:r>
            <a:r>
              <a:rPr lang="en-IN" dirty="0" err="1"/>
              <a:t>i,j</a:t>
            </a:r>
            <a:r>
              <a:rPr lang="en-IN" dirty="0"/>
              <a:t>);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335227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4983162"/>
          </a:xfrm>
        </p:spPr>
        <p:txBody>
          <a:bodyPr>
            <a:normAutofit fontScale="55000" lnSpcReduction="20000"/>
          </a:bodyPr>
          <a:lstStyle/>
          <a:p>
            <a:pPr marL="0" indent="0">
              <a:buNone/>
            </a:pPr>
            <a:r>
              <a:rPr lang="en-US" dirty="0"/>
              <a:t>Loop body</a:t>
            </a:r>
          </a:p>
          <a:p>
            <a:r>
              <a:rPr lang="en-US" dirty="0"/>
              <a:t>The braces {} are used to define the scope of the loop. </a:t>
            </a:r>
          </a:p>
          <a:p>
            <a:r>
              <a:rPr lang="en-US" dirty="0"/>
              <a:t>However, if the loop contains only one statement, then we don't need to use braces. </a:t>
            </a:r>
          </a:p>
          <a:p>
            <a:r>
              <a:rPr lang="en-US" dirty="0"/>
              <a:t>A loop without a body is possible. The braces work as a block separator, i.e., the value variable declared inside for loop is valid only for that block and not outside. Consider the following example.</a:t>
            </a:r>
          </a:p>
          <a:p>
            <a:endParaRPr lang="en-US" dirty="0"/>
          </a:p>
          <a:p>
            <a:pPr marL="0" indent="0">
              <a:buNone/>
            </a:pPr>
            <a:r>
              <a:rPr lang="en-US" dirty="0"/>
              <a:t>#include&lt;</a:t>
            </a:r>
            <a:r>
              <a:rPr lang="en-US" dirty="0" err="1"/>
              <a:t>stdio.h</a:t>
            </a:r>
            <a:r>
              <a:rPr lang="en-US" dirty="0"/>
              <a:t>&gt;  </a:t>
            </a:r>
          </a:p>
          <a:p>
            <a:pPr marL="0" indent="0">
              <a:buNone/>
            </a:pPr>
            <a:r>
              <a:rPr lang="en-US" dirty="0"/>
              <a:t>void main ()  </a:t>
            </a:r>
          </a:p>
          <a:p>
            <a:pPr marL="0" indent="0">
              <a:buNone/>
            </a:pPr>
            <a:r>
              <a:rPr lang="en-US" dirty="0"/>
              <a:t>{  </a:t>
            </a:r>
          </a:p>
          <a:p>
            <a:pPr marL="0" indent="0">
              <a:buNone/>
            </a:pPr>
            <a:r>
              <a:rPr lang="en-US" dirty="0"/>
              <a:t>    </a:t>
            </a:r>
            <a:r>
              <a:rPr lang="en-US" dirty="0" err="1"/>
              <a:t>int</a:t>
            </a:r>
            <a:r>
              <a:rPr lang="en-US" dirty="0"/>
              <a:t> i;  </a:t>
            </a:r>
          </a:p>
          <a:p>
            <a:pPr marL="0" indent="0">
              <a:buNone/>
            </a:pPr>
            <a:r>
              <a:rPr lang="en-US" dirty="0"/>
              <a:t>    for(i=0;i&lt;10;i++)  </a:t>
            </a:r>
          </a:p>
          <a:p>
            <a:pPr marL="0" indent="0">
              <a:buNone/>
            </a:pPr>
            <a:r>
              <a:rPr lang="en-US" dirty="0"/>
              <a:t>    {  </a:t>
            </a:r>
          </a:p>
          <a:p>
            <a:pPr marL="0" indent="0">
              <a:buNone/>
            </a:pPr>
            <a:r>
              <a:rPr lang="en-US" dirty="0"/>
              <a:t>        </a:t>
            </a:r>
            <a:r>
              <a:rPr lang="en-US" dirty="0" err="1"/>
              <a:t>int</a:t>
            </a:r>
            <a:r>
              <a:rPr lang="en-US" dirty="0"/>
              <a:t> i = 20;  </a:t>
            </a:r>
          </a:p>
          <a:p>
            <a:pPr marL="0" indent="0">
              <a:buNone/>
            </a:pPr>
            <a:r>
              <a:rPr lang="en-US" dirty="0"/>
              <a:t>        </a:t>
            </a:r>
            <a:r>
              <a:rPr lang="en-US" dirty="0" err="1"/>
              <a:t>printf</a:t>
            </a:r>
            <a:r>
              <a:rPr lang="en-US" dirty="0"/>
              <a:t>("%d ",i);  </a:t>
            </a:r>
          </a:p>
          <a:p>
            <a:pPr marL="0" indent="0">
              <a:buNone/>
            </a:pPr>
            <a:r>
              <a:rPr lang="en-US" dirty="0"/>
              <a:t>    }  </a:t>
            </a:r>
          </a:p>
          <a:p>
            <a:pPr marL="0" indent="0">
              <a:buNone/>
            </a:pPr>
            <a:r>
              <a:rPr lang="en-US" dirty="0"/>
              <a:t>} </a:t>
            </a:r>
            <a:endParaRPr lang="en-IN" dirty="0"/>
          </a:p>
        </p:txBody>
      </p:sp>
    </p:spTree>
    <p:extLst>
      <p:ext uri="{BB962C8B-B14F-4D97-AF65-F5344CB8AC3E}">
        <p14:creationId xmlns:p14="http://schemas.microsoft.com/office/powerpoint/2010/main" val="3858481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62500" lnSpcReduction="20000"/>
          </a:bodyPr>
          <a:lstStyle/>
          <a:p>
            <a:pPr marL="0" indent="0">
              <a:buNone/>
            </a:pPr>
            <a:r>
              <a:rPr lang="en-US" b="1" dirty="0"/>
              <a:t>Infinitive for loop in C</a:t>
            </a:r>
          </a:p>
          <a:p>
            <a:pPr marL="0" indent="0">
              <a:buNone/>
            </a:pPr>
            <a:r>
              <a:rPr lang="en-US" dirty="0"/>
              <a:t>To make a for loop infinite, we need not give any expression in the syntax. Instead of that, we need to provide two semicolons to validate the syntax of the for loop. This will work as an infinite for loop.</a:t>
            </a:r>
          </a:p>
          <a:p>
            <a:pPr marL="0" indent="0">
              <a:buNone/>
            </a:pPr>
            <a:endParaRPr lang="en-US" dirty="0"/>
          </a:p>
          <a:p>
            <a:pPr marL="0" indent="0">
              <a:buNone/>
            </a:pPr>
            <a:endParaRPr lang="en-US" dirty="0"/>
          </a:p>
          <a:p>
            <a:pPr marL="0" indent="0">
              <a:buNone/>
            </a:pPr>
            <a:r>
              <a:rPr lang="en-US" dirty="0"/>
              <a:t>#include&lt;</a:t>
            </a:r>
            <a:r>
              <a:rPr lang="en-US" dirty="0" err="1"/>
              <a:t>stdio.h</a:t>
            </a:r>
            <a:r>
              <a:rPr lang="en-US" dirty="0"/>
              <a:t>&gt;  </a:t>
            </a:r>
          </a:p>
          <a:p>
            <a:pPr marL="0" indent="0">
              <a:buNone/>
            </a:pPr>
            <a:r>
              <a:rPr lang="en-US" dirty="0"/>
              <a:t>void main ()  </a:t>
            </a:r>
          </a:p>
          <a:p>
            <a:pPr marL="0" indent="0">
              <a:buNone/>
            </a:pPr>
            <a:r>
              <a:rPr lang="en-US" dirty="0"/>
              <a:t>{  </a:t>
            </a:r>
          </a:p>
          <a:p>
            <a:pPr marL="0" indent="0">
              <a:buNone/>
            </a:pPr>
            <a:r>
              <a:rPr lang="en-US" dirty="0"/>
              <a:t>    for(;;)  </a:t>
            </a:r>
          </a:p>
          <a:p>
            <a:pPr marL="0" indent="0">
              <a:buNone/>
            </a:pPr>
            <a:r>
              <a:rPr lang="en-US" dirty="0"/>
              <a:t>    {  </a:t>
            </a:r>
          </a:p>
          <a:p>
            <a:pPr marL="0" indent="0">
              <a:buNone/>
            </a:pPr>
            <a:r>
              <a:rPr lang="en-US" dirty="0"/>
              <a:t>        </a:t>
            </a:r>
            <a:r>
              <a:rPr lang="en-US" dirty="0" err="1"/>
              <a:t>printf</a:t>
            </a:r>
            <a:r>
              <a:rPr lang="en-US" dirty="0"/>
              <a:t>("welcome ");  </a:t>
            </a:r>
          </a:p>
          <a:p>
            <a:pPr marL="0" indent="0">
              <a:buNone/>
            </a:pPr>
            <a:r>
              <a:rPr lang="en-US" dirty="0"/>
              <a:t>    }  </a:t>
            </a:r>
          </a:p>
          <a:p>
            <a:pPr marL="0" indent="0">
              <a:buNone/>
            </a:pPr>
            <a:r>
              <a:rPr lang="en-US" dirty="0"/>
              <a:t>} </a:t>
            </a:r>
            <a:endParaRPr lang="en-IN" dirty="0"/>
          </a:p>
        </p:txBody>
      </p:sp>
    </p:spTree>
    <p:extLst>
      <p:ext uri="{BB962C8B-B14F-4D97-AF65-F5344CB8AC3E}">
        <p14:creationId xmlns:p14="http://schemas.microsoft.com/office/powerpoint/2010/main" val="3051363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the Continue Statement in C?</a:t>
            </a:r>
            <a:endParaRPr lang="en-IN" dirty="0"/>
          </a:p>
        </p:txBody>
      </p:sp>
      <p:sp>
        <p:nvSpPr>
          <p:cNvPr id="3" name="Content Placeholder 2"/>
          <p:cNvSpPr>
            <a:spLocks noGrp="1"/>
          </p:cNvSpPr>
          <p:nvPr>
            <p:ph idx="1"/>
          </p:nvPr>
        </p:nvSpPr>
        <p:spPr/>
        <p:txBody>
          <a:bodyPr/>
          <a:lstStyle/>
          <a:p>
            <a:r>
              <a:rPr lang="en-US" dirty="0"/>
              <a:t>The continue statement is used to skip the current iteration of any loop and bring the control to the beginning of the iteration. </a:t>
            </a:r>
          </a:p>
          <a:p>
            <a:r>
              <a:rPr lang="en-US" dirty="0"/>
              <a:t>The statements following the continue statement are skipped and the iteration starts again.</a:t>
            </a:r>
          </a:p>
          <a:p>
            <a:endParaRPr lang="en-US" dirty="0"/>
          </a:p>
          <a:p>
            <a:endParaRPr lang="en-IN" dirty="0"/>
          </a:p>
        </p:txBody>
      </p:sp>
    </p:spTree>
    <p:extLst>
      <p:ext uri="{BB962C8B-B14F-4D97-AF65-F5344CB8AC3E}">
        <p14:creationId xmlns:p14="http://schemas.microsoft.com/office/powerpoint/2010/main" val="1527803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0"/>
            <a:ext cx="6132202" cy="612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761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working of continue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7879" y="1600200"/>
            <a:ext cx="646824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037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//loop statements</a:t>
            </a:r>
          </a:p>
          <a:p>
            <a:pPr marL="0" indent="0">
              <a:buNone/>
            </a:pPr>
            <a:r>
              <a:rPr lang="en-US" dirty="0"/>
              <a:t> </a:t>
            </a:r>
            <a:r>
              <a:rPr lang="en-US" b="1" dirty="0"/>
              <a:t>continue</a:t>
            </a:r>
            <a:r>
              <a:rPr lang="en-US" dirty="0"/>
              <a:t>;</a:t>
            </a:r>
          </a:p>
          <a:p>
            <a:pPr marL="0" indent="0">
              <a:buNone/>
            </a:pPr>
            <a:r>
              <a:rPr lang="en-US" dirty="0"/>
              <a:t> //some lines of the code which is to be skipped</a:t>
            </a:r>
            <a:endParaRPr lang="en-IN" dirty="0"/>
          </a:p>
        </p:txBody>
      </p:sp>
    </p:spTree>
    <p:extLst>
      <p:ext uri="{BB962C8B-B14F-4D97-AF65-F5344CB8AC3E}">
        <p14:creationId xmlns:p14="http://schemas.microsoft.com/office/powerpoint/2010/main" val="2633562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Continue Statement in C</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#include&lt;</a:t>
            </a:r>
            <a:r>
              <a:rPr lang="en-US" dirty="0" err="1"/>
              <a:t>stdio.h</a:t>
            </a:r>
            <a:r>
              <a:rPr lang="en-US" dirty="0"/>
              <a:t>&gt; </a:t>
            </a:r>
          </a:p>
          <a:p>
            <a:pPr marL="0" indent="0">
              <a:buNone/>
            </a:pPr>
            <a:r>
              <a:rPr lang="en-US" dirty="0"/>
              <a:t>void main () </a:t>
            </a:r>
          </a:p>
          <a:p>
            <a:pPr marL="0" indent="0">
              <a:buNone/>
            </a:pPr>
            <a:r>
              <a:rPr lang="en-US" dirty="0"/>
              <a:t>{</a:t>
            </a:r>
          </a:p>
          <a:p>
            <a:pPr marL="0" indent="0">
              <a:buNone/>
            </a:pPr>
            <a:r>
              <a:rPr lang="en-US" dirty="0"/>
              <a:t>for (</a:t>
            </a:r>
            <a:r>
              <a:rPr lang="en-US" dirty="0" err="1"/>
              <a:t>int</a:t>
            </a:r>
            <a:r>
              <a:rPr lang="en-US" dirty="0"/>
              <a:t> i = 1; i &lt;= 10; i++) {</a:t>
            </a:r>
          </a:p>
          <a:p>
            <a:pPr marL="0" indent="0">
              <a:buNone/>
            </a:pPr>
            <a:r>
              <a:rPr lang="en-US" dirty="0"/>
              <a:t> if (i == 5) {</a:t>
            </a:r>
          </a:p>
          <a:p>
            <a:pPr marL="0" indent="0">
              <a:buNone/>
            </a:pPr>
            <a:r>
              <a:rPr lang="en-US" dirty="0"/>
              <a:t> continue;</a:t>
            </a:r>
          </a:p>
          <a:p>
            <a:pPr marL="0" indent="0">
              <a:buNone/>
            </a:pPr>
            <a:r>
              <a:rPr lang="en-US" dirty="0"/>
              <a:t> }</a:t>
            </a:r>
          </a:p>
          <a:p>
            <a:pPr marL="0" indent="0">
              <a:buNone/>
            </a:pPr>
            <a:r>
              <a:rPr lang="en-US" dirty="0"/>
              <a:t> </a:t>
            </a:r>
            <a:r>
              <a:rPr lang="en-US" dirty="0" err="1"/>
              <a:t>printf</a:t>
            </a:r>
            <a:r>
              <a:rPr lang="en-US" dirty="0"/>
              <a:t>("%d\n", i);</a:t>
            </a:r>
          </a:p>
          <a:p>
            <a:pPr marL="0" indent="0">
              <a:buNone/>
            </a:pPr>
            <a:r>
              <a:rPr lang="en-US" dirty="0"/>
              <a:t>}</a:t>
            </a:r>
            <a:endParaRPr lang="en-IN" dirty="0"/>
          </a:p>
        </p:txBody>
      </p:sp>
    </p:spTree>
    <p:extLst>
      <p:ext uri="{BB962C8B-B14F-4D97-AF65-F5344CB8AC3E}">
        <p14:creationId xmlns:p14="http://schemas.microsoft.com/office/powerpoint/2010/main" val="392240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4525963"/>
          </a:xfrm>
        </p:spPr>
        <p:txBody>
          <a:bodyPr>
            <a:noAutofit/>
          </a:bodyPr>
          <a:lstStyle/>
          <a:p>
            <a:pPr marL="0" indent="0">
              <a:buNone/>
            </a:pPr>
            <a:r>
              <a:rPr lang="en-US" sz="1800" dirty="0"/>
              <a:t>include &lt;</a:t>
            </a:r>
            <a:r>
              <a:rPr lang="en-US" sz="1800" dirty="0" err="1"/>
              <a:t>stdio.h</a:t>
            </a:r>
            <a:r>
              <a:rPr lang="en-US" sz="1800" dirty="0"/>
              <a:t>&gt;</a:t>
            </a:r>
          </a:p>
          <a:p>
            <a:pPr marL="0" indent="0">
              <a:buNone/>
            </a:pPr>
            <a:r>
              <a:rPr lang="en-US" sz="1800" dirty="0"/>
              <a:t> </a:t>
            </a:r>
          </a:p>
          <a:p>
            <a:pPr marL="0" indent="0">
              <a:buNone/>
            </a:pPr>
            <a:r>
              <a:rPr lang="en-US" sz="1800" dirty="0" err="1"/>
              <a:t>int</a:t>
            </a:r>
            <a:r>
              <a:rPr lang="en-US" sz="1800" dirty="0"/>
              <a:t> main () {</a:t>
            </a:r>
          </a:p>
          <a:p>
            <a:pPr marL="0" indent="0">
              <a:buNone/>
            </a:pPr>
            <a:r>
              <a:rPr lang="en-US" sz="1800" dirty="0"/>
              <a:t>   /* local variable definition */</a:t>
            </a:r>
          </a:p>
          <a:p>
            <a:pPr marL="0" indent="0">
              <a:buNone/>
            </a:pPr>
            <a:r>
              <a:rPr lang="en-US" sz="1800" dirty="0"/>
              <a:t>   </a:t>
            </a:r>
            <a:r>
              <a:rPr lang="en-US" sz="1800" dirty="0" err="1"/>
              <a:t>int</a:t>
            </a:r>
            <a:r>
              <a:rPr lang="en-US" sz="1800" dirty="0"/>
              <a:t> a = 10;</a:t>
            </a:r>
          </a:p>
          <a:p>
            <a:pPr marL="0" indent="0">
              <a:buNone/>
            </a:pPr>
            <a:endParaRPr lang="en-US" sz="1800" dirty="0"/>
          </a:p>
          <a:p>
            <a:pPr marL="0" indent="0">
              <a:buNone/>
            </a:pPr>
            <a:r>
              <a:rPr lang="en-US" sz="1800" dirty="0"/>
              <a:t>   /* do loop execution */</a:t>
            </a:r>
          </a:p>
          <a:p>
            <a:pPr marL="0" indent="0">
              <a:buNone/>
            </a:pPr>
            <a:r>
              <a:rPr lang="en-US" sz="1800" dirty="0"/>
              <a:t>   do {</a:t>
            </a:r>
          </a:p>
          <a:p>
            <a:pPr marL="0" indent="0">
              <a:buNone/>
            </a:pPr>
            <a:r>
              <a:rPr lang="en-US" sz="1800" dirty="0"/>
              <a:t>      if( a == 15) {</a:t>
            </a:r>
          </a:p>
          <a:p>
            <a:pPr marL="0" indent="0">
              <a:buNone/>
            </a:pPr>
            <a:r>
              <a:rPr lang="en-US" sz="1800" dirty="0"/>
              <a:t>         /* skip the iteration */</a:t>
            </a:r>
          </a:p>
          <a:p>
            <a:pPr marL="0" indent="0">
              <a:buNone/>
            </a:pPr>
            <a:r>
              <a:rPr lang="en-US" sz="1800" dirty="0"/>
              <a:t>         a = a + 1;</a:t>
            </a:r>
          </a:p>
          <a:p>
            <a:pPr marL="0" indent="0">
              <a:buNone/>
            </a:pPr>
            <a:r>
              <a:rPr lang="en-US" sz="1800" dirty="0"/>
              <a:t>         continue;</a:t>
            </a:r>
          </a:p>
          <a:p>
            <a:pPr marL="0" indent="0">
              <a:buNone/>
            </a:pPr>
            <a:r>
              <a:rPr lang="en-US" sz="1800" dirty="0"/>
              <a:t>      }		</a:t>
            </a:r>
          </a:p>
          <a:p>
            <a:pPr marL="0" indent="0">
              <a:buNone/>
            </a:pPr>
            <a:r>
              <a:rPr lang="en-US" sz="1800" dirty="0"/>
              <a:t>      </a:t>
            </a:r>
            <a:r>
              <a:rPr lang="en-US" sz="1800" dirty="0" err="1"/>
              <a:t>printf</a:t>
            </a:r>
            <a:r>
              <a:rPr lang="en-US" sz="1800" dirty="0"/>
              <a:t>("value of a: %d\n", a);</a:t>
            </a:r>
          </a:p>
          <a:p>
            <a:pPr marL="0" indent="0">
              <a:buNone/>
            </a:pPr>
            <a:r>
              <a:rPr lang="en-US" sz="1800" dirty="0"/>
              <a:t>      a++;  </a:t>
            </a:r>
          </a:p>
          <a:p>
            <a:pPr marL="0" indent="0">
              <a:buNone/>
            </a:pPr>
            <a:r>
              <a:rPr lang="en-US" sz="1800" dirty="0"/>
              <a:t>   } while( a &lt; 20 );</a:t>
            </a:r>
          </a:p>
          <a:p>
            <a:pPr marL="0" indent="0">
              <a:buNone/>
            </a:pPr>
            <a:r>
              <a:rPr lang="en-US" sz="1800" dirty="0"/>
              <a:t> </a:t>
            </a:r>
          </a:p>
          <a:p>
            <a:pPr marL="0" indent="0">
              <a:buNone/>
            </a:pPr>
            <a:r>
              <a:rPr lang="en-US" sz="1800" dirty="0"/>
              <a:t>   return 0;</a:t>
            </a:r>
          </a:p>
          <a:p>
            <a:pPr marL="0" indent="0">
              <a:buNone/>
            </a:pPr>
            <a:r>
              <a:rPr lang="en-US" sz="1800" dirty="0"/>
              <a:t>}</a:t>
            </a:r>
            <a:endParaRPr lang="en-IN" sz="1800" dirty="0"/>
          </a:p>
        </p:txBody>
      </p:sp>
      <p:pic>
        <p:nvPicPr>
          <p:cNvPr id="4" name="Picture 3">
            <a:extLst>
              <a:ext uri="{FF2B5EF4-FFF2-40B4-BE49-F238E27FC236}">
                <a16:creationId xmlns:a16="http://schemas.microsoft.com/office/drawing/2014/main" id="{189E27FC-66E8-CB16-7074-EF4F0A35E741}"/>
              </a:ext>
            </a:extLst>
          </p:cNvPr>
          <p:cNvPicPr>
            <a:picLocks noChangeAspect="1"/>
          </p:cNvPicPr>
          <p:nvPr/>
        </p:nvPicPr>
        <p:blipFill>
          <a:blip r:embed="rId2"/>
          <a:stretch>
            <a:fillRect/>
          </a:stretch>
        </p:blipFill>
        <p:spPr>
          <a:xfrm>
            <a:off x="5257800" y="1373020"/>
            <a:ext cx="3276600" cy="3305343"/>
          </a:xfrm>
          <a:prstGeom prst="rect">
            <a:avLst/>
          </a:prstGeom>
        </p:spPr>
      </p:pic>
    </p:spTree>
    <p:extLst>
      <p:ext uri="{BB962C8B-B14F-4D97-AF65-F5344CB8AC3E}">
        <p14:creationId xmlns:p14="http://schemas.microsoft.com/office/powerpoint/2010/main" val="3511948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Break Statement in C?</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If you remember we already came across the break statement while learning the </a:t>
            </a:r>
            <a:r>
              <a:rPr lang="en-US" b="1" dirty="0">
                <a:hlinkClick r:id="rId2"/>
              </a:rPr>
              <a:t>switch statement</a:t>
            </a:r>
            <a:r>
              <a:rPr lang="en-US" dirty="0"/>
              <a:t>. We used to check each case in switch and after finding the correct match used to get out using break.</a:t>
            </a:r>
          </a:p>
          <a:p>
            <a:r>
              <a:rPr lang="en-US" dirty="0"/>
              <a:t>It is one of the most used </a:t>
            </a:r>
            <a:r>
              <a:rPr lang="en-US" b="1" dirty="0">
                <a:hlinkClick r:id="rId3"/>
              </a:rPr>
              <a:t>jump statements</a:t>
            </a:r>
            <a:r>
              <a:rPr lang="en-US" dirty="0"/>
              <a:t>.</a:t>
            </a:r>
          </a:p>
          <a:p>
            <a:r>
              <a:rPr lang="en-US" dirty="0"/>
              <a:t>In C, break is used to prematurely exit from a loop or switch statement, before the block has been fully executed.</a:t>
            </a:r>
          </a:p>
          <a:p>
            <a:r>
              <a:rPr lang="en-US" dirty="0"/>
              <a:t>As soon as a break statement is encountered inside a loop, the loop terminates immediately, and control is transferred to the next statement outside the loop.</a:t>
            </a:r>
          </a:p>
          <a:p>
            <a:endParaRPr lang="en-IN" dirty="0"/>
          </a:p>
        </p:txBody>
      </p:sp>
    </p:spTree>
    <p:extLst>
      <p:ext uri="{BB962C8B-B14F-4D97-AF65-F5344CB8AC3E}">
        <p14:creationId xmlns:p14="http://schemas.microsoft.com/office/powerpoint/2010/main" val="2805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fontScale="77500" lnSpcReduction="20000"/>
          </a:bodyPr>
          <a:lstStyle/>
          <a:p>
            <a:pPr marL="0" indent="0">
              <a:buNone/>
            </a:pPr>
            <a:r>
              <a:rPr lang="en-US" b="1" dirty="0"/>
              <a:t>#include&lt;</a:t>
            </a:r>
            <a:r>
              <a:rPr lang="en-US" b="1" dirty="0" err="1"/>
              <a:t>stdio.h</a:t>
            </a:r>
            <a:r>
              <a:rPr lang="en-US" b="1" dirty="0"/>
              <a:t>&gt;    </a:t>
            </a:r>
          </a:p>
          <a:p>
            <a:pPr marL="0" indent="0">
              <a:buNone/>
            </a:pPr>
            <a:r>
              <a:rPr lang="en-US" b="1" dirty="0" err="1"/>
              <a:t>int</a:t>
            </a:r>
            <a:r>
              <a:rPr lang="en-US" b="1" dirty="0"/>
              <a:t> main(){    </a:t>
            </a:r>
          </a:p>
          <a:p>
            <a:pPr marL="0" indent="0">
              <a:buNone/>
            </a:pPr>
            <a:r>
              <a:rPr lang="en-US" b="1" dirty="0" err="1"/>
              <a:t>int</a:t>
            </a:r>
            <a:r>
              <a:rPr lang="en-US" b="1" dirty="0"/>
              <a:t> number=0;    </a:t>
            </a:r>
          </a:p>
          <a:p>
            <a:pPr marL="0" indent="0">
              <a:buNone/>
            </a:pPr>
            <a:r>
              <a:rPr lang="en-US" b="1" dirty="0" err="1"/>
              <a:t>printf</a:t>
            </a:r>
            <a:r>
              <a:rPr lang="en-US" b="1" dirty="0"/>
              <a:t>("Enter a number:");    </a:t>
            </a:r>
          </a:p>
          <a:p>
            <a:pPr marL="0" indent="0">
              <a:buNone/>
            </a:pPr>
            <a:r>
              <a:rPr lang="en-US" b="1" dirty="0" err="1"/>
              <a:t>scanf</a:t>
            </a:r>
            <a:r>
              <a:rPr lang="en-US" b="1" dirty="0"/>
              <a:t>("%</a:t>
            </a:r>
            <a:r>
              <a:rPr lang="en-US" b="1" dirty="0" err="1"/>
              <a:t>d",&amp;number</a:t>
            </a:r>
            <a:r>
              <a:rPr lang="en-US" b="1" dirty="0"/>
              <a:t>);    </a:t>
            </a:r>
          </a:p>
          <a:p>
            <a:pPr marL="0" indent="0">
              <a:buNone/>
            </a:pPr>
            <a:r>
              <a:rPr lang="en-US" b="1" dirty="0"/>
              <a:t>if(number%2==0){    </a:t>
            </a:r>
          </a:p>
          <a:p>
            <a:pPr marL="0" indent="0">
              <a:buNone/>
            </a:pPr>
            <a:r>
              <a:rPr lang="en-US" b="1" dirty="0" err="1"/>
              <a:t>printf</a:t>
            </a:r>
            <a:r>
              <a:rPr lang="en-US" b="1" dirty="0"/>
              <a:t>("%d is even </a:t>
            </a:r>
            <a:r>
              <a:rPr lang="en-US" b="1" dirty="0" err="1"/>
              <a:t>number",number</a:t>
            </a:r>
            <a:r>
              <a:rPr lang="en-US" b="1" dirty="0"/>
              <a:t>);    </a:t>
            </a:r>
          </a:p>
          <a:p>
            <a:pPr marL="0" indent="0">
              <a:buNone/>
            </a:pPr>
            <a:r>
              <a:rPr lang="en-US" b="1" dirty="0"/>
              <a:t>}    </a:t>
            </a:r>
          </a:p>
          <a:p>
            <a:pPr marL="0" indent="0">
              <a:buNone/>
            </a:pPr>
            <a:r>
              <a:rPr lang="en-US" b="1" dirty="0" err="1"/>
              <a:t>printf</a:t>
            </a:r>
            <a:r>
              <a:rPr lang="en-US" b="1" dirty="0"/>
              <a:t>(“Finished”);</a:t>
            </a:r>
          </a:p>
          <a:p>
            <a:pPr marL="0" indent="0">
              <a:buNone/>
            </a:pPr>
            <a:r>
              <a:rPr lang="en-US" b="1" dirty="0"/>
              <a:t>return 0;  </a:t>
            </a:r>
          </a:p>
          <a:p>
            <a:pPr marL="0" indent="0">
              <a:buNone/>
            </a:pPr>
            <a:r>
              <a:rPr lang="en-US" b="1" dirty="0"/>
              <a:t>} </a:t>
            </a:r>
            <a:endParaRPr lang="en-IN" b="1" dirty="0"/>
          </a:p>
        </p:txBody>
      </p:sp>
    </p:spTree>
    <p:extLst>
      <p:ext uri="{BB962C8B-B14F-4D97-AF65-F5344CB8AC3E}">
        <p14:creationId xmlns:p14="http://schemas.microsoft.com/office/powerpoint/2010/main" val="250811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//loop or switch case</a:t>
            </a:r>
          </a:p>
          <a:p>
            <a:pPr marL="0" indent="0">
              <a:buNone/>
            </a:pPr>
            <a:r>
              <a:rPr lang="en-US" dirty="0"/>
              <a:t> </a:t>
            </a:r>
            <a:r>
              <a:rPr lang="en-US" b="1" dirty="0"/>
              <a:t>break</a:t>
            </a:r>
            <a:r>
              <a:rPr lang="en-US" dirty="0"/>
              <a:t>;</a:t>
            </a:r>
            <a:endParaRPr lang="en-IN" dirty="0"/>
          </a:p>
        </p:txBody>
      </p:sp>
    </p:spTree>
    <p:extLst>
      <p:ext uri="{BB962C8B-B14F-4D97-AF65-F5344CB8AC3E}">
        <p14:creationId xmlns:p14="http://schemas.microsoft.com/office/powerpoint/2010/main" val="1091823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Break Statement in C</a:t>
            </a:r>
            <a:br>
              <a:rPr lang="en-US" dirty="0"/>
            </a:br>
            <a:br>
              <a:rPr lang="en-US" dirty="0"/>
            </a:br>
            <a:endParaRPr lang="en-IN" dirty="0"/>
          </a:p>
        </p:txBody>
      </p:sp>
      <p:sp>
        <p:nvSpPr>
          <p:cNvPr id="3" name="Content Placeholder 2"/>
          <p:cNvSpPr>
            <a:spLocks noGrp="1"/>
          </p:cNvSpPr>
          <p:nvPr>
            <p:ph idx="1"/>
          </p:nvPr>
        </p:nvSpPr>
        <p:spPr>
          <a:xfrm>
            <a:off x="533400" y="1066800"/>
            <a:ext cx="8229600" cy="4525963"/>
          </a:xfrm>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for(</a:t>
            </a:r>
            <a:r>
              <a:rPr lang="en-US" dirty="0" err="1"/>
              <a:t>int</a:t>
            </a:r>
            <a:r>
              <a:rPr lang="en-US" dirty="0"/>
              <a:t> i=1; i &lt;=10; i++)</a:t>
            </a:r>
          </a:p>
          <a:p>
            <a:pPr marL="0" indent="0">
              <a:buNone/>
            </a:pPr>
            <a:r>
              <a:rPr lang="en-US" dirty="0"/>
              <a:t> {</a:t>
            </a:r>
          </a:p>
          <a:p>
            <a:pPr marL="0" indent="0">
              <a:buNone/>
            </a:pPr>
            <a:r>
              <a:rPr lang="en-US" dirty="0"/>
              <a:t> if(i == 5)</a:t>
            </a:r>
          </a:p>
          <a:p>
            <a:pPr marL="0" indent="0">
              <a:buNone/>
            </a:pPr>
            <a:r>
              <a:rPr lang="en-US" dirty="0"/>
              <a:t> {</a:t>
            </a:r>
          </a:p>
          <a:p>
            <a:pPr marL="0" indent="0">
              <a:buNone/>
            </a:pPr>
            <a:r>
              <a:rPr lang="en-US" dirty="0"/>
              <a:t> break; // terminates the loop when i is equal to 5</a:t>
            </a:r>
          </a:p>
          <a:p>
            <a:pPr marL="0" indent="0">
              <a:buNone/>
            </a:pPr>
            <a:r>
              <a:rPr lang="en-US" dirty="0"/>
              <a:t> }</a:t>
            </a:r>
          </a:p>
          <a:p>
            <a:pPr marL="0" indent="0">
              <a:buNone/>
            </a:pPr>
            <a:r>
              <a:rPr lang="en-US" dirty="0"/>
              <a:t> </a:t>
            </a:r>
            <a:r>
              <a:rPr lang="en-US" dirty="0" err="1"/>
              <a:t>printf</a:t>
            </a:r>
            <a:r>
              <a:rPr lang="en-US" dirty="0"/>
              <a:t>("%d\n", i);</a:t>
            </a:r>
          </a:p>
          <a:p>
            <a:pPr marL="0" indent="0">
              <a:buNone/>
            </a:pPr>
            <a:r>
              <a:rPr lang="en-US" dirty="0"/>
              <a:t> }</a:t>
            </a:r>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392336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Break statement in a for loop</a:t>
            </a:r>
            <a:br>
              <a:rPr lang="en-US" dirty="0"/>
            </a:br>
            <a:endParaRPr lang="en-IN" dirty="0"/>
          </a:p>
        </p:txBody>
      </p:sp>
      <p:sp>
        <p:nvSpPr>
          <p:cNvPr id="3" name="Content Placeholder 2"/>
          <p:cNvSpPr>
            <a:spLocks noGrp="1"/>
          </p:cNvSpPr>
          <p:nvPr>
            <p:ph idx="1"/>
          </p:nvPr>
        </p:nvSpPr>
        <p:spPr>
          <a:xfrm>
            <a:off x="381000" y="1447800"/>
            <a:ext cx="8229600" cy="4525963"/>
          </a:xfrm>
        </p:spPr>
        <p:txBody>
          <a:bodyPr>
            <a:normAutofit fontScale="70000" lnSpcReduction="20000"/>
          </a:bodyPr>
          <a:lstStyle/>
          <a:p>
            <a:pPr marL="0" indent="0">
              <a:buNone/>
            </a:pPr>
            <a:r>
              <a:rPr lang="en-IN" b="1" dirty="0"/>
              <a:t>#include&lt;</a:t>
            </a:r>
            <a:r>
              <a:rPr lang="en-IN" b="1" dirty="0" err="1"/>
              <a:t>stdio.h</a:t>
            </a:r>
            <a:r>
              <a:rPr lang="en-IN" b="1" dirty="0"/>
              <a:t>&gt;</a:t>
            </a:r>
          </a:p>
          <a:p>
            <a:pPr marL="0" indent="0">
              <a:buNone/>
            </a:pPr>
            <a:r>
              <a:rPr lang="en-IN" b="1" dirty="0"/>
              <a:t>void main () </a:t>
            </a:r>
          </a:p>
          <a:p>
            <a:pPr marL="0" indent="0">
              <a:buNone/>
            </a:pPr>
            <a:r>
              <a:rPr lang="en-IN" b="1" dirty="0"/>
              <a:t>{</a:t>
            </a:r>
          </a:p>
          <a:p>
            <a:pPr marL="0" indent="0">
              <a:buNone/>
            </a:pPr>
            <a:r>
              <a:rPr lang="en-IN" b="1" dirty="0" err="1"/>
              <a:t>int</a:t>
            </a:r>
            <a:r>
              <a:rPr lang="en-IN" b="1" dirty="0"/>
              <a:t> i = 0;</a:t>
            </a:r>
          </a:p>
          <a:p>
            <a:pPr marL="0" indent="0">
              <a:buNone/>
            </a:pPr>
            <a:r>
              <a:rPr lang="en-IN" b="1" dirty="0"/>
              <a:t>while(1) </a:t>
            </a:r>
          </a:p>
          <a:p>
            <a:pPr marL="0" indent="0">
              <a:buNone/>
            </a:pPr>
            <a:r>
              <a:rPr lang="en-IN" b="1" dirty="0"/>
              <a:t>{ </a:t>
            </a:r>
            <a:r>
              <a:rPr lang="en-IN" b="1" dirty="0" err="1"/>
              <a:t>printf</a:t>
            </a:r>
            <a:r>
              <a:rPr lang="en-IN" b="1" dirty="0"/>
              <a:t>("%d\</a:t>
            </a:r>
            <a:r>
              <a:rPr lang="en-IN" b="1" dirty="0" err="1"/>
              <a:t>n",i</a:t>
            </a:r>
            <a:r>
              <a:rPr lang="en-IN" b="1" dirty="0"/>
              <a:t>); </a:t>
            </a:r>
          </a:p>
          <a:p>
            <a:pPr marL="0" indent="0">
              <a:buNone/>
            </a:pPr>
            <a:r>
              <a:rPr lang="en-IN" b="1" dirty="0"/>
              <a:t> i++; </a:t>
            </a:r>
          </a:p>
          <a:p>
            <a:pPr marL="0" indent="0">
              <a:buNone/>
            </a:pPr>
            <a:r>
              <a:rPr lang="en-IN" b="1" dirty="0"/>
              <a:t>if(i == 5) </a:t>
            </a:r>
          </a:p>
          <a:p>
            <a:pPr marL="0" indent="0">
              <a:buNone/>
            </a:pPr>
            <a:r>
              <a:rPr lang="en-IN" b="1" dirty="0"/>
              <a:t>break;</a:t>
            </a:r>
          </a:p>
          <a:p>
            <a:pPr marL="0" indent="0">
              <a:buNone/>
            </a:pPr>
            <a:r>
              <a:rPr lang="en-IN" b="1" dirty="0"/>
              <a:t>}</a:t>
            </a:r>
          </a:p>
          <a:p>
            <a:pPr marL="0" indent="0">
              <a:buNone/>
            </a:pPr>
            <a:r>
              <a:rPr lang="en-IN" b="1" dirty="0" err="1"/>
              <a:t>printf</a:t>
            </a:r>
            <a:r>
              <a:rPr lang="en-IN" b="1" dirty="0"/>
              <a:t>("The loop terminates");</a:t>
            </a:r>
          </a:p>
          <a:p>
            <a:pPr marL="0" indent="0">
              <a:buNone/>
            </a:pPr>
            <a:r>
              <a:rPr lang="en-IN" b="1" dirty="0"/>
              <a:t>}</a:t>
            </a:r>
          </a:p>
        </p:txBody>
      </p:sp>
    </p:spTree>
    <p:extLst>
      <p:ext uri="{BB962C8B-B14F-4D97-AF65-F5344CB8AC3E}">
        <p14:creationId xmlns:p14="http://schemas.microsoft.com/office/powerpoint/2010/main" val="231782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If-else Statement</a:t>
            </a:r>
            <a:br>
              <a:rPr lang="en-IN" dirty="0"/>
            </a:br>
            <a:endParaRPr lang="en-IN" dirty="0"/>
          </a:p>
        </p:txBody>
      </p:sp>
      <p:sp>
        <p:nvSpPr>
          <p:cNvPr id="3" name="Content Placeholder 2"/>
          <p:cNvSpPr>
            <a:spLocks noGrp="1"/>
          </p:cNvSpPr>
          <p:nvPr>
            <p:ph idx="1"/>
          </p:nvPr>
        </p:nvSpPr>
        <p:spPr>
          <a:xfrm>
            <a:off x="457200" y="990600"/>
            <a:ext cx="8610600" cy="5592762"/>
          </a:xfrm>
        </p:spPr>
        <p:txBody>
          <a:bodyPr>
            <a:normAutofit fontScale="70000" lnSpcReduction="20000"/>
          </a:bodyPr>
          <a:lstStyle/>
          <a:p>
            <a:r>
              <a:rPr lang="en-US" dirty="0"/>
              <a:t>The if-else statement is used to perform two operations for a single condition. </a:t>
            </a:r>
          </a:p>
          <a:p>
            <a:r>
              <a:rPr lang="en-US" dirty="0"/>
              <a:t>The if-else statement is an extension to the if statement using which, we can perform two different operations, i.e., one is for the correctness of that condition, and the other is for the incorrectness of the condition. </a:t>
            </a:r>
          </a:p>
          <a:p>
            <a:r>
              <a:rPr lang="en-US" dirty="0"/>
              <a:t>Here, we must notice that if and else block cannot be executed simultaneously. </a:t>
            </a:r>
          </a:p>
          <a:p>
            <a:r>
              <a:rPr lang="en-US" dirty="0"/>
              <a:t>Using an if-else statement is always preferable since it always invokes an otherwise case with every if condition. The s</a:t>
            </a:r>
            <a:r>
              <a:rPr lang="en-US" dirty="0">
                <a:solidFill>
                  <a:srgbClr val="FF0000"/>
                </a:solidFill>
              </a:rPr>
              <a:t>yntax </a:t>
            </a:r>
            <a:r>
              <a:rPr lang="en-US" dirty="0"/>
              <a:t>of the if-else statement is given below.</a:t>
            </a:r>
          </a:p>
          <a:p>
            <a:pPr marL="0" indent="0">
              <a:buNone/>
            </a:pPr>
            <a:endParaRPr lang="en-US" b="1" dirty="0">
              <a:solidFill>
                <a:srgbClr val="FF0000"/>
              </a:solidFill>
            </a:endParaRPr>
          </a:p>
          <a:p>
            <a:pPr marL="0" indent="0">
              <a:buNone/>
            </a:pPr>
            <a:r>
              <a:rPr lang="en-US" b="1" dirty="0">
                <a:solidFill>
                  <a:srgbClr val="FF0000"/>
                </a:solidFill>
              </a:rPr>
              <a:t>if</a:t>
            </a:r>
            <a:r>
              <a:rPr lang="en-US" dirty="0">
                <a:solidFill>
                  <a:srgbClr val="FF0000"/>
                </a:solidFill>
              </a:rPr>
              <a:t>(expression){  </a:t>
            </a:r>
          </a:p>
          <a:p>
            <a:pPr marL="0" indent="0">
              <a:buNone/>
            </a:pPr>
            <a:r>
              <a:rPr lang="en-US" dirty="0">
                <a:solidFill>
                  <a:srgbClr val="FF0000"/>
                </a:solidFill>
              </a:rPr>
              <a:t>//code to be executed if condition is true  </a:t>
            </a:r>
          </a:p>
          <a:p>
            <a:pPr marL="0" indent="0">
              <a:buNone/>
            </a:pPr>
            <a:r>
              <a:rPr lang="en-US" dirty="0">
                <a:solidFill>
                  <a:srgbClr val="FF0000"/>
                </a:solidFill>
              </a:rPr>
              <a:t>}</a:t>
            </a:r>
            <a:r>
              <a:rPr lang="en-US" b="1" dirty="0">
                <a:solidFill>
                  <a:srgbClr val="FF0000"/>
                </a:solidFill>
              </a:rPr>
              <a:t>else</a:t>
            </a:r>
            <a:r>
              <a:rPr lang="en-US" dirty="0">
                <a:solidFill>
                  <a:srgbClr val="FF0000"/>
                </a:solidFill>
              </a:rPr>
              <a:t>{  </a:t>
            </a:r>
          </a:p>
          <a:p>
            <a:pPr marL="0" indent="0">
              <a:buNone/>
            </a:pPr>
            <a:r>
              <a:rPr lang="en-US" dirty="0">
                <a:solidFill>
                  <a:srgbClr val="FF0000"/>
                </a:solidFill>
              </a:rPr>
              <a:t>//code to be executed if condition is false  </a:t>
            </a:r>
          </a:p>
          <a:p>
            <a:pPr marL="0" indent="0">
              <a:buNone/>
            </a:pPr>
            <a:r>
              <a:rPr lang="en-US" dirty="0">
                <a:solidFill>
                  <a:srgbClr val="FF0000"/>
                </a:solidFill>
              </a:rPr>
              <a:t>}  </a:t>
            </a:r>
          </a:p>
          <a:p>
            <a:pPr marL="0" indent="0">
              <a:buNone/>
            </a:pPr>
            <a:endParaRPr lang="en-IN" dirty="0"/>
          </a:p>
        </p:txBody>
      </p:sp>
    </p:spTree>
    <p:extLst>
      <p:ext uri="{BB962C8B-B14F-4D97-AF65-F5344CB8AC3E}">
        <p14:creationId xmlns:p14="http://schemas.microsoft.com/office/powerpoint/2010/main" val="397846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Flowchart of the if-else statement in C</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379382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51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25963"/>
          </a:xfrm>
        </p:spPr>
        <p:txBody>
          <a:bodyPr>
            <a:noAutofit/>
          </a:bodyPr>
          <a:lstStyle/>
          <a:p>
            <a:pPr marL="0" indent="0">
              <a:buNone/>
            </a:pPr>
            <a:r>
              <a:rPr lang="en-IN" sz="2400" b="1" dirty="0"/>
              <a:t>#include&lt;</a:t>
            </a:r>
            <a:r>
              <a:rPr lang="en-IN" sz="2400" b="1" dirty="0" err="1"/>
              <a:t>stdio.h</a:t>
            </a:r>
            <a:r>
              <a:rPr lang="en-IN" sz="2400" b="1" dirty="0"/>
              <a:t>&gt;    </a:t>
            </a:r>
          </a:p>
          <a:p>
            <a:pPr marL="0" indent="0">
              <a:buNone/>
            </a:pPr>
            <a:r>
              <a:rPr lang="en-IN" sz="2400" b="1" dirty="0" err="1"/>
              <a:t>int</a:t>
            </a:r>
            <a:r>
              <a:rPr lang="en-IN" sz="2400" b="1" dirty="0"/>
              <a:t> main(){    </a:t>
            </a:r>
          </a:p>
          <a:p>
            <a:pPr marL="0" indent="0">
              <a:buNone/>
            </a:pPr>
            <a:r>
              <a:rPr lang="en-IN" sz="2400" b="1" dirty="0" err="1"/>
              <a:t>int</a:t>
            </a:r>
            <a:r>
              <a:rPr lang="en-IN" sz="2400" b="1" dirty="0"/>
              <a:t> number=0;    </a:t>
            </a:r>
          </a:p>
          <a:p>
            <a:pPr marL="0" indent="0">
              <a:buNone/>
            </a:pPr>
            <a:r>
              <a:rPr lang="en-IN" sz="2400" b="1" dirty="0" err="1"/>
              <a:t>printf</a:t>
            </a:r>
            <a:r>
              <a:rPr lang="en-IN" sz="2400" b="1" dirty="0"/>
              <a:t>("enter a number:");    </a:t>
            </a:r>
          </a:p>
          <a:p>
            <a:pPr marL="0" indent="0">
              <a:buNone/>
            </a:pPr>
            <a:r>
              <a:rPr lang="en-IN" sz="2400" b="1" dirty="0" err="1"/>
              <a:t>scanf</a:t>
            </a:r>
            <a:r>
              <a:rPr lang="en-IN" sz="2400" b="1" dirty="0"/>
              <a:t>("%</a:t>
            </a:r>
            <a:r>
              <a:rPr lang="en-IN" sz="2400" b="1" dirty="0" err="1"/>
              <a:t>d",&amp;number</a:t>
            </a:r>
            <a:r>
              <a:rPr lang="en-IN" sz="2400" b="1" dirty="0"/>
              <a:t>);     </a:t>
            </a:r>
          </a:p>
          <a:p>
            <a:pPr marL="0" indent="0">
              <a:buNone/>
            </a:pPr>
            <a:r>
              <a:rPr lang="en-IN" sz="2400" b="1" dirty="0"/>
              <a:t>if(number%2==0){    </a:t>
            </a:r>
          </a:p>
          <a:p>
            <a:pPr marL="0" indent="0">
              <a:buNone/>
            </a:pPr>
            <a:r>
              <a:rPr lang="en-IN" sz="2400" b="1" dirty="0" err="1"/>
              <a:t>printf</a:t>
            </a:r>
            <a:r>
              <a:rPr lang="en-IN" sz="2400" b="1" dirty="0"/>
              <a:t>("%d is even </a:t>
            </a:r>
            <a:r>
              <a:rPr lang="en-IN" sz="2400" b="1" dirty="0" err="1"/>
              <a:t>number",number</a:t>
            </a:r>
            <a:r>
              <a:rPr lang="en-IN" sz="2400" b="1" dirty="0"/>
              <a:t>);    </a:t>
            </a:r>
          </a:p>
          <a:p>
            <a:pPr marL="0" indent="0">
              <a:buNone/>
            </a:pPr>
            <a:r>
              <a:rPr lang="en-IN" sz="2400" b="1" dirty="0"/>
              <a:t>}    </a:t>
            </a:r>
          </a:p>
          <a:p>
            <a:pPr marL="0" indent="0">
              <a:buNone/>
            </a:pPr>
            <a:r>
              <a:rPr lang="en-IN" sz="2400" b="1" dirty="0"/>
              <a:t>else{    </a:t>
            </a:r>
          </a:p>
          <a:p>
            <a:pPr marL="0" indent="0">
              <a:buNone/>
            </a:pPr>
            <a:r>
              <a:rPr lang="en-IN" sz="2400" b="1" dirty="0" err="1"/>
              <a:t>printf</a:t>
            </a:r>
            <a:r>
              <a:rPr lang="en-IN" sz="2400" b="1" dirty="0"/>
              <a:t>("%d is odd </a:t>
            </a:r>
            <a:r>
              <a:rPr lang="en-IN" sz="2400" b="1" dirty="0" err="1"/>
              <a:t>number",number</a:t>
            </a:r>
            <a:r>
              <a:rPr lang="en-IN" sz="2400" b="1" dirty="0"/>
              <a:t>);    </a:t>
            </a:r>
          </a:p>
          <a:p>
            <a:pPr marL="0" indent="0">
              <a:buNone/>
            </a:pPr>
            <a:r>
              <a:rPr lang="en-IN" sz="2400" b="1" dirty="0"/>
              <a:t>}   </a:t>
            </a:r>
          </a:p>
          <a:p>
            <a:pPr marL="0" indent="0">
              <a:buNone/>
            </a:pPr>
            <a:r>
              <a:rPr lang="en-US" sz="2400" b="1" dirty="0" err="1"/>
              <a:t>printf</a:t>
            </a:r>
            <a:r>
              <a:rPr lang="en-US" sz="2400" b="1" dirty="0"/>
              <a:t>(“Finished”);</a:t>
            </a:r>
            <a:endParaRPr lang="en-IN" sz="2400" b="1" dirty="0"/>
          </a:p>
          <a:p>
            <a:pPr marL="0" indent="0">
              <a:buNone/>
            </a:pPr>
            <a:r>
              <a:rPr lang="en-IN" sz="2400" b="1" dirty="0"/>
              <a:t>return 0;  </a:t>
            </a:r>
          </a:p>
          <a:p>
            <a:pPr marL="0" indent="0">
              <a:buNone/>
            </a:pPr>
            <a:r>
              <a:rPr lang="en-IN" sz="2400" b="1" dirty="0"/>
              <a:t>} </a:t>
            </a:r>
          </a:p>
        </p:txBody>
      </p:sp>
    </p:spTree>
    <p:extLst>
      <p:ext uri="{BB962C8B-B14F-4D97-AF65-F5344CB8AC3E}">
        <p14:creationId xmlns:p14="http://schemas.microsoft.com/office/powerpoint/2010/main" val="305310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If else-if ladder Statement</a:t>
            </a:r>
            <a:br>
              <a:rPr lang="en-IN" dirty="0"/>
            </a:br>
            <a:endParaRPr lang="en-IN" dirty="0"/>
          </a:p>
        </p:txBody>
      </p:sp>
      <p:sp>
        <p:nvSpPr>
          <p:cNvPr id="3" name="Content Placeholder 2"/>
          <p:cNvSpPr>
            <a:spLocks noGrp="1"/>
          </p:cNvSpPr>
          <p:nvPr>
            <p:ph idx="1"/>
          </p:nvPr>
        </p:nvSpPr>
        <p:spPr>
          <a:xfrm>
            <a:off x="304800" y="1166018"/>
            <a:ext cx="8229600" cy="4525963"/>
          </a:xfrm>
        </p:spPr>
        <p:txBody>
          <a:bodyPr>
            <a:normAutofit fontScale="77500" lnSpcReduction="20000"/>
          </a:bodyPr>
          <a:lstStyle/>
          <a:p>
            <a:pPr algn="just"/>
            <a:r>
              <a:rPr lang="en-US" dirty="0"/>
              <a:t>The if-else-if ladder statement is an extension of the if-else statement. </a:t>
            </a:r>
          </a:p>
          <a:p>
            <a:pPr algn="just"/>
            <a:r>
              <a:rPr lang="en-US" dirty="0"/>
              <a:t>It is used in the scenario where there are multiple cases to be performed for different conditions. </a:t>
            </a:r>
          </a:p>
          <a:p>
            <a:pPr algn="just"/>
            <a:r>
              <a:rPr lang="en-US" dirty="0"/>
              <a:t>In the if-else-if ladder statement, if a condition is true then the statements defined in the if block will be executed, otherwise if some other condition is true then the statements defined in the else-if block will be executed, at the last if none of the conditions is true then the statements defined in the else block will be executed. </a:t>
            </a:r>
          </a:p>
          <a:p>
            <a:pPr algn="just"/>
            <a:r>
              <a:rPr lang="en-US" dirty="0"/>
              <a:t>There are multiple else-if blocks possible. It is similar to the switch case statement where the default is executed instead of the else block if none of the cases is matched.</a:t>
            </a:r>
            <a:endParaRPr lang="en-IN" dirty="0"/>
          </a:p>
        </p:txBody>
      </p:sp>
    </p:spTree>
    <p:extLst>
      <p:ext uri="{BB962C8B-B14F-4D97-AF65-F5344CB8AC3E}">
        <p14:creationId xmlns:p14="http://schemas.microsoft.com/office/powerpoint/2010/main" val="111410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3142</Words>
  <Application>Microsoft Office PowerPoint</Application>
  <PresentationFormat>On-screen Show (4:3)</PresentationFormat>
  <Paragraphs>422</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Branching and Looping</vt:lpstr>
      <vt:lpstr>C if else Statement </vt:lpstr>
      <vt:lpstr>If Statement </vt:lpstr>
      <vt:lpstr>Flowchart of if statement in C</vt:lpstr>
      <vt:lpstr>PowerPoint Presentation</vt:lpstr>
      <vt:lpstr>If-else Statement </vt:lpstr>
      <vt:lpstr>Flowchart of the if-else statement in C</vt:lpstr>
      <vt:lpstr>PowerPoint Presentation</vt:lpstr>
      <vt:lpstr>If else-if ladder Statement </vt:lpstr>
      <vt:lpstr>Syntax</vt:lpstr>
      <vt:lpstr>PowerPoint Presentation</vt:lpstr>
      <vt:lpstr>PowerPoint Presentation</vt:lpstr>
      <vt:lpstr>nested if statements </vt:lpstr>
      <vt:lpstr>PowerPoint Presentation</vt:lpstr>
      <vt:lpstr>C Switch Statement </vt:lpstr>
      <vt:lpstr>The syntax of switch statement in c language is given below: </vt:lpstr>
      <vt:lpstr>Rules for switch statement in C language </vt:lpstr>
      <vt:lpstr>Flowchart of switch statement in C </vt:lpstr>
      <vt:lpstr>PowerPoint Presentation</vt:lpstr>
      <vt:lpstr>PowerPoint Presentation</vt:lpstr>
      <vt:lpstr>PowerPoint Presentation</vt:lpstr>
      <vt:lpstr>C Loops </vt:lpstr>
      <vt:lpstr>do-while loop in C </vt:lpstr>
      <vt:lpstr>PowerPoint Presentation</vt:lpstr>
      <vt:lpstr>while loop in C</vt:lpstr>
      <vt:lpstr>PowerPoint Presentation</vt:lpstr>
      <vt:lpstr>PowerPoint Presentation</vt:lpstr>
      <vt:lpstr>Properties of while loop </vt:lpstr>
      <vt:lpstr>Infinitive while loop in C </vt:lpstr>
      <vt:lpstr>for loop in C </vt:lpstr>
      <vt:lpstr>PowerPoint Presentation</vt:lpstr>
      <vt:lpstr>C for loop Examples </vt:lpstr>
      <vt:lpstr>Properties of Expression 1 </vt:lpstr>
      <vt:lpstr>PowerPoint Presentation</vt:lpstr>
      <vt:lpstr>PowerPoint Presentation</vt:lpstr>
      <vt:lpstr>Properties of Expression 2 </vt:lpstr>
      <vt:lpstr>PowerPoint Presentation</vt:lpstr>
      <vt:lpstr>PowerPoint Presentation</vt:lpstr>
      <vt:lpstr>Properties of Expression 3 </vt:lpstr>
      <vt:lpstr>PowerPoint Presentation</vt:lpstr>
      <vt:lpstr>PowerPoint Presentation</vt:lpstr>
      <vt:lpstr>PowerPoint Presentation</vt:lpstr>
      <vt:lpstr>What is the Continue Statement in C?</vt:lpstr>
      <vt:lpstr>PowerPoint Presentation</vt:lpstr>
      <vt:lpstr>PowerPoint Presentation</vt:lpstr>
      <vt:lpstr>Syntax </vt:lpstr>
      <vt:lpstr>Example of Continue Statement in C </vt:lpstr>
      <vt:lpstr>PowerPoint Presentation</vt:lpstr>
      <vt:lpstr>What is the Break Statement in C? </vt:lpstr>
      <vt:lpstr>Syntax </vt:lpstr>
      <vt:lpstr>Example of Break Statement in C  </vt:lpstr>
      <vt:lpstr>Example of Break statement in a for loop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Branching and Looping</dc:title>
  <dc:creator>welcome</dc:creator>
  <cp:lastModifiedBy>Arumuga Arun R</cp:lastModifiedBy>
  <cp:revision>82</cp:revision>
  <dcterms:created xsi:type="dcterms:W3CDTF">2006-08-16T00:00:00Z</dcterms:created>
  <dcterms:modified xsi:type="dcterms:W3CDTF">2025-01-02T10:15:29Z</dcterms:modified>
</cp:coreProperties>
</file>