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7" r:id="rId28"/>
    <p:sldId id="288" r:id="rId29"/>
    <p:sldId id="282" r:id="rId30"/>
    <p:sldId id="283" r:id="rId31"/>
    <p:sldId id="284" r:id="rId32"/>
    <p:sldId id="285"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 Arrays</a:t>
            </a:r>
            <a:br>
              <a:rPr lang="en-IN"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5754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229600" cy="51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54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Array Initialization with Declaration without Size</a:t>
            </a:r>
            <a:br>
              <a:rPr lang="en-US" b="1" dirty="0"/>
            </a:br>
            <a:endParaRPr lang="en-IN" dirty="0"/>
          </a:p>
        </p:txBody>
      </p:sp>
      <p:sp>
        <p:nvSpPr>
          <p:cNvPr id="3" name="Content Placeholder 2"/>
          <p:cNvSpPr>
            <a:spLocks noGrp="1"/>
          </p:cNvSpPr>
          <p:nvPr>
            <p:ph idx="1"/>
          </p:nvPr>
        </p:nvSpPr>
        <p:spPr>
          <a:xfrm>
            <a:off x="457200" y="1219200"/>
            <a:ext cx="8229600" cy="4525963"/>
          </a:xfrm>
        </p:spPr>
        <p:txBody>
          <a:bodyPr>
            <a:normAutofit fontScale="92500" lnSpcReduction="10000"/>
          </a:bodyPr>
          <a:lstStyle/>
          <a:p>
            <a:pPr algn="just" fontAlgn="base"/>
            <a:r>
              <a:rPr lang="en-US" dirty="0"/>
              <a:t>If we initialize an array using an initializer list, we can skip declaring its size, as the compiler can automatically deduce its size in these cases. </a:t>
            </a:r>
          </a:p>
          <a:p>
            <a:pPr algn="just" fontAlgn="base"/>
            <a:r>
              <a:rPr lang="en-US" dirty="0"/>
              <a:t>The size of the array in these cases is equal to the number of elements present in the initializer list as the compiler can automatically deduce the size of the array.</a:t>
            </a:r>
          </a:p>
          <a:p>
            <a:pPr marL="0" indent="0" algn="just" fontAlgn="base">
              <a:buNone/>
            </a:pPr>
            <a:r>
              <a:rPr lang="en-US" dirty="0">
                <a:solidFill>
                  <a:srgbClr val="FF0000"/>
                </a:solidFill>
              </a:rPr>
              <a:t>	</a:t>
            </a:r>
            <a:r>
              <a:rPr lang="en-US" dirty="0" err="1">
                <a:solidFill>
                  <a:srgbClr val="FF0000"/>
                </a:solidFill>
              </a:rPr>
              <a:t>data_type</a:t>
            </a:r>
            <a:r>
              <a:rPr lang="en-US" dirty="0">
                <a:solidFill>
                  <a:srgbClr val="FF0000"/>
                </a:solidFill>
              </a:rPr>
              <a:t> </a:t>
            </a:r>
            <a:r>
              <a:rPr lang="en-US" dirty="0" err="1">
                <a:solidFill>
                  <a:srgbClr val="FF0000"/>
                </a:solidFill>
              </a:rPr>
              <a:t>array_name</a:t>
            </a:r>
            <a:r>
              <a:rPr lang="en-US" dirty="0">
                <a:solidFill>
                  <a:srgbClr val="FF0000"/>
                </a:solidFill>
              </a:rPr>
              <a:t>[] = {1,2,3,4,5};</a:t>
            </a:r>
            <a:endParaRPr lang="en-US" dirty="0"/>
          </a:p>
          <a:p>
            <a:pPr algn="just" fontAlgn="base"/>
            <a:r>
              <a:rPr lang="en-US" dirty="0"/>
              <a:t>The size of the above arrays is 5 which is automatically deduced by the compiler.</a:t>
            </a:r>
          </a:p>
          <a:p>
            <a:pPr marL="0" indent="0">
              <a:buNone/>
            </a:pPr>
            <a:endParaRPr lang="en-IN" dirty="0"/>
          </a:p>
        </p:txBody>
      </p:sp>
    </p:spTree>
    <p:extLst>
      <p:ext uri="{BB962C8B-B14F-4D97-AF65-F5344CB8AC3E}">
        <p14:creationId xmlns:p14="http://schemas.microsoft.com/office/powerpoint/2010/main" val="212257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3. Array Initialization after Declaration (Using Loops)</a:t>
            </a:r>
            <a:br>
              <a:rPr lang="en-US" sz="3600" b="1" dirty="0"/>
            </a:br>
            <a:endParaRPr lang="en-IN" sz="3600" dirty="0"/>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pPr fontAlgn="base"/>
            <a:r>
              <a:rPr lang="en-US" dirty="0"/>
              <a:t>We </a:t>
            </a:r>
            <a:r>
              <a:rPr lang="en-US" b="1" dirty="0"/>
              <a:t>initialize the array after the declaration </a:t>
            </a:r>
            <a:r>
              <a:rPr lang="en-US" dirty="0"/>
              <a:t>by </a:t>
            </a:r>
            <a:r>
              <a:rPr lang="en-US" b="1" dirty="0"/>
              <a:t>assigning the initial value </a:t>
            </a:r>
            <a:r>
              <a:rPr lang="en-US" dirty="0"/>
              <a:t>to each element individually. </a:t>
            </a:r>
          </a:p>
          <a:p>
            <a:pPr fontAlgn="base"/>
            <a:r>
              <a:rPr lang="en-US" dirty="0"/>
              <a:t>We can use the for loop, while loop, or do-while loop to assign the value to each element of the array.</a:t>
            </a:r>
          </a:p>
          <a:p>
            <a:pPr marL="0" indent="0">
              <a:buNone/>
            </a:pPr>
            <a:r>
              <a:rPr lang="en-US" dirty="0">
                <a:solidFill>
                  <a:srgbClr val="FF0000"/>
                </a:solidFill>
              </a:rPr>
              <a:t>	for (int i = 0; i &lt; N; i++) </a:t>
            </a:r>
          </a:p>
          <a:p>
            <a:pPr marL="0" indent="0">
              <a:buNone/>
            </a:pPr>
            <a:r>
              <a:rPr lang="en-US" dirty="0">
                <a:solidFill>
                  <a:srgbClr val="FF0000"/>
                </a:solidFill>
              </a:rPr>
              <a:t>	{</a:t>
            </a:r>
            <a:br>
              <a:rPr lang="en-US" dirty="0">
                <a:solidFill>
                  <a:srgbClr val="FF0000"/>
                </a:solidFill>
              </a:rPr>
            </a:br>
            <a:r>
              <a:rPr lang="en-US" dirty="0">
                <a:solidFill>
                  <a:srgbClr val="FF0000"/>
                </a:solidFill>
              </a:rPr>
              <a:t>		</a:t>
            </a:r>
            <a:r>
              <a:rPr lang="en-US" i="1" dirty="0" err="1">
                <a:solidFill>
                  <a:srgbClr val="FF0000"/>
                </a:solidFill>
              </a:rPr>
              <a:t>array_name</a:t>
            </a:r>
            <a:r>
              <a:rPr lang="en-US" dirty="0">
                <a:solidFill>
                  <a:srgbClr val="FF0000"/>
                </a:solidFill>
              </a:rPr>
              <a:t>[i] = </a:t>
            </a:r>
            <a:r>
              <a:rPr lang="en-US" dirty="0" err="1">
                <a:solidFill>
                  <a:srgbClr val="FF0000"/>
                </a:solidFill>
              </a:rPr>
              <a:t>value</a:t>
            </a:r>
            <a:r>
              <a:rPr lang="en-US" i="1" dirty="0" err="1">
                <a:solidFill>
                  <a:srgbClr val="FF0000"/>
                </a:solidFill>
              </a:rPr>
              <a:t>i</a:t>
            </a:r>
            <a:r>
              <a:rPr lang="en-US" dirty="0">
                <a:solidFill>
                  <a:srgbClr val="FF0000"/>
                </a:solidFill>
              </a:rPr>
              <a:t>;</a:t>
            </a:r>
            <a:br>
              <a:rPr lang="en-US" dirty="0">
                <a:solidFill>
                  <a:srgbClr val="FF0000"/>
                </a:solidFill>
              </a:rPr>
            </a:br>
            <a:r>
              <a:rPr lang="en-US" dirty="0">
                <a:solidFill>
                  <a:srgbClr val="FF0000"/>
                </a:solidFill>
              </a:rPr>
              <a:t>	}</a:t>
            </a:r>
            <a:br>
              <a:rPr lang="en-US" dirty="0"/>
            </a:br>
            <a:endParaRPr lang="en-IN" dirty="0"/>
          </a:p>
        </p:txBody>
      </p:sp>
    </p:spTree>
    <p:extLst>
      <p:ext uri="{BB962C8B-B14F-4D97-AF65-F5344CB8AC3E}">
        <p14:creationId xmlns:p14="http://schemas.microsoft.com/office/powerpoint/2010/main" val="55639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09600"/>
          </a:xfrm>
        </p:spPr>
        <p:txBody>
          <a:bodyPr>
            <a:noAutofit/>
          </a:bodyPr>
          <a:lstStyle/>
          <a:p>
            <a:br>
              <a:rPr lang="en-US" sz="3200" dirty="0"/>
            </a:br>
            <a:br>
              <a:rPr lang="en-US" sz="3200" dirty="0"/>
            </a:br>
            <a:r>
              <a:rPr lang="en-US" sz="3200" dirty="0"/>
              <a:t>// C Program to demonstrate array initialization</a:t>
            </a:r>
            <a:endParaRPr lang="en-IN" sz="3200" dirty="0"/>
          </a:p>
        </p:txBody>
      </p:sp>
      <p:sp>
        <p:nvSpPr>
          <p:cNvPr id="3" name="Content Placeholder 2"/>
          <p:cNvSpPr>
            <a:spLocks noGrp="1"/>
          </p:cNvSpPr>
          <p:nvPr>
            <p:ph idx="1"/>
          </p:nvPr>
        </p:nvSpPr>
        <p:spPr>
          <a:xfrm>
            <a:off x="457200" y="990600"/>
            <a:ext cx="8229600" cy="4525963"/>
          </a:xfrm>
        </p:spPr>
        <p:txBody>
          <a:bodyPr>
            <a:noAutofit/>
          </a:bodyPr>
          <a:lstStyle/>
          <a:p>
            <a:pPr marL="0" indent="0" fontAlgn="base">
              <a:buNone/>
            </a:pPr>
            <a:r>
              <a:rPr lang="en-IN" sz="2000" b="1" dirty="0"/>
              <a:t>#include &lt;</a:t>
            </a:r>
            <a:r>
              <a:rPr lang="en-IN" sz="2000" b="1" dirty="0" err="1"/>
              <a:t>stdio.h</a:t>
            </a:r>
            <a:r>
              <a:rPr lang="en-IN" sz="2000" b="1" dirty="0"/>
              <a:t>&gt;</a:t>
            </a:r>
          </a:p>
          <a:p>
            <a:pPr marL="0" indent="0" fontAlgn="base">
              <a:buNone/>
            </a:pPr>
            <a:r>
              <a:rPr lang="en-IN" sz="2000" b="1" dirty="0"/>
              <a:t>int main()</a:t>
            </a:r>
          </a:p>
          <a:p>
            <a:pPr marL="0" indent="0" fontAlgn="base">
              <a:buNone/>
            </a:pPr>
            <a:r>
              <a:rPr lang="en-IN" sz="2000" b="1" dirty="0"/>
              <a:t>{</a:t>
            </a:r>
          </a:p>
          <a:p>
            <a:pPr marL="0" indent="0" fontAlgn="base">
              <a:buNone/>
            </a:pPr>
            <a:r>
              <a:rPr lang="en-IN" sz="2000" b="1" dirty="0"/>
              <a:t>     // array initialization using </a:t>
            </a:r>
            <a:r>
              <a:rPr lang="en-IN" sz="2000" b="1" dirty="0" err="1"/>
              <a:t>initialier</a:t>
            </a:r>
            <a:r>
              <a:rPr lang="en-IN" sz="2000" b="1" dirty="0"/>
              <a:t> list</a:t>
            </a:r>
          </a:p>
          <a:p>
            <a:pPr marL="0" indent="0" fontAlgn="base">
              <a:buNone/>
            </a:pPr>
            <a:r>
              <a:rPr lang="en-IN" sz="2000" b="1" dirty="0"/>
              <a:t>    </a:t>
            </a:r>
            <a:r>
              <a:rPr lang="en-IN" sz="2000" b="1" dirty="0" err="1"/>
              <a:t>int</a:t>
            </a:r>
            <a:r>
              <a:rPr lang="en-IN" sz="2000" b="1" dirty="0"/>
              <a:t> </a:t>
            </a:r>
            <a:r>
              <a:rPr lang="en-IN" sz="2000" b="1" dirty="0" err="1"/>
              <a:t>arr</a:t>
            </a:r>
            <a:r>
              <a:rPr lang="en-IN" sz="2000" b="1" dirty="0"/>
              <a:t>[5] = { 10, 20, 30, 40, 50 };</a:t>
            </a:r>
          </a:p>
          <a:p>
            <a:pPr marL="0" indent="0" fontAlgn="base">
              <a:buNone/>
            </a:pPr>
            <a:r>
              <a:rPr lang="en-IN" sz="2000" b="1" dirty="0"/>
              <a:t>     // array initialization using initializer list without</a:t>
            </a:r>
          </a:p>
          <a:p>
            <a:pPr marL="0" indent="0" fontAlgn="base">
              <a:buNone/>
            </a:pPr>
            <a:r>
              <a:rPr lang="en-IN" sz="2000" b="1" dirty="0"/>
              <a:t>    // specifying size</a:t>
            </a:r>
          </a:p>
          <a:p>
            <a:pPr marL="0" indent="0" fontAlgn="base">
              <a:buNone/>
            </a:pPr>
            <a:r>
              <a:rPr lang="en-IN" sz="2000" b="1" dirty="0"/>
              <a:t>    </a:t>
            </a:r>
            <a:r>
              <a:rPr lang="en-IN" sz="2000" b="1" dirty="0" err="1"/>
              <a:t>int</a:t>
            </a:r>
            <a:r>
              <a:rPr lang="en-IN" sz="2000" b="1" dirty="0"/>
              <a:t> arr1[] = { 1, 2, 3, 4, 5 };</a:t>
            </a:r>
          </a:p>
          <a:p>
            <a:pPr marL="0" indent="0" fontAlgn="base">
              <a:buNone/>
            </a:pPr>
            <a:r>
              <a:rPr lang="en-IN" sz="2000" b="1" dirty="0"/>
              <a:t>     // array initialization using for loop</a:t>
            </a:r>
          </a:p>
          <a:p>
            <a:pPr marL="0" indent="0" fontAlgn="base">
              <a:buNone/>
            </a:pPr>
            <a:r>
              <a:rPr lang="en-IN" sz="2000" b="1" dirty="0"/>
              <a:t>    float arr2[5];</a:t>
            </a:r>
          </a:p>
          <a:p>
            <a:pPr marL="0" indent="0" fontAlgn="base">
              <a:buNone/>
            </a:pPr>
            <a:r>
              <a:rPr lang="en-IN" sz="2000" b="1" dirty="0"/>
              <a:t>    for (</a:t>
            </a:r>
            <a:r>
              <a:rPr lang="en-IN" sz="2000" b="1" dirty="0" err="1"/>
              <a:t>int</a:t>
            </a:r>
            <a:r>
              <a:rPr lang="en-IN" sz="2000" b="1" dirty="0"/>
              <a:t> i = 0; i &lt; 5; i++) {</a:t>
            </a:r>
          </a:p>
          <a:p>
            <a:pPr marL="0" indent="0" fontAlgn="base">
              <a:buNone/>
            </a:pPr>
            <a:r>
              <a:rPr lang="en-IN" sz="2000" b="1" dirty="0"/>
              <a:t>        arr2[i] = (float)i * 2.1;</a:t>
            </a:r>
          </a:p>
          <a:p>
            <a:pPr marL="0" indent="0" fontAlgn="base">
              <a:buNone/>
            </a:pPr>
            <a:r>
              <a:rPr lang="en-IN" sz="2000" b="1" dirty="0"/>
              <a:t>    }</a:t>
            </a:r>
          </a:p>
          <a:p>
            <a:pPr marL="0" indent="0" fontAlgn="base">
              <a:buNone/>
            </a:pPr>
            <a:r>
              <a:rPr lang="en-IN" sz="2000" b="1" dirty="0"/>
              <a:t>    return 0;</a:t>
            </a:r>
          </a:p>
          <a:p>
            <a:pPr marL="0" indent="0" fontAlgn="base">
              <a:buNone/>
            </a:pPr>
            <a:r>
              <a:rPr lang="en-IN" sz="2000" b="1" dirty="0"/>
              <a:t>}</a:t>
            </a:r>
          </a:p>
          <a:p>
            <a:pPr marL="0" indent="0">
              <a:buNone/>
            </a:pPr>
            <a:endParaRPr lang="en-IN" sz="1600" b="1" dirty="0"/>
          </a:p>
        </p:txBody>
      </p:sp>
    </p:spTree>
    <p:extLst>
      <p:ext uri="{BB962C8B-B14F-4D97-AF65-F5344CB8AC3E}">
        <p14:creationId xmlns:p14="http://schemas.microsoft.com/office/powerpoint/2010/main" val="123794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Access Array Elements</a:t>
            </a:r>
            <a:br>
              <a:rPr lang="en-IN" b="1" dirty="0"/>
            </a:br>
            <a:endParaRPr lang="en-IN" dirty="0"/>
          </a:p>
        </p:txBody>
      </p:sp>
      <p:sp>
        <p:nvSpPr>
          <p:cNvPr id="3" name="Content Placeholder 2"/>
          <p:cNvSpPr>
            <a:spLocks noGrp="1"/>
          </p:cNvSpPr>
          <p:nvPr>
            <p:ph idx="1"/>
          </p:nvPr>
        </p:nvSpPr>
        <p:spPr>
          <a:xfrm>
            <a:off x="152400" y="1600200"/>
            <a:ext cx="8839200" cy="4525963"/>
          </a:xfrm>
        </p:spPr>
        <p:txBody>
          <a:bodyPr>
            <a:normAutofit lnSpcReduction="10000"/>
          </a:bodyPr>
          <a:lstStyle/>
          <a:p>
            <a:pPr fontAlgn="base"/>
            <a:r>
              <a:rPr lang="en-US" dirty="0"/>
              <a:t>We can access any element of an array in C using the array subscript operator </a:t>
            </a:r>
            <a:r>
              <a:rPr lang="en-US" b="1" dirty="0"/>
              <a:t>[ ] </a:t>
            </a:r>
            <a:r>
              <a:rPr lang="en-US" dirty="0"/>
              <a:t> and the index value</a:t>
            </a:r>
            <a:r>
              <a:rPr lang="en-US" b="1" dirty="0"/>
              <a:t> </a:t>
            </a:r>
            <a:r>
              <a:rPr lang="en-US" b="1" i="1" dirty="0"/>
              <a:t>i </a:t>
            </a:r>
            <a:r>
              <a:rPr lang="en-US" dirty="0"/>
              <a:t>of the element.</a:t>
            </a:r>
          </a:p>
          <a:p>
            <a:pPr marL="0" indent="0" fontAlgn="base">
              <a:buNone/>
            </a:pPr>
            <a:r>
              <a:rPr lang="en-US" i="1" dirty="0">
                <a:solidFill>
                  <a:srgbClr val="FF0000"/>
                </a:solidFill>
              </a:rPr>
              <a:t>	</a:t>
            </a:r>
            <a:r>
              <a:rPr lang="en-US" i="1" dirty="0" err="1">
                <a:solidFill>
                  <a:srgbClr val="FF0000"/>
                </a:solidFill>
              </a:rPr>
              <a:t>array_name</a:t>
            </a:r>
            <a:r>
              <a:rPr lang="en-US" dirty="0">
                <a:solidFill>
                  <a:srgbClr val="FF0000"/>
                </a:solidFill>
              </a:rPr>
              <a:t> [</a:t>
            </a:r>
            <a:r>
              <a:rPr lang="en-US" i="1" dirty="0">
                <a:solidFill>
                  <a:srgbClr val="FF0000"/>
                </a:solidFill>
              </a:rPr>
              <a:t>index</a:t>
            </a:r>
            <a:r>
              <a:rPr lang="en-US" dirty="0">
                <a:solidFill>
                  <a:srgbClr val="FF0000"/>
                </a:solidFill>
              </a:rPr>
              <a:t>];</a:t>
            </a:r>
            <a:br>
              <a:rPr lang="en-US" dirty="0"/>
            </a:br>
            <a:endParaRPr lang="en-US" dirty="0"/>
          </a:p>
          <a:p>
            <a:pPr fontAlgn="base"/>
            <a:r>
              <a:rPr lang="en-US" dirty="0"/>
              <a:t>One thing to note is that the indexing in the array always starts with 0, i.e., the </a:t>
            </a:r>
            <a:r>
              <a:rPr lang="en-US" b="1" dirty="0"/>
              <a:t>first element</a:t>
            </a:r>
            <a:r>
              <a:rPr lang="en-US" dirty="0"/>
              <a:t> is at index </a:t>
            </a:r>
            <a:r>
              <a:rPr lang="en-US" b="1" dirty="0"/>
              <a:t>0</a:t>
            </a:r>
            <a:r>
              <a:rPr lang="en-US" dirty="0"/>
              <a:t> and the </a:t>
            </a:r>
            <a:r>
              <a:rPr lang="en-US" b="1" dirty="0"/>
              <a:t>last element</a:t>
            </a:r>
            <a:r>
              <a:rPr lang="en-US" dirty="0"/>
              <a:t> is at </a:t>
            </a:r>
            <a:r>
              <a:rPr lang="en-US" b="1" dirty="0"/>
              <a:t>N – 1 </a:t>
            </a:r>
            <a:r>
              <a:rPr lang="en-US" dirty="0"/>
              <a:t>where </a:t>
            </a:r>
            <a:r>
              <a:rPr lang="en-US" b="1" dirty="0"/>
              <a:t>N</a:t>
            </a:r>
            <a:r>
              <a:rPr lang="en-US" dirty="0"/>
              <a:t> is the number of elements in the array.</a:t>
            </a:r>
          </a:p>
          <a:p>
            <a:pPr marL="0" indent="0">
              <a:buNone/>
            </a:pPr>
            <a:endParaRPr lang="en-IN" dirty="0"/>
          </a:p>
        </p:txBody>
      </p:sp>
    </p:spTree>
    <p:extLst>
      <p:ext uri="{BB962C8B-B14F-4D97-AF65-F5344CB8AC3E}">
        <p14:creationId xmlns:p14="http://schemas.microsoft.com/office/powerpoint/2010/main" val="333624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52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56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Autofit/>
          </a:bodyPr>
          <a:lstStyle/>
          <a:p>
            <a:pPr marL="0" indent="0" fontAlgn="base">
              <a:buNone/>
            </a:pPr>
            <a:r>
              <a:rPr lang="en-IN" sz="1800" dirty="0"/>
              <a:t>// C Program to illustrate element access using array</a:t>
            </a:r>
          </a:p>
          <a:p>
            <a:pPr marL="0" indent="0" fontAlgn="base">
              <a:buNone/>
            </a:pPr>
            <a:r>
              <a:rPr lang="en-IN" sz="2200" dirty="0"/>
              <a:t>#include &lt;</a:t>
            </a:r>
            <a:r>
              <a:rPr lang="en-IN" sz="2200" dirty="0" err="1"/>
              <a:t>stdio.h</a:t>
            </a:r>
            <a:r>
              <a:rPr lang="en-IN" sz="2200" dirty="0"/>
              <a:t>&gt;</a:t>
            </a:r>
          </a:p>
          <a:p>
            <a:pPr marL="0" indent="0" fontAlgn="base">
              <a:buNone/>
            </a:pPr>
            <a:r>
              <a:rPr lang="en-IN" sz="2200" dirty="0" err="1"/>
              <a:t>int</a:t>
            </a:r>
            <a:r>
              <a:rPr lang="en-IN" sz="2200" dirty="0"/>
              <a:t> main()</a:t>
            </a:r>
          </a:p>
          <a:p>
            <a:pPr marL="0" indent="0" fontAlgn="base">
              <a:buNone/>
            </a:pPr>
            <a:r>
              <a:rPr lang="en-IN" sz="2200" dirty="0"/>
              <a:t>{</a:t>
            </a:r>
          </a:p>
          <a:p>
            <a:pPr marL="0" indent="0" fontAlgn="base">
              <a:buNone/>
            </a:pPr>
            <a:r>
              <a:rPr lang="en-IN" sz="2200" dirty="0"/>
              <a:t>    // array declaration and initialization</a:t>
            </a:r>
          </a:p>
          <a:p>
            <a:pPr marL="0" indent="0" fontAlgn="base">
              <a:buNone/>
            </a:pPr>
            <a:r>
              <a:rPr lang="en-IN" sz="2200" dirty="0"/>
              <a:t>    </a:t>
            </a:r>
            <a:r>
              <a:rPr lang="en-IN" sz="2200" dirty="0" err="1"/>
              <a:t>int</a:t>
            </a:r>
            <a:r>
              <a:rPr lang="en-IN" sz="2200" dirty="0"/>
              <a:t> </a:t>
            </a:r>
            <a:r>
              <a:rPr lang="en-IN" sz="2200" dirty="0" err="1"/>
              <a:t>arr</a:t>
            </a:r>
            <a:r>
              <a:rPr lang="en-IN" sz="2200" dirty="0"/>
              <a:t>[5] = { 15, 25, 35, 45, 55 };</a:t>
            </a:r>
          </a:p>
          <a:p>
            <a:pPr marL="0" indent="0" fontAlgn="base">
              <a:buNone/>
            </a:pPr>
            <a:r>
              <a:rPr lang="en-IN" sz="2200" dirty="0"/>
              <a:t>     // accessing element at index 2 </a:t>
            </a:r>
            <a:r>
              <a:rPr lang="en-IN" sz="2200" dirty="0" err="1"/>
              <a:t>i.e</a:t>
            </a:r>
            <a:r>
              <a:rPr lang="en-IN" sz="2200" dirty="0"/>
              <a:t> 3rd element</a:t>
            </a:r>
          </a:p>
          <a:p>
            <a:pPr marL="0" indent="0" fontAlgn="base">
              <a:buNone/>
            </a:pPr>
            <a:r>
              <a:rPr lang="en-IN" sz="2200" dirty="0"/>
              <a:t>    </a:t>
            </a:r>
            <a:r>
              <a:rPr lang="en-IN" sz="2200" dirty="0" err="1"/>
              <a:t>printf</a:t>
            </a:r>
            <a:r>
              <a:rPr lang="en-IN" sz="2200" dirty="0"/>
              <a:t>("Element at </a:t>
            </a:r>
            <a:r>
              <a:rPr lang="en-IN" sz="2200" dirty="0" err="1"/>
              <a:t>arr</a:t>
            </a:r>
            <a:r>
              <a:rPr lang="en-IN" sz="2200" dirty="0"/>
              <a:t>[2]: %d\n", </a:t>
            </a:r>
            <a:r>
              <a:rPr lang="en-IN" sz="2200" dirty="0" err="1"/>
              <a:t>arr</a:t>
            </a:r>
            <a:r>
              <a:rPr lang="en-IN" sz="2200" dirty="0"/>
              <a:t>[2]);</a:t>
            </a:r>
          </a:p>
          <a:p>
            <a:pPr marL="0" indent="0" fontAlgn="base">
              <a:buNone/>
            </a:pPr>
            <a:r>
              <a:rPr lang="en-IN" sz="2200" dirty="0"/>
              <a:t>     // accessing element at index 4 </a:t>
            </a:r>
            <a:r>
              <a:rPr lang="en-IN" sz="2200" dirty="0" err="1"/>
              <a:t>i.e</a:t>
            </a:r>
            <a:r>
              <a:rPr lang="en-IN" sz="2200" dirty="0"/>
              <a:t> last element</a:t>
            </a:r>
          </a:p>
          <a:p>
            <a:pPr marL="0" indent="0" fontAlgn="base">
              <a:buNone/>
            </a:pPr>
            <a:r>
              <a:rPr lang="en-IN" sz="2200" dirty="0"/>
              <a:t>    </a:t>
            </a:r>
            <a:r>
              <a:rPr lang="en-IN" sz="2200" dirty="0" err="1"/>
              <a:t>printf</a:t>
            </a:r>
            <a:r>
              <a:rPr lang="en-IN" sz="2200" dirty="0"/>
              <a:t>("Element at </a:t>
            </a:r>
            <a:r>
              <a:rPr lang="en-IN" sz="2200" dirty="0" err="1"/>
              <a:t>arr</a:t>
            </a:r>
            <a:r>
              <a:rPr lang="en-IN" sz="2200" dirty="0"/>
              <a:t>[4]: %d\n", </a:t>
            </a:r>
            <a:r>
              <a:rPr lang="en-IN" sz="2200" dirty="0" err="1"/>
              <a:t>arr</a:t>
            </a:r>
            <a:r>
              <a:rPr lang="en-IN" sz="2200" dirty="0"/>
              <a:t>[4]);</a:t>
            </a:r>
          </a:p>
          <a:p>
            <a:pPr marL="0" indent="0" fontAlgn="base">
              <a:buNone/>
            </a:pPr>
            <a:r>
              <a:rPr lang="en-IN" sz="2200" dirty="0"/>
              <a:t>     // accessing element at index 0 </a:t>
            </a:r>
            <a:r>
              <a:rPr lang="en-IN" sz="2200" dirty="0" err="1"/>
              <a:t>i.e</a:t>
            </a:r>
            <a:r>
              <a:rPr lang="en-IN" sz="2200" dirty="0"/>
              <a:t> first element</a:t>
            </a:r>
          </a:p>
          <a:p>
            <a:pPr marL="0" indent="0" fontAlgn="base">
              <a:buNone/>
            </a:pPr>
            <a:r>
              <a:rPr lang="en-IN" sz="2200" dirty="0"/>
              <a:t>    </a:t>
            </a:r>
            <a:r>
              <a:rPr lang="en-IN" sz="2200" dirty="0" err="1"/>
              <a:t>printf</a:t>
            </a:r>
            <a:r>
              <a:rPr lang="en-IN" sz="2200" dirty="0"/>
              <a:t>("Element at </a:t>
            </a:r>
            <a:r>
              <a:rPr lang="en-IN" sz="2200" dirty="0" err="1"/>
              <a:t>arr</a:t>
            </a:r>
            <a:r>
              <a:rPr lang="en-IN" sz="2200" dirty="0"/>
              <a:t>[0]: %d", </a:t>
            </a:r>
            <a:r>
              <a:rPr lang="en-IN" sz="2200" dirty="0" err="1"/>
              <a:t>arr</a:t>
            </a:r>
            <a:r>
              <a:rPr lang="en-IN" sz="2200" dirty="0"/>
              <a:t>[0]);</a:t>
            </a:r>
          </a:p>
          <a:p>
            <a:pPr marL="0" indent="0" fontAlgn="base">
              <a:buNone/>
            </a:pPr>
            <a:r>
              <a:rPr lang="en-IN" sz="2200" dirty="0"/>
              <a:t> </a:t>
            </a:r>
          </a:p>
          <a:p>
            <a:pPr marL="0" indent="0" fontAlgn="base">
              <a:buNone/>
            </a:pPr>
            <a:r>
              <a:rPr lang="en-IN" sz="2200" dirty="0"/>
              <a:t>    return 0;</a:t>
            </a:r>
          </a:p>
          <a:p>
            <a:pPr marL="0" indent="0" fontAlgn="base">
              <a:buNone/>
            </a:pPr>
            <a:r>
              <a:rPr lang="en-IN" sz="2200" dirty="0"/>
              <a:t>}</a:t>
            </a:r>
          </a:p>
          <a:p>
            <a:pPr marL="0" indent="0">
              <a:buNone/>
            </a:pPr>
            <a:endParaRPr lang="en-IN" sz="1800" dirty="0"/>
          </a:p>
        </p:txBody>
      </p:sp>
    </p:spTree>
    <p:extLst>
      <p:ext uri="{BB962C8B-B14F-4D97-AF65-F5344CB8AC3E}">
        <p14:creationId xmlns:p14="http://schemas.microsoft.com/office/powerpoint/2010/main" val="354619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Update Array Element</a:t>
            </a:r>
            <a:br>
              <a:rPr lang="en-IN" b="1" dirty="0"/>
            </a:br>
            <a:endParaRPr lang="en-IN" dirty="0"/>
          </a:p>
        </p:txBody>
      </p:sp>
      <p:sp>
        <p:nvSpPr>
          <p:cNvPr id="3" name="Content Placeholder 2"/>
          <p:cNvSpPr>
            <a:spLocks noGrp="1"/>
          </p:cNvSpPr>
          <p:nvPr>
            <p:ph idx="1"/>
          </p:nvPr>
        </p:nvSpPr>
        <p:spPr/>
        <p:txBody>
          <a:bodyPr/>
          <a:lstStyle/>
          <a:p>
            <a:pPr fontAlgn="base"/>
            <a:r>
              <a:rPr lang="en-US" dirty="0"/>
              <a:t>We can update the value of an element at the given index i in a similar way to accessing an element by using the array subscript operator </a:t>
            </a:r>
            <a:r>
              <a:rPr lang="en-US" b="1" dirty="0"/>
              <a:t>[ ] </a:t>
            </a:r>
            <a:r>
              <a:rPr lang="en-US" dirty="0"/>
              <a:t>and assignment operator </a:t>
            </a:r>
            <a:r>
              <a:rPr lang="en-US" b="1" dirty="0"/>
              <a:t>=</a:t>
            </a:r>
            <a:r>
              <a:rPr lang="en-US" dirty="0"/>
              <a:t>.</a:t>
            </a:r>
          </a:p>
          <a:p>
            <a:pPr marL="0" indent="0">
              <a:buNone/>
            </a:pPr>
            <a:r>
              <a:rPr lang="en-US" b="1" i="1" dirty="0">
                <a:solidFill>
                  <a:srgbClr val="FF0000"/>
                </a:solidFill>
              </a:rPr>
              <a:t>	</a:t>
            </a:r>
            <a:r>
              <a:rPr lang="en-US" b="1" i="1" dirty="0" err="1">
                <a:solidFill>
                  <a:srgbClr val="FF0000"/>
                </a:solidFill>
              </a:rPr>
              <a:t>array_name</a:t>
            </a:r>
            <a:r>
              <a:rPr lang="en-US" b="1" dirty="0">
                <a:solidFill>
                  <a:srgbClr val="FF0000"/>
                </a:solidFill>
              </a:rPr>
              <a:t>[</a:t>
            </a:r>
            <a:r>
              <a:rPr lang="en-US" b="1" i="1" dirty="0">
                <a:solidFill>
                  <a:srgbClr val="FF0000"/>
                </a:solidFill>
              </a:rPr>
              <a:t>i</a:t>
            </a:r>
            <a:r>
              <a:rPr lang="en-US" b="1" dirty="0">
                <a:solidFill>
                  <a:srgbClr val="FF0000"/>
                </a:solidFill>
              </a:rPr>
              <a:t>] = </a:t>
            </a:r>
            <a:r>
              <a:rPr lang="en-US" b="1" i="1" dirty="0" err="1">
                <a:solidFill>
                  <a:srgbClr val="FF0000"/>
                </a:solidFill>
              </a:rPr>
              <a:t>new_value</a:t>
            </a: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43737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 Array Traversal</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a:t>Traversal is the process in which we visit every element of the data structure. For C array traversal, we use loops to iterate through each element of the array.</a:t>
            </a:r>
          </a:p>
          <a:p>
            <a:pPr fontAlgn="base"/>
            <a:r>
              <a:rPr lang="en-US" b="1" dirty="0"/>
              <a:t>Array Traversal using for Loop</a:t>
            </a:r>
          </a:p>
          <a:p>
            <a:r>
              <a:rPr lang="en-US" dirty="0">
                <a:solidFill>
                  <a:srgbClr val="FF0000"/>
                </a:solidFill>
              </a:rPr>
              <a:t>for (</a:t>
            </a:r>
            <a:r>
              <a:rPr lang="en-US" dirty="0" err="1">
                <a:solidFill>
                  <a:srgbClr val="FF0000"/>
                </a:solidFill>
              </a:rPr>
              <a:t>int</a:t>
            </a:r>
            <a:r>
              <a:rPr lang="en-US" dirty="0">
                <a:solidFill>
                  <a:srgbClr val="FF0000"/>
                </a:solidFill>
              </a:rPr>
              <a:t> i = 0; i &lt; N; i++)</a:t>
            </a:r>
          </a:p>
          <a:p>
            <a:pPr marL="0" indent="0">
              <a:buNone/>
            </a:pPr>
            <a:r>
              <a:rPr lang="en-US" dirty="0">
                <a:solidFill>
                  <a:srgbClr val="FF0000"/>
                </a:solidFill>
              </a:rPr>
              <a:t> {</a:t>
            </a:r>
            <a:br>
              <a:rPr lang="en-US" dirty="0">
                <a:solidFill>
                  <a:srgbClr val="FF0000"/>
                </a:solidFill>
              </a:rPr>
            </a:br>
            <a:r>
              <a:rPr lang="en-US" dirty="0" err="1">
                <a:solidFill>
                  <a:srgbClr val="FF0000"/>
                </a:solidFill>
              </a:rPr>
              <a:t>printf</a:t>
            </a:r>
            <a:r>
              <a:rPr lang="en-US" dirty="0">
                <a:solidFill>
                  <a:srgbClr val="FF0000"/>
                </a:solidFill>
              </a:rPr>
              <a:t>(“%d”,</a:t>
            </a:r>
            <a:r>
              <a:rPr lang="en-US" dirty="0" err="1">
                <a:solidFill>
                  <a:srgbClr val="FF0000"/>
                </a:solidFill>
              </a:rPr>
              <a:t>array_name</a:t>
            </a:r>
            <a:r>
              <a:rPr lang="en-US" dirty="0">
                <a:solidFill>
                  <a:srgbClr val="FF0000"/>
                </a:solidFill>
              </a:rPr>
              <a:t>[i];</a:t>
            </a:r>
            <a:br>
              <a:rPr lang="en-US" dirty="0">
                <a:solidFill>
                  <a:srgbClr val="FF0000"/>
                </a:solidFill>
              </a:rPr>
            </a:br>
            <a:r>
              <a:rPr lang="en-US" dirty="0">
                <a:solidFill>
                  <a:srgbClr val="FF0000"/>
                </a:solidFill>
              </a:rPr>
              <a:t>}</a:t>
            </a:r>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1329432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229600" cy="4525963"/>
          </a:xfrm>
        </p:spPr>
        <p:txBody>
          <a:bodyPr>
            <a:noAutofit/>
          </a:bodyPr>
          <a:lstStyle/>
          <a:p>
            <a:pPr marL="0" indent="0" fontAlgn="base">
              <a:buNone/>
            </a:pPr>
            <a:r>
              <a:rPr lang="en-IN" sz="2000" b="1" dirty="0"/>
              <a:t>#include &lt;</a:t>
            </a:r>
            <a:r>
              <a:rPr lang="en-IN" sz="2000" b="1" dirty="0" err="1"/>
              <a:t>stdio.h</a:t>
            </a:r>
            <a:r>
              <a:rPr lang="en-IN" sz="2000" b="1" dirty="0"/>
              <a:t>&gt;</a:t>
            </a:r>
          </a:p>
          <a:p>
            <a:pPr marL="0" indent="0" fontAlgn="base">
              <a:buNone/>
            </a:pPr>
            <a:r>
              <a:rPr lang="en-IN" sz="2000" b="1" dirty="0"/>
              <a:t> </a:t>
            </a:r>
          </a:p>
          <a:p>
            <a:pPr marL="0" indent="0" fontAlgn="base">
              <a:buNone/>
            </a:pPr>
            <a:r>
              <a:rPr lang="en-IN" sz="2000" b="1" dirty="0" err="1"/>
              <a:t>int</a:t>
            </a:r>
            <a:r>
              <a:rPr lang="en-IN" sz="2000" b="1" dirty="0"/>
              <a:t> main()</a:t>
            </a:r>
          </a:p>
          <a:p>
            <a:pPr marL="0" indent="0" fontAlgn="base">
              <a:buNone/>
            </a:pPr>
            <a:r>
              <a:rPr lang="en-IN" sz="2000" b="1" dirty="0"/>
              <a:t>{</a:t>
            </a:r>
          </a:p>
          <a:p>
            <a:pPr marL="0" indent="0" fontAlgn="base">
              <a:buNone/>
            </a:pPr>
            <a:r>
              <a:rPr lang="en-IN" sz="2000" b="1" dirty="0"/>
              <a:t>    // array declaration and initialization</a:t>
            </a:r>
          </a:p>
          <a:p>
            <a:pPr marL="0" indent="0" fontAlgn="base">
              <a:buNone/>
            </a:pPr>
            <a:r>
              <a:rPr lang="en-IN" sz="2000" b="1" dirty="0"/>
              <a:t>    </a:t>
            </a:r>
            <a:r>
              <a:rPr lang="en-IN" sz="2000" b="1" dirty="0" err="1"/>
              <a:t>int</a:t>
            </a:r>
            <a:r>
              <a:rPr lang="en-IN" sz="2000" b="1" dirty="0"/>
              <a:t> </a:t>
            </a:r>
            <a:r>
              <a:rPr lang="en-IN" sz="2000" b="1" dirty="0" err="1"/>
              <a:t>arr</a:t>
            </a:r>
            <a:r>
              <a:rPr lang="en-IN" sz="2000" b="1" dirty="0"/>
              <a:t>[5] = { 10, 20, 30, 40, 50 };</a:t>
            </a:r>
          </a:p>
          <a:p>
            <a:pPr marL="0" indent="0" fontAlgn="base">
              <a:buNone/>
            </a:pPr>
            <a:r>
              <a:rPr lang="en-IN" sz="2000" b="1" dirty="0"/>
              <a:t> </a:t>
            </a:r>
          </a:p>
          <a:p>
            <a:pPr marL="0" indent="0" fontAlgn="base">
              <a:buNone/>
            </a:pPr>
            <a:r>
              <a:rPr lang="en-IN" sz="2000" b="1" dirty="0"/>
              <a:t>    // modifying element at index 2</a:t>
            </a:r>
          </a:p>
          <a:p>
            <a:pPr marL="0" indent="0" fontAlgn="base">
              <a:buNone/>
            </a:pPr>
            <a:r>
              <a:rPr lang="en-IN" sz="2000" b="1" dirty="0"/>
              <a:t>    </a:t>
            </a:r>
            <a:r>
              <a:rPr lang="en-IN" sz="2000" b="1" dirty="0" err="1"/>
              <a:t>arr</a:t>
            </a:r>
            <a:r>
              <a:rPr lang="en-IN" sz="2000" b="1" dirty="0"/>
              <a:t>[2] = 100;</a:t>
            </a:r>
          </a:p>
          <a:p>
            <a:pPr marL="0" indent="0" fontAlgn="base">
              <a:buNone/>
            </a:pPr>
            <a:r>
              <a:rPr lang="en-IN" sz="2000" b="1" dirty="0"/>
              <a:t> </a:t>
            </a:r>
          </a:p>
          <a:p>
            <a:pPr marL="0" indent="0" fontAlgn="base">
              <a:buNone/>
            </a:pPr>
            <a:r>
              <a:rPr lang="en-IN" sz="2000" b="1" dirty="0"/>
              <a:t>    // traversing array using for loop</a:t>
            </a:r>
          </a:p>
          <a:p>
            <a:pPr marL="0" indent="0" fontAlgn="base">
              <a:buNone/>
            </a:pPr>
            <a:r>
              <a:rPr lang="en-IN" sz="2000" b="1" dirty="0"/>
              <a:t>  </a:t>
            </a:r>
            <a:r>
              <a:rPr lang="en-IN" sz="2000" b="1" dirty="0" err="1"/>
              <a:t>printf</a:t>
            </a:r>
            <a:r>
              <a:rPr lang="en-IN" sz="2000" b="1" dirty="0"/>
              <a:t>("Elements in Array: ");</a:t>
            </a:r>
          </a:p>
          <a:p>
            <a:pPr marL="0" indent="0" fontAlgn="base">
              <a:buNone/>
            </a:pPr>
            <a:r>
              <a:rPr lang="en-IN" sz="2000" b="1" dirty="0"/>
              <a:t>    for (</a:t>
            </a:r>
            <a:r>
              <a:rPr lang="en-IN" sz="2000" b="1" dirty="0" err="1"/>
              <a:t>int</a:t>
            </a:r>
            <a:r>
              <a:rPr lang="en-IN" sz="2000" b="1" dirty="0"/>
              <a:t> i = 0; i &lt; 5; i++) {</a:t>
            </a:r>
          </a:p>
          <a:p>
            <a:pPr marL="0" indent="0" fontAlgn="base">
              <a:buNone/>
            </a:pPr>
            <a:r>
              <a:rPr lang="en-IN" sz="2000" b="1" dirty="0"/>
              <a:t>        </a:t>
            </a:r>
            <a:r>
              <a:rPr lang="en-IN" sz="2000" b="1" dirty="0" err="1"/>
              <a:t>printf</a:t>
            </a:r>
            <a:r>
              <a:rPr lang="en-IN" sz="2000" b="1" dirty="0"/>
              <a:t>("%d ", </a:t>
            </a:r>
            <a:r>
              <a:rPr lang="en-IN" sz="2000" b="1" dirty="0" err="1"/>
              <a:t>arr</a:t>
            </a:r>
            <a:r>
              <a:rPr lang="en-IN" sz="2000" b="1" dirty="0"/>
              <a:t>[i]);</a:t>
            </a:r>
          </a:p>
          <a:p>
            <a:pPr marL="0" indent="0" fontAlgn="base">
              <a:buNone/>
            </a:pPr>
            <a:r>
              <a:rPr lang="en-IN" sz="2000" b="1" dirty="0"/>
              <a:t>    }</a:t>
            </a:r>
          </a:p>
          <a:p>
            <a:pPr marL="0" indent="0" fontAlgn="base">
              <a:buNone/>
            </a:pPr>
            <a:r>
              <a:rPr lang="en-IN" sz="2000" b="1" dirty="0"/>
              <a:t> </a:t>
            </a:r>
          </a:p>
          <a:p>
            <a:pPr marL="0" indent="0" fontAlgn="base">
              <a:buNone/>
            </a:pPr>
            <a:r>
              <a:rPr lang="en-IN" sz="2000" b="1" dirty="0"/>
              <a:t>    return 0;</a:t>
            </a:r>
          </a:p>
          <a:p>
            <a:pPr marL="0" indent="0" fontAlgn="base">
              <a:buNone/>
            </a:pPr>
            <a:r>
              <a:rPr lang="en-IN" sz="2000" b="1" dirty="0"/>
              <a:t>}</a:t>
            </a:r>
          </a:p>
          <a:p>
            <a:pPr marL="0" indent="0">
              <a:buNone/>
            </a:pPr>
            <a:endParaRPr lang="en-IN" sz="2000" b="1" dirty="0"/>
          </a:p>
        </p:txBody>
      </p:sp>
    </p:spTree>
    <p:extLst>
      <p:ext uri="{BB962C8B-B14F-4D97-AF65-F5344CB8AC3E}">
        <p14:creationId xmlns:p14="http://schemas.microsoft.com/office/powerpoint/2010/main" val="159846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Array in C?</a:t>
            </a:r>
            <a:br>
              <a:rPr lang="en-US" b="1" dirty="0"/>
            </a:br>
            <a:endParaRPr lang="en-IN" dirty="0"/>
          </a:p>
        </p:txBody>
      </p:sp>
      <p:sp>
        <p:nvSpPr>
          <p:cNvPr id="3" name="Content Placeholder 2"/>
          <p:cNvSpPr>
            <a:spLocks noGrp="1"/>
          </p:cNvSpPr>
          <p:nvPr>
            <p:ph idx="1"/>
          </p:nvPr>
        </p:nvSpPr>
        <p:spPr/>
        <p:txBody>
          <a:bodyPr/>
          <a:lstStyle/>
          <a:p>
            <a:r>
              <a:rPr lang="en-US" dirty="0"/>
              <a:t>An array in C is a fixed-size collection of similar data items stored in contiguous memory locations. </a:t>
            </a:r>
          </a:p>
          <a:p>
            <a:r>
              <a:rPr lang="en-US" dirty="0"/>
              <a:t>It can be used to store the collection of primitive data types such as </a:t>
            </a:r>
            <a:r>
              <a:rPr lang="en-US" dirty="0" err="1">
                <a:solidFill>
                  <a:srgbClr val="FF0000"/>
                </a:solidFill>
              </a:rPr>
              <a:t>int</a:t>
            </a:r>
            <a:r>
              <a:rPr lang="en-US" dirty="0">
                <a:solidFill>
                  <a:srgbClr val="FF0000"/>
                </a:solidFill>
              </a:rPr>
              <a:t>, char, float, </a:t>
            </a:r>
            <a:r>
              <a:rPr lang="en-US" dirty="0"/>
              <a:t>etc., and also derived and user-defined data types such as </a:t>
            </a:r>
            <a:r>
              <a:rPr lang="en-US" dirty="0">
                <a:solidFill>
                  <a:srgbClr val="FF0000"/>
                </a:solidFill>
              </a:rPr>
              <a:t>pointers, structures</a:t>
            </a:r>
            <a:r>
              <a:rPr lang="en-US" dirty="0"/>
              <a:t>, etc.</a:t>
            </a:r>
            <a:endParaRPr lang="en-IN" dirty="0"/>
          </a:p>
        </p:txBody>
      </p:sp>
    </p:spTree>
    <p:extLst>
      <p:ext uri="{BB962C8B-B14F-4D97-AF65-F5344CB8AC3E}">
        <p14:creationId xmlns:p14="http://schemas.microsoft.com/office/powerpoint/2010/main" val="201185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Array in C</a:t>
            </a:r>
            <a:br>
              <a:rPr lang="en-US" b="1" dirty="0"/>
            </a:br>
            <a:endParaRPr lang="en-IN" dirty="0"/>
          </a:p>
        </p:txBody>
      </p:sp>
      <p:sp>
        <p:nvSpPr>
          <p:cNvPr id="3" name="Content Placeholder 2"/>
          <p:cNvSpPr>
            <a:spLocks noGrp="1"/>
          </p:cNvSpPr>
          <p:nvPr>
            <p:ph idx="1"/>
          </p:nvPr>
        </p:nvSpPr>
        <p:spPr/>
        <p:txBody>
          <a:bodyPr/>
          <a:lstStyle/>
          <a:p>
            <a:pPr fontAlgn="base"/>
            <a:r>
              <a:rPr lang="en-US" dirty="0"/>
              <a:t>There are two types of arrays based on the number of dimensions it has. They are as follows:</a:t>
            </a:r>
          </a:p>
          <a:p>
            <a:pPr fontAlgn="base"/>
            <a:r>
              <a:rPr lang="en-US" b="1" dirty="0">
                <a:solidFill>
                  <a:srgbClr val="FF0000"/>
                </a:solidFill>
              </a:rPr>
              <a:t>One Dimensional Arrays (1D Array)</a:t>
            </a:r>
          </a:p>
          <a:p>
            <a:pPr fontAlgn="base"/>
            <a:r>
              <a:rPr lang="en-US" b="1" dirty="0">
                <a:solidFill>
                  <a:srgbClr val="FF0000"/>
                </a:solidFill>
              </a:rPr>
              <a:t>Two Dimensional Arrays(2D Array)</a:t>
            </a:r>
          </a:p>
          <a:p>
            <a:pPr fontAlgn="base"/>
            <a:r>
              <a:rPr lang="en-US" b="1" dirty="0">
                <a:solidFill>
                  <a:srgbClr val="FF0000"/>
                </a:solidFill>
              </a:rPr>
              <a:t>Multidimensional Arrays</a:t>
            </a:r>
          </a:p>
          <a:p>
            <a:endParaRPr lang="en-IN" dirty="0"/>
          </a:p>
        </p:txBody>
      </p:sp>
    </p:spTree>
    <p:extLst>
      <p:ext uri="{BB962C8B-B14F-4D97-AF65-F5344CB8AC3E}">
        <p14:creationId xmlns:p14="http://schemas.microsoft.com/office/powerpoint/2010/main" val="3373047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One Dimensional Array in C</a:t>
            </a:r>
            <a:br>
              <a:rPr lang="en-US" b="1" dirty="0"/>
            </a:br>
            <a:endParaRPr lang="en-IN" dirty="0"/>
          </a:p>
        </p:txBody>
      </p:sp>
      <p:sp>
        <p:nvSpPr>
          <p:cNvPr id="3" name="Content Placeholder 2"/>
          <p:cNvSpPr>
            <a:spLocks noGrp="1"/>
          </p:cNvSpPr>
          <p:nvPr>
            <p:ph idx="1"/>
          </p:nvPr>
        </p:nvSpPr>
        <p:spPr/>
        <p:txBody>
          <a:bodyPr/>
          <a:lstStyle/>
          <a:p>
            <a:pPr fontAlgn="base"/>
            <a:r>
              <a:rPr lang="en-US" dirty="0"/>
              <a:t>The One-dimensional arrays, also known as 1-D arrays in C are those arrays that have only one dimension.</a:t>
            </a:r>
          </a:p>
          <a:p>
            <a:pPr fontAlgn="base"/>
            <a:r>
              <a:rPr lang="en-US" b="1" dirty="0"/>
              <a:t>Syntax of 1D Array in C</a:t>
            </a:r>
          </a:p>
          <a:p>
            <a:pPr marL="0" indent="0">
              <a:buNone/>
            </a:pPr>
            <a:r>
              <a:rPr lang="en-US" b="1" dirty="0">
                <a:solidFill>
                  <a:srgbClr val="FF0000"/>
                </a:solidFill>
              </a:rPr>
              <a:t>	</a:t>
            </a:r>
            <a:r>
              <a:rPr lang="en-US" b="1" dirty="0" err="1">
                <a:solidFill>
                  <a:srgbClr val="FF0000"/>
                </a:solidFill>
              </a:rPr>
              <a:t>array_name</a:t>
            </a:r>
            <a:r>
              <a:rPr lang="en-US" b="1" dirty="0">
                <a:solidFill>
                  <a:srgbClr val="FF0000"/>
                </a:solidFill>
              </a:rPr>
              <a:t> [size];</a:t>
            </a:r>
            <a:br>
              <a:rPr lang="en-US" dirty="0"/>
            </a:br>
            <a:endParaRPr lang="en-IN" dirty="0"/>
          </a:p>
        </p:txBody>
      </p:sp>
    </p:spTree>
    <p:extLst>
      <p:ext uri="{BB962C8B-B14F-4D97-AF65-F5344CB8AC3E}">
        <p14:creationId xmlns:p14="http://schemas.microsoft.com/office/powerpoint/2010/main" val="418948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05781"/>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56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525963"/>
          </a:xfrm>
        </p:spPr>
        <p:txBody>
          <a:bodyPr>
            <a:noAutofit/>
          </a:bodyPr>
          <a:lstStyle/>
          <a:p>
            <a:pPr marL="0" indent="0" fontAlgn="base">
              <a:buNone/>
            </a:pPr>
            <a:r>
              <a:rPr lang="en-IN" sz="1800" b="1" dirty="0"/>
              <a:t>// C Program to illustrate the use of 1D array</a:t>
            </a:r>
          </a:p>
          <a:p>
            <a:pPr marL="0" indent="0" fontAlgn="base">
              <a:buNone/>
            </a:pPr>
            <a:r>
              <a:rPr lang="en-IN" sz="1800" b="1" dirty="0"/>
              <a:t>#include &lt;</a:t>
            </a:r>
            <a:r>
              <a:rPr lang="en-IN" sz="1800" b="1" dirty="0" err="1"/>
              <a:t>stdio.h</a:t>
            </a:r>
            <a:r>
              <a:rPr lang="en-IN" sz="1800" b="1" dirty="0"/>
              <a:t>&gt;</a:t>
            </a:r>
          </a:p>
          <a:p>
            <a:pPr marL="0" indent="0" fontAlgn="base">
              <a:buNone/>
            </a:pPr>
            <a:r>
              <a:rPr lang="en-IN" sz="1800" b="1" dirty="0" err="1"/>
              <a:t>int</a:t>
            </a:r>
            <a:r>
              <a:rPr lang="en-IN" sz="1800" b="1" dirty="0"/>
              <a:t> main()</a:t>
            </a:r>
          </a:p>
          <a:p>
            <a:pPr marL="0" indent="0" fontAlgn="base">
              <a:buNone/>
            </a:pPr>
            <a:r>
              <a:rPr lang="en-IN" sz="1800" b="1" dirty="0"/>
              <a:t>{</a:t>
            </a:r>
          </a:p>
          <a:p>
            <a:pPr marL="0" indent="0" fontAlgn="base">
              <a:buNone/>
            </a:pPr>
            <a:r>
              <a:rPr lang="en-IN" sz="1800" b="1" dirty="0"/>
              <a:t>    // 1d array declaration</a:t>
            </a:r>
          </a:p>
          <a:p>
            <a:pPr marL="0" indent="0" fontAlgn="base">
              <a:buNone/>
            </a:pPr>
            <a:r>
              <a:rPr lang="en-IN" sz="1800" b="1" dirty="0"/>
              <a:t>    </a:t>
            </a:r>
            <a:r>
              <a:rPr lang="en-IN" sz="1800" b="1" dirty="0" err="1"/>
              <a:t>int</a:t>
            </a:r>
            <a:r>
              <a:rPr lang="en-IN" sz="1800" b="1" dirty="0"/>
              <a:t> </a:t>
            </a:r>
            <a:r>
              <a:rPr lang="en-IN" sz="1800" b="1" dirty="0" err="1"/>
              <a:t>arr</a:t>
            </a:r>
            <a:r>
              <a:rPr lang="en-IN" sz="1800" b="1" dirty="0"/>
              <a:t>[5];</a:t>
            </a:r>
          </a:p>
          <a:p>
            <a:pPr marL="0" indent="0" fontAlgn="base">
              <a:buNone/>
            </a:pPr>
            <a:r>
              <a:rPr lang="en-IN" sz="1800" b="1" dirty="0"/>
              <a:t> </a:t>
            </a:r>
          </a:p>
          <a:p>
            <a:pPr marL="0" indent="0" fontAlgn="base">
              <a:buNone/>
            </a:pPr>
            <a:r>
              <a:rPr lang="en-IN" sz="1800" b="1" dirty="0"/>
              <a:t>    // 1d array initialization using for loop</a:t>
            </a:r>
          </a:p>
          <a:p>
            <a:pPr marL="0" indent="0" fontAlgn="base">
              <a:buNone/>
            </a:pPr>
            <a:r>
              <a:rPr lang="en-IN" sz="1800" b="1" dirty="0"/>
              <a:t>    for (</a:t>
            </a:r>
            <a:r>
              <a:rPr lang="en-IN" sz="1800" b="1" dirty="0" err="1"/>
              <a:t>int</a:t>
            </a:r>
            <a:r>
              <a:rPr lang="en-IN" sz="1800" b="1" dirty="0"/>
              <a:t> i = 0; i &lt; 5; i++) {</a:t>
            </a:r>
          </a:p>
          <a:p>
            <a:pPr marL="0" indent="0" fontAlgn="base">
              <a:buNone/>
            </a:pPr>
            <a:r>
              <a:rPr lang="en-IN" sz="1800" b="1" dirty="0"/>
              <a:t>        </a:t>
            </a:r>
            <a:r>
              <a:rPr lang="en-IN" sz="1800" b="1" dirty="0" err="1"/>
              <a:t>arr</a:t>
            </a:r>
            <a:r>
              <a:rPr lang="en-IN" sz="1800" b="1" dirty="0"/>
              <a:t>[i] = i * i - 2 * i + 1;</a:t>
            </a:r>
          </a:p>
          <a:p>
            <a:pPr marL="0" indent="0" fontAlgn="base">
              <a:buNone/>
            </a:pPr>
            <a:r>
              <a:rPr lang="en-IN" sz="1800" b="1" dirty="0"/>
              <a:t>    }</a:t>
            </a:r>
          </a:p>
          <a:p>
            <a:pPr marL="0" indent="0" fontAlgn="base">
              <a:buNone/>
            </a:pPr>
            <a:r>
              <a:rPr lang="en-IN" sz="1800" b="1" dirty="0"/>
              <a:t>     </a:t>
            </a:r>
            <a:r>
              <a:rPr lang="en-IN" sz="1800" b="1" dirty="0" err="1"/>
              <a:t>printf</a:t>
            </a:r>
            <a:r>
              <a:rPr lang="en-IN" sz="1800" b="1" dirty="0"/>
              <a:t>("Elements of Array: ");</a:t>
            </a:r>
          </a:p>
          <a:p>
            <a:pPr marL="0" indent="0" fontAlgn="base">
              <a:buNone/>
            </a:pPr>
            <a:r>
              <a:rPr lang="en-IN" sz="1800" b="1" dirty="0"/>
              <a:t>    // printing 1d array by traversing using for loop</a:t>
            </a:r>
          </a:p>
          <a:p>
            <a:pPr marL="0" indent="0" fontAlgn="base">
              <a:buNone/>
            </a:pPr>
            <a:r>
              <a:rPr lang="en-IN" sz="1800" b="1" dirty="0"/>
              <a:t>    for (</a:t>
            </a:r>
            <a:r>
              <a:rPr lang="en-IN" sz="1800" b="1" dirty="0" err="1"/>
              <a:t>int</a:t>
            </a:r>
            <a:r>
              <a:rPr lang="en-IN" sz="1800" b="1" dirty="0"/>
              <a:t> i = 0; i &lt; 5; i++) {</a:t>
            </a:r>
          </a:p>
          <a:p>
            <a:pPr marL="0" indent="0" fontAlgn="base">
              <a:buNone/>
            </a:pPr>
            <a:r>
              <a:rPr lang="en-IN" sz="1800" b="1" dirty="0"/>
              <a:t>        </a:t>
            </a:r>
            <a:r>
              <a:rPr lang="en-IN" sz="1800" b="1" dirty="0" err="1"/>
              <a:t>printf</a:t>
            </a:r>
            <a:r>
              <a:rPr lang="en-IN" sz="1800" b="1" dirty="0"/>
              <a:t>("%d ", </a:t>
            </a:r>
            <a:r>
              <a:rPr lang="en-IN" sz="1800" b="1" dirty="0" err="1"/>
              <a:t>arr</a:t>
            </a:r>
            <a:r>
              <a:rPr lang="en-IN" sz="1800" b="1" dirty="0"/>
              <a:t>[i]);</a:t>
            </a:r>
          </a:p>
          <a:p>
            <a:pPr marL="0" indent="0" fontAlgn="base">
              <a:buNone/>
            </a:pPr>
            <a:r>
              <a:rPr lang="en-IN" sz="1800" b="1" dirty="0"/>
              <a:t>    }</a:t>
            </a:r>
          </a:p>
          <a:p>
            <a:pPr marL="0" indent="0" fontAlgn="base">
              <a:buNone/>
            </a:pPr>
            <a:r>
              <a:rPr lang="en-IN" sz="1800" b="1" dirty="0"/>
              <a:t>     return 0;</a:t>
            </a:r>
          </a:p>
          <a:p>
            <a:pPr marL="0" indent="0" fontAlgn="base">
              <a:buNone/>
            </a:pPr>
            <a:r>
              <a:rPr lang="en-IN" sz="1800" b="1" dirty="0"/>
              <a:t>}</a:t>
            </a:r>
          </a:p>
          <a:p>
            <a:pPr marL="0" indent="0">
              <a:buNone/>
            </a:pPr>
            <a:endParaRPr lang="en-IN" sz="1800" b="1" dirty="0"/>
          </a:p>
        </p:txBody>
      </p:sp>
    </p:spTree>
    <p:extLst>
      <p:ext uri="{BB962C8B-B14F-4D97-AF65-F5344CB8AC3E}">
        <p14:creationId xmlns:p14="http://schemas.microsoft.com/office/powerpoint/2010/main" val="3459137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fontScale="77500" lnSpcReduction="20000"/>
          </a:bodyPr>
          <a:lstStyle/>
          <a:p>
            <a:pPr marL="0" indent="0">
              <a:buNone/>
            </a:pPr>
            <a:r>
              <a:rPr lang="en-IN" dirty="0"/>
              <a:t>#include &lt;</a:t>
            </a:r>
            <a:r>
              <a:rPr lang="en-IN" dirty="0" err="1"/>
              <a:t>stdio.h</a:t>
            </a:r>
            <a:r>
              <a:rPr lang="en-IN" dirty="0"/>
              <a:t>&gt;</a:t>
            </a:r>
          </a:p>
          <a:p>
            <a:pPr marL="0" indent="0">
              <a:buNone/>
            </a:pPr>
            <a:r>
              <a:rPr lang="en-IN" dirty="0"/>
              <a:t> </a:t>
            </a:r>
            <a:r>
              <a:rPr lang="en-IN" dirty="0" err="1"/>
              <a:t>int</a:t>
            </a:r>
            <a:r>
              <a:rPr lang="en-IN" dirty="0"/>
              <a:t> main()</a:t>
            </a:r>
          </a:p>
          <a:p>
            <a:pPr marL="0" indent="0">
              <a:buNone/>
            </a:pPr>
            <a:r>
              <a:rPr lang="en-IN" dirty="0"/>
              <a:t>{     // creating array of character    </a:t>
            </a:r>
          </a:p>
          <a:p>
            <a:pPr marL="0" indent="0">
              <a:buNone/>
            </a:pPr>
            <a:r>
              <a:rPr lang="en-IN" dirty="0"/>
              <a:t>char </a:t>
            </a:r>
            <a:r>
              <a:rPr lang="en-IN" dirty="0" err="1"/>
              <a:t>arr</a:t>
            </a:r>
            <a:r>
              <a:rPr lang="en-IN" dirty="0"/>
              <a:t>[6] = { 'A', 'p', 'p', 'l', 'e' };     </a:t>
            </a:r>
          </a:p>
          <a:p>
            <a:pPr marL="0" indent="0">
              <a:buNone/>
            </a:pPr>
            <a:r>
              <a:rPr lang="en-IN" dirty="0"/>
              <a:t>// printing string    </a:t>
            </a:r>
          </a:p>
          <a:p>
            <a:pPr marL="0" indent="0">
              <a:buNone/>
            </a:pPr>
            <a:r>
              <a:rPr lang="en-IN" dirty="0" err="1"/>
              <a:t>int</a:t>
            </a:r>
            <a:r>
              <a:rPr lang="en-IN" dirty="0"/>
              <a:t> i = 0;    </a:t>
            </a:r>
          </a:p>
          <a:p>
            <a:pPr marL="0" indent="0">
              <a:buNone/>
            </a:pPr>
            <a:r>
              <a:rPr lang="en-IN" dirty="0"/>
              <a:t>while (</a:t>
            </a:r>
            <a:r>
              <a:rPr lang="en-IN" dirty="0" err="1"/>
              <a:t>arr</a:t>
            </a:r>
            <a:r>
              <a:rPr lang="en-IN" dirty="0"/>
              <a:t>[i]) </a:t>
            </a:r>
          </a:p>
          <a:p>
            <a:pPr marL="0" indent="0">
              <a:buNone/>
            </a:pPr>
            <a:r>
              <a:rPr lang="en-IN" dirty="0"/>
              <a:t>{        </a:t>
            </a:r>
          </a:p>
          <a:p>
            <a:pPr marL="0" indent="0">
              <a:buNone/>
            </a:pPr>
            <a:r>
              <a:rPr lang="en-IN" dirty="0"/>
              <a:t>    </a:t>
            </a:r>
            <a:r>
              <a:rPr lang="en-IN" dirty="0" err="1"/>
              <a:t>printf</a:t>
            </a:r>
            <a:r>
              <a:rPr lang="en-IN" dirty="0"/>
              <a:t>("%c", </a:t>
            </a:r>
            <a:r>
              <a:rPr lang="en-IN" dirty="0" err="1"/>
              <a:t>arr</a:t>
            </a:r>
            <a:r>
              <a:rPr lang="en-IN" dirty="0"/>
              <a:t>[i++]);   </a:t>
            </a:r>
          </a:p>
          <a:p>
            <a:pPr marL="0" indent="0">
              <a:buNone/>
            </a:pPr>
            <a:r>
              <a:rPr lang="en-IN" dirty="0"/>
              <a:t> }    </a:t>
            </a:r>
          </a:p>
          <a:p>
            <a:pPr marL="0" indent="0">
              <a:buNone/>
            </a:pPr>
            <a:r>
              <a:rPr lang="en-IN" dirty="0"/>
              <a:t>return 0;}</a:t>
            </a:r>
          </a:p>
        </p:txBody>
      </p:sp>
    </p:spTree>
    <p:extLst>
      <p:ext uri="{BB962C8B-B14F-4D97-AF65-F5344CB8AC3E}">
        <p14:creationId xmlns:p14="http://schemas.microsoft.com/office/powerpoint/2010/main" val="147269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Two-Dimensional Array in C</a:t>
            </a:r>
            <a:br>
              <a:rPr lang="en-IN" b="1" dirty="0"/>
            </a:br>
            <a:endParaRPr lang="en-IN" dirty="0"/>
          </a:p>
        </p:txBody>
      </p:sp>
      <p:sp>
        <p:nvSpPr>
          <p:cNvPr id="3" name="Content Placeholder 2"/>
          <p:cNvSpPr>
            <a:spLocks noGrp="1"/>
          </p:cNvSpPr>
          <p:nvPr>
            <p:ph idx="1"/>
          </p:nvPr>
        </p:nvSpPr>
        <p:spPr>
          <a:xfrm>
            <a:off x="457200" y="990600"/>
            <a:ext cx="8229600" cy="4525963"/>
          </a:xfrm>
        </p:spPr>
        <p:txBody>
          <a:bodyPr>
            <a:normAutofit fontScale="92500" lnSpcReduction="20000"/>
          </a:bodyPr>
          <a:lstStyle/>
          <a:p>
            <a:pPr fontAlgn="base"/>
            <a:r>
              <a:rPr lang="en-US" dirty="0"/>
              <a:t>A Two-Dimensional array or 2D array in C is an array that has exactly two dimensions. </a:t>
            </a:r>
          </a:p>
          <a:p>
            <a:pPr fontAlgn="base"/>
            <a:r>
              <a:rPr lang="en-US" dirty="0"/>
              <a:t>They can be visualized in the form of rows and columns organized in a two-dimensional plane.</a:t>
            </a:r>
          </a:p>
          <a:p>
            <a:pPr fontAlgn="base"/>
            <a:r>
              <a:rPr lang="en-US" b="1" dirty="0"/>
              <a:t>Syntax of 2D Array in C</a:t>
            </a:r>
          </a:p>
          <a:p>
            <a:pPr fontAlgn="base"/>
            <a:r>
              <a:rPr lang="en-US" b="1" dirty="0" err="1">
                <a:solidFill>
                  <a:srgbClr val="FF0000"/>
                </a:solidFill>
              </a:rPr>
              <a:t>array_name</a:t>
            </a:r>
            <a:r>
              <a:rPr lang="en-US" b="1" dirty="0">
                <a:solidFill>
                  <a:srgbClr val="FF0000"/>
                </a:solidFill>
              </a:rPr>
              <a:t>[size1] [size2];</a:t>
            </a:r>
            <a:br>
              <a:rPr lang="en-US" dirty="0"/>
            </a:br>
            <a:br>
              <a:rPr lang="en-US" dirty="0"/>
            </a:br>
            <a:r>
              <a:rPr lang="en-US" dirty="0"/>
              <a:t>Here,</a:t>
            </a:r>
          </a:p>
          <a:p>
            <a:pPr fontAlgn="base"/>
            <a:r>
              <a:rPr lang="en-US" dirty="0">
                <a:solidFill>
                  <a:srgbClr val="FF0000"/>
                </a:solidFill>
              </a:rPr>
              <a:t>size1: Size of the first dimension.</a:t>
            </a:r>
          </a:p>
          <a:p>
            <a:pPr fontAlgn="base"/>
            <a:r>
              <a:rPr lang="en-US" dirty="0">
                <a:solidFill>
                  <a:srgbClr val="FF0000"/>
                </a:solidFill>
              </a:rPr>
              <a:t>size2: Size of the second dimension.</a:t>
            </a:r>
          </a:p>
          <a:p>
            <a:pPr marL="0" indent="0">
              <a:buNone/>
            </a:pPr>
            <a:endParaRPr lang="en-IN" dirty="0"/>
          </a:p>
        </p:txBody>
      </p:sp>
    </p:spTree>
    <p:extLst>
      <p:ext uri="{BB962C8B-B14F-4D97-AF65-F5344CB8AC3E}">
        <p14:creationId xmlns:p14="http://schemas.microsoft.com/office/powerpoint/2010/main" val="199435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
            <a:ext cx="7924800" cy="604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125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F675C-9B52-D99D-F536-B7F4117F1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A7883-7578-BE44-8773-B1971BF1B56B}"/>
              </a:ext>
            </a:extLst>
          </p:cNvPr>
          <p:cNvSpPr>
            <a:spLocks noGrp="1"/>
          </p:cNvSpPr>
          <p:nvPr>
            <p:ph type="title"/>
          </p:nvPr>
        </p:nvSpPr>
        <p:spPr>
          <a:xfrm>
            <a:off x="457200" y="160337"/>
            <a:ext cx="8229600" cy="754063"/>
          </a:xfrm>
        </p:spPr>
        <p:txBody>
          <a:bodyPr>
            <a:normAutofit fontScale="90000"/>
          </a:bodyPr>
          <a:lstStyle/>
          <a:p>
            <a:pPr algn="l"/>
            <a:r>
              <a:rPr lang="en-US" b="1" dirty="0"/>
              <a:t>S</a:t>
            </a:r>
            <a:r>
              <a:rPr lang="en-US" sz="4400" b="1" dirty="0"/>
              <a:t>toring multidimensional arrays</a:t>
            </a:r>
            <a:endParaRPr lang="en-IN" b="1" dirty="0"/>
          </a:p>
        </p:txBody>
      </p:sp>
      <p:sp>
        <p:nvSpPr>
          <p:cNvPr id="3" name="Content Placeholder 2">
            <a:extLst>
              <a:ext uri="{FF2B5EF4-FFF2-40B4-BE49-F238E27FC236}">
                <a16:creationId xmlns:a16="http://schemas.microsoft.com/office/drawing/2014/main" id="{DBB36F8B-EED8-5CD9-63B0-1C4751434948}"/>
              </a:ext>
            </a:extLst>
          </p:cNvPr>
          <p:cNvSpPr>
            <a:spLocks noGrp="1"/>
          </p:cNvSpPr>
          <p:nvPr>
            <p:ph idx="1"/>
          </p:nvPr>
        </p:nvSpPr>
        <p:spPr>
          <a:xfrm>
            <a:off x="472440" y="990600"/>
            <a:ext cx="8229600" cy="4525963"/>
          </a:xfrm>
        </p:spPr>
        <p:txBody>
          <a:bodyPr/>
          <a:lstStyle/>
          <a:p>
            <a:pPr algn="just"/>
            <a:r>
              <a:rPr lang="en-US" sz="3200" dirty="0"/>
              <a:t>In computing, </a:t>
            </a:r>
            <a:r>
              <a:rPr lang="en-US" sz="3200" b="1" dirty="0">
                <a:solidFill>
                  <a:srgbClr val="FF0000"/>
                </a:solidFill>
              </a:rPr>
              <a:t>row-major order and column-major order</a:t>
            </a:r>
            <a:r>
              <a:rPr lang="en-US" sz="3200" dirty="0"/>
              <a:t> are methods for storing multidimensional arrays in linear storage such as random access memory.</a:t>
            </a:r>
            <a:endParaRPr lang="en-IN" sz="3200" dirty="0"/>
          </a:p>
          <a:p>
            <a:endParaRPr lang="en-IN" dirty="0"/>
          </a:p>
        </p:txBody>
      </p:sp>
      <p:pic>
        <p:nvPicPr>
          <p:cNvPr id="4" name="Content Placeholder 3">
            <a:extLst>
              <a:ext uri="{FF2B5EF4-FFF2-40B4-BE49-F238E27FC236}">
                <a16:creationId xmlns:a16="http://schemas.microsoft.com/office/drawing/2014/main" id="{8FC72814-D8BA-9F1D-D6B0-42336063A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124201"/>
            <a:ext cx="4800600" cy="3573462"/>
          </a:xfrm>
          <a:prstGeom prst="rect">
            <a:avLst/>
          </a:prstGeom>
        </p:spPr>
      </p:pic>
    </p:spTree>
    <p:extLst>
      <p:ext uri="{BB962C8B-B14F-4D97-AF65-F5344CB8AC3E}">
        <p14:creationId xmlns:p14="http://schemas.microsoft.com/office/powerpoint/2010/main" val="1872933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6FE39-BDAF-C9DB-299D-9D3D176D33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251E57-64F7-800F-98F6-EE0A0FCF8C29}"/>
              </a:ext>
            </a:extLst>
          </p:cNvPr>
          <p:cNvSpPr>
            <a:spLocks noGrp="1"/>
          </p:cNvSpPr>
          <p:nvPr>
            <p:ph type="title"/>
          </p:nvPr>
        </p:nvSpPr>
        <p:spPr>
          <a:xfrm>
            <a:off x="457200" y="160337"/>
            <a:ext cx="8229600" cy="754063"/>
          </a:xfrm>
        </p:spPr>
        <p:txBody>
          <a:bodyPr>
            <a:normAutofit fontScale="90000"/>
          </a:bodyPr>
          <a:lstStyle/>
          <a:p>
            <a:pPr algn="l"/>
            <a:r>
              <a:rPr lang="en-US" b="1" dirty="0"/>
              <a:t>S</a:t>
            </a:r>
            <a:r>
              <a:rPr lang="en-US" sz="4400" b="1" dirty="0"/>
              <a:t>toring multidimensional arrays</a:t>
            </a:r>
            <a:endParaRPr lang="en-IN" b="1" dirty="0"/>
          </a:p>
        </p:txBody>
      </p:sp>
      <p:pic>
        <p:nvPicPr>
          <p:cNvPr id="7" name="Picture 2">
            <a:extLst>
              <a:ext uri="{FF2B5EF4-FFF2-40B4-BE49-F238E27FC236}">
                <a16:creationId xmlns:a16="http://schemas.microsoft.com/office/drawing/2014/main" id="{3EF52125-66F7-81AB-E520-56294C81A6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1" y="1066800"/>
            <a:ext cx="4495800" cy="125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5">
            <a:extLst>
              <a:ext uri="{FF2B5EF4-FFF2-40B4-BE49-F238E27FC236}">
                <a16:creationId xmlns:a16="http://schemas.microsoft.com/office/drawing/2014/main" id="{DB74BF56-CF5A-CD1F-1A25-E7B9DD7DA3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136" t="14348" r="28070" b="32463"/>
          <a:stretch/>
        </p:blipFill>
        <p:spPr bwMode="auto">
          <a:xfrm>
            <a:off x="3200400" y="2715698"/>
            <a:ext cx="5705062" cy="364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178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4525963"/>
          </a:xfrm>
        </p:spPr>
        <p:txBody>
          <a:bodyPr>
            <a:noAutofit/>
          </a:bodyPr>
          <a:lstStyle/>
          <a:p>
            <a:pPr marL="0" indent="0" fontAlgn="base">
              <a:buNone/>
            </a:pPr>
            <a:r>
              <a:rPr lang="en-IN" sz="2000" b="1" dirty="0"/>
              <a:t>// C Program to illustrate 2d array</a:t>
            </a:r>
          </a:p>
          <a:p>
            <a:pPr marL="0" indent="0" fontAlgn="base">
              <a:buNone/>
            </a:pPr>
            <a:r>
              <a:rPr lang="en-IN" sz="2000" b="1" dirty="0"/>
              <a:t>#include &lt;</a:t>
            </a:r>
            <a:r>
              <a:rPr lang="en-IN" sz="2000" b="1" dirty="0" err="1"/>
              <a:t>stdio.h</a:t>
            </a:r>
            <a:r>
              <a:rPr lang="en-IN" sz="2000" b="1" dirty="0"/>
              <a:t>&gt;</a:t>
            </a:r>
          </a:p>
          <a:p>
            <a:pPr marL="0" indent="0" fontAlgn="base">
              <a:buNone/>
            </a:pPr>
            <a:r>
              <a:rPr lang="en-IN" sz="2000" b="1" dirty="0" err="1"/>
              <a:t>int</a:t>
            </a:r>
            <a:r>
              <a:rPr lang="en-IN" sz="2000" b="1" dirty="0"/>
              <a:t> main()</a:t>
            </a:r>
          </a:p>
          <a:p>
            <a:pPr marL="0" indent="0" fontAlgn="base">
              <a:buNone/>
            </a:pPr>
            <a:r>
              <a:rPr lang="en-IN" sz="2000" b="1" dirty="0"/>
              <a:t>{</a:t>
            </a:r>
          </a:p>
          <a:p>
            <a:pPr marL="0" indent="0" fontAlgn="base">
              <a:buNone/>
            </a:pPr>
            <a:r>
              <a:rPr lang="en-IN" sz="2000" b="1" dirty="0"/>
              <a:t>    // declaring and initializing 2d array</a:t>
            </a:r>
          </a:p>
          <a:p>
            <a:pPr marL="0" indent="0" fontAlgn="base">
              <a:buNone/>
            </a:pPr>
            <a:r>
              <a:rPr lang="en-IN" sz="2000" b="1" dirty="0"/>
              <a:t>    </a:t>
            </a:r>
            <a:r>
              <a:rPr lang="en-IN" sz="2000" b="1" dirty="0" err="1"/>
              <a:t>int</a:t>
            </a:r>
            <a:r>
              <a:rPr lang="en-IN" sz="2000" b="1" dirty="0"/>
              <a:t> </a:t>
            </a:r>
            <a:r>
              <a:rPr lang="en-IN" sz="2000" b="1" dirty="0" err="1"/>
              <a:t>arr</a:t>
            </a:r>
            <a:r>
              <a:rPr lang="en-IN" sz="2000" b="1" dirty="0"/>
              <a:t>[2][3] = { 10, 20, 30, 40, 50, 60 };</a:t>
            </a:r>
          </a:p>
          <a:p>
            <a:pPr marL="0" indent="0" fontAlgn="base">
              <a:buNone/>
            </a:pPr>
            <a:r>
              <a:rPr lang="en-IN" sz="2000" b="1" dirty="0"/>
              <a:t> </a:t>
            </a:r>
          </a:p>
          <a:p>
            <a:pPr marL="0" indent="0" fontAlgn="base">
              <a:buNone/>
            </a:pPr>
            <a:r>
              <a:rPr lang="en-IN" sz="2000" b="1" dirty="0"/>
              <a:t>  </a:t>
            </a:r>
            <a:r>
              <a:rPr lang="en-IN" sz="2000" b="1" dirty="0" err="1"/>
              <a:t>printf</a:t>
            </a:r>
            <a:r>
              <a:rPr lang="en-IN" sz="2000" b="1" dirty="0"/>
              <a:t>("2D Array:\n");</a:t>
            </a:r>
          </a:p>
          <a:p>
            <a:pPr marL="0" indent="0" fontAlgn="base">
              <a:buNone/>
            </a:pPr>
            <a:r>
              <a:rPr lang="en-IN" sz="2000" b="1" dirty="0"/>
              <a:t>    // printing 2d array</a:t>
            </a:r>
          </a:p>
          <a:p>
            <a:pPr marL="0" indent="0" fontAlgn="base">
              <a:buNone/>
            </a:pPr>
            <a:r>
              <a:rPr lang="en-IN" sz="2000" b="1" dirty="0"/>
              <a:t>    for (</a:t>
            </a:r>
            <a:r>
              <a:rPr lang="en-IN" sz="2000" b="1" dirty="0" err="1"/>
              <a:t>int</a:t>
            </a:r>
            <a:r>
              <a:rPr lang="en-IN" sz="2000" b="1" dirty="0"/>
              <a:t> i = 0; i &lt; 2; i++) {</a:t>
            </a:r>
          </a:p>
          <a:p>
            <a:pPr marL="0" indent="0" fontAlgn="base">
              <a:buNone/>
            </a:pPr>
            <a:r>
              <a:rPr lang="en-IN" sz="2000" b="1" dirty="0"/>
              <a:t>        for (</a:t>
            </a:r>
            <a:r>
              <a:rPr lang="en-IN" sz="2000" b="1" dirty="0" err="1"/>
              <a:t>int</a:t>
            </a:r>
            <a:r>
              <a:rPr lang="en-IN" sz="2000" b="1" dirty="0"/>
              <a:t> j = 0; j &lt; 3; j++) {</a:t>
            </a:r>
          </a:p>
          <a:p>
            <a:pPr marL="0" indent="0" fontAlgn="base">
              <a:buNone/>
            </a:pPr>
            <a:r>
              <a:rPr lang="en-IN" sz="2000" b="1" dirty="0"/>
              <a:t>            </a:t>
            </a:r>
            <a:r>
              <a:rPr lang="en-IN" sz="2000" b="1" dirty="0" err="1"/>
              <a:t>printf</a:t>
            </a:r>
            <a:r>
              <a:rPr lang="en-IN" sz="2000" b="1" dirty="0"/>
              <a:t>("%d ",</a:t>
            </a:r>
            <a:r>
              <a:rPr lang="en-IN" sz="2000" b="1" dirty="0" err="1"/>
              <a:t>arr</a:t>
            </a:r>
            <a:r>
              <a:rPr lang="en-IN" sz="2000" b="1" dirty="0"/>
              <a:t>[i][j]);</a:t>
            </a:r>
          </a:p>
          <a:p>
            <a:pPr marL="0" indent="0" fontAlgn="base">
              <a:buNone/>
            </a:pPr>
            <a:r>
              <a:rPr lang="en-IN" sz="2000" b="1" dirty="0"/>
              <a:t>        }</a:t>
            </a:r>
          </a:p>
          <a:p>
            <a:pPr marL="0" indent="0" fontAlgn="base">
              <a:buNone/>
            </a:pPr>
            <a:r>
              <a:rPr lang="en-IN" sz="2000" b="1" dirty="0"/>
              <a:t>        </a:t>
            </a:r>
            <a:r>
              <a:rPr lang="en-IN" sz="2000" b="1" dirty="0" err="1"/>
              <a:t>printf</a:t>
            </a:r>
            <a:r>
              <a:rPr lang="en-IN" sz="2000" b="1" dirty="0"/>
              <a:t>("\n");</a:t>
            </a:r>
          </a:p>
          <a:p>
            <a:pPr marL="0" indent="0" fontAlgn="base">
              <a:buNone/>
            </a:pPr>
            <a:r>
              <a:rPr lang="en-IN" sz="2000" b="1" dirty="0"/>
              <a:t>    }</a:t>
            </a:r>
          </a:p>
          <a:p>
            <a:pPr marL="0" indent="0" fontAlgn="base">
              <a:buNone/>
            </a:pPr>
            <a:r>
              <a:rPr lang="en-IN" sz="2000" b="1" dirty="0"/>
              <a:t> </a:t>
            </a:r>
          </a:p>
          <a:p>
            <a:pPr marL="0" indent="0" fontAlgn="base">
              <a:buNone/>
            </a:pPr>
            <a:r>
              <a:rPr lang="en-IN" sz="2000" b="1" dirty="0"/>
              <a:t>    return 0;</a:t>
            </a:r>
          </a:p>
          <a:p>
            <a:pPr marL="0" indent="0" fontAlgn="base">
              <a:buNone/>
            </a:pPr>
            <a:r>
              <a:rPr lang="en-IN" sz="2000" b="1" dirty="0"/>
              <a:t>}</a:t>
            </a:r>
          </a:p>
          <a:p>
            <a:pPr marL="0" indent="0">
              <a:buNone/>
            </a:pPr>
            <a:endParaRPr lang="en-IN" sz="2000" b="1" dirty="0"/>
          </a:p>
        </p:txBody>
      </p:sp>
    </p:spTree>
    <p:extLst>
      <p:ext uri="{BB962C8B-B14F-4D97-AF65-F5344CB8AC3E}">
        <p14:creationId xmlns:p14="http://schemas.microsoft.com/office/powerpoint/2010/main" val="280409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1"/>
            <a:ext cx="8229600" cy="482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280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Three-Dimensional Array in C</a:t>
            </a:r>
            <a:br>
              <a:rPr lang="en-IN" b="1" dirty="0"/>
            </a:br>
            <a:endParaRPr lang="en-IN" dirty="0"/>
          </a:p>
        </p:txBody>
      </p:sp>
      <p:sp>
        <p:nvSpPr>
          <p:cNvPr id="3" name="Content Placeholder 2"/>
          <p:cNvSpPr>
            <a:spLocks noGrp="1"/>
          </p:cNvSpPr>
          <p:nvPr>
            <p:ph idx="1"/>
          </p:nvPr>
        </p:nvSpPr>
        <p:spPr/>
        <p:txBody>
          <a:bodyPr/>
          <a:lstStyle/>
          <a:p>
            <a:r>
              <a:rPr lang="en-US" dirty="0"/>
              <a:t>Another popular form of a multi-dimensional array is Three Dimensional Array or 3D Array.</a:t>
            </a:r>
          </a:p>
          <a:p>
            <a:r>
              <a:rPr lang="en-US" dirty="0"/>
              <a:t>A 3D array has exactly three dimensions. </a:t>
            </a:r>
          </a:p>
          <a:p>
            <a:r>
              <a:rPr lang="en-US" dirty="0"/>
              <a:t>It can be visualized as a collection of 2D arrays stacked on top of each other to create the third dimension.</a:t>
            </a:r>
            <a:endParaRPr lang="en-IN" dirty="0"/>
          </a:p>
        </p:txBody>
      </p:sp>
    </p:spTree>
    <p:extLst>
      <p:ext uri="{BB962C8B-B14F-4D97-AF65-F5344CB8AC3E}">
        <p14:creationId xmlns:p14="http://schemas.microsoft.com/office/powerpoint/2010/main" val="294586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Syntax of 3D Array in C</a:t>
            </a:r>
          </a:p>
          <a:p>
            <a:pPr marL="0" indent="0">
              <a:buNone/>
            </a:pPr>
            <a:r>
              <a:rPr lang="en-US" dirty="0"/>
              <a:t>    </a:t>
            </a:r>
            <a:r>
              <a:rPr lang="en-US" b="1" dirty="0" err="1">
                <a:solidFill>
                  <a:srgbClr val="FF0000"/>
                </a:solidFill>
              </a:rPr>
              <a:t>array_name</a:t>
            </a:r>
            <a:r>
              <a:rPr lang="en-US" b="1" dirty="0">
                <a:solidFill>
                  <a:srgbClr val="FF0000"/>
                </a:solidFill>
              </a:rPr>
              <a:t> [size1] [size2] [size3];</a:t>
            </a:r>
            <a:endParaRPr lang="en-IN" b="1" dirty="0">
              <a:solidFill>
                <a:srgbClr val="FF0000"/>
              </a:solidFill>
            </a:endParaRPr>
          </a:p>
        </p:txBody>
      </p:sp>
    </p:spTree>
    <p:extLst>
      <p:ext uri="{BB962C8B-B14F-4D97-AF65-F5344CB8AC3E}">
        <p14:creationId xmlns:p14="http://schemas.microsoft.com/office/powerpoint/2010/main" val="2304108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30480"/>
            <a:ext cx="6782074" cy="643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848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Autofit/>
          </a:bodyPr>
          <a:lstStyle/>
          <a:p>
            <a:pPr marL="0" indent="0" fontAlgn="base">
              <a:buNone/>
            </a:pPr>
            <a:r>
              <a:rPr lang="en-IN" sz="1600" b="1" dirty="0"/>
              <a:t>// C Program to illustrate the 3d array</a:t>
            </a:r>
          </a:p>
          <a:p>
            <a:pPr marL="0" indent="0" fontAlgn="base">
              <a:buNone/>
            </a:pPr>
            <a:r>
              <a:rPr lang="en-IN" sz="1600" b="1" dirty="0"/>
              <a:t>#include &lt;</a:t>
            </a:r>
            <a:r>
              <a:rPr lang="en-IN" sz="1600" b="1" dirty="0" err="1"/>
              <a:t>stdio.h</a:t>
            </a:r>
            <a:r>
              <a:rPr lang="en-IN" sz="1600" b="1" dirty="0"/>
              <a:t>&gt;</a:t>
            </a:r>
          </a:p>
          <a:p>
            <a:pPr marL="0" indent="0" fontAlgn="base">
              <a:buNone/>
            </a:pPr>
            <a:r>
              <a:rPr lang="en-IN" sz="1600" b="1" dirty="0"/>
              <a:t> </a:t>
            </a:r>
          </a:p>
          <a:p>
            <a:pPr marL="0" indent="0" fontAlgn="base">
              <a:buNone/>
            </a:pPr>
            <a:r>
              <a:rPr lang="en-IN" sz="1600" b="1" dirty="0" err="1"/>
              <a:t>int</a:t>
            </a:r>
            <a:r>
              <a:rPr lang="en-IN" sz="1600" b="1" dirty="0"/>
              <a:t> main()</a:t>
            </a:r>
          </a:p>
          <a:p>
            <a:pPr marL="0" indent="0" fontAlgn="base">
              <a:buNone/>
            </a:pPr>
            <a:r>
              <a:rPr lang="en-IN" sz="1600" b="1" dirty="0"/>
              <a:t>{</a:t>
            </a:r>
          </a:p>
          <a:p>
            <a:pPr marL="0" indent="0" fontAlgn="base">
              <a:buNone/>
            </a:pPr>
            <a:r>
              <a:rPr lang="en-IN" sz="1600" b="1" dirty="0"/>
              <a:t> </a:t>
            </a:r>
          </a:p>
          <a:p>
            <a:pPr marL="0" indent="0" fontAlgn="base">
              <a:buNone/>
            </a:pPr>
            <a:r>
              <a:rPr lang="en-IN" sz="1600" b="1" dirty="0"/>
              <a:t>    // 3D array declaration</a:t>
            </a:r>
          </a:p>
          <a:p>
            <a:pPr marL="0" indent="0" fontAlgn="base">
              <a:buNone/>
            </a:pPr>
            <a:r>
              <a:rPr lang="en-IN" sz="1600" b="1" dirty="0"/>
              <a:t>    </a:t>
            </a:r>
            <a:r>
              <a:rPr lang="en-IN" sz="1600" b="1" dirty="0" err="1"/>
              <a:t>int</a:t>
            </a:r>
            <a:r>
              <a:rPr lang="en-IN" sz="1600" b="1" dirty="0"/>
              <a:t> </a:t>
            </a:r>
            <a:r>
              <a:rPr lang="en-IN" sz="1600" b="1" dirty="0" err="1"/>
              <a:t>arr</a:t>
            </a:r>
            <a:r>
              <a:rPr lang="en-IN" sz="1600" b="1" dirty="0"/>
              <a:t>[2][2][2] = { 10, 20, 30, 40, 50, 60 };</a:t>
            </a:r>
          </a:p>
          <a:p>
            <a:pPr marL="0" indent="0" fontAlgn="base">
              <a:buNone/>
            </a:pPr>
            <a:r>
              <a:rPr lang="en-IN" sz="1600" b="1" dirty="0"/>
              <a:t> </a:t>
            </a:r>
          </a:p>
          <a:p>
            <a:pPr marL="0" indent="0" fontAlgn="base">
              <a:buNone/>
            </a:pPr>
            <a:r>
              <a:rPr lang="en-IN" sz="1600" b="1" dirty="0"/>
              <a:t>    // printing elements</a:t>
            </a:r>
          </a:p>
          <a:p>
            <a:pPr marL="0" indent="0" fontAlgn="base">
              <a:buNone/>
            </a:pPr>
            <a:r>
              <a:rPr lang="en-IN" sz="1600" b="1" dirty="0"/>
              <a:t>    for (</a:t>
            </a:r>
            <a:r>
              <a:rPr lang="en-IN" sz="1600" b="1" dirty="0" err="1"/>
              <a:t>int</a:t>
            </a:r>
            <a:r>
              <a:rPr lang="en-IN" sz="1600" b="1" dirty="0"/>
              <a:t> i = 0; i &lt; 2; i++) {</a:t>
            </a:r>
          </a:p>
          <a:p>
            <a:pPr marL="0" indent="0" fontAlgn="base">
              <a:buNone/>
            </a:pPr>
            <a:r>
              <a:rPr lang="en-IN" sz="1600" b="1" dirty="0"/>
              <a:t>        for (</a:t>
            </a:r>
            <a:r>
              <a:rPr lang="en-IN" sz="1600" b="1" dirty="0" err="1"/>
              <a:t>int</a:t>
            </a:r>
            <a:r>
              <a:rPr lang="en-IN" sz="1600" b="1" dirty="0"/>
              <a:t> j = 0; j &lt; 2; j++) {</a:t>
            </a:r>
          </a:p>
          <a:p>
            <a:pPr marL="0" indent="0" fontAlgn="base">
              <a:buNone/>
            </a:pPr>
            <a:r>
              <a:rPr lang="en-IN" sz="1600" b="1" dirty="0"/>
              <a:t>            for (</a:t>
            </a:r>
            <a:r>
              <a:rPr lang="en-IN" sz="1600" b="1" dirty="0" err="1"/>
              <a:t>int</a:t>
            </a:r>
            <a:r>
              <a:rPr lang="en-IN" sz="1600" b="1" dirty="0"/>
              <a:t> k = 0; k &lt; 2; k++) {</a:t>
            </a:r>
          </a:p>
          <a:p>
            <a:pPr marL="0" indent="0" fontAlgn="base">
              <a:buNone/>
            </a:pPr>
            <a:r>
              <a:rPr lang="en-IN" sz="1600" b="1" dirty="0"/>
              <a:t>                </a:t>
            </a:r>
            <a:r>
              <a:rPr lang="en-IN" sz="1600" b="1" dirty="0" err="1"/>
              <a:t>printf</a:t>
            </a:r>
            <a:r>
              <a:rPr lang="en-IN" sz="1600" b="1" dirty="0"/>
              <a:t>("%d ", </a:t>
            </a:r>
            <a:r>
              <a:rPr lang="en-IN" sz="1600" b="1" dirty="0" err="1"/>
              <a:t>arr</a:t>
            </a:r>
            <a:r>
              <a:rPr lang="en-IN" sz="1600" b="1" dirty="0"/>
              <a:t>[i][j][k]);</a:t>
            </a:r>
          </a:p>
          <a:p>
            <a:pPr marL="0" indent="0" fontAlgn="base">
              <a:buNone/>
            </a:pPr>
            <a:r>
              <a:rPr lang="en-IN" sz="1600" b="1" dirty="0"/>
              <a:t>            }</a:t>
            </a:r>
          </a:p>
          <a:p>
            <a:pPr marL="0" indent="0" fontAlgn="base">
              <a:buNone/>
            </a:pPr>
            <a:r>
              <a:rPr lang="en-IN" sz="1600" b="1" dirty="0"/>
              <a:t>            </a:t>
            </a:r>
            <a:r>
              <a:rPr lang="en-IN" sz="1600" b="1" dirty="0" err="1"/>
              <a:t>printf</a:t>
            </a:r>
            <a:r>
              <a:rPr lang="en-IN" sz="1600" b="1" dirty="0"/>
              <a:t>("\n");</a:t>
            </a:r>
          </a:p>
          <a:p>
            <a:pPr marL="0" indent="0" fontAlgn="base">
              <a:buNone/>
            </a:pPr>
            <a:r>
              <a:rPr lang="en-IN" sz="1600" b="1" dirty="0"/>
              <a:t>        }</a:t>
            </a:r>
          </a:p>
          <a:p>
            <a:pPr marL="0" indent="0" fontAlgn="base">
              <a:buNone/>
            </a:pPr>
            <a:r>
              <a:rPr lang="en-IN" sz="1600" b="1" dirty="0"/>
              <a:t>        </a:t>
            </a:r>
            <a:r>
              <a:rPr lang="en-IN" sz="1600" b="1" dirty="0" err="1"/>
              <a:t>printf</a:t>
            </a:r>
            <a:r>
              <a:rPr lang="en-IN" sz="1600" b="1" dirty="0"/>
              <a:t>("\n \n");</a:t>
            </a:r>
          </a:p>
          <a:p>
            <a:pPr marL="0" indent="0" fontAlgn="base">
              <a:buNone/>
            </a:pPr>
            <a:r>
              <a:rPr lang="en-IN" sz="1600" b="1" dirty="0"/>
              <a:t>    }</a:t>
            </a:r>
          </a:p>
          <a:p>
            <a:pPr marL="0" indent="0" fontAlgn="base">
              <a:buNone/>
            </a:pPr>
            <a:r>
              <a:rPr lang="en-IN" sz="1600" b="1" dirty="0"/>
              <a:t>    return 0;</a:t>
            </a:r>
          </a:p>
          <a:p>
            <a:pPr marL="0" indent="0" fontAlgn="base">
              <a:buNone/>
            </a:pPr>
            <a:r>
              <a:rPr lang="en-IN" sz="1600" b="1" dirty="0"/>
              <a:t>}</a:t>
            </a:r>
          </a:p>
          <a:p>
            <a:pPr marL="0" indent="0">
              <a:buNone/>
            </a:pPr>
            <a:endParaRPr lang="en-IN" sz="1600" b="1" dirty="0"/>
          </a:p>
        </p:txBody>
      </p:sp>
    </p:spTree>
    <p:extLst>
      <p:ext uri="{BB962C8B-B14F-4D97-AF65-F5344CB8AC3E}">
        <p14:creationId xmlns:p14="http://schemas.microsoft.com/office/powerpoint/2010/main" val="226574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 Array Declaration</a:t>
            </a:r>
            <a:br>
              <a:rPr lang="en-IN" b="1" dirty="0"/>
            </a:br>
            <a:endParaRPr lang="en-IN" dirty="0"/>
          </a:p>
        </p:txBody>
      </p:sp>
      <p:sp>
        <p:nvSpPr>
          <p:cNvPr id="3" name="Content Placeholder 2"/>
          <p:cNvSpPr>
            <a:spLocks noGrp="1"/>
          </p:cNvSpPr>
          <p:nvPr>
            <p:ph idx="1"/>
          </p:nvPr>
        </p:nvSpPr>
        <p:spPr/>
        <p:txBody>
          <a:bodyPr/>
          <a:lstStyle/>
          <a:p>
            <a:r>
              <a:rPr lang="en-US" dirty="0"/>
              <a:t>In C, we have to declare the array like any other variable before using it. </a:t>
            </a:r>
          </a:p>
          <a:p>
            <a:r>
              <a:rPr lang="en-US" dirty="0"/>
              <a:t>We can declare an array by specifying its name, the type of its elements, and the size of its dimensions. </a:t>
            </a:r>
          </a:p>
          <a:p>
            <a:r>
              <a:rPr lang="en-US" dirty="0"/>
              <a:t>When we declare an array in C</a:t>
            </a:r>
            <a:r>
              <a:rPr lang="en-US" dirty="0">
                <a:solidFill>
                  <a:srgbClr val="FF0000"/>
                </a:solidFill>
              </a:rPr>
              <a:t>, the compiler allocates the memory block of the specified size to the array name.</a:t>
            </a:r>
            <a:endParaRPr lang="en-IN" dirty="0">
              <a:solidFill>
                <a:srgbClr val="FF0000"/>
              </a:solidFill>
            </a:endParaRPr>
          </a:p>
        </p:txBody>
      </p:sp>
    </p:spTree>
    <p:extLst>
      <p:ext uri="{BB962C8B-B14F-4D97-AF65-F5344CB8AC3E}">
        <p14:creationId xmlns:p14="http://schemas.microsoft.com/office/powerpoint/2010/main" val="187202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Syntax of Array Declaration</a:t>
            </a:r>
            <a:br>
              <a:rPr lang="en-IN" b="1" dirty="0"/>
            </a:br>
            <a:endParaRPr lang="en-IN" dirty="0"/>
          </a:p>
        </p:txBody>
      </p:sp>
      <p:sp>
        <p:nvSpPr>
          <p:cNvPr id="3" name="Content Placeholder 2"/>
          <p:cNvSpPr>
            <a:spLocks noGrp="1"/>
          </p:cNvSpPr>
          <p:nvPr>
            <p:ph idx="1"/>
          </p:nvPr>
        </p:nvSpPr>
        <p:spPr/>
        <p:txBody>
          <a:bodyPr/>
          <a:lstStyle/>
          <a:p>
            <a:pPr marL="0" indent="0" algn="ctr" fontAlgn="base">
              <a:buNone/>
            </a:pPr>
            <a:r>
              <a:rPr lang="en-US" i="1" dirty="0" err="1"/>
              <a:t>data_type</a:t>
            </a:r>
            <a:r>
              <a:rPr lang="en-US" i="1" dirty="0"/>
              <a:t> </a:t>
            </a:r>
            <a:r>
              <a:rPr lang="en-US" i="1" dirty="0" err="1"/>
              <a:t>array_name</a:t>
            </a:r>
            <a:r>
              <a:rPr lang="en-US" dirty="0"/>
              <a:t> [size];</a:t>
            </a:r>
            <a:br>
              <a:rPr lang="en-US" dirty="0"/>
            </a:br>
            <a:r>
              <a:rPr lang="en-US" dirty="0"/>
              <a:t>or</a:t>
            </a:r>
            <a:br>
              <a:rPr lang="en-US" dirty="0"/>
            </a:br>
            <a:r>
              <a:rPr lang="en-US" i="1" dirty="0" err="1"/>
              <a:t>data_type</a:t>
            </a:r>
            <a:r>
              <a:rPr lang="en-US" i="1" dirty="0"/>
              <a:t> </a:t>
            </a:r>
            <a:r>
              <a:rPr lang="en-US" i="1" dirty="0" err="1"/>
              <a:t>array_name</a:t>
            </a:r>
            <a:r>
              <a:rPr lang="en-US" dirty="0"/>
              <a:t> [</a:t>
            </a:r>
            <a:r>
              <a:rPr lang="en-US" i="1" dirty="0"/>
              <a:t>size1</a:t>
            </a:r>
            <a:r>
              <a:rPr lang="en-US" dirty="0"/>
              <a:t>] [</a:t>
            </a:r>
            <a:r>
              <a:rPr lang="en-US" i="1" dirty="0"/>
              <a:t>size2</a:t>
            </a:r>
            <a:r>
              <a:rPr lang="en-US" dirty="0"/>
              <a:t>]...[</a:t>
            </a:r>
            <a:r>
              <a:rPr lang="en-US" i="1" dirty="0" err="1"/>
              <a:t>sizeN</a:t>
            </a:r>
            <a:r>
              <a:rPr lang="en-US" dirty="0"/>
              <a:t>];</a:t>
            </a:r>
            <a:br>
              <a:rPr lang="en-US" dirty="0"/>
            </a:br>
            <a:br>
              <a:rPr lang="en-US" dirty="0"/>
            </a:br>
            <a:r>
              <a:rPr lang="en-US" dirty="0"/>
              <a:t>where N is the number of dimensions.</a:t>
            </a:r>
          </a:p>
          <a:p>
            <a:pPr marL="0" indent="0">
              <a:buNone/>
            </a:pPr>
            <a:br>
              <a:rPr lang="en-US" dirty="0"/>
            </a:br>
            <a:endParaRPr lang="en-IN" dirty="0"/>
          </a:p>
        </p:txBody>
      </p:sp>
    </p:spTree>
    <p:extLst>
      <p:ext uri="{BB962C8B-B14F-4D97-AF65-F5344CB8AC3E}">
        <p14:creationId xmlns:p14="http://schemas.microsoft.com/office/powerpoint/2010/main" val="98321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273239"/>
                </a:solidFill>
                <a:effectLst/>
                <a:latin typeface="Consolas" pitchFamily="49" charset="0"/>
                <a:cs typeface="Arial" pitchFamily="34" charset="0"/>
              </a:rPr>
              <a:t>data_type array_name</a:t>
            </a:r>
            <a:r>
              <a:rPr kumimoji="0" lang="en-US" sz="1200" b="0" i="0" u="none" strike="noStrike" cap="none" normalizeH="0" baseline="0">
                <a:ln>
                  <a:noFill/>
                </a:ln>
                <a:solidFill>
                  <a:srgbClr val="273239"/>
                </a:solidFill>
                <a:effectLst/>
                <a:latin typeface="Consolas" pitchFamily="49" charset="0"/>
                <a:cs typeface="Arial" pitchFamily="34" charset="0"/>
              </a:rPr>
              <a:t> [size];</a:t>
            </a:r>
            <a:br>
              <a:rPr kumimoji="0" lang="en-US" sz="1200" b="0" i="0" u="none" strike="noStrike" cap="none" normalizeH="0" baseline="0">
                <a:ln>
                  <a:noFill/>
                </a:ln>
                <a:solidFill>
                  <a:srgbClr val="273239"/>
                </a:solidFill>
                <a:effectLst/>
                <a:latin typeface="Consolas" pitchFamily="49" charset="0"/>
                <a:cs typeface="Arial" pitchFamily="34" charset="0"/>
              </a:rPr>
            </a:br>
            <a:r>
              <a:rPr kumimoji="0" lang="en-US" sz="1200" b="0" i="0" u="none" strike="noStrike" cap="none" normalizeH="0" baseline="0">
                <a:ln>
                  <a:noFill/>
                </a:ln>
                <a:solidFill>
                  <a:srgbClr val="273239"/>
                </a:solidFill>
                <a:effectLst/>
                <a:latin typeface="Consolas" pitchFamily="49" charset="0"/>
                <a:cs typeface="Arial" pitchFamily="34" charset="0"/>
              </a:rPr>
              <a:t>or</a:t>
            </a:r>
            <a:br>
              <a:rPr kumimoji="0" lang="en-US" sz="1200" b="0" i="0" u="none" strike="noStrike" cap="none" normalizeH="0" baseline="0">
                <a:ln>
                  <a:noFill/>
                </a:ln>
                <a:solidFill>
                  <a:srgbClr val="273239"/>
                </a:solidFill>
                <a:effectLst/>
                <a:latin typeface="Consolas" pitchFamily="49" charset="0"/>
                <a:cs typeface="Arial" pitchFamily="34" charset="0"/>
              </a:rPr>
            </a:br>
            <a:r>
              <a:rPr kumimoji="0" lang="en-US" sz="1200" b="0" i="1" u="none" strike="noStrike" cap="none" normalizeH="0" baseline="0">
                <a:ln>
                  <a:noFill/>
                </a:ln>
                <a:solidFill>
                  <a:srgbClr val="273239"/>
                </a:solidFill>
                <a:effectLst/>
                <a:latin typeface="Consolas" pitchFamily="49" charset="0"/>
                <a:cs typeface="Arial" pitchFamily="34" charset="0"/>
              </a:rPr>
              <a:t>data_type array_name</a:t>
            </a:r>
            <a:r>
              <a:rPr kumimoji="0" lang="en-US" sz="1200" b="0" i="0" u="none" strike="noStrike" cap="none" normalizeH="0" baseline="0">
                <a:ln>
                  <a:noFill/>
                </a:ln>
                <a:solidFill>
                  <a:srgbClr val="273239"/>
                </a:solidFill>
                <a:effectLst/>
                <a:latin typeface="Consolas" pitchFamily="49" charset="0"/>
                <a:cs typeface="Arial" pitchFamily="34" charset="0"/>
              </a:rPr>
              <a:t> [</a:t>
            </a:r>
            <a:r>
              <a:rPr kumimoji="0" lang="en-US" sz="1200" b="0" i="1" u="none" strike="noStrike" cap="none" normalizeH="0" baseline="0">
                <a:ln>
                  <a:noFill/>
                </a:ln>
                <a:solidFill>
                  <a:srgbClr val="273239"/>
                </a:solidFill>
                <a:effectLst/>
                <a:latin typeface="Consolas" pitchFamily="49" charset="0"/>
                <a:cs typeface="Arial" pitchFamily="34" charset="0"/>
              </a:rPr>
              <a:t>size1</a:t>
            </a:r>
            <a:r>
              <a:rPr kumimoji="0" lang="en-US" sz="1200" b="0" i="0" u="none" strike="noStrike" cap="none" normalizeH="0" baseline="0">
                <a:ln>
                  <a:noFill/>
                </a:ln>
                <a:solidFill>
                  <a:srgbClr val="273239"/>
                </a:solidFill>
                <a:effectLst/>
                <a:latin typeface="Consolas" pitchFamily="49" charset="0"/>
                <a:cs typeface="Arial" pitchFamily="34" charset="0"/>
              </a:rPr>
              <a:t>] [</a:t>
            </a:r>
            <a:r>
              <a:rPr kumimoji="0" lang="en-US" sz="1200" b="0" i="1" u="none" strike="noStrike" cap="none" normalizeH="0" baseline="0">
                <a:ln>
                  <a:noFill/>
                </a:ln>
                <a:solidFill>
                  <a:srgbClr val="273239"/>
                </a:solidFill>
                <a:effectLst/>
                <a:latin typeface="Consolas" pitchFamily="49" charset="0"/>
                <a:cs typeface="Arial" pitchFamily="34" charset="0"/>
              </a:rPr>
              <a:t>size2</a:t>
            </a:r>
            <a:r>
              <a:rPr kumimoji="0" lang="en-US" sz="1200" b="0" i="0" u="none" strike="noStrike" cap="none" normalizeH="0" baseline="0">
                <a:ln>
                  <a:noFill/>
                </a:ln>
                <a:solidFill>
                  <a:srgbClr val="273239"/>
                </a:solidFill>
                <a:effectLst/>
                <a:latin typeface="Consolas" pitchFamily="49" charset="0"/>
                <a:cs typeface="Arial" pitchFamily="34" charset="0"/>
              </a:rPr>
              <a:t>]...[</a:t>
            </a:r>
            <a:r>
              <a:rPr kumimoji="0" lang="en-US" sz="1200" b="0" i="1" u="none" strike="noStrike" cap="none" normalizeH="0" baseline="0">
                <a:ln>
                  <a:noFill/>
                </a:ln>
                <a:solidFill>
                  <a:srgbClr val="273239"/>
                </a:solidFill>
                <a:effectLst/>
                <a:latin typeface="Consolas" pitchFamily="49" charset="0"/>
                <a:cs typeface="Arial" pitchFamily="34" charset="0"/>
              </a:rPr>
              <a:t>sizeN</a:t>
            </a:r>
            <a:r>
              <a:rPr kumimoji="0" lang="en-US" sz="1200" b="0" i="0" u="none" strike="noStrike" cap="none" normalizeH="0" baseline="0">
                <a:ln>
                  <a:noFill/>
                </a:ln>
                <a:solidFill>
                  <a:srgbClr val="273239"/>
                </a:solidFill>
                <a:effectLst/>
                <a:latin typeface="Consolas" pitchFamily="49" charset="0"/>
                <a:cs typeface="Arial" pitchFamily="34" charset="0"/>
              </a:rPr>
              <a:t>];</a:t>
            </a:r>
            <a:br>
              <a:rPr kumimoji="0" lang="en-US" sz="1200" b="0" i="0" u="none" strike="noStrike" cap="none" normalizeH="0" baseline="0">
                <a:ln>
                  <a:noFill/>
                </a:ln>
                <a:solidFill>
                  <a:srgbClr val="273239"/>
                </a:solidFill>
                <a:effectLst/>
                <a:latin typeface="Consolas" pitchFamily="49" charset="0"/>
                <a:cs typeface="Arial" pitchFamily="34" charset="0"/>
              </a:rPr>
            </a:br>
            <a:br>
              <a:rPr kumimoji="0" lang="en-US" sz="1200" b="0" i="0" u="none" strike="noStrike" cap="none" normalizeH="0" baseline="0">
                <a:ln>
                  <a:noFill/>
                </a:ln>
                <a:solidFill>
                  <a:srgbClr val="273239"/>
                </a:solidFill>
                <a:effectLst/>
                <a:latin typeface="Consolas" pitchFamily="49" charset="0"/>
                <a:cs typeface="Arial" pitchFamily="34" charset="0"/>
              </a:rPr>
            </a:b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73239"/>
                </a:solidFill>
                <a:effectLst/>
                <a:latin typeface="Nunito"/>
                <a:cs typeface="Arial" pitchFamily="34" charset="0"/>
              </a:rPr>
              <a:t>where N is the number of dimensions.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a:ln>
                  <a:noFill/>
                </a:ln>
                <a:solidFill>
                  <a:srgbClr val="273239"/>
                </a:solidFill>
                <a:effectLst/>
                <a:latin typeface="Nunito"/>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06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IN" b="1" dirty="0"/>
              <a:t>Example of Array Declaration</a:t>
            </a:r>
            <a:br>
              <a:rPr lang="en-IN" b="1" dirty="0"/>
            </a:br>
            <a:endParaRPr lang="en-IN" dirty="0"/>
          </a:p>
        </p:txBody>
      </p:sp>
      <p:sp>
        <p:nvSpPr>
          <p:cNvPr id="3" name="Content Placeholder 2"/>
          <p:cNvSpPr>
            <a:spLocks noGrp="1"/>
          </p:cNvSpPr>
          <p:nvPr>
            <p:ph idx="1"/>
          </p:nvPr>
        </p:nvSpPr>
        <p:spPr>
          <a:xfrm>
            <a:off x="457200" y="1295400"/>
            <a:ext cx="8229600" cy="4525963"/>
          </a:xfrm>
        </p:spPr>
        <p:txBody>
          <a:bodyPr>
            <a:normAutofit fontScale="70000" lnSpcReduction="20000"/>
          </a:bodyPr>
          <a:lstStyle/>
          <a:p>
            <a:pPr marL="0" indent="0" fontAlgn="base">
              <a:buNone/>
            </a:pPr>
            <a:r>
              <a:rPr lang="en-US" dirty="0"/>
              <a:t>// C Program to illustrate the array declaration</a:t>
            </a:r>
          </a:p>
          <a:p>
            <a:pPr marL="0" indent="0" fontAlgn="base">
              <a:buNone/>
            </a:pPr>
            <a:r>
              <a:rPr lang="en-US" dirty="0"/>
              <a:t>#include &lt;</a:t>
            </a:r>
            <a:r>
              <a:rPr lang="en-US" dirty="0" err="1"/>
              <a:t>stdio.h</a:t>
            </a:r>
            <a:r>
              <a:rPr lang="en-US" dirty="0"/>
              <a:t>&gt;</a:t>
            </a:r>
          </a:p>
          <a:p>
            <a:pPr marL="0" indent="0" fontAlgn="base">
              <a:buNone/>
            </a:pPr>
            <a:r>
              <a:rPr lang="en-US" dirty="0"/>
              <a:t> </a:t>
            </a:r>
          </a:p>
          <a:p>
            <a:pPr marL="0" indent="0" fontAlgn="base">
              <a:buNone/>
            </a:pPr>
            <a:r>
              <a:rPr lang="en-US" dirty="0" err="1"/>
              <a:t>int</a:t>
            </a:r>
            <a:r>
              <a:rPr lang="en-US" dirty="0"/>
              <a:t> main()</a:t>
            </a:r>
          </a:p>
          <a:p>
            <a:pPr marL="0" indent="0" fontAlgn="base">
              <a:buNone/>
            </a:pPr>
            <a:r>
              <a:rPr lang="en-US" dirty="0"/>
              <a:t>{</a:t>
            </a:r>
          </a:p>
          <a:p>
            <a:pPr marL="0" indent="0" fontAlgn="base">
              <a:buNone/>
            </a:pPr>
            <a:r>
              <a:rPr lang="en-US" dirty="0"/>
              <a:t> </a:t>
            </a:r>
          </a:p>
          <a:p>
            <a:pPr marL="0" indent="0" fontAlgn="base">
              <a:buNone/>
            </a:pPr>
            <a:r>
              <a:rPr lang="en-US" dirty="0"/>
              <a:t>    // declaring array of integers</a:t>
            </a:r>
          </a:p>
          <a:p>
            <a:pPr marL="0" indent="0" fontAlgn="base">
              <a:buNone/>
            </a:pPr>
            <a:r>
              <a:rPr lang="en-US" dirty="0">
                <a:solidFill>
                  <a:srgbClr val="FF0000"/>
                </a:solidFill>
              </a:rPr>
              <a:t>    </a:t>
            </a:r>
            <a:r>
              <a:rPr lang="en-US" dirty="0" err="1">
                <a:solidFill>
                  <a:srgbClr val="FF0000"/>
                </a:solidFill>
              </a:rPr>
              <a:t>int</a:t>
            </a:r>
            <a:r>
              <a:rPr lang="en-US" dirty="0">
                <a:solidFill>
                  <a:srgbClr val="FF0000"/>
                </a:solidFill>
              </a:rPr>
              <a:t> </a:t>
            </a:r>
            <a:r>
              <a:rPr lang="en-US" dirty="0" err="1">
                <a:solidFill>
                  <a:srgbClr val="FF0000"/>
                </a:solidFill>
              </a:rPr>
              <a:t>arrint</a:t>
            </a:r>
            <a:r>
              <a:rPr lang="en-US" dirty="0">
                <a:solidFill>
                  <a:srgbClr val="FF0000"/>
                </a:solidFill>
              </a:rPr>
              <a:t>[5];</a:t>
            </a:r>
          </a:p>
          <a:p>
            <a:pPr marL="0" indent="0" fontAlgn="base">
              <a:buNone/>
            </a:pPr>
            <a:r>
              <a:rPr lang="en-US" dirty="0"/>
              <a:t>    // declaring array of characters</a:t>
            </a:r>
          </a:p>
          <a:p>
            <a:pPr marL="0" indent="0" fontAlgn="base">
              <a:buNone/>
            </a:pPr>
            <a:r>
              <a:rPr lang="en-US" dirty="0"/>
              <a:t>    </a:t>
            </a:r>
            <a:r>
              <a:rPr lang="en-US" dirty="0">
                <a:solidFill>
                  <a:srgbClr val="FF0000"/>
                </a:solidFill>
              </a:rPr>
              <a:t>char </a:t>
            </a:r>
            <a:r>
              <a:rPr lang="en-US" dirty="0" err="1">
                <a:solidFill>
                  <a:srgbClr val="FF0000"/>
                </a:solidFill>
              </a:rPr>
              <a:t>arrchar</a:t>
            </a:r>
            <a:r>
              <a:rPr lang="en-US" dirty="0">
                <a:solidFill>
                  <a:srgbClr val="FF0000"/>
                </a:solidFill>
              </a:rPr>
              <a:t>[5];</a:t>
            </a:r>
          </a:p>
          <a:p>
            <a:pPr marL="0" indent="0" fontAlgn="base">
              <a:buNone/>
            </a:pPr>
            <a:r>
              <a:rPr lang="en-US" dirty="0"/>
              <a:t> </a:t>
            </a:r>
          </a:p>
          <a:p>
            <a:pPr marL="0" indent="0" fontAlgn="base">
              <a:buNone/>
            </a:pPr>
            <a:r>
              <a:rPr lang="en-US" dirty="0"/>
              <a:t>    return 0;</a:t>
            </a:r>
          </a:p>
          <a:p>
            <a:pPr marL="0" indent="0" fontAlgn="base">
              <a:buNone/>
            </a:pPr>
            <a:r>
              <a:rPr lang="en-US" dirty="0"/>
              <a:t>}</a:t>
            </a:r>
          </a:p>
          <a:p>
            <a:pPr marL="0" indent="0">
              <a:buNone/>
            </a:pPr>
            <a:endParaRPr lang="en-IN" dirty="0"/>
          </a:p>
        </p:txBody>
      </p:sp>
    </p:spTree>
    <p:extLst>
      <p:ext uri="{BB962C8B-B14F-4D97-AF65-F5344CB8AC3E}">
        <p14:creationId xmlns:p14="http://schemas.microsoft.com/office/powerpoint/2010/main" val="15107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 Array Initialization</a:t>
            </a:r>
            <a:br>
              <a:rPr lang="en-IN" b="1" dirty="0"/>
            </a:br>
            <a:endParaRPr lang="en-IN" dirty="0"/>
          </a:p>
        </p:txBody>
      </p:sp>
      <p:sp>
        <p:nvSpPr>
          <p:cNvPr id="3" name="Content Placeholder 2"/>
          <p:cNvSpPr>
            <a:spLocks noGrp="1"/>
          </p:cNvSpPr>
          <p:nvPr>
            <p:ph idx="1"/>
          </p:nvPr>
        </p:nvSpPr>
        <p:spPr>
          <a:xfrm>
            <a:off x="457200" y="1166018"/>
            <a:ext cx="8229600" cy="4525963"/>
          </a:xfrm>
        </p:spPr>
        <p:txBody>
          <a:bodyPr>
            <a:normAutofit lnSpcReduction="10000"/>
          </a:bodyPr>
          <a:lstStyle/>
          <a:p>
            <a:r>
              <a:rPr lang="en-US" dirty="0"/>
              <a:t>Initialization in C is assigning some initial value to the variable. </a:t>
            </a:r>
          </a:p>
          <a:p>
            <a:r>
              <a:rPr lang="en-US" dirty="0"/>
              <a:t>When the array is declared or allocated memory, the elements of the array contain </a:t>
            </a:r>
            <a:r>
              <a:rPr lang="en-US" b="1" dirty="0"/>
              <a:t>some garbage value</a:t>
            </a:r>
            <a:r>
              <a:rPr lang="en-US" dirty="0"/>
              <a:t>. </a:t>
            </a:r>
          </a:p>
          <a:p>
            <a:r>
              <a:rPr lang="en-US" dirty="0"/>
              <a:t>So, we need to initialize the array to some meaningful value. </a:t>
            </a:r>
          </a:p>
          <a:p>
            <a:r>
              <a:rPr lang="en-US" dirty="0"/>
              <a:t>There are multiple ways in which we can initialize an array in C.</a:t>
            </a:r>
            <a:endParaRPr lang="en-IN" dirty="0"/>
          </a:p>
        </p:txBody>
      </p:sp>
    </p:spTree>
    <p:extLst>
      <p:ext uri="{BB962C8B-B14F-4D97-AF65-F5344CB8AC3E}">
        <p14:creationId xmlns:p14="http://schemas.microsoft.com/office/powerpoint/2010/main" val="4169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Array Initialization with Declaration</a:t>
            </a:r>
            <a:br>
              <a:rPr lang="en-US" b="1" dirty="0"/>
            </a:br>
            <a:endParaRPr lang="en-IN" dirty="0"/>
          </a:p>
        </p:txBody>
      </p:sp>
      <p:sp>
        <p:nvSpPr>
          <p:cNvPr id="3" name="Content Placeholder 2"/>
          <p:cNvSpPr>
            <a:spLocks noGrp="1"/>
          </p:cNvSpPr>
          <p:nvPr>
            <p:ph idx="1"/>
          </p:nvPr>
        </p:nvSpPr>
        <p:spPr>
          <a:xfrm>
            <a:off x="457200" y="1166018"/>
            <a:ext cx="8229600" cy="4525963"/>
          </a:xfrm>
        </p:spPr>
        <p:txBody>
          <a:bodyPr/>
          <a:lstStyle/>
          <a:p>
            <a:pPr fontAlgn="base"/>
            <a:r>
              <a:rPr lang="en-US" dirty="0"/>
              <a:t>In this method, we initialize the array along with its declaration.</a:t>
            </a:r>
          </a:p>
          <a:p>
            <a:pPr fontAlgn="base"/>
            <a:r>
              <a:rPr lang="en-US" dirty="0"/>
              <a:t> We use an initializer list to initialize multiple elements of the array. </a:t>
            </a:r>
          </a:p>
          <a:p>
            <a:pPr fontAlgn="base"/>
            <a:r>
              <a:rPr lang="en-US" dirty="0"/>
              <a:t>An initializer list is the values enclosed within braces </a:t>
            </a:r>
            <a:r>
              <a:rPr lang="en-US" b="1" dirty="0"/>
              <a:t>{ }</a:t>
            </a:r>
            <a:r>
              <a:rPr lang="en-US" dirty="0"/>
              <a:t> separated by a comma.</a:t>
            </a:r>
          </a:p>
          <a:p>
            <a:pPr marL="0" indent="0">
              <a:buNone/>
            </a:pPr>
            <a:r>
              <a:rPr lang="en-US" b="1" i="1" dirty="0" err="1">
                <a:solidFill>
                  <a:srgbClr val="FF0000"/>
                </a:solidFill>
              </a:rPr>
              <a:t>data_type</a:t>
            </a:r>
            <a:r>
              <a:rPr lang="en-US" b="1" i="1" dirty="0">
                <a:solidFill>
                  <a:srgbClr val="FF0000"/>
                </a:solidFill>
              </a:rPr>
              <a:t> </a:t>
            </a:r>
            <a:r>
              <a:rPr lang="en-US" b="1" i="1" dirty="0" err="1">
                <a:solidFill>
                  <a:srgbClr val="FF0000"/>
                </a:solidFill>
              </a:rPr>
              <a:t>array_name</a:t>
            </a:r>
            <a:r>
              <a:rPr lang="en-US" b="1" dirty="0">
                <a:solidFill>
                  <a:srgbClr val="FF0000"/>
                </a:solidFill>
              </a:rPr>
              <a:t> [</a:t>
            </a:r>
            <a:r>
              <a:rPr lang="en-US" b="1" i="1" dirty="0">
                <a:solidFill>
                  <a:srgbClr val="FF0000"/>
                </a:solidFill>
              </a:rPr>
              <a:t>size</a:t>
            </a:r>
            <a:r>
              <a:rPr lang="en-US" b="1" dirty="0">
                <a:solidFill>
                  <a:srgbClr val="FF0000"/>
                </a:solidFill>
              </a:rPr>
              <a:t>] = {value1, value2, ... </a:t>
            </a:r>
            <a:r>
              <a:rPr lang="en-US" b="1" dirty="0" err="1">
                <a:solidFill>
                  <a:srgbClr val="FF0000"/>
                </a:solidFill>
              </a:rPr>
              <a:t>valueN</a:t>
            </a: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3966921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1835</Words>
  <Application>Microsoft Office PowerPoint</Application>
  <PresentationFormat>On-screen Show (4:3)</PresentationFormat>
  <Paragraphs>202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Consolas</vt:lpstr>
      <vt:lpstr>Nunito</vt:lpstr>
      <vt:lpstr>Office Theme</vt:lpstr>
      <vt:lpstr>C Arrays </vt:lpstr>
      <vt:lpstr>What is Array in C? </vt:lpstr>
      <vt:lpstr>PowerPoint Presentation</vt:lpstr>
      <vt:lpstr>C Array Declaration </vt:lpstr>
      <vt:lpstr>Syntax of Array Declaration </vt:lpstr>
      <vt:lpstr>PowerPoint Presentation</vt:lpstr>
      <vt:lpstr>Example of Array Declaration </vt:lpstr>
      <vt:lpstr>C Array Initialization </vt:lpstr>
      <vt:lpstr>1. Array Initialization with Declaration </vt:lpstr>
      <vt:lpstr>PowerPoint Presentation</vt:lpstr>
      <vt:lpstr>2. Array Initialization with Declaration without Size </vt:lpstr>
      <vt:lpstr>3. Array Initialization after Declaration (Using Loops) </vt:lpstr>
      <vt:lpstr>  // C Program to demonstrate array initialization</vt:lpstr>
      <vt:lpstr>Access Array Elements </vt:lpstr>
      <vt:lpstr>PowerPoint Presentation</vt:lpstr>
      <vt:lpstr>PowerPoint Presentation</vt:lpstr>
      <vt:lpstr>Update Array Element </vt:lpstr>
      <vt:lpstr>C Array Traversal </vt:lpstr>
      <vt:lpstr>PowerPoint Presentation</vt:lpstr>
      <vt:lpstr>Types of Array in C </vt:lpstr>
      <vt:lpstr>One Dimensional Array in C </vt:lpstr>
      <vt:lpstr>PowerPoint Presentation</vt:lpstr>
      <vt:lpstr>PowerPoint Presentation</vt:lpstr>
      <vt:lpstr>PowerPoint Presentation</vt:lpstr>
      <vt:lpstr>Two-Dimensional Array in C </vt:lpstr>
      <vt:lpstr>PowerPoint Presentation</vt:lpstr>
      <vt:lpstr>Storing multidimensional arrays</vt:lpstr>
      <vt:lpstr>Storing multidimensional arrays</vt:lpstr>
      <vt:lpstr>PowerPoint Presentation</vt:lpstr>
      <vt:lpstr> Three-Dimensional Array in C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Arrays </dc:title>
  <dc:creator>welcome</dc:creator>
  <cp:lastModifiedBy>Arumuga Arun R</cp:lastModifiedBy>
  <cp:revision>24</cp:revision>
  <dcterms:created xsi:type="dcterms:W3CDTF">2006-08-16T00:00:00Z</dcterms:created>
  <dcterms:modified xsi:type="dcterms:W3CDTF">2025-01-06T16:34:53Z</dcterms:modified>
</cp:coreProperties>
</file>