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87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9" r:id="rId20"/>
    <p:sldId id="277" r:id="rId21"/>
    <p:sldId id="276" r:id="rId22"/>
    <p:sldId id="280" r:id="rId23"/>
    <p:sldId id="281" r:id="rId24"/>
    <p:sldId id="282" r:id="rId25"/>
    <p:sldId id="283" r:id="rId26"/>
    <p:sldId id="284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F8664-AC0B-4E05-AA18-119438DCE79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388A-051C-418B-B6ED-19A5CECEE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388A-051C-418B-B6ED-19A5CECEEB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-strupr" TargetMode="External"/><Relationship Id="rId3" Type="http://schemas.openxmlformats.org/officeDocument/2006/relationships/hyperlink" Target="https://www.javatpoint.com/c-strcpy" TargetMode="External"/><Relationship Id="rId7" Type="http://schemas.openxmlformats.org/officeDocument/2006/relationships/hyperlink" Target="https://www.javatpoint.com/c-strlwr" TargetMode="External"/><Relationship Id="rId2" Type="http://schemas.openxmlformats.org/officeDocument/2006/relationships/hyperlink" Target="https://www.javatpoint.com/c-strl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c-strrev" TargetMode="External"/><Relationship Id="rId5" Type="http://schemas.openxmlformats.org/officeDocument/2006/relationships/hyperlink" Target="https://www.javatpoint.com/c-strcmp" TargetMode="External"/><Relationship Id="rId4" Type="http://schemas.openxmlformats.org/officeDocument/2006/relationships/hyperlink" Target="https://www.javatpoint.com/c-strca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ncat-function-in-c-c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ncat-function-in-c-c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its operations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6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Invalid Operations in Arrays of Strings 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can’t directly change or assign the values to an array of strings in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dirty="0">
                <a:solidFill>
                  <a:srgbClr val="FF0000"/>
                </a:solidFill>
              </a:rPr>
              <a:t>name= “Ram”; </a:t>
            </a:r>
            <a:r>
              <a:rPr lang="en-US" dirty="0"/>
              <a:t>// This will give an Error that says assignment to expression with an array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4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String Functions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149884"/>
              </p:ext>
            </p:extLst>
          </p:nvPr>
        </p:nvGraphicFramePr>
        <p:xfrm>
          <a:off x="457200" y="1447800"/>
          <a:ext cx="8001001" cy="5066626"/>
        </p:xfrm>
        <a:graphic>
          <a:graphicData uri="http://schemas.openxmlformats.org/drawingml/2006/table">
            <a:tbl>
              <a:tblPr/>
              <a:tblGrid>
                <a:gridCol w="633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65657" marR="65657" marT="65657" marB="65657">
                    <a:lnL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65657" marR="65657" marT="65657" marB="65657">
                    <a:lnL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5657" marR="65657" marT="65657" marB="65657">
                    <a:lnL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C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1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strlen(string_name)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length of string name.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strcpy</a:t>
                      </a:r>
                      <a:r>
                        <a:rPr lang="en-IN" sz="16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(destination, source)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copies the contents of source string to destination string.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9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strcat</a:t>
                      </a:r>
                      <a:r>
                        <a:rPr lang="en-IN" sz="16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(</a:t>
                      </a:r>
                      <a:r>
                        <a:rPr lang="en-IN" sz="1600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first_string</a:t>
                      </a:r>
                      <a:r>
                        <a:rPr lang="en-IN" sz="16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, </a:t>
                      </a:r>
                      <a:r>
                        <a:rPr lang="en-IN" sz="1600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second_string</a:t>
                      </a:r>
                      <a:r>
                        <a:rPr lang="en-IN" sz="16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)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concats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or joins first string with second string. The result of the string is stored in first string.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9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strcmp(first_string, second_string)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compares the first string with second string. If both strings are same, it returns 0.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31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strrev(string)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reverse string.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7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strlwr(string)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string characters in lowercase.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7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strupr(string)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string characters in uppercase.</a:t>
                      </a:r>
                    </a:p>
                  </a:txBody>
                  <a:tcPr marL="43771" marR="43771" marT="43771" marB="437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7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strlen</a:t>
            </a:r>
            <a:r>
              <a:rPr lang="en-IN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in C calculates the length of a given string. The </a:t>
            </a:r>
            <a:r>
              <a:rPr lang="en-US" dirty="0" err="1"/>
              <a:t>strlen</a:t>
            </a:r>
            <a:r>
              <a:rPr lang="en-US" dirty="0"/>
              <a:t>() function is defined in </a:t>
            </a:r>
            <a:r>
              <a:rPr lang="en-US" dirty="0" err="1"/>
              <a:t>string.h</a:t>
            </a:r>
            <a:r>
              <a:rPr lang="en-US" dirty="0"/>
              <a:t> header file. It doesn’t count the null character ‘\0’.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C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The syntax of </a:t>
            </a:r>
            <a:r>
              <a:rPr lang="en-US" b="1" dirty="0" err="1"/>
              <a:t>strlen</a:t>
            </a:r>
            <a:r>
              <a:rPr lang="en-US" b="1" dirty="0"/>
              <a:t>() function in C is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 err="1">
                <a:solidFill>
                  <a:srgbClr val="FF0000"/>
                </a:solidFill>
              </a:rPr>
              <a:t>size_t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strlen</a:t>
            </a:r>
            <a:r>
              <a:rPr lang="en-US" sz="3800" b="1" dirty="0">
                <a:solidFill>
                  <a:srgbClr val="FF0000"/>
                </a:solidFill>
              </a:rPr>
              <a:t>(</a:t>
            </a:r>
            <a:r>
              <a:rPr lang="en-US" sz="3800" b="1" dirty="0" err="1">
                <a:solidFill>
                  <a:srgbClr val="FF0000"/>
                </a:solidFill>
              </a:rPr>
              <a:t>str</a:t>
            </a:r>
            <a:r>
              <a:rPr lang="en-US" sz="38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strlen</a:t>
            </a:r>
            <a:r>
              <a:rPr lang="en-US" dirty="0"/>
              <a:t>() function only takes a single parameter.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: It represents the string variable whose length we have to find.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pPr marL="0" indent="0">
              <a:buNone/>
            </a:pPr>
            <a:r>
              <a:rPr lang="en-US" dirty="0"/>
              <a:t>This function returns the integral length of the string passed.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1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// c program to demonstrate</a:t>
            </a:r>
          </a:p>
          <a:p>
            <a:pPr marL="0" indent="0">
              <a:buNone/>
            </a:pPr>
            <a:r>
              <a:rPr lang="en-IN" sz="2400" dirty="0"/>
              <a:t>// example of </a:t>
            </a:r>
            <a:r>
              <a:rPr lang="en-IN" sz="2400" dirty="0" err="1"/>
              <a:t>strlen</a:t>
            </a:r>
            <a:r>
              <a:rPr lang="en-IN" sz="2400" dirty="0"/>
              <a:t>() function.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string.h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// defining string</a:t>
            </a:r>
          </a:p>
          <a:p>
            <a:pPr marL="0" indent="0">
              <a:buNone/>
            </a:pPr>
            <a:r>
              <a:rPr lang="en-IN" sz="2400" dirty="0"/>
              <a:t>    char </a:t>
            </a:r>
            <a:r>
              <a:rPr lang="en-IN" sz="2400" dirty="0" err="1"/>
              <a:t>str</a:t>
            </a:r>
            <a:r>
              <a:rPr lang="en-IN" sz="2400" dirty="0"/>
              <a:t>[] = “Welcome";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// getting length of </a:t>
            </a:r>
            <a:r>
              <a:rPr lang="en-IN" sz="2400" dirty="0" err="1"/>
              <a:t>str</a:t>
            </a:r>
            <a:r>
              <a:rPr lang="en-IN" sz="2400" dirty="0"/>
              <a:t> using </a:t>
            </a:r>
            <a:r>
              <a:rPr lang="en-IN" sz="2400" dirty="0" err="1"/>
              <a:t>strlen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length = </a:t>
            </a:r>
            <a:r>
              <a:rPr lang="en-IN" sz="2400" dirty="0" err="1">
                <a:solidFill>
                  <a:srgbClr val="FF0000"/>
                </a:solidFill>
              </a:rPr>
              <a:t>strlen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str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("Length of string is : %d", length);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29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 err="1">
                <a:solidFill>
                  <a:srgbClr val="FF0000"/>
                </a:solidFill>
              </a:rPr>
              <a:t>strcpy</a:t>
            </a:r>
            <a:r>
              <a:rPr lang="en-US" b="1" dirty="0">
                <a:solidFill>
                  <a:srgbClr val="FF0000"/>
                </a:solidFill>
              </a:rPr>
              <a:t>(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b="1" dirty="0"/>
              <a:t>Parameters:</a:t>
            </a:r>
            <a:r>
              <a:rPr lang="en-US" dirty="0"/>
              <a:t> This method accepts the following parameters:  </a:t>
            </a:r>
          </a:p>
          <a:p>
            <a:pPr fontAlgn="base"/>
            <a:r>
              <a:rPr lang="en-US" b="1" dirty="0" err="1"/>
              <a:t>dest</a:t>
            </a:r>
            <a:r>
              <a:rPr lang="en-US" dirty="0"/>
              <a:t>: destination array where the content is to be copied.</a:t>
            </a:r>
          </a:p>
          <a:p>
            <a:pPr fontAlgn="base"/>
            <a:r>
              <a:rPr lang="en-US" b="1" dirty="0" err="1"/>
              <a:t>src</a:t>
            </a:r>
            <a:r>
              <a:rPr lang="en-US" b="1" dirty="0"/>
              <a:t>: </a:t>
            </a:r>
            <a:r>
              <a:rPr lang="en-US" dirty="0"/>
              <a:t>string which will be copied.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55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 &lt;</a:t>
            </a:r>
            <a:r>
              <a:rPr lang="en-IN" dirty="0" err="1"/>
              <a:t>string.h</a:t>
            </a:r>
            <a:r>
              <a:rPr lang="en-IN" dirty="0"/>
              <a:t>&gt;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main(){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ch1[20]={“Hello”}; 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char</a:t>
            </a:r>
            <a:r>
              <a:rPr lang="en-IN" dirty="0"/>
              <a:t> ch2[20]; 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strcpy</a:t>
            </a:r>
            <a:r>
              <a:rPr lang="en-IN" dirty="0"/>
              <a:t>(ch2,ch1); 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printf</a:t>
            </a:r>
            <a:r>
              <a:rPr lang="en-IN" dirty="0"/>
              <a:t>("Value of second string is: %s",ch2);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return</a:t>
            </a:r>
            <a:r>
              <a:rPr lang="en-IN" dirty="0"/>
              <a:t> 0;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strcat</a:t>
            </a:r>
            <a:r>
              <a:rPr lang="en-IN" b="1" dirty="0"/>
              <a:t>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Syntax</a:t>
            </a:r>
            <a:endParaRPr lang="en-US" dirty="0"/>
          </a:p>
          <a:p>
            <a:pPr fontAlgn="base"/>
            <a:r>
              <a:rPr lang="en-US" b="1" dirty="0" err="1">
                <a:solidFill>
                  <a:srgbClr val="FF0000"/>
                </a:solidFill>
              </a:rPr>
              <a:t>strcat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fontAlgn="base"/>
            <a:r>
              <a:rPr lang="en-US" dirty="0"/>
              <a:t>The terminating character at the end of </a:t>
            </a:r>
            <a:r>
              <a:rPr lang="en-US" b="1" dirty="0" err="1"/>
              <a:t>dest</a:t>
            </a:r>
            <a:r>
              <a:rPr lang="en-US" dirty="0"/>
              <a:t> is replaced by the first character of </a:t>
            </a:r>
            <a:r>
              <a:rPr lang="en-US" b="1" dirty="0" err="1"/>
              <a:t>src</a:t>
            </a:r>
            <a:r>
              <a:rPr lang="en-US" b="1" dirty="0"/>
              <a:t>.</a:t>
            </a:r>
            <a:endParaRPr lang="en-US" dirty="0"/>
          </a:p>
          <a:p>
            <a:pPr fontAlgn="base"/>
            <a:r>
              <a:rPr lang="en-US" b="1" dirty="0"/>
              <a:t>Parameters</a:t>
            </a:r>
            <a:endParaRPr lang="en-US" dirty="0"/>
          </a:p>
          <a:p>
            <a:pPr fontAlgn="base"/>
            <a:r>
              <a:rPr lang="en-US" b="1" dirty="0" err="1"/>
              <a:t>dest</a:t>
            </a:r>
            <a:r>
              <a:rPr lang="en-US" dirty="0"/>
              <a:t>: Destination string</a:t>
            </a:r>
          </a:p>
          <a:p>
            <a:pPr fontAlgn="base"/>
            <a:r>
              <a:rPr lang="en-US" b="1" dirty="0" err="1"/>
              <a:t>src</a:t>
            </a:r>
            <a:r>
              <a:rPr lang="en-US" dirty="0"/>
              <a:t>: Source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98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>
                <a:hlinkClick r:id="rId2"/>
              </a:rPr>
              <a:t>strncat</a:t>
            </a:r>
            <a:r>
              <a:rPr lang="en-IN" u="sng" dirty="0">
                <a:hlinkClick r:id="rId2"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first n characters of one string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84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 </a:t>
            </a:r>
          </a:p>
          <a:p>
            <a:pPr marL="0" indent="0" fontAlgn="base">
              <a:buNone/>
            </a:pPr>
            <a:r>
              <a:rPr lang="en-IN" sz="2400" dirty="0"/>
              <a:t>  </a:t>
            </a:r>
          </a:p>
          <a:p>
            <a:pPr marL="0" indent="0" fontAlgn="base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 </a:t>
            </a:r>
          </a:p>
          <a:p>
            <a:pPr marL="0" indent="0" fontAlgn="base">
              <a:buNone/>
            </a:pPr>
            <a:r>
              <a:rPr lang="en-IN" sz="2400" dirty="0"/>
              <a:t>{ </a:t>
            </a:r>
          </a:p>
          <a:p>
            <a:pPr marL="0" indent="0" fontAlgn="base">
              <a:buNone/>
            </a:pPr>
            <a:r>
              <a:rPr lang="en-IN" sz="2400" dirty="0"/>
              <a:t>    char </a:t>
            </a:r>
            <a:r>
              <a:rPr lang="en-IN" sz="2400" dirty="0" err="1"/>
              <a:t>dest</a:t>
            </a:r>
            <a:r>
              <a:rPr lang="en-IN" sz="2400" dirty="0"/>
              <a:t>[50] = "This is an"; </a:t>
            </a:r>
          </a:p>
          <a:p>
            <a:pPr marL="0" indent="0" fontAlgn="base">
              <a:buNone/>
            </a:pPr>
            <a:r>
              <a:rPr lang="en-IN" sz="2400" dirty="0"/>
              <a:t>    char </a:t>
            </a:r>
            <a:r>
              <a:rPr lang="en-IN" sz="2400" dirty="0" err="1"/>
              <a:t>src</a:t>
            </a:r>
            <a:r>
              <a:rPr lang="en-IN" sz="2400" dirty="0"/>
              <a:t>[50] = " example"; </a:t>
            </a:r>
          </a:p>
          <a:p>
            <a:pPr marL="0" indent="0" fontAlgn="base">
              <a:buNone/>
            </a:pPr>
            <a:r>
              <a:rPr lang="en-IN" sz="2400" dirty="0"/>
              <a:t>    </a:t>
            </a:r>
            <a:r>
              <a:rPr lang="en-IN" sz="2400" dirty="0" err="1"/>
              <a:t>printf</a:t>
            </a:r>
            <a:r>
              <a:rPr lang="en-IN" sz="2400" dirty="0"/>
              <a:t>("</a:t>
            </a:r>
            <a:r>
              <a:rPr lang="en-IN" sz="2400" dirty="0" err="1"/>
              <a:t>dest</a:t>
            </a:r>
            <a:r>
              <a:rPr lang="en-IN" sz="2400" dirty="0"/>
              <a:t> Before: %s\n", </a:t>
            </a:r>
            <a:r>
              <a:rPr lang="en-IN" sz="2400" dirty="0" err="1"/>
              <a:t>dest</a:t>
            </a:r>
            <a:r>
              <a:rPr lang="en-IN" sz="2400" dirty="0"/>
              <a:t>); </a:t>
            </a:r>
          </a:p>
          <a:p>
            <a:pPr marL="0" indent="0" fontAlgn="base">
              <a:buNone/>
            </a:pPr>
            <a:r>
              <a:rPr lang="en-IN" sz="2400" dirty="0"/>
              <a:t>  </a:t>
            </a:r>
          </a:p>
          <a:p>
            <a:pPr marL="0" indent="0" fontAlgn="base">
              <a:buNone/>
            </a:pPr>
            <a:r>
              <a:rPr lang="en-IN" sz="2400" dirty="0"/>
              <a:t>    // concatenating </a:t>
            </a:r>
            <a:r>
              <a:rPr lang="en-IN" sz="2400" dirty="0" err="1"/>
              <a:t>src</a:t>
            </a:r>
            <a:r>
              <a:rPr lang="en-IN" sz="2400" dirty="0"/>
              <a:t> at the end of </a:t>
            </a:r>
            <a:r>
              <a:rPr lang="en-IN" sz="2400" dirty="0" err="1"/>
              <a:t>dest</a:t>
            </a:r>
            <a:r>
              <a:rPr lang="en-IN" sz="2400" dirty="0"/>
              <a:t> </a:t>
            </a:r>
          </a:p>
          <a:p>
            <a:pPr marL="0" indent="0" fontAlgn="base">
              <a:buNone/>
            </a:pPr>
            <a:r>
              <a:rPr lang="en-IN" sz="2400" dirty="0"/>
              <a:t>   </a:t>
            </a:r>
            <a:r>
              <a:rPr lang="en-IN" sz="2400" b="1" dirty="0">
                <a:solidFill>
                  <a:srgbClr val="FF0000"/>
                </a:solidFill>
              </a:rPr>
              <a:t> </a:t>
            </a:r>
            <a:r>
              <a:rPr lang="en-IN" sz="2400" b="1" dirty="0" err="1">
                <a:solidFill>
                  <a:srgbClr val="FF0000"/>
                </a:solidFill>
              </a:rPr>
              <a:t>strcat</a:t>
            </a:r>
            <a:r>
              <a:rPr lang="en-IN" sz="2400" b="1" dirty="0">
                <a:solidFill>
                  <a:srgbClr val="FF0000"/>
                </a:solidFill>
              </a:rPr>
              <a:t>(</a:t>
            </a:r>
            <a:r>
              <a:rPr lang="en-IN" sz="2400" b="1" dirty="0" err="1">
                <a:solidFill>
                  <a:srgbClr val="FF0000"/>
                </a:solidFill>
              </a:rPr>
              <a:t>dest</a:t>
            </a:r>
            <a:r>
              <a:rPr lang="en-IN" sz="2400" b="1" dirty="0">
                <a:solidFill>
                  <a:srgbClr val="FF0000"/>
                </a:solidFill>
              </a:rPr>
              <a:t>, </a:t>
            </a:r>
            <a:r>
              <a:rPr lang="en-IN" sz="2400" b="1" dirty="0" err="1">
                <a:solidFill>
                  <a:srgbClr val="FF0000"/>
                </a:solidFill>
              </a:rPr>
              <a:t>src</a:t>
            </a:r>
            <a:r>
              <a:rPr lang="en-IN" sz="2400" b="1" dirty="0">
                <a:solidFill>
                  <a:srgbClr val="FF0000"/>
                </a:solidFill>
              </a:rPr>
              <a:t>); </a:t>
            </a:r>
          </a:p>
          <a:p>
            <a:pPr marL="0" indent="0" fontAlgn="base">
              <a:buNone/>
            </a:pPr>
            <a:r>
              <a:rPr lang="en-IN" sz="2400" dirty="0"/>
              <a:t>  </a:t>
            </a:r>
          </a:p>
          <a:p>
            <a:pPr marL="0" indent="0" fontAlgn="base">
              <a:buNone/>
            </a:pPr>
            <a:r>
              <a:rPr lang="en-IN" sz="2400" dirty="0"/>
              <a:t>    </a:t>
            </a:r>
            <a:r>
              <a:rPr lang="en-IN" sz="2400" dirty="0" err="1"/>
              <a:t>printf</a:t>
            </a:r>
            <a:r>
              <a:rPr lang="en-IN" sz="2400" dirty="0"/>
              <a:t>("</a:t>
            </a:r>
            <a:r>
              <a:rPr lang="en-IN" sz="2400" dirty="0" err="1"/>
              <a:t>dest</a:t>
            </a:r>
            <a:r>
              <a:rPr lang="en-IN" sz="2400" dirty="0"/>
              <a:t> After: %s", </a:t>
            </a:r>
            <a:r>
              <a:rPr lang="en-IN" sz="2400" dirty="0" err="1"/>
              <a:t>dest</a:t>
            </a:r>
            <a:r>
              <a:rPr lang="en-IN" sz="2400" dirty="0"/>
              <a:t>); </a:t>
            </a:r>
          </a:p>
          <a:p>
            <a:pPr marL="0" indent="0" fontAlgn="base">
              <a:buNone/>
            </a:pPr>
            <a:r>
              <a:rPr lang="en-IN" sz="2400" dirty="0"/>
              <a:t>  </a:t>
            </a:r>
          </a:p>
          <a:p>
            <a:pPr marL="0" indent="0" fontAlgn="base">
              <a:buNone/>
            </a:pPr>
            <a:r>
              <a:rPr lang="en-IN" sz="2400" dirty="0"/>
              <a:t>    return 0; </a:t>
            </a:r>
          </a:p>
          <a:p>
            <a:pPr marL="0" indent="0" fontAlgn="base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124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 </a:t>
            </a:r>
            <a:r>
              <a:rPr lang="en-IN" b="1" dirty="0" err="1"/>
              <a:t>strcmp</a:t>
            </a:r>
            <a:r>
              <a:rPr lang="en-IN" b="1" dirty="0"/>
              <a:t>()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strcmp</a:t>
            </a:r>
            <a:r>
              <a:rPr lang="en-US" dirty="0"/>
              <a:t>() is a built-in library function that is used for string comparison. This function takes two strings (array of characters) as arguments,</a:t>
            </a:r>
            <a:r>
              <a:rPr lang="en-US" b="1" dirty="0"/>
              <a:t> compares these two strings lexicographically</a:t>
            </a:r>
            <a:r>
              <a:rPr lang="en-US" dirty="0"/>
              <a:t>, and then </a:t>
            </a:r>
            <a:r>
              <a:rPr lang="en-US" dirty="0">
                <a:solidFill>
                  <a:srgbClr val="FF0000"/>
                </a:solidFill>
              </a:rPr>
              <a:t>returns 0,1, or -1 </a:t>
            </a:r>
            <a:r>
              <a:rPr lang="en-US" dirty="0"/>
              <a:t>as the result. </a:t>
            </a:r>
          </a:p>
          <a:p>
            <a:pPr marL="0" indent="0" fontAlgn="base">
              <a:buNone/>
            </a:pPr>
            <a:r>
              <a:rPr lang="en-US" b="1" dirty="0"/>
              <a:t>Syntax of </a:t>
            </a:r>
            <a:r>
              <a:rPr lang="en-US" b="1" dirty="0" err="1"/>
              <a:t>strcmp</a:t>
            </a:r>
            <a:r>
              <a:rPr lang="en-US" b="1" dirty="0"/>
              <a:t>() in C</a:t>
            </a:r>
          </a:p>
          <a:p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i="1" dirty="0" err="1"/>
              <a:t>first_str</a:t>
            </a:r>
            <a:r>
              <a:rPr lang="en-US" dirty="0"/>
              <a:t>, </a:t>
            </a:r>
            <a:r>
              <a:rPr lang="en-US" i="1" dirty="0" err="1"/>
              <a:t>second_str</a:t>
            </a:r>
            <a:r>
              <a:rPr lang="en-US" dirty="0"/>
              <a:t>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9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A String in C programming is a sequence of characters terminated with a null character ‘\0’. </a:t>
            </a:r>
          </a:p>
          <a:p>
            <a:pPr fontAlgn="base"/>
            <a:r>
              <a:rPr lang="en-US" dirty="0"/>
              <a:t>The C String is stored as an array of characters. </a:t>
            </a:r>
          </a:p>
          <a:p>
            <a:pPr fontAlgn="base"/>
            <a:r>
              <a:rPr lang="en-US" dirty="0"/>
              <a:t>The difference between a character array and a C string is that the string in C is terminated with a unique character ‘\0’.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6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Syntax of </a:t>
            </a:r>
            <a:r>
              <a:rPr lang="en-US" b="1" dirty="0" err="1"/>
              <a:t>strcmp</a:t>
            </a:r>
            <a:r>
              <a:rPr lang="en-US" b="1" dirty="0"/>
              <a:t>() in C</a:t>
            </a:r>
          </a:p>
          <a:p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i="1" dirty="0" err="1"/>
              <a:t>first_str</a:t>
            </a:r>
            <a:r>
              <a:rPr lang="en-US" dirty="0"/>
              <a:t>, </a:t>
            </a:r>
            <a:r>
              <a:rPr lang="en-US" i="1" dirty="0" err="1"/>
              <a:t>second_str</a:t>
            </a:r>
            <a:r>
              <a:rPr lang="en-US" dirty="0"/>
              <a:t>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58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char </a:t>
            </a:r>
            <a:r>
              <a:rPr lang="en-IN" dirty="0" err="1"/>
              <a:t>dest</a:t>
            </a:r>
            <a:r>
              <a:rPr lang="en-IN" dirty="0"/>
              <a:t>[50] = "This is an"; 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src</a:t>
            </a:r>
            <a:r>
              <a:rPr lang="en-IN" dirty="0"/>
              <a:t>[50] = " example";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dest</a:t>
            </a:r>
            <a:r>
              <a:rPr lang="en-IN" dirty="0"/>
              <a:t> Before: %s\n", </a:t>
            </a:r>
            <a:r>
              <a:rPr lang="en-IN" dirty="0" err="1"/>
              <a:t>dest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 err="1"/>
              <a:t>strncat</a:t>
            </a:r>
            <a:r>
              <a:rPr lang="en-IN" dirty="0"/>
              <a:t>(</a:t>
            </a:r>
            <a:r>
              <a:rPr lang="en-IN" dirty="0" err="1"/>
              <a:t>dest</a:t>
            </a:r>
            <a:r>
              <a:rPr lang="en-IN" dirty="0"/>
              <a:t> , src,3);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dest</a:t>
            </a:r>
            <a:r>
              <a:rPr lang="en-IN" dirty="0"/>
              <a:t> After: %s", </a:t>
            </a:r>
            <a:r>
              <a:rPr lang="en-IN" dirty="0" err="1"/>
              <a:t>dest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return 0; }</a:t>
            </a:r>
          </a:p>
        </p:txBody>
      </p:sp>
    </p:spTree>
    <p:extLst>
      <p:ext uri="{BB962C8B-B14F-4D97-AF65-F5344CB8AC3E}">
        <p14:creationId xmlns:p14="http://schemas.microsoft.com/office/powerpoint/2010/main" val="78574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Return Value of </a:t>
            </a:r>
            <a:r>
              <a:rPr lang="en-US" sz="2000" dirty="0" err="1"/>
              <a:t>strcmp</a:t>
            </a:r>
            <a:r>
              <a:rPr lang="en-US" sz="2000" dirty="0"/>
              <a:t>() in C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strcmp</a:t>
            </a:r>
            <a:r>
              <a:rPr lang="en-US" sz="2000" dirty="0"/>
              <a:t>() function returns three different values after the comparison of the two strings which are as follows: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1. Zero ( 0 )</a:t>
            </a:r>
          </a:p>
          <a:p>
            <a:pPr marL="0" indent="0">
              <a:buNone/>
            </a:pPr>
            <a:r>
              <a:rPr lang="en-US" sz="2000" dirty="0"/>
              <a:t>A value equal to zero when both strings are found to be identical. That is, all of the characters in both strings are the same.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2. Greater than Zero ( &gt; 0 )</a:t>
            </a:r>
          </a:p>
          <a:p>
            <a:pPr marL="0" indent="0">
              <a:buNone/>
            </a:pPr>
            <a:r>
              <a:rPr lang="en-US" sz="2000" dirty="0"/>
              <a:t>A value greater than zero is returned when the first not-matching character in </a:t>
            </a:r>
            <a:r>
              <a:rPr lang="en-US" sz="2000" dirty="0" err="1"/>
              <a:t>first_str</a:t>
            </a:r>
            <a:r>
              <a:rPr lang="en-US" sz="2000" dirty="0"/>
              <a:t> has a greater ASCII value than the corresponding character in </a:t>
            </a:r>
            <a:r>
              <a:rPr lang="en-US" sz="2000" dirty="0" err="1"/>
              <a:t>second_str</a:t>
            </a:r>
            <a:r>
              <a:rPr lang="en-US" sz="2000" dirty="0"/>
              <a:t> or we can also say that if the character in </a:t>
            </a:r>
            <a:r>
              <a:rPr lang="en-US" sz="2000" dirty="0" err="1"/>
              <a:t>first_str</a:t>
            </a:r>
            <a:r>
              <a:rPr lang="en-US" sz="2000" dirty="0"/>
              <a:t> is lexicographically after the character of </a:t>
            </a:r>
            <a:r>
              <a:rPr lang="en-US" sz="2000" dirty="0" err="1"/>
              <a:t>second_str</a:t>
            </a:r>
            <a:r>
              <a:rPr lang="en-US" sz="2000" dirty="0"/>
              <a:t>, then zero is returned.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3. Lesser than Zero ( &lt; 0 )</a:t>
            </a:r>
          </a:p>
          <a:p>
            <a:pPr marL="0" indent="0">
              <a:buNone/>
            </a:pPr>
            <a:r>
              <a:rPr lang="en-US" sz="2000" dirty="0"/>
              <a:t>A value less than zero is returned when the first not-matching character in </a:t>
            </a:r>
            <a:r>
              <a:rPr lang="en-US" sz="2000" dirty="0" err="1"/>
              <a:t>first_str</a:t>
            </a:r>
            <a:r>
              <a:rPr lang="en-US" sz="2000" dirty="0"/>
              <a:t> has a lesser ASCII value than the corresponding character in </a:t>
            </a:r>
            <a:r>
              <a:rPr lang="en-US" sz="2000" dirty="0" err="1"/>
              <a:t>second_str</a:t>
            </a:r>
            <a:r>
              <a:rPr lang="en-US" sz="2000" dirty="0"/>
              <a:t>. We can also say that if the character in </a:t>
            </a:r>
            <a:r>
              <a:rPr lang="en-US" sz="2000" dirty="0" err="1"/>
              <a:t>first_str</a:t>
            </a:r>
            <a:r>
              <a:rPr lang="en-US" sz="2000" dirty="0"/>
              <a:t> is lexicographically before the character of </a:t>
            </a:r>
            <a:r>
              <a:rPr lang="en-US" sz="2000" dirty="0" err="1"/>
              <a:t>second_str</a:t>
            </a:r>
            <a:r>
              <a:rPr lang="en-US" sz="2000" dirty="0"/>
              <a:t>, zero is returned.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172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8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9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53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2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/ C program to illustrate</a:t>
            </a:r>
          </a:p>
          <a:p>
            <a:pPr marL="0" indent="0">
              <a:buNone/>
            </a:pPr>
            <a:r>
              <a:rPr lang="en-IN" sz="1800" dirty="0"/>
              <a:t>// </a:t>
            </a:r>
            <a:r>
              <a:rPr lang="en-IN" sz="1800" dirty="0" err="1"/>
              <a:t>strcmp</a:t>
            </a:r>
            <a:r>
              <a:rPr lang="en-IN" sz="1800" dirty="0"/>
              <a:t>() function</a:t>
            </a:r>
          </a:p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string.h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char </a:t>
            </a:r>
            <a:r>
              <a:rPr lang="en-IN" sz="1800" dirty="0" err="1"/>
              <a:t>first_str</a:t>
            </a:r>
            <a:r>
              <a:rPr lang="en-IN" sz="1800" dirty="0"/>
              <a:t>[] = "g f g";</a:t>
            </a:r>
          </a:p>
          <a:p>
            <a:pPr marL="0" indent="0">
              <a:buNone/>
            </a:pPr>
            <a:r>
              <a:rPr lang="en-IN" sz="1800" dirty="0"/>
              <a:t>    char </a:t>
            </a:r>
            <a:r>
              <a:rPr lang="en-IN" sz="1800" dirty="0" err="1"/>
              <a:t>second_str</a:t>
            </a:r>
            <a:r>
              <a:rPr lang="en-IN" sz="1800" dirty="0"/>
              <a:t>[] = "g f g";</a:t>
            </a:r>
          </a:p>
          <a:p>
            <a:pPr marL="0" indent="0">
              <a:buNone/>
            </a:pPr>
            <a:r>
              <a:rPr lang="en-IN" sz="1800" dirty="0"/>
              <a:t>// Using </a:t>
            </a:r>
            <a:r>
              <a:rPr lang="en-IN" sz="1800" dirty="0" err="1"/>
              <a:t>strcmp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res = </a:t>
            </a:r>
            <a:r>
              <a:rPr lang="en-IN" sz="1800" dirty="0" err="1"/>
              <a:t>strcmp</a:t>
            </a:r>
            <a:r>
              <a:rPr lang="en-IN" sz="1800" dirty="0"/>
              <a:t>(</a:t>
            </a:r>
            <a:r>
              <a:rPr lang="en-IN" sz="1800" dirty="0" err="1"/>
              <a:t>first_str</a:t>
            </a:r>
            <a:r>
              <a:rPr lang="en-IN" sz="1800" dirty="0"/>
              <a:t>, </a:t>
            </a:r>
            <a:r>
              <a:rPr lang="en-IN" sz="1800" dirty="0" err="1"/>
              <a:t>second_str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if (res==0)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("Strings are equal");</a:t>
            </a:r>
          </a:p>
          <a:p>
            <a:pPr marL="0" indent="0">
              <a:buNone/>
            </a:pPr>
            <a:r>
              <a:rPr lang="en-IN" sz="1800" dirty="0"/>
              <a:t>    else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printf</a:t>
            </a:r>
            <a:r>
              <a:rPr lang="en-IN" sz="1800" dirty="0"/>
              <a:t>("Strings are unequal");    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nValue</a:t>
            </a:r>
            <a:r>
              <a:rPr lang="en-IN" sz="1800" dirty="0"/>
              <a:t> returned by </a:t>
            </a:r>
            <a:r>
              <a:rPr lang="en-IN" sz="1800" dirty="0" err="1"/>
              <a:t>strcmp</a:t>
            </a:r>
            <a:r>
              <a:rPr lang="en-IN" sz="1800" dirty="0"/>
              <a:t>() is: %d" , res);</a:t>
            </a:r>
          </a:p>
          <a:p>
            <a:pPr marL="0" indent="0">
              <a:buNone/>
            </a:pPr>
            <a:r>
              <a:rPr lang="en-IN" sz="1800" dirty="0"/>
              <a:t>    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302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 Reverse String: </a:t>
            </a:r>
            <a:r>
              <a:rPr lang="en-IN" dirty="0" err="1"/>
              <a:t>strrev</a:t>
            </a:r>
            <a:r>
              <a:rPr lang="en-IN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 &lt;</a:t>
            </a:r>
            <a:r>
              <a:rPr lang="en-IN" dirty="0" err="1"/>
              <a:t>string.h</a:t>
            </a:r>
            <a:r>
              <a:rPr lang="en-IN" dirty="0"/>
              <a:t>&gt;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main(){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char</a:t>
            </a:r>
            <a:r>
              <a:rPr lang="en-IN" dirty="0"/>
              <a:t> </a:t>
            </a:r>
            <a:r>
              <a:rPr lang="en-IN" dirty="0" err="1"/>
              <a:t>str</a:t>
            </a:r>
            <a:r>
              <a:rPr lang="en-IN" dirty="0"/>
              <a:t>[20];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("Enter string: ");    </a:t>
            </a:r>
          </a:p>
          <a:p>
            <a:pPr marL="0" indent="0">
              <a:buNone/>
            </a:pPr>
            <a:r>
              <a:rPr lang="en-IN" dirty="0"/>
              <a:t>  gets(</a:t>
            </a:r>
            <a:r>
              <a:rPr lang="en-IN" dirty="0" err="1"/>
              <a:t>str</a:t>
            </a:r>
            <a:r>
              <a:rPr lang="en-IN" dirty="0"/>
              <a:t>);//reads string from console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("String is: %s",</a:t>
            </a:r>
            <a:r>
              <a:rPr lang="en-IN" dirty="0" err="1"/>
              <a:t>str</a:t>
            </a:r>
            <a:r>
              <a:rPr lang="en-IN" dirty="0"/>
              <a:t>);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nReverse</a:t>
            </a:r>
            <a:r>
              <a:rPr lang="en-IN" dirty="0"/>
              <a:t> String is: %s",</a:t>
            </a:r>
            <a:r>
              <a:rPr lang="en-IN" dirty="0" err="1"/>
              <a:t>strrev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));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return</a:t>
            </a:r>
            <a:r>
              <a:rPr lang="en-IN" dirty="0"/>
              <a:t> 0;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68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 String Lowercase: </a:t>
            </a:r>
            <a:r>
              <a:rPr lang="en-IN" dirty="0" err="1"/>
              <a:t>strlwr</a:t>
            </a:r>
            <a:r>
              <a:rPr lang="en-IN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strlwr</a:t>
            </a:r>
            <a:r>
              <a:rPr lang="en-IN" dirty="0"/>
              <a:t>(string) function returns string characters in lowercase. Let's see a simple example of </a:t>
            </a:r>
            <a:r>
              <a:rPr lang="en-IN" dirty="0" err="1"/>
              <a:t>strlwr</a:t>
            </a:r>
            <a:r>
              <a:rPr lang="en-IN" dirty="0"/>
              <a:t>() function.</a:t>
            </a:r>
          </a:p>
          <a:p>
            <a:pPr marL="0" indent="0">
              <a:buNone/>
            </a:pPr>
            <a:r>
              <a:rPr lang="en-IN" b="1" dirty="0"/>
              <a:t>#include&lt;</a:t>
            </a:r>
            <a:r>
              <a:rPr lang="en-IN" b="1" dirty="0" err="1"/>
              <a:t>stdio.h</a:t>
            </a:r>
            <a:r>
              <a:rPr lang="en-IN" b="1" dirty="0"/>
              <a:t>&gt;  </a:t>
            </a:r>
          </a:p>
          <a:p>
            <a:pPr marL="0" indent="0">
              <a:buNone/>
            </a:pPr>
            <a:r>
              <a:rPr lang="en-IN" b="1" dirty="0"/>
              <a:t>#include &lt;</a:t>
            </a:r>
            <a:r>
              <a:rPr lang="en-IN" b="1" dirty="0" err="1"/>
              <a:t>string.h</a:t>
            </a:r>
            <a:r>
              <a:rPr lang="en-IN" b="1" dirty="0"/>
              <a:t>&gt;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 main(){    </a:t>
            </a:r>
          </a:p>
          <a:p>
            <a:pPr marL="0" indent="0">
              <a:buNone/>
            </a:pPr>
            <a:r>
              <a:rPr lang="en-IN" b="1" dirty="0"/>
              <a:t>  char </a:t>
            </a:r>
            <a:r>
              <a:rPr lang="en-IN" b="1" dirty="0" err="1"/>
              <a:t>str</a:t>
            </a:r>
            <a:r>
              <a:rPr lang="en-IN" b="1" dirty="0"/>
              <a:t>[20];    </a:t>
            </a:r>
          </a:p>
          <a:p>
            <a:pPr marL="0" indent="0">
              <a:buNone/>
            </a:pPr>
            <a:r>
              <a:rPr lang="en-IN" b="1" dirty="0"/>
              <a:t>  </a:t>
            </a:r>
            <a:r>
              <a:rPr lang="en-IN" b="1" dirty="0" err="1"/>
              <a:t>printf</a:t>
            </a:r>
            <a:r>
              <a:rPr lang="en-IN" b="1" dirty="0"/>
              <a:t>("Enter string: ");    </a:t>
            </a:r>
          </a:p>
          <a:p>
            <a:pPr marL="0" indent="0">
              <a:buNone/>
            </a:pPr>
            <a:r>
              <a:rPr lang="en-IN" b="1" dirty="0"/>
              <a:t>  gets(</a:t>
            </a:r>
            <a:r>
              <a:rPr lang="en-IN" b="1" dirty="0" err="1"/>
              <a:t>str</a:t>
            </a:r>
            <a:r>
              <a:rPr lang="en-IN" b="1" dirty="0"/>
              <a:t>);//reads string from console    </a:t>
            </a:r>
          </a:p>
          <a:p>
            <a:pPr marL="0" indent="0">
              <a:buNone/>
            </a:pPr>
            <a:r>
              <a:rPr lang="en-IN" b="1" dirty="0"/>
              <a:t>  </a:t>
            </a:r>
            <a:r>
              <a:rPr lang="en-IN" b="1" dirty="0" err="1"/>
              <a:t>printf</a:t>
            </a:r>
            <a:r>
              <a:rPr lang="en-IN" b="1" dirty="0"/>
              <a:t>("String is: %s",</a:t>
            </a:r>
            <a:r>
              <a:rPr lang="en-IN" b="1" dirty="0" err="1"/>
              <a:t>str</a:t>
            </a:r>
            <a:r>
              <a:rPr lang="en-IN" b="1" dirty="0"/>
              <a:t>);    </a:t>
            </a:r>
          </a:p>
          <a:p>
            <a:pPr marL="0" indent="0">
              <a:buNone/>
            </a:pPr>
            <a:r>
              <a:rPr lang="en-IN" b="1" dirty="0"/>
              <a:t>  </a:t>
            </a:r>
            <a:r>
              <a:rPr lang="en-IN" b="1" dirty="0" err="1"/>
              <a:t>printf</a:t>
            </a:r>
            <a:r>
              <a:rPr lang="en-IN" b="1" dirty="0"/>
              <a:t>("\</a:t>
            </a:r>
            <a:r>
              <a:rPr lang="en-IN" b="1" dirty="0" err="1"/>
              <a:t>nLower</a:t>
            </a:r>
            <a:r>
              <a:rPr lang="en-IN" b="1" dirty="0"/>
              <a:t> String is: %s",</a:t>
            </a:r>
            <a:r>
              <a:rPr lang="en-IN" b="1" dirty="0" err="1"/>
              <a:t>strlwr</a:t>
            </a:r>
            <a:r>
              <a:rPr lang="en-IN" b="1" dirty="0"/>
              <a:t>(</a:t>
            </a:r>
            <a:r>
              <a:rPr lang="en-IN" b="1" dirty="0" err="1"/>
              <a:t>str</a:t>
            </a:r>
            <a:r>
              <a:rPr lang="en-IN" b="1" dirty="0"/>
              <a:t>));    </a:t>
            </a:r>
          </a:p>
          <a:p>
            <a:pPr marL="0" indent="0">
              <a:buNone/>
            </a:pPr>
            <a:r>
              <a:rPr lang="en-IN" b="1" dirty="0"/>
              <a:t> return 0;    </a:t>
            </a:r>
          </a:p>
          <a:p>
            <a:pPr marL="0" indent="0">
              <a:buNone/>
            </a:pPr>
            <a:r>
              <a:rPr lang="en-IN" b="1" dirty="0"/>
              <a:t>}  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78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54387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C String Uppercase: </a:t>
            </a:r>
            <a:r>
              <a:rPr lang="en-IN" dirty="0" err="1"/>
              <a:t>strupr</a:t>
            </a:r>
            <a:r>
              <a:rPr lang="en-IN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strupr</a:t>
            </a:r>
            <a:r>
              <a:rPr lang="en-IN" dirty="0"/>
              <a:t>(string) function returns string characters in uppercase. Let's see a simple example of </a:t>
            </a:r>
            <a:r>
              <a:rPr lang="en-IN" dirty="0" err="1"/>
              <a:t>strupr</a:t>
            </a:r>
            <a:r>
              <a:rPr lang="en-IN" dirty="0"/>
              <a:t>() function.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 &lt;</a:t>
            </a:r>
            <a:r>
              <a:rPr lang="en-IN" dirty="0" err="1"/>
              <a:t>string.h</a:t>
            </a:r>
            <a:r>
              <a:rPr lang="en-IN" dirty="0"/>
              <a:t>&gt;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main(){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char</a:t>
            </a:r>
            <a:r>
              <a:rPr lang="en-IN" dirty="0"/>
              <a:t> </a:t>
            </a:r>
            <a:r>
              <a:rPr lang="en-IN" dirty="0" err="1"/>
              <a:t>str</a:t>
            </a:r>
            <a:r>
              <a:rPr lang="en-IN" dirty="0"/>
              <a:t>[20];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("Enter string: ");    </a:t>
            </a:r>
          </a:p>
          <a:p>
            <a:pPr marL="0" indent="0">
              <a:buNone/>
            </a:pPr>
            <a:r>
              <a:rPr lang="en-IN" dirty="0"/>
              <a:t>  gets(</a:t>
            </a:r>
            <a:r>
              <a:rPr lang="en-IN" dirty="0" err="1"/>
              <a:t>str</a:t>
            </a:r>
            <a:r>
              <a:rPr lang="en-IN" dirty="0"/>
              <a:t>);//reads string from console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("String is: %s",</a:t>
            </a:r>
            <a:r>
              <a:rPr lang="en-IN" dirty="0" err="1"/>
              <a:t>str</a:t>
            </a:r>
            <a:r>
              <a:rPr lang="en-IN" dirty="0"/>
              <a:t>);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nUpper</a:t>
            </a:r>
            <a:r>
              <a:rPr lang="en-IN" dirty="0"/>
              <a:t> String is: %s",</a:t>
            </a:r>
            <a:r>
              <a:rPr lang="en-IN" dirty="0" err="1"/>
              <a:t>strupr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));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return</a:t>
            </a:r>
            <a:r>
              <a:rPr lang="en-IN" dirty="0"/>
              <a:t> 0;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4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string in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5781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016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string.h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header file contains the following functions: 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98140"/>
              </p:ext>
            </p:extLst>
          </p:nvPr>
        </p:nvGraphicFramePr>
        <p:xfrm>
          <a:off x="381000" y="2057400"/>
          <a:ext cx="8229600" cy="208026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200" b="0" dirty="0" err="1">
                          <a:effectLst/>
                        </a:rPr>
                        <a:t>strncpy</a:t>
                      </a:r>
                      <a:r>
                        <a:rPr lang="en-IN" sz="2200" b="0" dirty="0">
                          <a:effectLst/>
                        </a:rPr>
                        <a:t>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Copy first n characters of one string to another.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200" b="0" u="sng" dirty="0" err="1">
                          <a:effectLst/>
                          <a:hlinkClick r:id="rId2"/>
                        </a:rPr>
                        <a:t>strncat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()</a:t>
                      </a:r>
                      <a:endParaRPr lang="en-IN" sz="2200" b="0" dirty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Concatenates first n characters of one string to another.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200" b="0" dirty="0" err="1">
                          <a:effectLst/>
                        </a:rPr>
                        <a:t>strncmp</a:t>
                      </a:r>
                      <a:r>
                        <a:rPr lang="en-IN" sz="2200" b="0" dirty="0">
                          <a:effectLst/>
                        </a:rPr>
                        <a:t>()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Compares first n characters of two strings.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 String Declaration Syntax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Declaring a string in C is as simple as declaring a one-dimensional array. Below is the basic syntax for declaring a string.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    char </a:t>
            </a:r>
            <a:r>
              <a:rPr lang="en-US" i="1" dirty="0" err="1">
                <a:solidFill>
                  <a:srgbClr val="FF0000"/>
                </a:solidFill>
              </a:rPr>
              <a:t>string_name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pPr fontAlgn="base"/>
            <a:r>
              <a:rPr lang="en-US" dirty="0"/>
              <a:t>In the above syntax </a:t>
            </a:r>
            <a:r>
              <a:rPr lang="en-US" b="1" dirty="0" err="1"/>
              <a:t>string_name</a:t>
            </a:r>
            <a:r>
              <a:rPr lang="en-US" dirty="0"/>
              <a:t> is any name given to the string variable and size is used to define the length of the string, </a:t>
            </a:r>
            <a:r>
              <a:rPr lang="en-US" dirty="0" err="1"/>
              <a:t>i.e</a:t>
            </a:r>
            <a:r>
              <a:rPr lang="en-US" dirty="0"/>
              <a:t> the number of characters strings will store.</a:t>
            </a:r>
          </a:p>
          <a:p>
            <a:pPr fontAlgn="base"/>
            <a:r>
              <a:rPr lang="en-US" dirty="0"/>
              <a:t>There is an extra terminating character which is the </a:t>
            </a:r>
            <a:r>
              <a:rPr lang="en-US" b="1" i="1" dirty="0"/>
              <a:t>Null character (‘\0’) used to indicate the termination of a string that differs strings from normal character arrays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/>
              <a:t>C String Initialization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 string in C can be initialized in different ways. We will explain this with the help of an example. </a:t>
            </a:r>
          </a:p>
          <a:p>
            <a:pPr fontAlgn="base"/>
            <a:r>
              <a:rPr lang="en-US" dirty="0"/>
              <a:t>Below are the examples to declare a string with the name str and initialize it with “</a:t>
            </a:r>
            <a:r>
              <a:rPr lang="en-US" dirty="0" err="1"/>
              <a:t>GeeksforGeeks</a:t>
            </a:r>
            <a:r>
              <a:rPr lang="en-US" dirty="0"/>
              <a:t>”.</a:t>
            </a:r>
          </a:p>
          <a:p>
            <a:pPr marL="0" indent="0" fontAlgn="base">
              <a:buNone/>
            </a:pPr>
            <a:r>
              <a:rPr lang="en-US" b="1" dirty="0"/>
              <a:t>We can initialize a C string in 4 different ways which are as follows: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1. Assigning a String Literal without Size</a:t>
            </a:r>
          </a:p>
          <a:p>
            <a:pPr fontAlgn="base"/>
            <a:r>
              <a:rPr lang="en-US" dirty="0"/>
              <a:t>String literals can be assigned without size. Here, the name of the string </a:t>
            </a:r>
            <a:r>
              <a:rPr lang="en-US" dirty="0" err="1"/>
              <a:t>str</a:t>
            </a:r>
            <a:r>
              <a:rPr lang="en-US" dirty="0"/>
              <a:t> acts as a pointer because it is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char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[] = “Apple";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2. Assigning a String Literal with a Predefined Size</a:t>
            </a:r>
          </a:p>
          <a:p>
            <a:pPr fontAlgn="base"/>
            <a:r>
              <a:rPr lang="en-US" dirty="0"/>
              <a:t>String literals can be assigned with a predefined size. </a:t>
            </a:r>
          </a:p>
          <a:p>
            <a:pPr fontAlgn="base"/>
            <a:r>
              <a:rPr lang="en-US" dirty="0"/>
              <a:t>But we should always account for one extra space which will be assigned to the null character.</a:t>
            </a:r>
          </a:p>
          <a:p>
            <a:pPr fontAlgn="base"/>
            <a:r>
              <a:rPr lang="en-US" dirty="0"/>
              <a:t> If we want to store a </a:t>
            </a:r>
            <a:r>
              <a:rPr lang="en-US" b="1" dirty="0"/>
              <a:t>string of size n </a:t>
            </a:r>
            <a:r>
              <a:rPr lang="en-US" dirty="0"/>
              <a:t>then we should always declare a string with a </a:t>
            </a:r>
            <a:r>
              <a:rPr lang="en-US" b="1" dirty="0"/>
              <a:t>size equal to or greater than n+1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char str[50] = “Apple";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1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/>
              <a:t>3. Assigning Character by Character with Size</a:t>
            </a:r>
          </a:p>
          <a:p>
            <a:pPr fontAlgn="base"/>
            <a:r>
              <a:rPr lang="en-US" sz="2800" dirty="0"/>
              <a:t>We can also assign a string character by character. But we should remember to set the end character as ‘\0’ which is a null character.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char str[6] = { ‘</a:t>
            </a:r>
            <a:r>
              <a:rPr lang="en-US" sz="2800" b="1" dirty="0" err="1">
                <a:solidFill>
                  <a:srgbClr val="FF0000"/>
                </a:solidFill>
              </a:rPr>
              <a:t>A',‘p',‘p',‘l',‘e</a:t>
            </a:r>
            <a:r>
              <a:rPr lang="en-US" sz="2800" b="1" dirty="0">
                <a:solidFill>
                  <a:srgbClr val="FF0000"/>
                </a:solidFill>
              </a:rPr>
              <a:t>','\0'};</a:t>
            </a:r>
            <a:endParaRPr lang="en-IN" sz="2800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sz="2800" b="1" dirty="0"/>
          </a:p>
          <a:p>
            <a:pPr marL="0" indent="0" fontAlgn="base">
              <a:buNone/>
            </a:pPr>
            <a:r>
              <a:rPr lang="en-US" sz="2800" b="1" dirty="0"/>
              <a:t>4. Assigning Character by Character without size</a:t>
            </a:r>
          </a:p>
          <a:p>
            <a:pPr fontAlgn="base"/>
            <a:r>
              <a:rPr lang="en-US" sz="2800" dirty="0"/>
              <a:t>We can assign character by character without size with the NULL character at the end. The size of the string is determined by the compiler automatically.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char str[] = { ‘</a:t>
            </a:r>
            <a:r>
              <a:rPr lang="en-US" sz="2800" b="1" dirty="0" err="1">
                <a:solidFill>
                  <a:srgbClr val="FF0000"/>
                </a:solidFill>
              </a:rPr>
              <a:t>A',‘p',‘p',‘l',‘e</a:t>
            </a:r>
            <a:r>
              <a:rPr lang="en-US" sz="2800" b="1" dirty="0">
                <a:solidFill>
                  <a:srgbClr val="FF0000"/>
                </a:solidFill>
              </a:rPr>
              <a:t>','\0'};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3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Read a String Input From the User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dirty="0"/>
              <a:t>// C program to read string from user </a:t>
            </a:r>
          </a:p>
          <a:p>
            <a:pPr marL="0" indent="0" fontAlgn="base">
              <a:buNone/>
            </a:pPr>
            <a:r>
              <a:rPr lang="en-US" sz="2400" b="1" dirty="0"/>
              <a:t>#include&lt;</a:t>
            </a:r>
            <a:r>
              <a:rPr lang="en-US" sz="2400" b="1" dirty="0" err="1"/>
              <a:t>stdio.h</a:t>
            </a:r>
            <a:r>
              <a:rPr lang="en-US" sz="2400" b="1" dirty="0"/>
              <a:t>&gt; </a:t>
            </a:r>
          </a:p>
          <a:p>
            <a:pPr marL="0" indent="0" fontAlgn="base">
              <a:buNone/>
            </a:pPr>
            <a:r>
              <a:rPr lang="en-US" sz="2400" b="1" dirty="0" err="1"/>
              <a:t>int</a:t>
            </a:r>
            <a:r>
              <a:rPr lang="en-US" sz="2400" b="1" dirty="0"/>
              <a:t> main() </a:t>
            </a:r>
          </a:p>
          <a:p>
            <a:pPr marL="0" indent="0" fontAlgn="base">
              <a:buNone/>
            </a:pPr>
            <a:r>
              <a:rPr lang="en-US" sz="2400" b="1" dirty="0"/>
              <a:t>{    </a:t>
            </a:r>
          </a:p>
          <a:p>
            <a:pPr marL="0" indent="0" fontAlgn="base">
              <a:buNone/>
            </a:pPr>
            <a:r>
              <a:rPr lang="en-US" sz="2400" b="1" dirty="0"/>
              <a:t>    // declaring string </a:t>
            </a:r>
          </a:p>
          <a:p>
            <a:pPr marL="0" indent="0" fontAlgn="base">
              <a:buNone/>
            </a:pPr>
            <a:r>
              <a:rPr lang="en-US" sz="2400" b="1" dirty="0"/>
              <a:t>    char </a:t>
            </a:r>
            <a:r>
              <a:rPr lang="en-US" sz="2400" b="1" dirty="0" err="1"/>
              <a:t>str</a:t>
            </a:r>
            <a:r>
              <a:rPr lang="en-US" sz="2400" b="1" dirty="0"/>
              <a:t>[50];    </a:t>
            </a:r>
          </a:p>
          <a:p>
            <a:pPr marL="0" indent="0" fontAlgn="base">
              <a:buNone/>
            </a:pPr>
            <a:r>
              <a:rPr lang="en-US" sz="2400" b="1" dirty="0"/>
              <a:t>    // reading string </a:t>
            </a:r>
          </a:p>
          <a:p>
            <a:pPr marL="0" indent="0" fontAlgn="base">
              <a:buNone/>
            </a:pPr>
            <a:r>
              <a:rPr lang="en-US" sz="2400" b="1" dirty="0"/>
              <a:t>    </a:t>
            </a:r>
            <a:r>
              <a:rPr lang="en-US" sz="2400" b="1" dirty="0" err="1"/>
              <a:t>scanf</a:t>
            </a:r>
            <a:r>
              <a:rPr lang="en-US" sz="2400" b="1" dirty="0"/>
              <a:t>("%s",</a:t>
            </a:r>
            <a:r>
              <a:rPr lang="en-US" sz="2400" b="1" dirty="0" err="1"/>
              <a:t>str</a:t>
            </a:r>
            <a:r>
              <a:rPr lang="en-US" sz="2400" b="1" dirty="0"/>
              <a:t>);    </a:t>
            </a:r>
          </a:p>
          <a:p>
            <a:pPr marL="0" indent="0" fontAlgn="base">
              <a:buNone/>
            </a:pPr>
            <a:r>
              <a:rPr lang="en-US" sz="2400" b="1" dirty="0"/>
              <a:t>    // print string </a:t>
            </a:r>
          </a:p>
          <a:p>
            <a:pPr marL="0" indent="0" fontAlgn="base">
              <a:buNone/>
            </a:pPr>
            <a:r>
              <a:rPr lang="en-US" sz="2400" b="1" dirty="0"/>
              <a:t>    </a:t>
            </a:r>
            <a:r>
              <a:rPr lang="en-US" sz="2400" b="1" dirty="0" err="1"/>
              <a:t>printf</a:t>
            </a:r>
            <a:r>
              <a:rPr lang="en-US" sz="2400" b="1" dirty="0"/>
              <a:t>("%s",</a:t>
            </a:r>
            <a:r>
              <a:rPr lang="en-US" sz="2400" b="1" dirty="0" err="1"/>
              <a:t>str</a:t>
            </a:r>
            <a:r>
              <a:rPr lang="en-US" sz="2400" b="1" dirty="0"/>
              <a:t>); </a:t>
            </a:r>
          </a:p>
          <a:p>
            <a:pPr marL="0" indent="0" fontAlgn="base">
              <a:buNone/>
            </a:pPr>
            <a:r>
              <a:rPr lang="en-US" sz="2400" b="1" dirty="0"/>
              <a:t>    </a:t>
            </a:r>
          </a:p>
          <a:p>
            <a:pPr marL="0" indent="0" fontAlgn="base">
              <a:buNone/>
            </a:pPr>
            <a:r>
              <a:rPr lang="en-US" sz="2400" b="1" dirty="0"/>
              <a:t>    return 0; </a:t>
            </a:r>
          </a:p>
          <a:p>
            <a:pPr marL="0" indent="0" fontAlgn="base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2402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Array of Strings in C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IN" b="1" dirty="0"/>
              <a:t>// of strings</a:t>
            </a:r>
          </a:p>
          <a:p>
            <a:pPr marL="0" indent="0" fontAlgn="base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 fontAlgn="base">
              <a:buNone/>
            </a:pPr>
            <a:r>
              <a:rPr lang="en-IN" b="1" dirty="0"/>
              <a:t> </a:t>
            </a:r>
          </a:p>
          <a:p>
            <a:pPr marL="0" indent="0" fontAlgn="base">
              <a:buNone/>
            </a:pPr>
            <a:r>
              <a:rPr lang="en-IN" b="1" dirty="0"/>
              <a:t>// Driver code</a:t>
            </a:r>
          </a:p>
          <a:p>
            <a:pPr marL="0" indent="0" fontAlgn="base">
              <a:buNone/>
            </a:pPr>
            <a:r>
              <a:rPr lang="en-IN" b="1" dirty="0" err="1"/>
              <a:t>int</a:t>
            </a:r>
            <a:r>
              <a:rPr lang="en-IN" b="1" dirty="0"/>
              <a:t> main()</a:t>
            </a:r>
          </a:p>
          <a:p>
            <a:pPr marL="0" indent="0" fontAlgn="base">
              <a:buNone/>
            </a:pPr>
            <a:r>
              <a:rPr lang="en-IN" b="1" dirty="0"/>
              <a:t>{</a:t>
            </a:r>
          </a:p>
          <a:p>
            <a:pPr marL="0" indent="0" fontAlgn="base">
              <a:buNone/>
            </a:pPr>
            <a:r>
              <a:rPr lang="en-IN" b="1" dirty="0"/>
              <a:t>  char </a:t>
            </a:r>
            <a:r>
              <a:rPr lang="en-IN" b="1" dirty="0" err="1"/>
              <a:t>arr</a:t>
            </a:r>
            <a:r>
              <a:rPr lang="en-IN" b="1" dirty="0"/>
              <a:t>[3][10] = {“Apple",  “Orange", “Kiwi"};</a:t>
            </a:r>
          </a:p>
          <a:p>
            <a:pPr marL="0" indent="0" fontAlgn="base">
              <a:buNone/>
            </a:pPr>
            <a:r>
              <a:rPr lang="en-IN" b="1" dirty="0"/>
              <a:t>  </a:t>
            </a:r>
            <a:r>
              <a:rPr lang="en-IN" b="1" dirty="0" err="1"/>
              <a:t>printf</a:t>
            </a:r>
            <a:r>
              <a:rPr lang="en-IN" b="1" dirty="0"/>
              <a:t>("String array Elements are:\n");</a:t>
            </a:r>
          </a:p>
          <a:p>
            <a:pPr marL="0" indent="0" fontAlgn="base">
              <a:buNone/>
            </a:pPr>
            <a:r>
              <a:rPr lang="en-IN" b="1" dirty="0"/>
              <a:t>   </a:t>
            </a:r>
          </a:p>
          <a:p>
            <a:pPr marL="0" indent="0" fontAlgn="base">
              <a:buNone/>
            </a:pPr>
            <a:r>
              <a:rPr lang="en-IN" b="1" dirty="0"/>
              <a:t>  for (</a:t>
            </a:r>
            <a:r>
              <a:rPr lang="en-IN" b="1" dirty="0" err="1"/>
              <a:t>int</a:t>
            </a:r>
            <a:r>
              <a:rPr lang="en-IN" b="1" dirty="0"/>
              <a:t> i = 0; i &lt; 3; i++) </a:t>
            </a:r>
          </a:p>
          <a:p>
            <a:pPr marL="0" indent="0" fontAlgn="base">
              <a:buNone/>
            </a:pPr>
            <a:r>
              <a:rPr lang="en-IN" b="1" dirty="0"/>
              <a:t>  {</a:t>
            </a:r>
          </a:p>
          <a:p>
            <a:pPr marL="0" indent="0" fontAlgn="base">
              <a:buNone/>
            </a:pPr>
            <a:r>
              <a:rPr lang="en-IN" b="1" dirty="0"/>
              <a:t>    </a:t>
            </a:r>
            <a:r>
              <a:rPr lang="en-IN" b="1" dirty="0" err="1"/>
              <a:t>printf</a:t>
            </a:r>
            <a:r>
              <a:rPr lang="en-IN" b="1" dirty="0"/>
              <a:t>("%s\n", </a:t>
            </a:r>
            <a:r>
              <a:rPr lang="en-IN" b="1" dirty="0" err="1"/>
              <a:t>arr</a:t>
            </a:r>
            <a:r>
              <a:rPr lang="en-IN" b="1" dirty="0"/>
              <a:t>[i]);</a:t>
            </a:r>
          </a:p>
          <a:p>
            <a:pPr marL="0" indent="0" fontAlgn="base">
              <a:buNone/>
            </a:pPr>
            <a:r>
              <a:rPr lang="en-IN" b="1" dirty="0"/>
              <a:t>  }</a:t>
            </a:r>
          </a:p>
          <a:p>
            <a:pPr marL="0" indent="0" fontAlgn="base">
              <a:buNone/>
            </a:pPr>
            <a:r>
              <a:rPr lang="en-IN" b="1" dirty="0"/>
              <a:t>  return 0;</a:t>
            </a:r>
          </a:p>
          <a:p>
            <a:pPr marL="0" indent="0" fontAlgn="base"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05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1970</Words>
  <Application>Microsoft Office PowerPoint</Application>
  <PresentationFormat>On-screen Show (4:3)</PresentationFormat>
  <Paragraphs>243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inter-regular</vt:lpstr>
      <vt:lpstr>times new roman</vt:lpstr>
      <vt:lpstr>Office Theme</vt:lpstr>
      <vt:lpstr>Strings and its operations</vt:lpstr>
      <vt:lpstr>PowerPoint Presentation</vt:lpstr>
      <vt:lpstr>PowerPoint Presentation</vt:lpstr>
      <vt:lpstr>C String Declaration Syntax </vt:lpstr>
      <vt:lpstr>C String Initialization  </vt:lpstr>
      <vt:lpstr>PowerPoint Presentation</vt:lpstr>
      <vt:lpstr>PowerPoint Presentation</vt:lpstr>
      <vt:lpstr>Read a String Input From the User </vt:lpstr>
      <vt:lpstr>Array of Strings in C </vt:lpstr>
      <vt:lpstr>Invalid Operations in Arrays of Strings  </vt:lpstr>
      <vt:lpstr>Important String Functions</vt:lpstr>
      <vt:lpstr>strlen() function</vt:lpstr>
      <vt:lpstr>PowerPoint Presentation</vt:lpstr>
      <vt:lpstr>strcpy()</vt:lpstr>
      <vt:lpstr>PowerPoint Presentation</vt:lpstr>
      <vt:lpstr>strcat() Function</vt:lpstr>
      <vt:lpstr>strncat()</vt:lpstr>
      <vt:lpstr>PowerPoint Presentation</vt:lpstr>
      <vt:lpstr>C strcmp()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Reverse String: strrev() </vt:lpstr>
      <vt:lpstr>C String Lowercase: strlwr() </vt:lpstr>
      <vt:lpstr>C String Uppercase: strupr() </vt:lpstr>
      <vt:lpstr>String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its operations</dc:title>
  <dc:creator>welcome</dc:creator>
  <cp:lastModifiedBy>Arumuga Arun R</cp:lastModifiedBy>
  <cp:revision>45</cp:revision>
  <dcterms:created xsi:type="dcterms:W3CDTF">2006-08-16T00:00:00Z</dcterms:created>
  <dcterms:modified xsi:type="dcterms:W3CDTF">2025-01-09T10:12:03Z</dcterms:modified>
</cp:coreProperties>
</file>