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7" r:id="rId9"/>
    <p:sldId id="271" r:id="rId10"/>
    <p:sldId id="268" r:id="rId11"/>
    <p:sldId id="269" r:id="rId12"/>
    <p:sldId id="270"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62" r:id="rId32"/>
    <p:sldId id="263" r:id="rId33"/>
    <p:sldId id="264" r:id="rId34"/>
    <p:sldId id="290" r:id="rId35"/>
    <p:sldId id="26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 Functions</a:t>
            </a:r>
          </a:p>
        </p:txBody>
      </p:sp>
    </p:spTree>
    <p:extLst>
      <p:ext uri="{BB962C8B-B14F-4D97-AF65-F5344CB8AC3E}">
        <p14:creationId xmlns:p14="http://schemas.microsoft.com/office/powerpoint/2010/main" val="357121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without return value:</a:t>
            </a:r>
            <a:br>
              <a:rPr lang="en-US" dirty="0"/>
            </a:br>
            <a:endParaRPr lang="en-IN" dirty="0"/>
          </a:p>
        </p:txBody>
      </p:sp>
      <p:sp>
        <p:nvSpPr>
          <p:cNvPr id="3" name="Content Placeholder 2"/>
          <p:cNvSpPr>
            <a:spLocks noGrp="1"/>
          </p:cNvSpPr>
          <p:nvPr>
            <p:ph idx="1"/>
          </p:nvPr>
        </p:nvSpPr>
        <p:spPr/>
        <p:txBody>
          <a:bodyPr/>
          <a:lstStyle/>
          <a:p>
            <a:pPr marL="0" indent="0">
              <a:buNone/>
            </a:pPr>
            <a:r>
              <a:rPr lang="en-IN" dirty="0"/>
              <a:t>void hello(){  </a:t>
            </a:r>
          </a:p>
          <a:p>
            <a:pPr marL="0" indent="0">
              <a:buNone/>
            </a:pPr>
            <a:r>
              <a:rPr lang="en-IN" dirty="0" err="1"/>
              <a:t>printf</a:t>
            </a:r>
            <a:r>
              <a:rPr lang="en-IN" dirty="0"/>
              <a:t>("hello c");  </a:t>
            </a:r>
          </a:p>
          <a:p>
            <a:pPr marL="0" indent="0">
              <a:buNone/>
            </a:pPr>
            <a:r>
              <a:rPr lang="en-IN" dirty="0"/>
              <a:t>} </a:t>
            </a:r>
          </a:p>
        </p:txBody>
      </p:sp>
    </p:spTree>
    <p:extLst>
      <p:ext uri="{BB962C8B-B14F-4D97-AF65-F5344CB8AC3E}">
        <p14:creationId xmlns:p14="http://schemas.microsoft.com/office/powerpoint/2010/main" val="2492558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4525963"/>
          </a:xfrm>
        </p:spPr>
        <p:txBody>
          <a:bodyPr>
            <a:normAutofit fontScale="92500" lnSpcReduction="20000"/>
          </a:bodyPr>
          <a:lstStyle/>
          <a:p>
            <a:r>
              <a:rPr lang="en-US" dirty="0"/>
              <a:t>If you want to return any value from the function, you need to use any data type such as </a:t>
            </a:r>
            <a:r>
              <a:rPr lang="en-US" dirty="0" err="1"/>
              <a:t>int</a:t>
            </a:r>
            <a:r>
              <a:rPr lang="en-US" dirty="0"/>
              <a:t>, long, char, etc. The return type depends on the value to be returned from the function.</a:t>
            </a:r>
          </a:p>
          <a:p>
            <a:r>
              <a:rPr lang="en-US" dirty="0"/>
              <a:t>Let's see a simple example of C function that returns </a:t>
            </a:r>
            <a:r>
              <a:rPr lang="en-US" dirty="0" err="1"/>
              <a:t>int</a:t>
            </a:r>
            <a:r>
              <a:rPr lang="en-US" dirty="0"/>
              <a:t> value from the function.</a:t>
            </a:r>
          </a:p>
          <a:p>
            <a:r>
              <a:rPr lang="en-US" b="1" dirty="0"/>
              <a:t>Example with return value:</a:t>
            </a:r>
            <a:endParaRPr lang="en-US" dirty="0"/>
          </a:p>
          <a:p>
            <a:pPr marL="0" indent="0">
              <a:buNone/>
            </a:pPr>
            <a:r>
              <a:rPr lang="en-US" b="1" dirty="0" err="1"/>
              <a:t>int</a:t>
            </a:r>
            <a:r>
              <a:rPr lang="en-US" dirty="0"/>
              <a:t> get(){  </a:t>
            </a:r>
          </a:p>
          <a:p>
            <a:pPr marL="0" indent="0">
              <a:buNone/>
            </a:pPr>
            <a:r>
              <a:rPr lang="en-US" b="1" dirty="0"/>
              <a:t>return</a:t>
            </a:r>
            <a:r>
              <a:rPr lang="en-US" dirty="0"/>
              <a:t> 10;  </a:t>
            </a:r>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305595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a:t>In the above example, we have to return 10 as a value, so the return type is int. If you want to return floating-point value (e.g., 10.2, 3.1, 54.5, </a:t>
            </a:r>
            <a:r>
              <a:rPr lang="en-US" dirty="0" err="1"/>
              <a:t>etc</a:t>
            </a:r>
            <a:r>
              <a:rPr lang="en-US" dirty="0"/>
              <a:t>), you need to use float as the return type of the method.</a:t>
            </a:r>
          </a:p>
          <a:p>
            <a:pPr marL="0" indent="0">
              <a:buNone/>
            </a:pPr>
            <a:r>
              <a:rPr lang="en-US" b="1" dirty="0"/>
              <a:t>float</a:t>
            </a:r>
            <a:r>
              <a:rPr lang="en-US" dirty="0"/>
              <a:t> get(){  </a:t>
            </a:r>
          </a:p>
          <a:p>
            <a:pPr marL="0" indent="0">
              <a:buNone/>
            </a:pPr>
            <a:r>
              <a:rPr lang="en-US" b="1" dirty="0"/>
              <a:t>return</a:t>
            </a:r>
            <a:r>
              <a:rPr lang="en-US" dirty="0"/>
              <a:t> 10.2;  </a:t>
            </a:r>
          </a:p>
          <a:p>
            <a:pPr marL="0" indent="0">
              <a:buNone/>
            </a:pPr>
            <a:r>
              <a:rPr lang="en-US" dirty="0"/>
              <a:t>}  </a:t>
            </a:r>
          </a:p>
          <a:p>
            <a:r>
              <a:rPr lang="en-US" dirty="0"/>
              <a:t>Now, you need to call the function, to get the value of the function.</a:t>
            </a:r>
          </a:p>
          <a:p>
            <a:pPr marL="0" indent="0">
              <a:buNone/>
            </a:pPr>
            <a:endParaRPr lang="en-IN" dirty="0"/>
          </a:p>
        </p:txBody>
      </p:sp>
    </p:spTree>
    <p:extLst>
      <p:ext uri="{BB962C8B-B14F-4D97-AF65-F5344CB8AC3E}">
        <p14:creationId xmlns:p14="http://schemas.microsoft.com/office/powerpoint/2010/main" val="813496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 aspects of function calling</a:t>
            </a:r>
            <a:br>
              <a:rPr lang="en-US" dirty="0"/>
            </a:b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A function may or may not accept any argument. It may or may not return any value. Based on these facts, There are four different aspects of function calls.</a:t>
            </a:r>
          </a:p>
          <a:p>
            <a:r>
              <a:rPr lang="en-US" dirty="0">
                <a:solidFill>
                  <a:srgbClr val="FF0000"/>
                </a:solidFill>
              </a:rPr>
              <a:t>function without arguments and without return value</a:t>
            </a:r>
          </a:p>
          <a:p>
            <a:r>
              <a:rPr lang="en-US" dirty="0">
                <a:solidFill>
                  <a:srgbClr val="FF0000"/>
                </a:solidFill>
              </a:rPr>
              <a:t>function without arguments and with return value</a:t>
            </a:r>
          </a:p>
          <a:p>
            <a:r>
              <a:rPr lang="en-US" dirty="0">
                <a:solidFill>
                  <a:srgbClr val="FF0000"/>
                </a:solidFill>
              </a:rPr>
              <a:t>function with arguments and without return value</a:t>
            </a:r>
          </a:p>
          <a:p>
            <a:r>
              <a:rPr lang="en-US" dirty="0">
                <a:solidFill>
                  <a:srgbClr val="FF0000"/>
                </a:solidFill>
              </a:rPr>
              <a:t>function with arguments and with return value</a:t>
            </a:r>
          </a:p>
          <a:p>
            <a:pPr marL="0" indent="0">
              <a:buNone/>
            </a:pPr>
            <a:endParaRPr lang="en-IN" dirty="0"/>
          </a:p>
        </p:txBody>
      </p:sp>
    </p:spTree>
    <p:extLst>
      <p:ext uri="{BB962C8B-B14F-4D97-AF65-F5344CB8AC3E}">
        <p14:creationId xmlns:p14="http://schemas.microsoft.com/office/powerpoint/2010/main" val="3715289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FF0000"/>
                </a:solidFill>
              </a:rPr>
              <a:t>Example for Function without argument and return value</a:t>
            </a:r>
            <a:endParaRPr lang="en-IN" sz="2800" b="1"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pPr marL="0" indent="0">
              <a:buNone/>
            </a:pPr>
            <a:r>
              <a:rPr lang="en-IN" dirty="0"/>
              <a:t>#include&lt;</a:t>
            </a:r>
            <a:r>
              <a:rPr lang="en-IN" dirty="0" err="1"/>
              <a:t>stdio.h</a:t>
            </a:r>
            <a:r>
              <a:rPr lang="en-IN" dirty="0"/>
              <a:t>&gt;  </a:t>
            </a:r>
          </a:p>
          <a:p>
            <a:pPr marL="0" indent="0">
              <a:buNone/>
            </a:pPr>
            <a:r>
              <a:rPr lang="en-IN" dirty="0"/>
              <a:t>void </a:t>
            </a:r>
            <a:r>
              <a:rPr lang="en-IN" dirty="0" err="1"/>
              <a:t>printName</a:t>
            </a:r>
            <a:r>
              <a:rPr lang="en-IN" dirty="0"/>
              <a:t>();  </a:t>
            </a:r>
          </a:p>
          <a:p>
            <a:pPr marL="0" indent="0">
              <a:buNone/>
            </a:pPr>
            <a:r>
              <a:rPr lang="en-IN" dirty="0"/>
              <a:t>void main ()  </a:t>
            </a:r>
          </a:p>
          <a:p>
            <a:pPr marL="0" indent="0">
              <a:buNone/>
            </a:pPr>
            <a:r>
              <a:rPr lang="en-IN" dirty="0"/>
              <a:t>{  </a:t>
            </a:r>
          </a:p>
          <a:p>
            <a:pPr marL="0" indent="0">
              <a:buNone/>
            </a:pPr>
            <a:r>
              <a:rPr lang="en-IN" dirty="0"/>
              <a:t>    </a:t>
            </a:r>
            <a:r>
              <a:rPr lang="en-IN" dirty="0" err="1"/>
              <a:t>printf</a:t>
            </a:r>
            <a:r>
              <a:rPr lang="en-IN" dirty="0"/>
              <a:t>("Hello ");  </a:t>
            </a:r>
          </a:p>
          <a:p>
            <a:pPr marL="0" indent="0">
              <a:buNone/>
            </a:pPr>
            <a:r>
              <a:rPr lang="en-IN" dirty="0"/>
              <a:t>    </a:t>
            </a:r>
            <a:r>
              <a:rPr lang="en-IN" dirty="0" err="1"/>
              <a:t>printName</a:t>
            </a:r>
            <a:r>
              <a:rPr lang="en-IN" dirty="0"/>
              <a:t>();  </a:t>
            </a:r>
          </a:p>
          <a:p>
            <a:pPr marL="0" indent="0">
              <a:buNone/>
            </a:pPr>
            <a:r>
              <a:rPr lang="en-IN" dirty="0"/>
              <a:t>}  </a:t>
            </a:r>
          </a:p>
          <a:p>
            <a:pPr marL="0" indent="0">
              <a:buNone/>
            </a:pPr>
            <a:r>
              <a:rPr lang="en-IN" dirty="0"/>
              <a:t>void </a:t>
            </a:r>
            <a:r>
              <a:rPr lang="en-IN" dirty="0" err="1"/>
              <a:t>printName</a:t>
            </a:r>
            <a:r>
              <a:rPr lang="en-IN" dirty="0"/>
              <a:t>()  </a:t>
            </a:r>
          </a:p>
          <a:p>
            <a:pPr marL="0" indent="0">
              <a:buNone/>
            </a:pPr>
            <a:r>
              <a:rPr lang="en-IN" dirty="0"/>
              <a:t>{  </a:t>
            </a:r>
          </a:p>
          <a:p>
            <a:pPr marL="0" indent="0">
              <a:buNone/>
            </a:pPr>
            <a:r>
              <a:rPr lang="en-IN" dirty="0"/>
              <a:t>    </a:t>
            </a:r>
            <a:r>
              <a:rPr lang="en-IN" dirty="0" err="1"/>
              <a:t>printf</a:t>
            </a:r>
            <a:r>
              <a:rPr lang="en-IN" dirty="0"/>
              <a:t>("</a:t>
            </a:r>
            <a:r>
              <a:rPr lang="en-IN" dirty="0" err="1"/>
              <a:t>Javatpoint</a:t>
            </a:r>
            <a:r>
              <a:rPr lang="en-IN" dirty="0"/>
              <a:t>");  </a:t>
            </a:r>
          </a:p>
          <a:p>
            <a:pPr marL="0" indent="0">
              <a:buNone/>
            </a:pPr>
            <a:r>
              <a:rPr lang="en-IN" dirty="0"/>
              <a:t>} </a:t>
            </a:r>
          </a:p>
        </p:txBody>
      </p:sp>
    </p:spTree>
    <p:extLst>
      <p:ext uri="{BB962C8B-B14F-4D97-AF65-F5344CB8AC3E}">
        <p14:creationId xmlns:p14="http://schemas.microsoft.com/office/powerpoint/2010/main" val="4104755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4525963"/>
          </a:xfrm>
        </p:spPr>
        <p:txBody>
          <a:bodyPr>
            <a:noAutofit/>
          </a:bodyPr>
          <a:lstStyle/>
          <a:p>
            <a:pPr marL="0" indent="0">
              <a:buNone/>
            </a:pPr>
            <a:r>
              <a:rPr lang="en-IN" sz="2500" dirty="0"/>
              <a:t>#include&lt;</a:t>
            </a:r>
            <a:r>
              <a:rPr lang="en-IN" sz="2500" dirty="0" err="1"/>
              <a:t>stdio.h</a:t>
            </a:r>
            <a:r>
              <a:rPr lang="en-IN" sz="2500" dirty="0"/>
              <a:t>&gt;  </a:t>
            </a:r>
          </a:p>
          <a:p>
            <a:pPr marL="0" indent="0">
              <a:buNone/>
            </a:pPr>
            <a:r>
              <a:rPr lang="en-IN" sz="2500" dirty="0"/>
              <a:t>void sum();  </a:t>
            </a:r>
          </a:p>
          <a:p>
            <a:pPr marL="0" indent="0">
              <a:buNone/>
            </a:pPr>
            <a:r>
              <a:rPr lang="en-IN" sz="2500" dirty="0"/>
              <a:t>void main()  </a:t>
            </a:r>
          </a:p>
          <a:p>
            <a:pPr marL="0" indent="0">
              <a:buNone/>
            </a:pPr>
            <a:r>
              <a:rPr lang="en-IN" sz="2500" dirty="0"/>
              <a:t>{  </a:t>
            </a:r>
          </a:p>
          <a:p>
            <a:pPr marL="0" indent="0">
              <a:buNone/>
            </a:pPr>
            <a:r>
              <a:rPr lang="en-IN" sz="2500" dirty="0"/>
              <a:t>    </a:t>
            </a:r>
            <a:r>
              <a:rPr lang="en-IN" sz="2500" dirty="0" err="1"/>
              <a:t>printf</a:t>
            </a:r>
            <a:r>
              <a:rPr lang="en-IN" sz="2500" dirty="0"/>
              <a:t>("\</a:t>
            </a:r>
            <a:r>
              <a:rPr lang="en-IN" sz="2500" dirty="0" err="1"/>
              <a:t>nGoing</a:t>
            </a:r>
            <a:r>
              <a:rPr lang="en-IN" sz="2500" dirty="0"/>
              <a:t> to calculate the sum of two numbers:");  </a:t>
            </a:r>
          </a:p>
          <a:p>
            <a:pPr marL="0" indent="0">
              <a:buNone/>
            </a:pPr>
            <a:r>
              <a:rPr lang="en-IN" sz="2500" dirty="0"/>
              <a:t>    sum();  </a:t>
            </a:r>
          </a:p>
          <a:p>
            <a:pPr marL="0" indent="0">
              <a:buNone/>
            </a:pPr>
            <a:r>
              <a:rPr lang="en-IN" sz="2500" dirty="0"/>
              <a:t>}  </a:t>
            </a:r>
          </a:p>
          <a:p>
            <a:pPr marL="0" indent="0">
              <a:buNone/>
            </a:pPr>
            <a:r>
              <a:rPr lang="en-IN" sz="2500" dirty="0"/>
              <a:t>void sum()  </a:t>
            </a:r>
          </a:p>
          <a:p>
            <a:pPr marL="0" indent="0">
              <a:buNone/>
            </a:pPr>
            <a:r>
              <a:rPr lang="en-IN" sz="2500" dirty="0"/>
              <a:t>{  </a:t>
            </a:r>
          </a:p>
          <a:p>
            <a:pPr marL="0" indent="0">
              <a:buNone/>
            </a:pPr>
            <a:r>
              <a:rPr lang="en-IN" sz="2500" dirty="0"/>
              <a:t>    </a:t>
            </a:r>
            <a:r>
              <a:rPr lang="en-IN" sz="2500" dirty="0" err="1"/>
              <a:t>int</a:t>
            </a:r>
            <a:r>
              <a:rPr lang="en-IN" sz="2500" dirty="0"/>
              <a:t> </a:t>
            </a:r>
            <a:r>
              <a:rPr lang="en-IN" sz="2500" dirty="0" err="1"/>
              <a:t>a,b</a:t>
            </a:r>
            <a:r>
              <a:rPr lang="en-IN" sz="2500" dirty="0"/>
              <a:t>;   </a:t>
            </a:r>
          </a:p>
          <a:p>
            <a:pPr marL="0" indent="0">
              <a:buNone/>
            </a:pPr>
            <a:r>
              <a:rPr lang="en-IN" sz="2500" dirty="0"/>
              <a:t>    </a:t>
            </a:r>
            <a:r>
              <a:rPr lang="en-IN" sz="2500" dirty="0" err="1"/>
              <a:t>printf</a:t>
            </a:r>
            <a:r>
              <a:rPr lang="en-IN" sz="2500" dirty="0"/>
              <a:t>("\</a:t>
            </a:r>
            <a:r>
              <a:rPr lang="en-IN" sz="2500" dirty="0" err="1"/>
              <a:t>nEnter</a:t>
            </a:r>
            <a:r>
              <a:rPr lang="en-IN" sz="2500" dirty="0"/>
              <a:t> two numbers");  </a:t>
            </a:r>
          </a:p>
          <a:p>
            <a:pPr marL="0" indent="0">
              <a:buNone/>
            </a:pPr>
            <a:r>
              <a:rPr lang="en-IN" sz="2500" dirty="0"/>
              <a:t>    </a:t>
            </a:r>
            <a:r>
              <a:rPr lang="en-IN" sz="2500" dirty="0" err="1"/>
              <a:t>scanf</a:t>
            </a:r>
            <a:r>
              <a:rPr lang="en-IN" sz="2500" dirty="0"/>
              <a:t>("%d %</a:t>
            </a:r>
            <a:r>
              <a:rPr lang="en-IN" sz="2500" dirty="0" err="1"/>
              <a:t>d",&amp;a,&amp;b</a:t>
            </a:r>
            <a:r>
              <a:rPr lang="en-IN" sz="2500" dirty="0"/>
              <a:t>);   </a:t>
            </a:r>
          </a:p>
          <a:p>
            <a:pPr marL="0" indent="0">
              <a:buNone/>
            </a:pPr>
            <a:r>
              <a:rPr lang="en-IN" sz="2500" dirty="0"/>
              <a:t>    </a:t>
            </a:r>
            <a:r>
              <a:rPr lang="en-IN" sz="2500" dirty="0" err="1"/>
              <a:t>printf</a:t>
            </a:r>
            <a:r>
              <a:rPr lang="en-IN" sz="2500" dirty="0"/>
              <a:t>("The sum is %d",</a:t>
            </a:r>
            <a:r>
              <a:rPr lang="en-IN" sz="2500" dirty="0" err="1"/>
              <a:t>a+b</a:t>
            </a:r>
            <a:r>
              <a:rPr lang="en-IN" sz="2500" dirty="0"/>
              <a:t>);  </a:t>
            </a:r>
          </a:p>
          <a:p>
            <a:pPr marL="0" indent="0">
              <a:buNone/>
            </a:pPr>
            <a:r>
              <a:rPr lang="en-IN" sz="2500" dirty="0"/>
              <a:t>} </a:t>
            </a:r>
          </a:p>
        </p:txBody>
      </p:sp>
    </p:spTree>
    <p:extLst>
      <p:ext uri="{BB962C8B-B14F-4D97-AF65-F5344CB8AC3E}">
        <p14:creationId xmlns:p14="http://schemas.microsoft.com/office/powerpoint/2010/main" val="1571145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2800" b="1" dirty="0">
                <a:solidFill>
                  <a:srgbClr val="FF0000"/>
                </a:solidFill>
              </a:rPr>
              <a:t>Example for Function without argument and with return value</a:t>
            </a:r>
            <a:br>
              <a:rPr lang="en-US" sz="2800" b="1" dirty="0">
                <a:solidFill>
                  <a:srgbClr val="FF0000"/>
                </a:solidFill>
              </a:rPr>
            </a:br>
            <a:endParaRPr lang="en-IN" sz="2800" b="1" dirty="0">
              <a:solidFill>
                <a:srgbClr val="FF0000"/>
              </a:solidFill>
            </a:endParaRPr>
          </a:p>
        </p:txBody>
      </p:sp>
      <p:sp>
        <p:nvSpPr>
          <p:cNvPr id="3" name="Content Placeholder 2"/>
          <p:cNvSpPr>
            <a:spLocks noGrp="1"/>
          </p:cNvSpPr>
          <p:nvPr>
            <p:ph idx="1"/>
          </p:nvPr>
        </p:nvSpPr>
        <p:spPr>
          <a:xfrm>
            <a:off x="457200" y="914400"/>
            <a:ext cx="8229600" cy="4525963"/>
          </a:xfrm>
        </p:spPr>
        <p:txBody>
          <a:bodyPr>
            <a:noAutofit/>
          </a:bodyPr>
          <a:lstStyle/>
          <a:p>
            <a:pPr marL="0" indent="0">
              <a:buNone/>
            </a:pPr>
            <a:r>
              <a:rPr lang="en-IN" sz="2000" b="1" dirty="0"/>
              <a:t>Example 1</a:t>
            </a:r>
            <a:endParaRPr lang="en-IN" sz="2000" dirty="0"/>
          </a:p>
          <a:p>
            <a:pPr marL="0" indent="0">
              <a:buNone/>
            </a:pPr>
            <a:r>
              <a:rPr lang="en-IN" sz="2000" dirty="0"/>
              <a:t>#include&lt;</a:t>
            </a:r>
            <a:r>
              <a:rPr lang="en-IN" sz="2000" dirty="0" err="1"/>
              <a:t>stdio.h</a:t>
            </a:r>
            <a:r>
              <a:rPr lang="en-IN" sz="2000" dirty="0"/>
              <a:t>&gt;  </a:t>
            </a:r>
          </a:p>
          <a:p>
            <a:pPr marL="0" indent="0">
              <a:buNone/>
            </a:pPr>
            <a:r>
              <a:rPr lang="en-IN" sz="2000" b="1" dirty="0" err="1"/>
              <a:t>int</a:t>
            </a:r>
            <a:r>
              <a:rPr lang="en-IN" sz="2000" dirty="0"/>
              <a:t> sum();  </a:t>
            </a:r>
          </a:p>
          <a:p>
            <a:pPr marL="0" indent="0">
              <a:buNone/>
            </a:pPr>
            <a:r>
              <a:rPr lang="en-IN" sz="2000" b="1" dirty="0"/>
              <a:t>void</a:t>
            </a:r>
            <a:r>
              <a:rPr lang="en-IN" sz="2000" dirty="0"/>
              <a:t> main()  </a:t>
            </a:r>
          </a:p>
          <a:p>
            <a:pPr marL="0" indent="0">
              <a:buNone/>
            </a:pPr>
            <a:r>
              <a:rPr lang="en-IN" sz="2000" dirty="0"/>
              <a:t>{  </a:t>
            </a:r>
          </a:p>
          <a:p>
            <a:pPr marL="0" indent="0">
              <a:buNone/>
            </a:pPr>
            <a:r>
              <a:rPr lang="en-IN" sz="2000" dirty="0"/>
              <a:t>    </a:t>
            </a:r>
            <a:r>
              <a:rPr lang="en-IN" sz="2000" b="1" dirty="0" err="1"/>
              <a:t>int</a:t>
            </a:r>
            <a:r>
              <a:rPr lang="en-IN" sz="2000" dirty="0"/>
              <a:t> result;   </a:t>
            </a:r>
          </a:p>
          <a:p>
            <a:pPr marL="0" indent="0">
              <a:buNone/>
            </a:pPr>
            <a:r>
              <a:rPr lang="en-IN" sz="2000" dirty="0"/>
              <a:t>    </a:t>
            </a:r>
            <a:r>
              <a:rPr lang="en-IN" sz="2000" dirty="0" err="1"/>
              <a:t>printf</a:t>
            </a:r>
            <a:r>
              <a:rPr lang="en-IN" sz="2000" dirty="0"/>
              <a:t>("\</a:t>
            </a:r>
            <a:r>
              <a:rPr lang="en-IN" sz="2000" dirty="0" err="1"/>
              <a:t>nGoing</a:t>
            </a:r>
            <a:r>
              <a:rPr lang="en-IN" sz="2000" dirty="0"/>
              <a:t> to calculate the sum of two numbers:");  </a:t>
            </a:r>
          </a:p>
          <a:p>
            <a:pPr marL="0" indent="0">
              <a:buNone/>
            </a:pPr>
            <a:r>
              <a:rPr lang="en-IN" sz="2000" dirty="0"/>
              <a:t>    result = sum();  </a:t>
            </a:r>
          </a:p>
          <a:p>
            <a:pPr marL="0" indent="0">
              <a:buNone/>
            </a:pPr>
            <a:r>
              <a:rPr lang="en-IN" sz="2000" dirty="0"/>
              <a:t>    </a:t>
            </a:r>
            <a:r>
              <a:rPr lang="en-IN" sz="2000" dirty="0" err="1"/>
              <a:t>printf</a:t>
            </a:r>
            <a:r>
              <a:rPr lang="en-IN" sz="2000" dirty="0"/>
              <a:t>("%</a:t>
            </a:r>
            <a:r>
              <a:rPr lang="en-IN" sz="2000" dirty="0" err="1"/>
              <a:t>d",result</a:t>
            </a:r>
            <a:r>
              <a:rPr lang="en-IN" sz="2000" dirty="0"/>
              <a:t>);  </a:t>
            </a:r>
          </a:p>
          <a:p>
            <a:pPr marL="0" indent="0">
              <a:buNone/>
            </a:pPr>
            <a:r>
              <a:rPr lang="en-IN" sz="2000" dirty="0"/>
              <a:t>}  </a:t>
            </a:r>
          </a:p>
          <a:p>
            <a:pPr marL="0" indent="0">
              <a:buNone/>
            </a:pPr>
            <a:r>
              <a:rPr lang="en-IN" sz="2000" b="1" dirty="0" err="1"/>
              <a:t>int</a:t>
            </a:r>
            <a:r>
              <a:rPr lang="en-IN" sz="2000" dirty="0"/>
              <a:t> sum()  </a:t>
            </a:r>
          </a:p>
          <a:p>
            <a:pPr marL="0" indent="0">
              <a:buNone/>
            </a:pPr>
            <a:r>
              <a:rPr lang="en-IN" sz="2000" dirty="0"/>
              <a:t>{  </a:t>
            </a:r>
          </a:p>
          <a:p>
            <a:pPr marL="0" indent="0">
              <a:buNone/>
            </a:pPr>
            <a:r>
              <a:rPr lang="en-IN" sz="2000" dirty="0"/>
              <a:t>    </a:t>
            </a:r>
            <a:r>
              <a:rPr lang="en-IN" sz="2000" b="1" dirty="0" err="1"/>
              <a:t>int</a:t>
            </a:r>
            <a:r>
              <a:rPr lang="en-IN" sz="2000" dirty="0"/>
              <a:t> </a:t>
            </a:r>
            <a:r>
              <a:rPr lang="en-IN" sz="2000" dirty="0" err="1"/>
              <a:t>a,b</a:t>
            </a:r>
            <a:r>
              <a:rPr lang="en-IN" sz="2000" dirty="0"/>
              <a:t>;   </a:t>
            </a:r>
          </a:p>
          <a:p>
            <a:pPr marL="0" indent="0">
              <a:buNone/>
            </a:pPr>
            <a:r>
              <a:rPr lang="en-IN" sz="2000" dirty="0"/>
              <a:t>    </a:t>
            </a:r>
            <a:r>
              <a:rPr lang="en-IN" sz="2000" dirty="0" err="1"/>
              <a:t>printf</a:t>
            </a:r>
            <a:r>
              <a:rPr lang="en-IN" sz="2000" dirty="0"/>
              <a:t>("\</a:t>
            </a:r>
            <a:r>
              <a:rPr lang="en-IN" sz="2000" dirty="0" err="1"/>
              <a:t>nEnter</a:t>
            </a:r>
            <a:r>
              <a:rPr lang="en-IN" sz="2000" dirty="0"/>
              <a:t> two numbers");  </a:t>
            </a:r>
          </a:p>
          <a:p>
            <a:pPr marL="0" indent="0">
              <a:buNone/>
            </a:pPr>
            <a:r>
              <a:rPr lang="en-IN" sz="2000" dirty="0"/>
              <a:t>    </a:t>
            </a:r>
            <a:r>
              <a:rPr lang="en-IN" sz="2000" dirty="0" err="1"/>
              <a:t>scanf</a:t>
            </a:r>
            <a:r>
              <a:rPr lang="en-IN" sz="2000" dirty="0"/>
              <a:t>("%d %</a:t>
            </a:r>
            <a:r>
              <a:rPr lang="en-IN" sz="2000" dirty="0" err="1"/>
              <a:t>d",&amp;a,&amp;b</a:t>
            </a:r>
            <a:r>
              <a:rPr lang="en-IN" sz="2000" dirty="0"/>
              <a:t>);  </a:t>
            </a:r>
          </a:p>
          <a:p>
            <a:pPr marL="0" indent="0">
              <a:buNone/>
            </a:pPr>
            <a:r>
              <a:rPr lang="en-IN" sz="2000" dirty="0"/>
              <a:t>    </a:t>
            </a:r>
            <a:r>
              <a:rPr lang="en-IN" sz="2000" b="1" dirty="0"/>
              <a:t>return</a:t>
            </a:r>
            <a:r>
              <a:rPr lang="en-IN" sz="2000" dirty="0"/>
              <a:t> </a:t>
            </a:r>
            <a:r>
              <a:rPr lang="en-IN" sz="2000" dirty="0" err="1"/>
              <a:t>a+b</a:t>
            </a:r>
            <a:r>
              <a:rPr lang="en-IN" sz="2000" dirty="0"/>
              <a:t>;   </a:t>
            </a:r>
          </a:p>
          <a:p>
            <a:pPr marL="0" indent="0">
              <a:buNone/>
            </a:pPr>
            <a:r>
              <a:rPr lang="en-IN" sz="2000" dirty="0"/>
              <a:t>}  </a:t>
            </a:r>
          </a:p>
          <a:p>
            <a:pPr marL="0" indent="0">
              <a:buNone/>
            </a:pPr>
            <a:endParaRPr lang="en-IN" sz="2000" dirty="0"/>
          </a:p>
        </p:txBody>
      </p:sp>
    </p:spTree>
    <p:extLst>
      <p:ext uri="{BB962C8B-B14F-4D97-AF65-F5344CB8AC3E}">
        <p14:creationId xmlns:p14="http://schemas.microsoft.com/office/powerpoint/2010/main" val="380033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229600" cy="4525963"/>
          </a:xfrm>
        </p:spPr>
        <p:txBody>
          <a:bodyPr>
            <a:noAutofit/>
          </a:bodyPr>
          <a:lstStyle/>
          <a:p>
            <a:pPr marL="0" indent="0">
              <a:buNone/>
            </a:pPr>
            <a:r>
              <a:rPr lang="en-US" sz="2400" b="1" dirty="0"/>
              <a:t>Example 2: program to calculate the area of the square</a:t>
            </a:r>
            <a:endParaRPr lang="en-US" sz="2400" dirty="0"/>
          </a:p>
          <a:p>
            <a:pPr marL="0" indent="0">
              <a:buNone/>
            </a:pPr>
            <a:r>
              <a:rPr lang="en-US" sz="2400" dirty="0"/>
              <a:t>#include&lt;</a:t>
            </a:r>
            <a:r>
              <a:rPr lang="en-US" sz="2400" dirty="0" err="1"/>
              <a:t>stdio.h</a:t>
            </a:r>
            <a:r>
              <a:rPr lang="en-US" sz="2400" dirty="0"/>
              <a:t>&gt;  </a:t>
            </a:r>
          </a:p>
          <a:p>
            <a:pPr marL="0" indent="0">
              <a:buNone/>
            </a:pPr>
            <a:r>
              <a:rPr lang="en-US" sz="2400" b="1" dirty="0" err="1"/>
              <a:t>int</a:t>
            </a:r>
            <a:r>
              <a:rPr lang="en-US" sz="2400" dirty="0"/>
              <a:t> sum();  </a:t>
            </a:r>
          </a:p>
          <a:p>
            <a:pPr marL="0" indent="0">
              <a:buNone/>
            </a:pPr>
            <a:r>
              <a:rPr lang="en-US" sz="2400" b="1" dirty="0"/>
              <a:t>void</a:t>
            </a:r>
            <a:r>
              <a:rPr lang="en-US" sz="2400" dirty="0"/>
              <a:t> main()  </a:t>
            </a:r>
          </a:p>
          <a:p>
            <a:pPr marL="0" indent="0">
              <a:buNone/>
            </a:pPr>
            <a:r>
              <a:rPr lang="en-US" sz="2400" dirty="0"/>
              <a:t>{  </a:t>
            </a:r>
          </a:p>
          <a:p>
            <a:pPr marL="0" indent="0">
              <a:buNone/>
            </a:pPr>
            <a:r>
              <a:rPr lang="en-US" sz="2400" dirty="0"/>
              <a:t>    </a:t>
            </a:r>
            <a:r>
              <a:rPr lang="en-US" sz="2400" dirty="0" err="1"/>
              <a:t>printf</a:t>
            </a:r>
            <a:r>
              <a:rPr lang="en-US" sz="2400" dirty="0"/>
              <a:t>("Going to calculate the area of the square\n");  </a:t>
            </a:r>
          </a:p>
          <a:p>
            <a:pPr marL="0" indent="0">
              <a:buNone/>
            </a:pPr>
            <a:r>
              <a:rPr lang="en-US" sz="2400" dirty="0"/>
              <a:t>    </a:t>
            </a:r>
            <a:r>
              <a:rPr lang="en-US" sz="2400" b="1" dirty="0"/>
              <a:t>float</a:t>
            </a:r>
            <a:r>
              <a:rPr lang="en-US" sz="2400" dirty="0"/>
              <a:t> area = square();  </a:t>
            </a:r>
          </a:p>
          <a:p>
            <a:pPr marL="0" indent="0">
              <a:buNone/>
            </a:pPr>
            <a:r>
              <a:rPr lang="en-US" sz="2400" dirty="0"/>
              <a:t>    </a:t>
            </a:r>
            <a:r>
              <a:rPr lang="en-US" sz="2400" dirty="0" err="1"/>
              <a:t>printf</a:t>
            </a:r>
            <a:r>
              <a:rPr lang="en-US" sz="2400" dirty="0"/>
              <a:t>("The area of the square: %f\</a:t>
            </a:r>
            <a:r>
              <a:rPr lang="en-US" sz="2400" dirty="0" err="1"/>
              <a:t>n",area</a:t>
            </a:r>
            <a:r>
              <a:rPr lang="en-US" sz="2400" dirty="0"/>
              <a:t>);  </a:t>
            </a:r>
          </a:p>
          <a:p>
            <a:pPr marL="0" indent="0">
              <a:buNone/>
            </a:pPr>
            <a:r>
              <a:rPr lang="en-US" sz="2400" dirty="0"/>
              <a:t>}  </a:t>
            </a:r>
          </a:p>
          <a:p>
            <a:pPr marL="0" indent="0">
              <a:buNone/>
            </a:pPr>
            <a:r>
              <a:rPr lang="en-US" sz="2400" b="1" dirty="0" err="1"/>
              <a:t>int</a:t>
            </a:r>
            <a:r>
              <a:rPr lang="en-US" sz="2400" dirty="0"/>
              <a:t> square()  </a:t>
            </a:r>
          </a:p>
          <a:p>
            <a:pPr marL="0" indent="0">
              <a:buNone/>
            </a:pPr>
            <a:r>
              <a:rPr lang="en-US" sz="2400" dirty="0"/>
              <a:t>{  </a:t>
            </a:r>
          </a:p>
          <a:p>
            <a:pPr marL="0" indent="0">
              <a:buNone/>
            </a:pPr>
            <a:r>
              <a:rPr lang="en-US" sz="2400" dirty="0"/>
              <a:t>    </a:t>
            </a:r>
            <a:r>
              <a:rPr lang="en-US" sz="2400" b="1" dirty="0"/>
              <a:t>float</a:t>
            </a:r>
            <a:r>
              <a:rPr lang="en-US" sz="2400" dirty="0"/>
              <a:t> side;  </a:t>
            </a:r>
          </a:p>
          <a:p>
            <a:pPr marL="0" indent="0">
              <a:buNone/>
            </a:pPr>
            <a:r>
              <a:rPr lang="en-US" sz="2400" dirty="0"/>
              <a:t>    </a:t>
            </a:r>
            <a:r>
              <a:rPr lang="en-US" sz="2400" dirty="0" err="1"/>
              <a:t>printf</a:t>
            </a:r>
            <a:r>
              <a:rPr lang="en-US" sz="2400" dirty="0"/>
              <a:t>("Enter the length of the side in meters: ");  </a:t>
            </a:r>
          </a:p>
          <a:p>
            <a:pPr marL="0" indent="0">
              <a:buNone/>
            </a:pPr>
            <a:r>
              <a:rPr lang="en-US" sz="2400" dirty="0"/>
              <a:t>    </a:t>
            </a:r>
            <a:r>
              <a:rPr lang="en-US" sz="2400" dirty="0" err="1"/>
              <a:t>scanf</a:t>
            </a:r>
            <a:r>
              <a:rPr lang="en-US" sz="2400" dirty="0"/>
              <a:t>("%</a:t>
            </a:r>
            <a:r>
              <a:rPr lang="en-US" sz="2400" dirty="0" err="1"/>
              <a:t>f",&amp;side</a:t>
            </a:r>
            <a:r>
              <a:rPr lang="en-US" sz="2400" dirty="0"/>
              <a:t>);  </a:t>
            </a:r>
          </a:p>
          <a:p>
            <a:pPr marL="0" indent="0">
              <a:buNone/>
            </a:pPr>
            <a:r>
              <a:rPr lang="en-US" sz="2400" dirty="0"/>
              <a:t>    </a:t>
            </a:r>
            <a:r>
              <a:rPr lang="en-US" sz="2400" b="1" dirty="0"/>
              <a:t>return</a:t>
            </a:r>
            <a:r>
              <a:rPr lang="en-US" sz="2400" dirty="0"/>
              <a:t> side * side;  </a:t>
            </a:r>
          </a:p>
          <a:p>
            <a:pPr marL="0" indent="0">
              <a:buNone/>
            </a:pPr>
            <a:r>
              <a:rPr lang="en-US" sz="2400" dirty="0"/>
              <a:t>}  </a:t>
            </a:r>
          </a:p>
          <a:p>
            <a:pPr marL="0" indent="0">
              <a:buNone/>
            </a:pPr>
            <a:endParaRPr lang="en-IN" sz="2400" dirty="0"/>
          </a:p>
        </p:txBody>
      </p:sp>
    </p:spTree>
    <p:extLst>
      <p:ext uri="{BB962C8B-B14F-4D97-AF65-F5344CB8AC3E}">
        <p14:creationId xmlns:p14="http://schemas.microsoft.com/office/powerpoint/2010/main" val="1478801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rgbClr val="FF0000"/>
                </a:solidFill>
              </a:rPr>
              <a:t>Example for Function with argument and without return value</a:t>
            </a:r>
            <a:br>
              <a:rPr lang="en-US" sz="2400" b="1" dirty="0">
                <a:solidFill>
                  <a:srgbClr val="FF0000"/>
                </a:solidFill>
              </a:rPr>
            </a:br>
            <a:endParaRPr lang="en-IN" sz="2400" b="1" dirty="0">
              <a:solidFill>
                <a:srgbClr val="FF0000"/>
              </a:solidFill>
            </a:endParaRPr>
          </a:p>
        </p:txBody>
      </p:sp>
      <p:sp>
        <p:nvSpPr>
          <p:cNvPr id="3" name="Content Placeholder 2"/>
          <p:cNvSpPr>
            <a:spLocks noGrp="1"/>
          </p:cNvSpPr>
          <p:nvPr>
            <p:ph idx="1"/>
          </p:nvPr>
        </p:nvSpPr>
        <p:spPr>
          <a:xfrm>
            <a:off x="457200" y="1295400"/>
            <a:ext cx="8229600" cy="4525963"/>
          </a:xfrm>
        </p:spPr>
        <p:txBody>
          <a:bodyPr>
            <a:noAutofit/>
          </a:bodyPr>
          <a:lstStyle/>
          <a:p>
            <a:pPr marL="0" indent="0">
              <a:buNone/>
            </a:pPr>
            <a:r>
              <a:rPr lang="en-IN" sz="2000" dirty="0"/>
              <a:t>#include&lt;</a:t>
            </a:r>
            <a:r>
              <a:rPr lang="en-IN" sz="2000" dirty="0" err="1"/>
              <a:t>stdio.h</a:t>
            </a:r>
            <a:r>
              <a:rPr lang="en-IN" sz="2000" dirty="0"/>
              <a:t>&gt;  </a:t>
            </a:r>
          </a:p>
          <a:p>
            <a:pPr marL="0" indent="0">
              <a:buNone/>
            </a:pPr>
            <a:r>
              <a:rPr lang="en-IN" sz="2000" b="1" dirty="0"/>
              <a:t>void</a:t>
            </a:r>
            <a:r>
              <a:rPr lang="en-IN" sz="2000" dirty="0"/>
              <a:t> sum(</a:t>
            </a:r>
            <a:r>
              <a:rPr lang="en-IN" sz="2000" b="1" dirty="0" err="1"/>
              <a:t>int</a:t>
            </a:r>
            <a:r>
              <a:rPr lang="en-IN" sz="2000" dirty="0"/>
              <a:t>, </a:t>
            </a:r>
            <a:r>
              <a:rPr lang="en-IN" sz="2000" b="1" dirty="0" err="1"/>
              <a:t>int</a:t>
            </a:r>
            <a:r>
              <a:rPr lang="en-IN" sz="2000" dirty="0"/>
              <a:t>);  </a:t>
            </a:r>
          </a:p>
          <a:p>
            <a:pPr marL="0" indent="0">
              <a:buNone/>
            </a:pPr>
            <a:r>
              <a:rPr lang="en-IN" sz="2000" b="1" dirty="0"/>
              <a:t>void</a:t>
            </a:r>
            <a:r>
              <a:rPr lang="en-IN" sz="2000" dirty="0"/>
              <a:t> main()  </a:t>
            </a:r>
          </a:p>
          <a:p>
            <a:pPr marL="0" indent="0">
              <a:buNone/>
            </a:pPr>
            <a:r>
              <a:rPr lang="en-IN" sz="2000" dirty="0"/>
              <a:t>{  </a:t>
            </a:r>
          </a:p>
          <a:p>
            <a:pPr marL="0" indent="0">
              <a:buNone/>
            </a:pPr>
            <a:r>
              <a:rPr lang="en-IN" sz="2000" dirty="0"/>
              <a:t>    </a:t>
            </a:r>
            <a:r>
              <a:rPr lang="en-IN" sz="2000" b="1" dirty="0" err="1"/>
              <a:t>int</a:t>
            </a:r>
            <a:r>
              <a:rPr lang="en-IN" sz="2000" dirty="0"/>
              <a:t> </a:t>
            </a:r>
            <a:r>
              <a:rPr lang="en-IN" sz="2000" dirty="0" err="1"/>
              <a:t>a,b,result</a:t>
            </a:r>
            <a:r>
              <a:rPr lang="en-IN" sz="2000" dirty="0"/>
              <a:t>;   </a:t>
            </a:r>
          </a:p>
          <a:p>
            <a:pPr marL="0" indent="0">
              <a:buNone/>
            </a:pPr>
            <a:r>
              <a:rPr lang="en-IN" sz="2000" dirty="0"/>
              <a:t>    </a:t>
            </a:r>
            <a:r>
              <a:rPr lang="en-IN" sz="2000" dirty="0" err="1"/>
              <a:t>printf</a:t>
            </a:r>
            <a:r>
              <a:rPr lang="en-IN" sz="2000" dirty="0"/>
              <a:t>("\</a:t>
            </a:r>
            <a:r>
              <a:rPr lang="en-IN" sz="2000" dirty="0" err="1"/>
              <a:t>nGoing</a:t>
            </a:r>
            <a:r>
              <a:rPr lang="en-IN" sz="2000" dirty="0"/>
              <a:t> to calculate the sum of two numbers:");  </a:t>
            </a:r>
          </a:p>
          <a:p>
            <a:pPr marL="0" indent="0">
              <a:buNone/>
            </a:pPr>
            <a:r>
              <a:rPr lang="en-IN" sz="2000" dirty="0"/>
              <a:t>    </a:t>
            </a:r>
            <a:r>
              <a:rPr lang="en-IN" sz="2000" dirty="0" err="1"/>
              <a:t>printf</a:t>
            </a:r>
            <a:r>
              <a:rPr lang="en-IN" sz="2000" dirty="0"/>
              <a:t>("\</a:t>
            </a:r>
            <a:r>
              <a:rPr lang="en-IN" sz="2000" dirty="0" err="1"/>
              <a:t>nEnter</a:t>
            </a:r>
            <a:r>
              <a:rPr lang="en-IN" sz="2000" dirty="0"/>
              <a:t> two numbers:");  </a:t>
            </a:r>
          </a:p>
          <a:p>
            <a:pPr marL="0" indent="0">
              <a:buNone/>
            </a:pPr>
            <a:r>
              <a:rPr lang="en-IN" sz="2000" dirty="0"/>
              <a:t>    </a:t>
            </a:r>
            <a:r>
              <a:rPr lang="en-IN" sz="2000" dirty="0" err="1"/>
              <a:t>scanf</a:t>
            </a:r>
            <a:r>
              <a:rPr lang="en-IN" sz="2000" dirty="0"/>
              <a:t>("%d %</a:t>
            </a:r>
            <a:r>
              <a:rPr lang="en-IN" sz="2000" dirty="0" err="1"/>
              <a:t>d",&amp;a,&amp;b</a:t>
            </a:r>
            <a:r>
              <a:rPr lang="en-IN" sz="2000" dirty="0"/>
              <a:t>);  </a:t>
            </a:r>
          </a:p>
          <a:p>
            <a:pPr marL="0" indent="0">
              <a:buNone/>
            </a:pPr>
            <a:r>
              <a:rPr lang="en-IN" sz="2000" dirty="0"/>
              <a:t>    sum(</a:t>
            </a:r>
            <a:r>
              <a:rPr lang="en-IN" sz="2000" dirty="0" err="1"/>
              <a:t>a,b</a:t>
            </a:r>
            <a:r>
              <a:rPr lang="en-IN" sz="2000" dirty="0"/>
              <a:t>);  </a:t>
            </a:r>
          </a:p>
          <a:p>
            <a:pPr marL="0" indent="0">
              <a:buNone/>
            </a:pPr>
            <a:r>
              <a:rPr lang="en-IN" sz="2000" dirty="0"/>
              <a:t>}  </a:t>
            </a:r>
          </a:p>
          <a:p>
            <a:pPr marL="0" indent="0">
              <a:buNone/>
            </a:pPr>
            <a:r>
              <a:rPr lang="en-IN" sz="2000" b="1" dirty="0"/>
              <a:t>void</a:t>
            </a:r>
            <a:r>
              <a:rPr lang="en-IN" sz="2000" dirty="0"/>
              <a:t> sum(</a:t>
            </a:r>
            <a:r>
              <a:rPr lang="en-IN" sz="2000" b="1" dirty="0" err="1"/>
              <a:t>int</a:t>
            </a:r>
            <a:r>
              <a:rPr lang="en-IN" sz="2000" dirty="0"/>
              <a:t> a, </a:t>
            </a:r>
            <a:r>
              <a:rPr lang="en-IN" sz="2000" b="1" dirty="0" err="1"/>
              <a:t>int</a:t>
            </a:r>
            <a:r>
              <a:rPr lang="en-IN" sz="2000" dirty="0"/>
              <a:t> b)  </a:t>
            </a:r>
          </a:p>
          <a:p>
            <a:pPr marL="0" indent="0">
              <a:buNone/>
            </a:pPr>
            <a:r>
              <a:rPr lang="en-IN" sz="2000" dirty="0"/>
              <a:t>{  </a:t>
            </a:r>
          </a:p>
          <a:p>
            <a:pPr marL="0" indent="0">
              <a:buNone/>
            </a:pPr>
            <a:r>
              <a:rPr lang="en-IN" sz="2000" dirty="0"/>
              <a:t>    </a:t>
            </a:r>
            <a:r>
              <a:rPr lang="en-IN" sz="2000" dirty="0" err="1"/>
              <a:t>printf</a:t>
            </a:r>
            <a:r>
              <a:rPr lang="en-IN" sz="2000" dirty="0"/>
              <a:t>("\</a:t>
            </a:r>
            <a:r>
              <a:rPr lang="en-IN" sz="2000" dirty="0" err="1"/>
              <a:t>nThe</a:t>
            </a:r>
            <a:r>
              <a:rPr lang="en-IN" sz="2000" dirty="0"/>
              <a:t> sum is %d",</a:t>
            </a:r>
            <a:r>
              <a:rPr lang="en-IN" sz="2000" dirty="0" err="1"/>
              <a:t>a+b</a:t>
            </a:r>
            <a:r>
              <a:rPr lang="en-IN" sz="2000" dirty="0"/>
              <a:t>);      </a:t>
            </a:r>
          </a:p>
          <a:p>
            <a:pPr marL="0" indent="0">
              <a:buNone/>
            </a:pPr>
            <a:r>
              <a:rPr lang="en-IN" sz="2000" dirty="0"/>
              <a:t>}  </a:t>
            </a:r>
          </a:p>
          <a:p>
            <a:pPr marL="0" indent="0">
              <a:buNone/>
            </a:pPr>
            <a:endParaRPr lang="en-IN" sz="2000" dirty="0"/>
          </a:p>
        </p:txBody>
      </p:sp>
    </p:spTree>
    <p:extLst>
      <p:ext uri="{BB962C8B-B14F-4D97-AF65-F5344CB8AC3E}">
        <p14:creationId xmlns:p14="http://schemas.microsoft.com/office/powerpoint/2010/main" val="945357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4525963"/>
          </a:xfrm>
        </p:spPr>
        <p:txBody>
          <a:bodyPr>
            <a:noAutofit/>
          </a:bodyPr>
          <a:lstStyle/>
          <a:p>
            <a:pPr marL="0" indent="0">
              <a:buNone/>
            </a:pPr>
            <a:r>
              <a:rPr lang="en-IN" sz="2000" b="1" dirty="0"/>
              <a:t>Example 2: program to calculate the average of five numbers.</a:t>
            </a:r>
            <a:endParaRPr lang="en-IN" sz="2000" dirty="0"/>
          </a:p>
          <a:p>
            <a:pPr marL="0" indent="0">
              <a:buNone/>
            </a:pPr>
            <a:r>
              <a:rPr lang="en-IN" sz="2000" dirty="0"/>
              <a:t>#include&lt;</a:t>
            </a:r>
            <a:r>
              <a:rPr lang="en-IN" sz="2000" dirty="0" err="1"/>
              <a:t>stdio.h</a:t>
            </a:r>
            <a:r>
              <a:rPr lang="en-IN" sz="2000" dirty="0"/>
              <a:t>&gt;  </a:t>
            </a:r>
          </a:p>
          <a:p>
            <a:pPr marL="0" indent="0">
              <a:buNone/>
            </a:pPr>
            <a:r>
              <a:rPr lang="en-IN" sz="2000" b="1" dirty="0"/>
              <a:t>void</a:t>
            </a:r>
            <a:r>
              <a:rPr lang="en-IN" sz="2000" dirty="0"/>
              <a:t> average(</a:t>
            </a:r>
            <a:r>
              <a:rPr lang="en-IN" sz="2000" b="1" dirty="0" err="1"/>
              <a:t>int</a:t>
            </a:r>
            <a:r>
              <a:rPr lang="en-IN" sz="2000" dirty="0"/>
              <a:t>, </a:t>
            </a:r>
            <a:r>
              <a:rPr lang="en-IN" sz="2000" b="1" dirty="0" err="1"/>
              <a:t>int</a:t>
            </a:r>
            <a:r>
              <a:rPr lang="en-IN" sz="2000" dirty="0"/>
              <a:t>, </a:t>
            </a:r>
            <a:r>
              <a:rPr lang="en-IN" sz="2000" b="1" dirty="0" err="1"/>
              <a:t>int</a:t>
            </a:r>
            <a:r>
              <a:rPr lang="en-IN" sz="2000" dirty="0"/>
              <a:t>, </a:t>
            </a:r>
            <a:r>
              <a:rPr lang="en-IN" sz="2000" b="1" dirty="0" err="1"/>
              <a:t>int</a:t>
            </a:r>
            <a:r>
              <a:rPr lang="en-IN" sz="2000" dirty="0"/>
              <a:t>, </a:t>
            </a:r>
            <a:r>
              <a:rPr lang="en-IN" sz="2000" b="1" dirty="0" err="1"/>
              <a:t>int</a:t>
            </a:r>
            <a:r>
              <a:rPr lang="en-IN" sz="2000" dirty="0"/>
              <a:t>);  </a:t>
            </a:r>
          </a:p>
          <a:p>
            <a:pPr marL="0" indent="0">
              <a:buNone/>
            </a:pPr>
            <a:r>
              <a:rPr lang="en-IN" sz="2000" b="1" dirty="0"/>
              <a:t>void</a:t>
            </a:r>
            <a:r>
              <a:rPr lang="en-IN" sz="2000" dirty="0"/>
              <a:t> main()  </a:t>
            </a:r>
          </a:p>
          <a:p>
            <a:pPr marL="0" indent="0">
              <a:buNone/>
            </a:pPr>
            <a:r>
              <a:rPr lang="en-IN" sz="2000" dirty="0"/>
              <a:t>{  </a:t>
            </a:r>
          </a:p>
          <a:p>
            <a:pPr marL="0" indent="0">
              <a:buNone/>
            </a:pPr>
            <a:r>
              <a:rPr lang="en-IN" sz="2000" dirty="0"/>
              <a:t>    </a:t>
            </a:r>
            <a:r>
              <a:rPr lang="en-IN" sz="2000" b="1" dirty="0" err="1"/>
              <a:t>int</a:t>
            </a:r>
            <a:r>
              <a:rPr lang="en-IN" sz="2000" dirty="0"/>
              <a:t> </a:t>
            </a:r>
            <a:r>
              <a:rPr lang="en-IN" sz="2000" dirty="0" err="1"/>
              <a:t>a,b,c,d,e</a:t>
            </a:r>
            <a:r>
              <a:rPr lang="en-IN" sz="2000" dirty="0"/>
              <a:t>;   </a:t>
            </a:r>
          </a:p>
          <a:p>
            <a:pPr marL="0" indent="0">
              <a:buNone/>
            </a:pPr>
            <a:r>
              <a:rPr lang="en-IN" sz="2000" dirty="0"/>
              <a:t>    </a:t>
            </a:r>
            <a:r>
              <a:rPr lang="en-IN" sz="2000" dirty="0" err="1"/>
              <a:t>printf</a:t>
            </a:r>
            <a:r>
              <a:rPr lang="en-IN" sz="2000" dirty="0"/>
              <a:t>("\</a:t>
            </a:r>
            <a:r>
              <a:rPr lang="en-IN" sz="2000" dirty="0" err="1"/>
              <a:t>nGoing</a:t>
            </a:r>
            <a:r>
              <a:rPr lang="en-IN" sz="2000" dirty="0"/>
              <a:t> to calculate the average of five numbers:");  </a:t>
            </a:r>
          </a:p>
          <a:p>
            <a:pPr marL="0" indent="0">
              <a:buNone/>
            </a:pPr>
            <a:r>
              <a:rPr lang="en-IN" sz="2000" dirty="0"/>
              <a:t>    </a:t>
            </a:r>
            <a:r>
              <a:rPr lang="en-IN" sz="2000" dirty="0" err="1"/>
              <a:t>printf</a:t>
            </a:r>
            <a:r>
              <a:rPr lang="en-IN" sz="2000" dirty="0"/>
              <a:t>("\</a:t>
            </a:r>
            <a:r>
              <a:rPr lang="en-IN" sz="2000" dirty="0" err="1"/>
              <a:t>nEnter</a:t>
            </a:r>
            <a:r>
              <a:rPr lang="en-IN" sz="2000" dirty="0"/>
              <a:t> five numbers:");  </a:t>
            </a:r>
          </a:p>
          <a:p>
            <a:pPr marL="0" indent="0">
              <a:buNone/>
            </a:pPr>
            <a:r>
              <a:rPr lang="en-IN" sz="2000" dirty="0"/>
              <a:t>    </a:t>
            </a:r>
            <a:r>
              <a:rPr lang="en-IN" sz="2000" dirty="0" err="1"/>
              <a:t>scanf</a:t>
            </a:r>
            <a:r>
              <a:rPr lang="en-IN" sz="2000" dirty="0"/>
              <a:t>("%d %d %d %d %</a:t>
            </a:r>
            <a:r>
              <a:rPr lang="en-IN" sz="2000" dirty="0" err="1"/>
              <a:t>d",&amp;a,&amp;b,&amp;c,&amp;d,&amp;e</a:t>
            </a:r>
            <a:r>
              <a:rPr lang="en-IN" sz="2000" dirty="0"/>
              <a:t>);  </a:t>
            </a:r>
          </a:p>
          <a:p>
            <a:pPr marL="0" indent="0">
              <a:buNone/>
            </a:pPr>
            <a:r>
              <a:rPr lang="en-IN" sz="2000" dirty="0"/>
              <a:t>    average(</a:t>
            </a:r>
            <a:r>
              <a:rPr lang="en-IN" sz="2000" dirty="0" err="1"/>
              <a:t>a,b,c,d,e</a:t>
            </a:r>
            <a:r>
              <a:rPr lang="en-IN" sz="2000" dirty="0"/>
              <a:t>);  </a:t>
            </a:r>
          </a:p>
          <a:p>
            <a:pPr marL="0" indent="0">
              <a:buNone/>
            </a:pPr>
            <a:r>
              <a:rPr lang="en-IN" sz="2000" dirty="0"/>
              <a:t>}  </a:t>
            </a:r>
          </a:p>
          <a:p>
            <a:pPr marL="0" indent="0">
              <a:buNone/>
            </a:pPr>
            <a:r>
              <a:rPr lang="en-IN" sz="2000" b="1" dirty="0"/>
              <a:t>void</a:t>
            </a:r>
            <a:r>
              <a:rPr lang="en-IN" sz="2000" dirty="0"/>
              <a:t> average(</a:t>
            </a:r>
            <a:r>
              <a:rPr lang="en-IN" sz="2000" b="1" dirty="0" err="1"/>
              <a:t>int</a:t>
            </a:r>
            <a:r>
              <a:rPr lang="en-IN" sz="2000" dirty="0"/>
              <a:t> a, </a:t>
            </a:r>
            <a:r>
              <a:rPr lang="en-IN" sz="2000" b="1" dirty="0" err="1"/>
              <a:t>int</a:t>
            </a:r>
            <a:r>
              <a:rPr lang="en-IN" sz="2000" dirty="0"/>
              <a:t> b, </a:t>
            </a:r>
            <a:r>
              <a:rPr lang="en-IN" sz="2000" b="1" dirty="0" err="1"/>
              <a:t>int</a:t>
            </a:r>
            <a:r>
              <a:rPr lang="en-IN" sz="2000" dirty="0"/>
              <a:t> c, </a:t>
            </a:r>
            <a:r>
              <a:rPr lang="en-IN" sz="2000" b="1" dirty="0" err="1"/>
              <a:t>int</a:t>
            </a:r>
            <a:r>
              <a:rPr lang="en-IN" sz="2000" dirty="0"/>
              <a:t> d, </a:t>
            </a:r>
            <a:r>
              <a:rPr lang="en-IN" sz="2000" b="1" dirty="0" err="1"/>
              <a:t>int</a:t>
            </a:r>
            <a:r>
              <a:rPr lang="en-IN" sz="2000" dirty="0"/>
              <a:t> e)  </a:t>
            </a:r>
          </a:p>
          <a:p>
            <a:pPr marL="0" indent="0">
              <a:buNone/>
            </a:pPr>
            <a:r>
              <a:rPr lang="en-IN" sz="2000" dirty="0"/>
              <a:t>{  </a:t>
            </a:r>
          </a:p>
          <a:p>
            <a:pPr marL="0" indent="0">
              <a:buNone/>
            </a:pPr>
            <a:r>
              <a:rPr lang="en-IN" sz="2000" dirty="0"/>
              <a:t>    </a:t>
            </a:r>
            <a:r>
              <a:rPr lang="en-IN" sz="2000" b="1" dirty="0"/>
              <a:t>float</a:t>
            </a:r>
            <a:r>
              <a:rPr lang="en-IN" sz="2000" dirty="0"/>
              <a:t> </a:t>
            </a:r>
            <a:r>
              <a:rPr lang="en-IN" sz="2000" dirty="0" err="1"/>
              <a:t>avg</a:t>
            </a:r>
            <a:r>
              <a:rPr lang="en-IN" sz="2000" dirty="0"/>
              <a:t>;   </a:t>
            </a:r>
          </a:p>
          <a:p>
            <a:pPr marL="0" indent="0">
              <a:buNone/>
            </a:pPr>
            <a:r>
              <a:rPr lang="en-IN" sz="2000" dirty="0"/>
              <a:t>    </a:t>
            </a:r>
            <a:r>
              <a:rPr lang="en-IN" sz="2000" dirty="0" err="1"/>
              <a:t>avg</a:t>
            </a:r>
            <a:r>
              <a:rPr lang="en-IN" sz="2000" dirty="0"/>
              <a:t> = (</a:t>
            </a:r>
            <a:r>
              <a:rPr lang="en-IN" sz="2000" dirty="0" err="1"/>
              <a:t>a+b+c+d+e</a:t>
            </a:r>
            <a:r>
              <a:rPr lang="en-IN" sz="2000" dirty="0"/>
              <a:t>)/5;   </a:t>
            </a:r>
          </a:p>
          <a:p>
            <a:pPr marL="0" indent="0">
              <a:buNone/>
            </a:pPr>
            <a:r>
              <a:rPr lang="en-IN" sz="2000" dirty="0"/>
              <a:t>    </a:t>
            </a:r>
            <a:r>
              <a:rPr lang="en-IN" sz="2000" dirty="0" err="1"/>
              <a:t>printf</a:t>
            </a:r>
            <a:r>
              <a:rPr lang="en-IN" sz="2000" dirty="0"/>
              <a:t>("The average of given five numbers : %f",</a:t>
            </a:r>
            <a:r>
              <a:rPr lang="en-IN" sz="2000" dirty="0" err="1"/>
              <a:t>avg</a:t>
            </a:r>
            <a:r>
              <a:rPr lang="en-IN" sz="2000" dirty="0"/>
              <a:t>);  </a:t>
            </a:r>
          </a:p>
          <a:p>
            <a:pPr marL="0" indent="0">
              <a:buNone/>
            </a:pPr>
            <a:r>
              <a:rPr lang="en-IN" sz="2000" dirty="0"/>
              <a:t>}  </a:t>
            </a:r>
          </a:p>
          <a:p>
            <a:pPr marL="0" indent="0">
              <a:buNone/>
            </a:pPr>
            <a:endParaRPr lang="en-IN" sz="2000" dirty="0"/>
          </a:p>
        </p:txBody>
      </p:sp>
    </p:spTree>
    <p:extLst>
      <p:ext uri="{BB962C8B-B14F-4D97-AF65-F5344CB8AC3E}">
        <p14:creationId xmlns:p14="http://schemas.microsoft.com/office/powerpoint/2010/main" val="2332980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In c, we can divide a large program into the basic building blocks known as function. </a:t>
            </a:r>
          </a:p>
          <a:p>
            <a:r>
              <a:rPr lang="en-US" dirty="0"/>
              <a:t>The function contains the set of programming statements enclosed by {}. </a:t>
            </a:r>
          </a:p>
          <a:p>
            <a:r>
              <a:rPr lang="en-US" dirty="0"/>
              <a:t>A function can be called multiple times to provide reusability and modularity to the C program.</a:t>
            </a:r>
          </a:p>
          <a:p>
            <a:r>
              <a:rPr lang="en-US" dirty="0"/>
              <a:t> In other words, we can say that the collection of functions creates a program. </a:t>
            </a:r>
          </a:p>
          <a:p>
            <a:r>
              <a:rPr lang="en-US" dirty="0"/>
              <a:t>The function is also known as </a:t>
            </a:r>
            <a:r>
              <a:rPr lang="en-US" i="1" dirty="0"/>
              <a:t>procedure </a:t>
            </a:r>
            <a:r>
              <a:rPr lang="en-US" dirty="0"/>
              <a:t>or </a:t>
            </a:r>
            <a:r>
              <a:rPr lang="en-US" i="1" dirty="0"/>
              <a:t>subroutine </a:t>
            </a:r>
            <a:r>
              <a:rPr lang="en-US" dirty="0"/>
              <a:t>in other programming languages.</a:t>
            </a:r>
            <a:endParaRPr lang="en-IN" dirty="0"/>
          </a:p>
        </p:txBody>
      </p:sp>
    </p:spTree>
    <p:extLst>
      <p:ext uri="{BB962C8B-B14F-4D97-AF65-F5344CB8AC3E}">
        <p14:creationId xmlns:p14="http://schemas.microsoft.com/office/powerpoint/2010/main" val="118183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2400" b="1" dirty="0">
                <a:solidFill>
                  <a:srgbClr val="FF0000"/>
                </a:solidFill>
              </a:rPr>
              <a:t>Example for Function with argument and with return value</a:t>
            </a:r>
            <a:br>
              <a:rPr lang="en-US" sz="2400" b="1" dirty="0">
                <a:solidFill>
                  <a:srgbClr val="FF0000"/>
                </a:solidFill>
              </a:rPr>
            </a:br>
            <a:endParaRPr lang="en-IN" sz="2400" b="1" dirty="0">
              <a:solidFill>
                <a:srgbClr val="FF0000"/>
              </a:solidFill>
            </a:endParaRPr>
          </a:p>
        </p:txBody>
      </p:sp>
      <p:sp>
        <p:nvSpPr>
          <p:cNvPr id="3" name="Content Placeholder 2"/>
          <p:cNvSpPr>
            <a:spLocks noGrp="1"/>
          </p:cNvSpPr>
          <p:nvPr>
            <p:ph idx="1"/>
          </p:nvPr>
        </p:nvSpPr>
        <p:spPr>
          <a:xfrm>
            <a:off x="381000" y="762000"/>
            <a:ext cx="8229600" cy="4525963"/>
          </a:xfrm>
        </p:spPr>
        <p:txBody>
          <a:bodyPr>
            <a:noAutofit/>
          </a:bodyPr>
          <a:lstStyle/>
          <a:p>
            <a:pPr marL="0" indent="0">
              <a:buNone/>
            </a:pPr>
            <a:r>
              <a:rPr lang="en-IN" sz="2000" b="1" dirty="0"/>
              <a:t>Example 1</a:t>
            </a:r>
            <a:endParaRPr lang="en-IN" sz="2000" dirty="0"/>
          </a:p>
          <a:p>
            <a:pPr marL="0" indent="0">
              <a:buNone/>
            </a:pPr>
            <a:r>
              <a:rPr lang="en-IN" sz="2000" dirty="0"/>
              <a:t>#include&lt;</a:t>
            </a:r>
            <a:r>
              <a:rPr lang="en-IN" sz="2000" dirty="0" err="1"/>
              <a:t>stdio.h</a:t>
            </a:r>
            <a:r>
              <a:rPr lang="en-IN" sz="2000" dirty="0"/>
              <a:t>&gt;  </a:t>
            </a:r>
          </a:p>
          <a:p>
            <a:pPr marL="0" indent="0">
              <a:buNone/>
            </a:pPr>
            <a:r>
              <a:rPr lang="en-IN" sz="2000" b="1" dirty="0" err="1"/>
              <a:t>int</a:t>
            </a:r>
            <a:r>
              <a:rPr lang="en-IN" sz="2000" dirty="0"/>
              <a:t> sum(</a:t>
            </a:r>
            <a:r>
              <a:rPr lang="en-IN" sz="2000" b="1" dirty="0" err="1"/>
              <a:t>int</a:t>
            </a:r>
            <a:r>
              <a:rPr lang="en-IN" sz="2000" dirty="0"/>
              <a:t>, </a:t>
            </a:r>
            <a:r>
              <a:rPr lang="en-IN" sz="2000" b="1" dirty="0" err="1"/>
              <a:t>int</a:t>
            </a:r>
            <a:r>
              <a:rPr lang="en-IN" sz="2000" dirty="0"/>
              <a:t>);  </a:t>
            </a:r>
          </a:p>
          <a:p>
            <a:pPr marL="0" indent="0">
              <a:buNone/>
            </a:pPr>
            <a:r>
              <a:rPr lang="en-IN" sz="2000" b="1" dirty="0"/>
              <a:t>void</a:t>
            </a:r>
            <a:r>
              <a:rPr lang="en-IN" sz="2000" dirty="0"/>
              <a:t> main()  </a:t>
            </a:r>
          </a:p>
          <a:p>
            <a:pPr marL="0" indent="0">
              <a:buNone/>
            </a:pPr>
            <a:r>
              <a:rPr lang="en-IN" sz="2000" dirty="0"/>
              <a:t>{  </a:t>
            </a:r>
          </a:p>
          <a:p>
            <a:pPr marL="0" indent="0">
              <a:buNone/>
            </a:pPr>
            <a:r>
              <a:rPr lang="en-IN" sz="2000" dirty="0"/>
              <a:t>    </a:t>
            </a:r>
            <a:r>
              <a:rPr lang="en-IN" sz="2000" b="1" dirty="0" err="1"/>
              <a:t>int</a:t>
            </a:r>
            <a:r>
              <a:rPr lang="en-IN" sz="2000" dirty="0"/>
              <a:t> </a:t>
            </a:r>
            <a:r>
              <a:rPr lang="en-IN" sz="2000" dirty="0" err="1"/>
              <a:t>a,b,result</a:t>
            </a:r>
            <a:r>
              <a:rPr lang="en-IN" sz="2000" dirty="0"/>
              <a:t>;   </a:t>
            </a:r>
          </a:p>
          <a:p>
            <a:pPr marL="0" indent="0">
              <a:buNone/>
            </a:pPr>
            <a:r>
              <a:rPr lang="en-IN" sz="2000" dirty="0"/>
              <a:t>    </a:t>
            </a:r>
            <a:r>
              <a:rPr lang="en-IN" sz="2000" dirty="0" err="1"/>
              <a:t>printf</a:t>
            </a:r>
            <a:r>
              <a:rPr lang="en-IN" sz="2000" dirty="0"/>
              <a:t>("\</a:t>
            </a:r>
            <a:r>
              <a:rPr lang="en-IN" sz="2000" dirty="0" err="1"/>
              <a:t>nGoing</a:t>
            </a:r>
            <a:r>
              <a:rPr lang="en-IN" sz="2000" dirty="0"/>
              <a:t> to calculate the sum of two numbers:");  </a:t>
            </a:r>
          </a:p>
          <a:p>
            <a:pPr marL="0" indent="0">
              <a:buNone/>
            </a:pPr>
            <a:r>
              <a:rPr lang="en-IN" sz="2000" dirty="0"/>
              <a:t>    </a:t>
            </a:r>
            <a:r>
              <a:rPr lang="en-IN" sz="2000" dirty="0" err="1"/>
              <a:t>printf</a:t>
            </a:r>
            <a:r>
              <a:rPr lang="en-IN" sz="2000" dirty="0"/>
              <a:t>("\</a:t>
            </a:r>
            <a:r>
              <a:rPr lang="en-IN" sz="2000" dirty="0" err="1"/>
              <a:t>nEnter</a:t>
            </a:r>
            <a:r>
              <a:rPr lang="en-IN" sz="2000" dirty="0"/>
              <a:t> two numbers:");  </a:t>
            </a:r>
          </a:p>
          <a:p>
            <a:pPr marL="0" indent="0">
              <a:buNone/>
            </a:pPr>
            <a:r>
              <a:rPr lang="en-IN" sz="2000" dirty="0"/>
              <a:t>    </a:t>
            </a:r>
            <a:r>
              <a:rPr lang="en-IN" sz="2000" dirty="0" err="1"/>
              <a:t>scanf</a:t>
            </a:r>
            <a:r>
              <a:rPr lang="en-IN" sz="2000" dirty="0"/>
              <a:t>("%d %</a:t>
            </a:r>
            <a:r>
              <a:rPr lang="en-IN" sz="2000" dirty="0" err="1"/>
              <a:t>d",&amp;a,&amp;b</a:t>
            </a:r>
            <a:r>
              <a:rPr lang="en-IN" sz="2000" dirty="0"/>
              <a:t>);  </a:t>
            </a:r>
          </a:p>
          <a:p>
            <a:pPr marL="0" indent="0">
              <a:buNone/>
            </a:pPr>
            <a:r>
              <a:rPr lang="en-IN" sz="2000" dirty="0"/>
              <a:t>    result = sum(</a:t>
            </a:r>
            <a:r>
              <a:rPr lang="en-IN" sz="2000" dirty="0" err="1"/>
              <a:t>a,b</a:t>
            </a:r>
            <a:r>
              <a:rPr lang="en-IN" sz="2000" dirty="0"/>
              <a:t>);  </a:t>
            </a:r>
          </a:p>
          <a:p>
            <a:pPr marL="0" indent="0">
              <a:buNone/>
            </a:pPr>
            <a:r>
              <a:rPr lang="en-IN" sz="2000" dirty="0"/>
              <a:t>    </a:t>
            </a:r>
            <a:r>
              <a:rPr lang="en-IN" sz="2000" dirty="0" err="1"/>
              <a:t>printf</a:t>
            </a:r>
            <a:r>
              <a:rPr lang="en-IN" sz="2000" dirty="0"/>
              <a:t>("\</a:t>
            </a:r>
            <a:r>
              <a:rPr lang="en-IN" sz="2000" dirty="0" err="1"/>
              <a:t>nThe</a:t>
            </a:r>
            <a:r>
              <a:rPr lang="en-IN" sz="2000" dirty="0"/>
              <a:t> sum is : %</a:t>
            </a:r>
            <a:r>
              <a:rPr lang="en-IN" sz="2000" dirty="0" err="1"/>
              <a:t>d",result</a:t>
            </a:r>
            <a:r>
              <a:rPr lang="en-IN" sz="2000" dirty="0"/>
              <a:t>);  </a:t>
            </a:r>
          </a:p>
          <a:p>
            <a:pPr marL="0" indent="0">
              <a:buNone/>
            </a:pPr>
            <a:r>
              <a:rPr lang="en-IN" sz="2000" dirty="0"/>
              <a:t>}  </a:t>
            </a:r>
          </a:p>
          <a:p>
            <a:pPr marL="0" indent="0">
              <a:buNone/>
            </a:pPr>
            <a:r>
              <a:rPr lang="en-IN" sz="2000" b="1" dirty="0" err="1"/>
              <a:t>int</a:t>
            </a:r>
            <a:r>
              <a:rPr lang="en-IN" sz="2000" dirty="0"/>
              <a:t> sum(</a:t>
            </a:r>
            <a:r>
              <a:rPr lang="en-IN" sz="2000" b="1" dirty="0" err="1"/>
              <a:t>int</a:t>
            </a:r>
            <a:r>
              <a:rPr lang="en-IN" sz="2000" dirty="0"/>
              <a:t> a, </a:t>
            </a:r>
            <a:r>
              <a:rPr lang="en-IN" sz="2000" b="1" dirty="0" err="1"/>
              <a:t>int</a:t>
            </a:r>
            <a:r>
              <a:rPr lang="en-IN" sz="2000" dirty="0"/>
              <a:t> b)  </a:t>
            </a:r>
          </a:p>
          <a:p>
            <a:pPr marL="0" indent="0">
              <a:buNone/>
            </a:pPr>
            <a:r>
              <a:rPr lang="en-IN" sz="2000" dirty="0"/>
              <a:t>{  </a:t>
            </a:r>
          </a:p>
          <a:p>
            <a:pPr marL="0" indent="0">
              <a:buNone/>
            </a:pPr>
            <a:r>
              <a:rPr lang="en-IN" sz="2000" dirty="0"/>
              <a:t>    </a:t>
            </a:r>
            <a:r>
              <a:rPr lang="en-IN" sz="2000" b="1" dirty="0"/>
              <a:t>return</a:t>
            </a:r>
            <a:r>
              <a:rPr lang="en-IN" sz="2000" dirty="0"/>
              <a:t> </a:t>
            </a:r>
            <a:r>
              <a:rPr lang="en-IN" sz="2000" dirty="0" err="1"/>
              <a:t>a+b</a:t>
            </a:r>
            <a:r>
              <a:rPr lang="en-IN" sz="2000" dirty="0"/>
              <a:t>;  </a:t>
            </a:r>
          </a:p>
          <a:p>
            <a:pPr marL="0" indent="0">
              <a:buNone/>
            </a:pPr>
            <a:r>
              <a:rPr lang="en-IN" sz="2000" dirty="0"/>
              <a:t>}  </a:t>
            </a:r>
          </a:p>
          <a:p>
            <a:pPr marL="0" indent="0">
              <a:buNone/>
            </a:pPr>
            <a:endParaRPr lang="en-IN" sz="2000" dirty="0"/>
          </a:p>
        </p:txBody>
      </p:sp>
    </p:spTree>
    <p:extLst>
      <p:ext uri="{BB962C8B-B14F-4D97-AF65-F5344CB8AC3E}">
        <p14:creationId xmlns:p14="http://schemas.microsoft.com/office/powerpoint/2010/main" val="3142121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782"/>
            <a:ext cx="8229600" cy="4525963"/>
          </a:xfrm>
        </p:spPr>
        <p:txBody>
          <a:bodyPr>
            <a:noAutofit/>
          </a:bodyPr>
          <a:lstStyle/>
          <a:p>
            <a:pPr marL="0" indent="0">
              <a:buNone/>
            </a:pPr>
            <a:r>
              <a:rPr lang="en-IN" sz="1200" dirty="0"/>
              <a:t>Example 2: Program to check whether a number is even or odd</a:t>
            </a:r>
          </a:p>
          <a:p>
            <a:pPr marL="0" indent="0">
              <a:buNone/>
            </a:pPr>
            <a:r>
              <a:rPr lang="en-IN" sz="1200" dirty="0"/>
              <a:t>#include&lt;</a:t>
            </a:r>
            <a:r>
              <a:rPr lang="en-IN" sz="1200" dirty="0" err="1"/>
              <a:t>stdio.h</a:t>
            </a:r>
            <a:r>
              <a:rPr lang="en-IN" sz="1200" dirty="0"/>
              <a:t>&gt;  </a:t>
            </a:r>
          </a:p>
          <a:p>
            <a:pPr marL="0" indent="0">
              <a:buNone/>
            </a:pPr>
            <a:r>
              <a:rPr lang="en-IN" sz="1200" dirty="0" err="1"/>
              <a:t>int</a:t>
            </a:r>
            <a:r>
              <a:rPr lang="en-IN" sz="1200" dirty="0"/>
              <a:t> </a:t>
            </a:r>
            <a:r>
              <a:rPr lang="en-IN" sz="1200" dirty="0" err="1"/>
              <a:t>even_odd</a:t>
            </a:r>
            <a:r>
              <a:rPr lang="en-IN" sz="1200" dirty="0"/>
              <a:t>(</a:t>
            </a:r>
            <a:r>
              <a:rPr lang="en-IN" sz="1200" dirty="0" err="1"/>
              <a:t>int</a:t>
            </a:r>
            <a:r>
              <a:rPr lang="en-IN" sz="1200" dirty="0"/>
              <a:t>);  </a:t>
            </a:r>
          </a:p>
          <a:p>
            <a:pPr marL="0" indent="0">
              <a:buNone/>
            </a:pPr>
            <a:r>
              <a:rPr lang="en-IN" sz="1200" dirty="0"/>
              <a:t>void main()  </a:t>
            </a:r>
          </a:p>
          <a:p>
            <a:pPr marL="0" indent="0">
              <a:buNone/>
            </a:pPr>
            <a:r>
              <a:rPr lang="en-IN" sz="1200" dirty="0"/>
              <a:t>{  </a:t>
            </a:r>
          </a:p>
          <a:p>
            <a:pPr marL="0" indent="0">
              <a:buNone/>
            </a:pPr>
            <a:r>
              <a:rPr lang="en-IN" sz="1200" dirty="0"/>
              <a:t> </a:t>
            </a:r>
            <a:r>
              <a:rPr lang="en-IN" sz="1200" dirty="0" err="1"/>
              <a:t>int</a:t>
            </a:r>
            <a:r>
              <a:rPr lang="en-IN" sz="1200" dirty="0"/>
              <a:t> </a:t>
            </a:r>
            <a:r>
              <a:rPr lang="en-IN" sz="1200" dirty="0" err="1"/>
              <a:t>n,flag</a:t>
            </a:r>
            <a:r>
              <a:rPr lang="en-IN" sz="1200" dirty="0"/>
              <a:t>=0;  </a:t>
            </a:r>
          </a:p>
          <a:p>
            <a:pPr marL="0" indent="0">
              <a:buNone/>
            </a:pPr>
            <a:r>
              <a:rPr lang="en-IN" sz="1200" dirty="0"/>
              <a:t> </a:t>
            </a:r>
            <a:r>
              <a:rPr lang="en-IN" sz="1200" dirty="0" err="1"/>
              <a:t>printf</a:t>
            </a:r>
            <a:r>
              <a:rPr lang="en-IN" sz="1200" dirty="0"/>
              <a:t>("\</a:t>
            </a:r>
            <a:r>
              <a:rPr lang="en-IN" sz="1200" dirty="0" err="1"/>
              <a:t>nGoing</a:t>
            </a:r>
            <a:r>
              <a:rPr lang="en-IN" sz="1200" dirty="0"/>
              <a:t> to check whether a number is even or odd");  </a:t>
            </a:r>
          </a:p>
          <a:p>
            <a:pPr marL="0" indent="0">
              <a:buNone/>
            </a:pPr>
            <a:r>
              <a:rPr lang="en-IN" sz="1200" dirty="0"/>
              <a:t> </a:t>
            </a:r>
            <a:r>
              <a:rPr lang="en-IN" sz="1200" dirty="0" err="1"/>
              <a:t>printf</a:t>
            </a:r>
            <a:r>
              <a:rPr lang="en-IN" sz="1200" dirty="0"/>
              <a:t>("\</a:t>
            </a:r>
            <a:r>
              <a:rPr lang="en-IN" sz="1200" dirty="0" err="1"/>
              <a:t>nEnter</a:t>
            </a:r>
            <a:r>
              <a:rPr lang="en-IN" sz="1200" dirty="0"/>
              <a:t> the number: ");  </a:t>
            </a:r>
          </a:p>
          <a:p>
            <a:pPr marL="0" indent="0">
              <a:buNone/>
            </a:pPr>
            <a:r>
              <a:rPr lang="en-IN" sz="1200" dirty="0"/>
              <a:t> </a:t>
            </a:r>
            <a:r>
              <a:rPr lang="en-IN" sz="1200" dirty="0" err="1"/>
              <a:t>scanf</a:t>
            </a:r>
            <a:r>
              <a:rPr lang="en-IN" sz="1200" dirty="0"/>
              <a:t>("%</a:t>
            </a:r>
            <a:r>
              <a:rPr lang="en-IN" sz="1200" dirty="0" err="1"/>
              <a:t>d",&amp;n</a:t>
            </a:r>
            <a:r>
              <a:rPr lang="en-IN" sz="1200" dirty="0"/>
              <a:t>);  </a:t>
            </a:r>
          </a:p>
          <a:p>
            <a:pPr marL="0" indent="0">
              <a:buNone/>
            </a:pPr>
            <a:r>
              <a:rPr lang="en-IN" sz="1200" dirty="0"/>
              <a:t> flag = </a:t>
            </a:r>
            <a:r>
              <a:rPr lang="en-IN" sz="1200" dirty="0" err="1"/>
              <a:t>even_odd</a:t>
            </a:r>
            <a:r>
              <a:rPr lang="en-IN" sz="1200" dirty="0"/>
              <a:t>(n);  </a:t>
            </a:r>
          </a:p>
          <a:p>
            <a:pPr marL="0" indent="0">
              <a:buNone/>
            </a:pPr>
            <a:r>
              <a:rPr lang="en-IN" sz="1200" dirty="0"/>
              <a:t> if(flag == 0)  </a:t>
            </a:r>
          </a:p>
          <a:p>
            <a:pPr marL="0" indent="0">
              <a:buNone/>
            </a:pPr>
            <a:r>
              <a:rPr lang="en-IN" sz="1200" dirty="0"/>
              <a:t> {  </a:t>
            </a:r>
          </a:p>
          <a:p>
            <a:pPr marL="0" indent="0">
              <a:buNone/>
            </a:pPr>
            <a:r>
              <a:rPr lang="en-IN" sz="1200" dirty="0"/>
              <a:t>    </a:t>
            </a:r>
            <a:r>
              <a:rPr lang="en-IN" sz="1200" dirty="0" err="1"/>
              <a:t>printf</a:t>
            </a:r>
            <a:r>
              <a:rPr lang="en-IN" sz="1200" dirty="0"/>
              <a:t>("\</a:t>
            </a:r>
            <a:r>
              <a:rPr lang="en-IN" sz="1200" dirty="0" err="1"/>
              <a:t>nThe</a:t>
            </a:r>
            <a:r>
              <a:rPr lang="en-IN" sz="1200" dirty="0"/>
              <a:t> number is odd");  </a:t>
            </a:r>
          </a:p>
          <a:p>
            <a:pPr marL="0" indent="0">
              <a:buNone/>
            </a:pPr>
            <a:r>
              <a:rPr lang="en-IN" sz="1200" dirty="0"/>
              <a:t> }  </a:t>
            </a:r>
          </a:p>
          <a:p>
            <a:pPr marL="0" indent="0">
              <a:buNone/>
            </a:pPr>
            <a:r>
              <a:rPr lang="en-IN" sz="1200" dirty="0"/>
              <a:t> else   </a:t>
            </a:r>
          </a:p>
          <a:p>
            <a:pPr marL="0" indent="0">
              <a:buNone/>
            </a:pPr>
            <a:r>
              <a:rPr lang="en-IN" sz="1200" dirty="0"/>
              <a:t> {  </a:t>
            </a:r>
          </a:p>
          <a:p>
            <a:pPr marL="0" indent="0">
              <a:buNone/>
            </a:pPr>
            <a:r>
              <a:rPr lang="en-IN" sz="1200" dirty="0"/>
              <a:t>    </a:t>
            </a:r>
            <a:r>
              <a:rPr lang="en-IN" sz="1200" dirty="0" err="1"/>
              <a:t>printf</a:t>
            </a:r>
            <a:r>
              <a:rPr lang="en-IN" sz="1200" dirty="0"/>
              <a:t>("\</a:t>
            </a:r>
            <a:r>
              <a:rPr lang="en-IN" sz="1200" dirty="0" err="1"/>
              <a:t>nThe</a:t>
            </a:r>
            <a:r>
              <a:rPr lang="en-IN" sz="1200" dirty="0"/>
              <a:t> number is even");  </a:t>
            </a:r>
          </a:p>
          <a:p>
            <a:pPr marL="0" indent="0">
              <a:buNone/>
            </a:pPr>
            <a:r>
              <a:rPr lang="en-IN" sz="1200" dirty="0"/>
              <a:t> }  </a:t>
            </a:r>
          </a:p>
          <a:p>
            <a:pPr marL="0" indent="0">
              <a:buNone/>
            </a:pPr>
            <a:r>
              <a:rPr lang="en-IN" sz="1200" dirty="0"/>
              <a:t>}  </a:t>
            </a:r>
          </a:p>
          <a:p>
            <a:pPr marL="0" indent="0">
              <a:buNone/>
            </a:pPr>
            <a:r>
              <a:rPr lang="en-IN" sz="1200" dirty="0" err="1"/>
              <a:t>int</a:t>
            </a:r>
            <a:r>
              <a:rPr lang="en-IN" sz="1200" dirty="0"/>
              <a:t> </a:t>
            </a:r>
            <a:r>
              <a:rPr lang="en-IN" sz="1200" dirty="0" err="1"/>
              <a:t>even_odd</a:t>
            </a:r>
            <a:r>
              <a:rPr lang="en-IN" sz="1200" dirty="0"/>
              <a:t>(</a:t>
            </a:r>
            <a:r>
              <a:rPr lang="en-IN" sz="1200" dirty="0" err="1"/>
              <a:t>int</a:t>
            </a:r>
            <a:r>
              <a:rPr lang="en-IN" sz="1200" dirty="0"/>
              <a:t> n)  </a:t>
            </a:r>
          </a:p>
          <a:p>
            <a:pPr marL="0" indent="0">
              <a:buNone/>
            </a:pPr>
            <a:r>
              <a:rPr lang="en-IN" sz="1200" dirty="0"/>
              <a:t>{  </a:t>
            </a:r>
          </a:p>
          <a:p>
            <a:pPr marL="0" indent="0">
              <a:buNone/>
            </a:pPr>
            <a:r>
              <a:rPr lang="en-IN" sz="1200" dirty="0"/>
              <a:t>    if(n%2 == 0)  </a:t>
            </a:r>
          </a:p>
          <a:p>
            <a:pPr marL="0" indent="0">
              <a:buNone/>
            </a:pPr>
            <a:r>
              <a:rPr lang="en-IN" sz="1200" dirty="0"/>
              <a:t>    {  </a:t>
            </a:r>
          </a:p>
          <a:p>
            <a:pPr marL="0" indent="0">
              <a:buNone/>
            </a:pPr>
            <a:r>
              <a:rPr lang="en-IN" sz="1200" dirty="0"/>
              <a:t>        return 1;  </a:t>
            </a:r>
          </a:p>
          <a:p>
            <a:pPr marL="0" indent="0">
              <a:buNone/>
            </a:pPr>
            <a:r>
              <a:rPr lang="en-IN" sz="1200" dirty="0"/>
              <a:t>    }  </a:t>
            </a:r>
          </a:p>
          <a:p>
            <a:pPr marL="0" indent="0">
              <a:buNone/>
            </a:pPr>
            <a:r>
              <a:rPr lang="en-IN" sz="1200" dirty="0"/>
              <a:t>    else   </a:t>
            </a:r>
          </a:p>
          <a:p>
            <a:pPr marL="0" indent="0">
              <a:buNone/>
            </a:pPr>
            <a:r>
              <a:rPr lang="en-IN" sz="1200" dirty="0"/>
              <a:t>    {  </a:t>
            </a:r>
          </a:p>
          <a:p>
            <a:pPr marL="0" indent="0">
              <a:buNone/>
            </a:pPr>
            <a:r>
              <a:rPr lang="en-IN" sz="1200" dirty="0"/>
              <a:t>        return 0;  </a:t>
            </a:r>
          </a:p>
          <a:p>
            <a:pPr marL="0" indent="0">
              <a:buNone/>
            </a:pPr>
            <a:r>
              <a:rPr lang="en-IN" sz="1200" dirty="0"/>
              <a:t>    }  </a:t>
            </a:r>
          </a:p>
          <a:p>
            <a:pPr marL="0" indent="0">
              <a:buNone/>
            </a:pPr>
            <a:r>
              <a:rPr lang="en-IN" sz="1200" dirty="0"/>
              <a:t>}  </a:t>
            </a:r>
          </a:p>
          <a:p>
            <a:pPr marL="0" indent="0">
              <a:buNone/>
            </a:pPr>
            <a:endParaRPr lang="en-IN" sz="1200" dirty="0"/>
          </a:p>
        </p:txBody>
      </p:sp>
    </p:spTree>
    <p:extLst>
      <p:ext uri="{BB962C8B-B14F-4D97-AF65-F5344CB8AC3E}">
        <p14:creationId xmlns:p14="http://schemas.microsoft.com/office/powerpoint/2010/main" val="105207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 Library Functions</a:t>
            </a:r>
            <a:br>
              <a:rPr lang="en-IN" dirty="0"/>
            </a:br>
            <a:endParaRPr lang="en-IN" dirty="0"/>
          </a:p>
        </p:txBody>
      </p:sp>
      <p:sp>
        <p:nvSpPr>
          <p:cNvPr id="3" name="Content Placeholder 2"/>
          <p:cNvSpPr>
            <a:spLocks noGrp="1"/>
          </p:cNvSpPr>
          <p:nvPr>
            <p:ph idx="1"/>
          </p:nvPr>
        </p:nvSpPr>
        <p:spPr>
          <a:xfrm>
            <a:off x="421640" y="914400"/>
            <a:ext cx="8229600" cy="5715000"/>
          </a:xfrm>
        </p:spPr>
        <p:txBody>
          <a:bodyPr>
            <a:noAutofit/>
          </a:bodyPr>
          <a:lstStyle/>
          <a:p>
            <a:r>
              <a:rPr lang="en-US" sz="2400" dirty="0"/>
              <a:t>Library functions are the inbuilt function in C that are grouped and placed at a common place called the library. </a:t>
            </a:r>
          </a:p>
          <a:p>
            <a:r>
              <a:rPr lang="en-US" sz="2400" dirty="0"/>
              <a:t>Such functions are used to perform some specific operations. For example, </a:t>
            </a:r>
            <a:r>
              <a:rPr lang="en-US" sz="2400" dirty="0" err="1"/>
              <a:t>printf</a:t>
            </a:r>
            <a:r>
              <a:rPr lang="en-US" sz="2400" dirty="0"/>
              <a:t> is a library function used to print on the console. </a:t>
            </a:r>
          </a:p>
          <a:p>
            <a:r>
              <a:rPr lang="en-US" sz="2400" dirty="0"/>
              <a:t>The library functions are created by the designers of compilers. All C standard library functions are defined inside the different header files saved with the extension </a:t>
            </a:r>
            <a:r>
              <a:rPr lang="en-US" sz="2400" b="1" dirty="0"/>
              <a:t>.h</a:t>
            </a:r>
            <a:r>
              <a:rPr lang="en-US" sz="2400" dirty="0"/>
              <a:t>. </a:t>
            </a:r>
          </a:p>
          <a:p>
            <a:r>
              <a:rPr lang="en-US" sz="2400" dirty="0"/>
              <a:t>We need to include these header files in our program to make use of the library functions defined in such header files.</a:t>
            </a:r>
          </a:p>
          <a:p>
            <a:r>
              <a:rPr lang="en-US" sz="2400" dirty="0"/>
              <a:t> For example, To use the library functions such as </a:t>
            </a:r>
            <a:r>
              <a:rPr lang="en-US" sz="2400" dirty="0" err="1"/>
              <a:t>printf</a:t>
            </a:r>
            <a:r>
              <a:rPr lang="en-US" sz="2400" dirty="0"/>
              <a:t>/</a:t>
            </a:r>
            <a:r>
              <a:rPr lang="en-US" sz="2400" dirty="0" err="1"/>
              <a:t>scanf</a:t>
            </a:r>
            <a:r>
              <a:rPr lang="en-US" sz="2400" dirty="0"/>
              <a:t> we need to include </a:t>
            </a:r>
            <a:r>
              <a:rPr lang="en-US" sz="2400" dirty="0" err="1"/>
              <a:t>stdio.h</a:t>
            </a:r>
            <a:r>
              <a:rPr lang="en-US" sz="2400" dirty="0"/>
              <a:t> in our program which is a header file that contains all the library functions regarding standard input/output.</a:t>
            </a:r>
            <a:endParaRPr lang="en-IN" sz="2400" dirty="0"/>
          </a:p>
        </p:txBody>
      </p:sp>
    </p:spTree>
    <p:extLst>
      <p:ext uri="{BB962C8B-B14F-4D97-AF65-F5344CB8AC3E}">
        <p14:creationId xmlns:p14="http://schemas.microsoft.com/office/powerpoint/2010/main" val="2449415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8293295"/>
              </p:ext>
            </p:extLst>
          </p:nvPr>
        </p:nvGraphicFramePr>
        <p:xfrm>
          <a:off x="609600" y="304800"/>
          <a:ext cx="8458200" cy="4736844"/>
        </p:xfrm>
        <a:graphic>
          <a:graphicData uri="http://schemas.openxmlformats.org/drawingml/2006/table">
            <a:tbl>
              <a:tblPr/>
              <a:tblGrid>
                <a:gridCol w="609600">
                  <a:extLst>
                    <a:ext uri="{9D8B030D-6E8A-4147-A177-3AD203B41FA5}">
                      <a16:colId xmlns:a16="http://schemas.microsoft.com/office/drawing/2014/main" val="20000"/>
                    </a:ext>
                  </a:extLst>
                </a:gridCol>
                <a:gridCol w="1800396">
                  <a:extLst>
                    <a:ext uri="{9D8B030D-6E8A-4147-A177-3AD203B41FA5}">
                      <a16:colId xmlns:a16="http://schemas.microsoft.com/office/drawing/2014/main" val="20001"/>
                    </a:ext>
                  </a:extLst>
                </a:gridCol>
                <a:gridCol w="6048204">
                  <a:extLst>
                    <a:ext uri="{9D8B030D-6E8A-4147-A177-3AD203B41FA5}">
                      <a16:colId xmlns:a16="http://schemas.microsoft.com/office/drawing/2014/main" val="20002"/>
                    </a:ext>
                  </a:extLst>
                </a:gridCol>
              </a:tblGrid>
              <a:tr h="257956">
                <a:tc>
                  <a:txBody>
                    <a:bodyPr/>
                    <a:lstStyle/>
                    <a:p>
                      <a:pPr algn="l" fontAlgn="t"/>
                      <a:r>
                        <a:rPr lang="en-IN" sz="2000">
                          <a:solidFill>
                            <a:srgbClr val="000000"/>
                          </a:solidFill>
                          <a:effectLst/>
                          <a:latin typeface="times new roman"/>
                        </a:rPr>
                        <a:t>SN</a:t>
                      </a:r>
                    </a:p>
                  </a:txBody>
                  <a:tcPr marL="58626" marR="58626" marT="58626" marB="58626">
                    <a:lnL w="9525" cap="flat" cmpd="sng" algn="ctr">
                      <a:solidFill>
                        <a:srgbClr val="D0C8E9"/>
                      </a:solidFill>
                      <a:prstDash val="solid"/>
                      <a:round/>
                      <a:headEnd type="none" w="med" len="med"/>
                      <a:tailEnd type="none" w="med" len="med"/>
                    </a:lnL>
                    <a:lnR w="9525" cap="flat" cmpd="sng" algn="ctr">
                      <a:solidFill>
                        <a:srgbClr val="D0C8E9"/>
                      </a:solidFill>
                      <a:prstDash val="solid"/>
                      <a:round/>
                      <a:headEnd type="none" w="med" len="med"/>
                      <a:tailEnd type="none" w="med" len="med"/>
                    </a:lnR>
                    <a:lnT w="9525" cap="flat" cmpd="sng" algn="ctr">
                      <a:solidFill>
                        <a:srgbClr val="D0C8E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a:rPr>
                        <a:t>Header file</a:t>
                      </a:r>
                    </a:p>
                  </a:txBody>
                  <a:tcPr marL="58626" marR="58626" marT="58626" marB="58626">
                    <a:lnL w="9525" cap="flat" cmpd="sng" algn="ctr">
                      <a:solidFill>
                        <a:srgbClr val="D0C8E9"/>
                      </a:solidFill>
                      <a:prstDash val="solid"/>
                      <a:round/>
                      <a:headEnd type="none" w="med" len="med"/>
                      <a:tailEnd type="none" w="med" len="med"/>
                    </a:lnL>
                    <a:lnR w="9525" cap="flat" cmpd="sng" algn="ctr">
                      <a:solidFill>
                        <a:srgbClr val="D0C8E9"/>
                      </a:solidFill>
                      <a:prstDash val="solid"/>
                      <a:round/>
                      <a:headEnd type="none" w="med" len="med"/>
                      <a:tailEnd type="none" w="med" len="med"/>
                    </a:lnR>
                    <a:lnT w="9525" cap="flat" cmpd="sng" algn="ctr">
                      <a:solidFill>
                        <a:srgbClr val="D0C8E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a:solidFill>
                            <a:srgbClr val="000000"/>
                          </a:solidFill>
                          <a:effectLst/>
                          <a:latin typeface="times new roman"/>
                        </a:rPr>
                        <a:t>Description</a:t>
                      </a:r>
                    </a:p>
                  </a:txBody>
                  <a:tcPr marL="58626" marR="58626" marT="58626" marB="58626">
                    <a:lnL w="9525" cap="flat" cmpd="sng" algn="ctr">
                      <a:solidFill>
                        <a:srgbClr val="D0C8E9"/>
                      </a:solidFill>
                      <a:prstDash val="solid"/>
                      <a:round/>
                      <a:headEnd type="none" w="med" len="med"/>
                      <a:tailEnd type="none" w="med" len="med"/>
                    </a:lnL>
                    <a:lnR w="9525" cap="flat" cmpd="sng" algn="ctr">
                      <a:solidFill>
                        <a:srgbClr val="D0C8E9"/>
                      </a:solidFill>
                      <a:prstDash val="solid"/>
                      <a:round/>
                      <a:headEnd type="none" w="med" len="med"/>
                      <a:tailEnd type="none" w="med" len="med"/>
                    </a:lnR>
                    <a:lnT w="9525" cap="flat" cmpd="sng" algn="ctr">
                      <a:solidFill>
                        <a:srgbClr val="D0C8E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922390">
                <a:tc>
                  <a:txBody>
                    <a:bodyPr/>
                    <a:lstStyle/>
                    <a:p>
                      <a:pPr algn="just" fontAlgn="t"/>
                      <a:r>
                        <a:rPr lang="en-IN" sz="2000">
                          <a:solidFill>
                            <a:srgbClr val="333333"/>
                          </a:solidFill>
                          <a:effectLst/>
                          <a:latin typeface="inter-regular"/>
                        </a:rPr>
                        <a:t>1</a:t>
                      </a:r>
                    </a:p>
                  </a:txBody>
                  <a:tcPr marL="39084" marR="39084" marT="39084" marB="39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stdio.h</a:t>
                      </a:r>
                    </a:p>
                  </a:txBody>
                  <a:tcPr marL="39084" marR="39084" marT="39084" marB="39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This is a standard input/output header file. It contains all the library functions regarding standard input/output.</a:t>
                      </a:r>
                    </a:p>
                  </a:txBody>
                  <a:tcPr marL="39084" marR="39084" marT="39084" marB="39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00279">
                <a:tc>
                  <a:txBody>
                    <a:bodyPr/>
                    <a:lstStyle/>
                    <a:p>
                      <a:pPr algn="just" fontAlgn="t"/>
                      <a:r>
                        <a:rPr lang="en-IN" sz="2000">
                          <a:solidFill>
                            <a:srgbClr val="333333"/>
                          </a:solidFill>
                          <a:effectLst/>
                          <a:latin typeface="inter-regular"/>
                        </a:rPr>
                        <a:t>2</a:t>
                      </a:r>
                    </a:p>
                  </a:txBody>
                  <a:tcPr marL="39084" marR="39084" marT="39084" marB="39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inter-regular"/>
                        </a:rPr>
                        <a:t>conio.h</a:t>
                      </a:r>
                    </a:p>
                  </a:txBody>
                  <a:tcPr marL="39084" marR="39084" marT="39084" marB="39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This is a console input/output header file.</a:t>
                      </a:r>
                    </a:p>
                  </a:txBody>
                  <a:tcPr marL="39084" marR="39084" marT="39084" marB="39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40983">
                <a:tc>
                  <a:txBody>
                    <a:bodyPr/>
                    <a:lstStyle/>
                    <a:p>
                      <a:pPr algn="just" fontAlgn="t"/>
                      <a:r>
                        <a:rPr lang="en-IN" sz="2000">
                          <a:solidFill>
                            <a:srgbClr val="333333"/>
                          </a:solidFill>
                          <a:effectLst/>
                          <a:latin typeface="inter-regular"/>
                        </a:rPr>
                        <a:t>3</a:t>
                      </a:r>
                    </a:p>
                  </a:txBody>
                  <a:tcPr marL="39084" marR="39084" marT="39084" marB="39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string.h</a:t>
                      </a:r>
                    </a:p>
                  </a:txBody>
                  <a:tcPr marL="39084" marR="39084" marT="39084" marB="39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It contains all string related library functions like gets(), puts(),etc.</a:t>
                      </a:r>
                    </a:p>
                  </a:txBody>
                  <a:tcPr marL="39084" marR="39084" marT="39084" marB="39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922390">
                <a:tc>
                  <a:txBody>
                    <a:bodyPr/>
                    <a:lstStyle/>
                    <a:p>
                      <a:pPr algn="just" fontAlgn="t"/>
                      <a:r>
                        <a:rPr lang="en-IN" sz="2000">
                          <a:solidFill>
                            <a:srgbClr val="333333"/>
                          </a:solidFill>
                          <a:effectLst/>
                          <a:latin typeface="inter-regular"/>
                        </a:rPr>
                        <a:t>4</a:t>
                      </a:r>
                    </a:p>
                  </a:txBody>
                  <a:tcPr marL="39084" marR="39084" marT="39084" marB="39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inter-regular"/>
                        </a:rPr>
                        <a:t>stdlib.h</a:t>
                      </a:r>
                    </a:p>
                  </a:txBody>
                  <a:tcPr marL="39084" marR="39084" marT="39084" marB="39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This header file contains all the general library functions like malloc(), calloc(), exit(), etc.</a:t>
                      </a:r>
                    </a:p>
                  </a:txBody>
                  <a:tcPr marL="39084" marR="39084" marT="39084" marB="39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781686">
                <a:tc>
                  <a:txBody>
                    <a:bodyPr/>
                    <a:lstStyle/>
                    <a:p>
                      <a:pPr algn="just" fontAlgn="t"/>
                      <a:r>
                        <a:rPr lang="en-IN" sz="2000">
                          <a:solidFill>
                            <a:srgbClr val="333333"/>
                          </a:solidFill>
                          <a:effectLst/>
                          <a:latin typeface="inter-regular"/>
                        </a:rPr>
                        <a:t>5</a:t>
                      </a:r>
                    </a:p>
                  </a:txBody>
                  <a:tcPr marL="39084" marR="39084" marT="39084" marB="39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math.h</a:t>
                      </a:r>
                    </a:p>
                  </a:txBody>
                  <a:tcPr marL="39084" marR="39084" marT="39084" marB="39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This header file contains all the math operations related functions like sqrt(), pow(), etc.</a:t>
                      </a:r>
                    </a:p>
                  </a:txBody>
                  <a:tcPr marL="39084" marR="39084" marT="39084" marB="39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00279">
                <a:tc>
                  <a:txBody>
                    <a:bodyPr/>
                    <a:lstStyle/>
                    <a:p>
                      <a:pPr algn="just" fontAlgn="t"/>
                      <a:r>
                        <a:rPr lang="en-IN" sz="2000">
                          <a:solidFill>
                            <a:srgbClr val="333333"/>
                          </a:solidFill>
                          <a:effectLst/>
                          <a:latin typeface="inter-regular"/>
                        </a:rPr>
                        <a:t>6</a:t>
                      </a:r>
                    </a:p>
                  </a:txBody>
                  <a:tcPr marL="39084" marR="39084" marT="39084" marB="39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inter-regular"/>
                        </a:rPr>
                        <a:t>time.h</a:t>
                      </a:r>
                    </a:p>
                  </a:txBody>
                  <a:tcPr marL="39084" marR="39084" marT="39084" marB="39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This header file contains all the time-related functions.</a:t>
                      </a:r>
                    </a:p>
                  </a:txBody>
                  <a:tcPr marL="39084" marR="39084" marT="39084" marB="3908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03593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3439189"/>
              </p:ext>
            </p:extLst>
          </p:nvPr>
        </p:nvGraphicFramePr>
        <p:xfrm>
          <a:off x="838200" y="914400"/>
          <a:ext cx="7924800" cy="4558746"/>
        </p:xfrm>
        <a:graphic>
          <a:graphicData uri="http://schemas.openxmlformats.org/drawingml/2006/table">
            <a:tbl>
              <a:tblPr/>
              <a:tblGrid>
                <a:gridCol w="1192981">
                  <a:extLst>
                    <a:ext uri="{9D8B030D-6E8A-4147-A177-3AD203B41FA5}">
                      <a16:colId xmlns:a16="http://schemas.microsoft.com/office/drawing/2014/main" val="20000"/>
                    </a:ext>
                  </a:extLst>
                </a:gridCol>
                <a:gridCol w="1533832">
                  <a:extLst>
                    <a:ext uri="{9D8B030D-6E8A-4147-A177-3AD203B41FA5}">
                      <a16:colId xmlns:a16="http://schemas.microsoft.com/office/drawing/2014/main" val="20001"/>
                    </a:ext>
                  </a:extLst>
                </a:gridCol>
                <a:gridCol w="5197987">
                  <a:extLst>
                    <a:ext uri="{9D8B030D-6E8A-4147-A177-3AD203B41FA5}">
                      <a16:colId xmlns:a16="http://schemas.microsoft.com/office/drawing/2014/main" val="20002"/>
                    </a:ext>
                  </a:extLst>
                </a:gridCol>
              </a:tblGrid>
              <a:tr h="703062">
                <a:tc>
                  <a:txBody>
                    <a:bodyPr/>
                    <a:lstStyle/>
                    <a:p>
                      <a:pPr algn="just" fontAlgn="t"/>
                      <a:r>
                        <a:rPr lang="en-IN" sz="2000">
                          <a:solidFill>
                            <a:srgbClr val="333333"/>
                          </a:solidFill>
                          <a:effectLst/>
                          <a:latin typeface="inter-regular"/>
                        </a:rPr>
                        <a:t>7</a:t>
                      </a:r>
                    </a:p>
                  </a:txBody>
                  <a:tcPr marL="54927" marR="54927" marT="54927" marB="549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ctype.h</a:t>
                      </a:r>
                    </a:p>
                  </a:txBody>
                  <a:tcPr marL="54927" marR="54927" marT="54927" marB="549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This header file contains all character handling functions.</a:t>
                      </a:r>
                    </a:p>
                  </a:txBody>
                  <a:tcPr marL="54927" marR="54927" marT="54927" marB="549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03062">
                <a:tc>
                  <a:txBody>
                    <a:bodyPr/>
                    <a:lstStyle/>
                    <a:p>
                      <a:pPr algn="just" fontAlgn="t"/>
                      <a:r>
                        <a:rPr lang="en-IN" sz="2000">
                          <a:solidFill>
                            <a:srgbClr val="333333"/>
                          </a:solidFill>
                          <a:effectLst/>
                          <a:latin typeface="inter-regular"/>
                        </a:rPr>
                        <a:t>8</a:t>
                      </a:r>
                    </a:p>
                  </a:txBody>
                  <a:tcPr marL="54927" marR="54927" marT="54927" marB="549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inter-regular"/>
                        </a:rPr>
                        <a:t>stdarg.h</a:t>
                      </a:r>
                    </a:p>
                  </a:txBody>
                  <a:tcPr marL="54927" marR="54927" marT="54927" marB="549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Variable argument functions are defined in this header file.</a:t>
                      </a:r>
                    </a:p>
                  </a:txBody>
                  <a:tcPr marL="54927" marR="54927" marT="54927" marB="549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1"/>
                  </a:ext>
                </a:extLst>
              </a:tr>
              <a:tr h="900798">
                <a:tc>
                  <a:txBody>
                    <a:bodyPr/>
                    <a:lstStyle/>
                    <a:p>
                      <a:pPr algn="just" fontAlgn="t"/>
                      <a:r>
                        <a:rPr lang="en-IN" sz="2000">
                          <a:solidFill>
                            <a:srgbClr val="333333"/>
                          </a:solidFill>
                          <a:effectLst/>
                          <a:latin typeface="inter-regular"/>
                        </a:rPr>
                        <a:t>9</a:t>
                      </a:r>
                    </a:p>
                  </a:txBody>
                  <a:tcPr marL="54927" marR="54927" marT="54927" marB="549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signal.h</a:t>
                      </a:r>
                    </a:p>
                  </a:txBody>
                  <a:tcPr marL="54927" marR="54927" marT="54927" marB="549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All the signal handling functions are defined in this header file.</a:t>
                      </a:r>
                    </a:p>
                  </a:txBody>
                  <a:tcPr marL="54927" marR="54927" marT="54927" marB="549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05326">
                <a:tc>
                  <a:txBody>
                    <a:bodyPr/>
                    <a:lstStyle/>
                    <a:p>
                      <a:pPr algn="just" fontAlgn="t"/>
                      <a:r>
                        <a:rPr lang="en-IN" sz="2000">
                          <a:solidFill>
                            <a:srgbClr val="333333"/>
                          </a:solidFill>
                          <a:effectLst/>
                          <a:latin typeface="inter-regular"/>
                        </a:rPr>
                        <a:t>10</a:t>
                      </a:r>
                    </a:p>
                  </a:txBody>
                  <a:tcPr marL="54927" marR="54927" marT="54927" marB="549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inter-regular"/>
                        </a:rPr>
                        <a:t>setjmp.h</a:t>
                      </a:r>
                    </a:p>
                  </a:txBody>
                  <a:tcPr marL="54927" marR="54927" marT="54927" marB="549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This file contains all the jump functions.</a:t>
                      </a:r>
                    </a:p>
                  </a:txBody>
                  <a:tcPr marL="54927" marR="54927" marT="54927" marB="549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3"/>
                  </a:ext>
                </a:extLst>
              </a:tr>
              <a:tr h="505326">
                <a:tc>
                  <a:txBody>
                    <a:bodyPr/>
                    <a:lstStyle/>
                    <a:p>
                      <a:pPr algn="just" fontAlgn="t"/>
                      <a:r>
                        <a:rPr lang="en-IN" sz="2000">
                          <a:solidFill>
                            <a:srgbClr val="333333"/>
                          </a:solidFill>
                          <a:effectLst/>
                          <a:latin typeface="inter-regular"/>
                        </a:rPr>
                        <a:t>11</a:t>
                      </a:r>
                    </a:p>
                  </a:txBody>
                  <a:tcPr marL="54927" marR="54927" marT="54927" marB="549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locale.h</a:t>
                      </a:r>
                    </a:p>
                  </a:txBody>
                  <a:tcPr marL="54927" marR="54927" marT="54927" marB="549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This file contains locale functions.</a:t>
                      </a:r>
                    </a:p>
                  </a:txBody>
                  <a:tcPr marL="54927" marR="54927" marT="54927" marB="549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703062">
                <a:tc>
                  <a:txBody>
                    <a:bodyPr/>
                    <a:lstStyle/>
                    <a:p>
                      <a:pPr algn="just" fontAlgn="t"/>
                      <a:r>
                        <a:rPr lang="en-IN" sz="2000">
                          <a:solidFill>
                            <a:srgbClr val="333333"/>
                          </a:solidFill>
                          <a:effectLst/>
                          <a:latin typeface="inter-regular"/>
                        </a:rPr>
                        <a:t>12</a:t>
                      </a:r>
                    </a:p>
                  </a:txBody>
                  <a:tcPr marL="54927" marR="54927" marT="54927" marB="549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inter-regular"/>
                        </a:rPr>
                        <a:t>errno.h</a:t>
                      </a:r>
                    </a:p>
                  </a:txBody>
                  <a:tcPr marL="54927" marR="54927" marT="54927" marB="549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This file contains error handling functions.</a:t>
                      </a:r>
                    </a:p>
                  </a:txBody>
                  <a:tcPr marL="54927" marR="54927" marT="54927" marB="549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5"/>
                  </a:ext>
                </a:extLst>
              </a:tr>
              <a:tr h="505326">
                <a:tc>
                  <a:txBody>
                    <a:bodyPr/>
                    <a:lstStyle/>
                    <a:p>
                      <a:pPr algn="just" fontAlgn="t"/>
                      <a:r>
                        <a:rPr lang="en-IN" sz="2000">
                          <a:solidFill>
                            <a:srgbClr val="333333"/>
                          </a:solidFill>
                          <a:effectLst/>
                          <a:latin typeface="inter-regular"/>
                        </a:rPr>
                        <a:t>13</a:t>
                      </a:r>
                    </a:p>
                  </a:txBody>
                  <a:tcPr marL="54927" marR="54927" marT="54927" marB="549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assert.h</a:t>
                      </a:r>
                    </a:p>
                  </a:txBody>
                  <a:tcPr marL="54927" marR="54927" marT="54927" marB="549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dirty="0">
                          <a:solidFill>
                            <a:srgbClr val="333333"/>
                          </a:solidFill>
                          <a:effectLst/>
                          <a:latin typeface="inter-regular"/>
                        </a:rPr>
                        <a:t>This file contains diagnostics functions.</a:t>
                      </a:r>
                    </a:p>
                  </a:txBody>
                  <a:tcPr marL="54927" marR="54927" marT="54927" marB="549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5" name="Rectangle 1"/>
          <p:cNvSpPr>
            <a:spLocks noChangeArrowheads="1"/>
          </p:cNvSpPr>
          <p:nvPr/>
        </p:nvSpPr>
        <p:spPr bwMode="auto">
          <a:xfrm>
            <a:off x="2032000" y="1597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805965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Call by Value and Call by Reference in C</a:t>
            </a:r>
            <a:br>
              <a:rPr lang="en-US" b="1" dirty="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81277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fontAlgn="base"/>
            <a:r>
              <a:rPr lang="en-US" dirty="0"/>
              <a:t>Functions can be invoked in two ways: </a:t>
            </a:r>
            <a:r>
              <a:rPr lang="en-US" b="1" dirty="0"/>
              <a:t>Call by Value</a:t>
            </a:r>
            <a:r>
              <a:rPr lang="en-US" dirty="0"/>
              <a:t> or </a:t>
            </a:r>
            <a:r>
              <a:rPr lang="en-US" b="1" dirty="0"/>
              <a:t>Call by Reference</a:t>
            </a:r>
            <a:r>
              <a:rPr lang="en-US" dirty="0"/>
              <a:t>. </a:t>
            </a:r>
          </a:p>
          <a:p>
            <a:pPr fontAlgn="base"/>
            <a:r>
              <a:rPr lang="en-US" dirty="0"/>
              <a:t>These two ways are generally differentiated by the type of values passed to them as parameters.</a:t>
            </a:r>
          </a:p>
          <a:p>
            <a:pPr fontAlgn="base"/>
            <a:r>
              <a:rPr lang="en-US" dirty="0"/>
              <a:t>The parameters passed to the function are called </a:t>
            </a:r>
            <a:r>
              <a:rPr lang="en-US" b="1" i="1" dirty="0"/>
              <a:t>actual parameters</a:t>
            </a:r>
            <a:r>
              <a:rPr lang="en-US" dirty="0"/>
              <a:t> whereas the parameters received by the function are called </a:t>
            </a:r>
            <a:r>
              <a:rPr lang="en-US" b="1" i="1" dirty="0"/>
              <a:t>formal parameters</a:t>
            </a:r>
            <a:r>
              <a:rPr lang="en-US" b="1" dirty="0"/>
              <a:t>.</a:t>
            </a:r>
            <a:endParaRPr lang="en-US" dirty="0"/>
          </a:p>
          <a:p>
            <a:pPr marL="0" indent="0">
              <a:buNone/>
            </a:pPr>
            <a:endParaRPr lang="en-IN" dirty="0"/>
          </a:p>
        </p:txBody>
      </p:sp>
    </p:spTree>
    <p:extLst>
      <p:ext uri="{BB962C8B-B14F-4D97-AF65-F5344CB8AC3E}">
        <p14:creationId xmlns:p14="http://schemas.microsoft.com/office/powerpoint/2010/main" val="3287423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Call By Value in C</a:t>
            </a:r>
            <a:br>
              <a:rPr lang="en-US" b="1" dirty="0"/>
            </a:br>
            <a:endParaRPr lang="en-IN" dirty="0"/>
          </a:p>
        </p:txBody>
      </p:sp>
      <p:sp>
        <p:nvSpPr>
          <p:cNvPr id="3" name="Content Placeholder 2"/>
          <p:cNvSpPr>
            <a:spLocks noGrp="1"/>
          </p:cNvSpPr>
          <p:nvPr>
            <p:ph idx="1"/>
          </p:nvPr>
        </p:nvSpPr>
        <p:spPr>
          <a:xfrm>
            <a:off x="381000" y="1219200"/>
            <a:ext cx="8229600" cy="4525963"/>
          </a:xfrm>
        </p:spPr>
        <p:txBody>
          <a:bodyPr>
            <a:normAutofit fontScale="92500"/>
          </a:bodyPr>
          <a:lstStyle/>
          <a:p>
            <a:pPr fontAlgn="base"/>
            <a:r>
              <a:rPr lang="en-US" dirty="0"/>
              <a:t>In call by value method of parameter passing, the values of actual parameters are copied to the function’s formal parameters.</a:t>
            </a:r>
          </a:p>
          <a:p>
            <a:pPr fontAlgn="base"/>
            <a:r>
              <a:rPr lang="en-US" dirty="0"/>
              <a:t>There are two copies of parameters stored in different memory locations.</a:t>
            </a:r>
          </a:p>
          <a:p>
            <a:pPr fontAlgn="base"/>
            <a:r>
              <a:rPr lang="en-US" dirty="0"/>
              <a:t>One is the original copy and the other is the function copy.</a:t>
            </a:r>
          </a:p>
          <a:p>
            <a:pPr fontAlgn="base"/>
            <a:r>
              <a:rPr lang="en-US" dirty="0"/>
              <a:t>Any changes made inside functions are not reflected in the actual parameters of the caller.</a:t>
            </a:r>
          </a:p>
          <a:p>
            <a:pPr marL="0" indent="0">
              <a:buNone/>
            </a:pPr>
            <a:endParaRPr lang="en-IN" dirty="0"/>
          </a:p>
        </p:txBody>
      </p:sp>
    </p:spTree>
    <p:extLst>
      <p:ext uri="{BB962C8B-B14F-4D97-AF65-F5344CB8AC3E}">
        <p14:creationId xmlns:p14="http://schemas.microsoft.com/office/powerpoint/2010/main" val="1587431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sz="3600" b="1" dirty="0"/>
              <a:t>Example</a:t>
            </a:r>
            <a:r>
              <a:rPr lang="en-US" b="1" dirty="0"/>
              <a:t> of Call by Value</a:t>
            </a:r>
            <a:br>
              <a:rPr lang="en-US" b="1" dirty="0"/>
            </a:br>
            <a:endParaRPr lang="en-IN" dirty="0"/>
          </a:p>
        </p:txBody>
      </p:sp>
      <p:sp>
        <p:nvSpPr>
          <p:cNvPr id="3" name="Content Placeholder 2"/>
          <p:cNvSpPr>
            <a:spLocks noGrp="1"/>
          </p:cNvSpPr>
          <p:nvPr>
            <p:ph idx="1"/>
          </p:nvPr>
        </p:nvSpPr>
        <p:spPr>
          <a:xfrm>
            <a:off x="381000" y="990600"/>
            <a:ext cx="8229600" cy="4525963"/>
          </a:xfrm>
        </p:spPr>
        <p:txBody>
          <a:bodyPr>
            <a:noAutofit/>
          </a:bodyPr>
          <a:lstStyle/>
          <a:p>
            <a:pPr marL="0" indent="0">
              <a:buNone/>
            </a:pPr>
            <a:r>
              <a:rPr lang="en-US" sz="1800" dirty="0"/>
              <a:t>The following example demonstrates the call-by-value method of parameter passing</a:t>
            </a:r>
          </a:p>
          <a:p>
            <a:pPr marL="0" indent="0" fontAlgn="base">
              <a:buNone/>
            </a:pPr>
            <a:r>
              <a:rPr lang="en-IN" sz="1800" dirty="0"/>
              <a:t>#include &lt;</a:t>
            </a:r>
            <a:r>
              <a:rPr lang="en-IN" sz="1800" dirty="0" err="1"/>
              <a:t>stdio.h</a:t>
            </a:r>
            <a:r>
              <a:rPr lang="en-IN" sz="1800" dirty="0"/>
              <a:t>&gt; </a:t>
            </a:r>
          </a:p>
          <a:p>
            <a:pPr marL="0" indent="0" fontAlgn="base">
              <a:buNone/>
            </a:pPr>
            <a:r>
              <a:rPr lang="en-IN" sz="1800" dirty="0"/>
              <a:t>// Function Prototype</a:t>
            </a:r>
          </a:p>
          <a:p>
            <a:pPr marL="0" indent="0" fontAlgn="base">
              <a:buNone/>
            </a:pPr>
            <a:r>
              <a:rPr lang="en-IN" sz="1800" dirty="0"/>
              <a:t>void </a:t>
            </a:r>
            <a:r>
              <a:rPr lang="en-IN" sz="1800" dirty="0" err="1"/>
              <a:t>swapx</a:t>
            </a:r>
            <a:r>
              <a:rPr lang="en-IN" sz="1800" dirty="0"/>
              <a:t>(</a:t>
            </a:r>
            <a:r>
              <a:rPr lang="en-IN" sz="1800" dirty="0" err="1"/>
              <a:t>int</a:t>
            </a:r>
            <a:r>
              <a:rPr lang="en-IN" sz="1800" dirty="0"/>
              <a:t> x, </a:t>
            </a:r>
            <a:r>
              <a:rPr lang="en-IN" sz="1800" dirty="0" err="1"/>
              <a:t>int</a:t>
            </a:r>
            <a:r>
              <a:rPr lang="en-IN" sz="1800" dirty="0"/>
              <a:t> y);</a:t>
            </a:r>
          </a:p>
          <a:p>
            <a:pPr marL="0" indent="0" fontAlgn="base">
              <a:buNone/>
            </a:pPr>
            <a:r>
              <a:rPr lang="en-IN" sz="1800" dirty="0"/>
              <a:t>// Main function</a:t>
            </a:r>
          </a:p>
          <a:p>
            <a:pPr marL="0" indent="0" fontAlgn="base">
              <a:buNone/>
            </a:pPr>
            <a:r>
              <a:rPr lang="en-IN" sz="1800" dirty="0" err="1"/>
              <a:t>int</a:t>
            </a:r>
            <a:r>
              <a:rPr lang="en-IN" sz="1800" dirty="0"/>
              <a:t> main()</a:t>
            </a:r>
          </a:p>
          <a:p>
            <a:pPr marL="0" indent="0" fontAlgn="base">
              <a:buNone/>
            </a:pPr>
            <a:r>
              <a:rPr lang="en-IN" sz="1800" dirty="0"/>
              <a:t>{</a:t>
            </a:r>
          </a:p>
          <a:p>
            <a:pPr marL="0" indent="0" fontAlgn="base">
              <a:buNone/>
            </a:pPr>
            <a:r>
              <a:rPr lang="en-IN" sz="1800" dirty="0"/>
              <a:t>    </a:t>
            </a:r>
            <a:r>
              <a:rPr lang="en-IN" sz="1800" dirty="0" err="1"/>
              <a:t>int</a:t>
            </a:r>
            <a:r>
              <a:rPr lang="en-IN" sz="1800" dirty="0"/>
              <a:t> a = 10, b = 20; </a:t>
            </a:r>
          </a:p>
          <a:p>
            <a:pPr marL="0" indent="0" fontAlgn="base">
              <a:buNone/>
            </a:pPr>
            <a:r>
              <a:rPr lang="en-IN" sz="1800" dirty="0"/>
              <a:t>    // Pass by Values</a:t>
            </a:r>
          </a:p>
          <a:p>
            <a:pPr marL="0" indent="0" fontAlgn="base">
              <a:buNone/>
            </a:pPr>
            <a:r>
              <a:rPr lang="en-IN" sz="1800" dirty="0"/>
              <a:t>    </a:t>
            </a:r>
            <a:r>
              <a:rPr lang="en-IN" sz="1800" dirty="0" err="1"/>
              <a:t>swapx</a:t>
            </a:r>
            <a:r>
              <a:rPr lang="en-IN" sz="1800" dirty="0"/>
              <a:t>(a, b); // Actual Parameters</a:t>
            </a:r>
          </a:p>
          <a:p>
            <a:pPr marL="0" indent="0" fontAlgn="base">
              <a:buNone/>
            </a:pPr>
            <a:r>
              <a:rPr lang="en-IN" sz="1800" dirty="0"/>
              <a:t>    </a:t>
            </a:r>
            <a:r>
              <a:rPr lang="en-IN" sz="1800" dirty="0" err="1"/>
              <a:t>printf</a:t>
            </a:r>
            <a:r>
              <a:rPr lang="en-IN" sz="1800" dirty="0"/>
              <a:t>("In the Caller:\</a:t>
            </a:r>
            <a:r>
              <a:rPr lang="en-IN" sz="1800" dirty="0" err="1"/>
              <a:t>na</a:t>
            </a:r>
            <a:r>
              <a:rPr lang="en-IN" sz="1800" dirty="0"/>
              <a:t> = %d b = %d\n", a, b);</a:t>
            </a:r>
          </a:p>
          <a:p>
            <a:pPr marL="0" indent="0" fontAlgn="base">
              <a:buNone/>
            </a:pPr>
            <a:r>
              <a:rPr lang="en-IN" sz="1800" dirty="0"/>
              <a:t>    return 0;</a:t>
            </a:r>
          </a:p>
          <a:p>
            <a:pPr marL="0" indent="0" fontAlgn="base">
              <a:buNone/>
            </a:pPr>
            <a:r>
              <a:rPr lang="en-IN" sz="1800" dirty="0"/>
              <a:t>}</a:t>
            </a:r>
          </a:p>
          <a:p>
            <a:pPr marL="0" indent="0" fontAlgn="base">
              <a:buNone/>
            </a:pPr>
            <a:endParaRPr lang="en-IN" sz="1800" dirty="0"/>
          </a:p>
          <a:p>
            <a:pPr marL="0" indent="0">
              <a:buNone/>
            </a:pPr>
            <a:br>
              <a:rPr lang="en-US" sz="1800" dirty="0"/>
            </a:br>
            <a:endParaRPr lang="en-IN" sz="1800" dirty="0"/>
          </a:p>
        </p:txBody>
      </p:sp>
    </p:spTree>
    <p:extLst>
      <p:ext uri="{BB962C8B-B14F-4D97-AF65-F5344CB8AC3E}">
        <p14:creationId xmlns:p14="http://schemas.microsoft.com/office/powerpoint/2010/main" val="97629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434694"/>
            <a:ext cx="8229600" cy="6395597"/>
          </a:xfrm>
          <a:prstGeom prst="rect">
            <a:avLst/>
          </a:prstGeom>
        </p:spPr>
        <p:txBody>
          <a:bodyPr>
            <a:spAutoFit/>
          </a:bodyPr>
          <a:lstStyle/>
          <a:p>
            <a:pPr marL="0" indent="0" fontAlgn="base">
              <a:buNone/>
            </a:pPr>
            <a:r>
              <a:rPr lang="en-IN" dirty="0"/>
              <a:t>// Swap functions that swaps</a:t>
            </a:r>
          </a:p>
          <a:p>
            <a:pPr marL="0" indent="0" fontAlgn="base">
              <a:buNone/>
            </a:pPr>
            <a:r>
              <a:rPr lang="en-IN" dirty="0"/>
              <a:t>// two values</a:t>
            </a:r>
          </a:p>
          <a:p>
            <a:pPr marL="0" indent="0" fontAlgn="base">
              <a:buNone/>
            </a:pPr>
            <a:r>
              <a:rPr lang="en-IN" dirty="0"/>
              <a:t>void </a:t>
            </a:r>
            <a:r>
              <a:rPr lang="en-IN" dirty="0" err="1"/>
              <a:t>swapx</a:t>
            </a:r>
            <a:r>
              <a:rPr lang="en-IN" dirty="0"/>
              <a:t>(</a:t>
            </a:r>
            <a:r>
              <a:rPr lang="en-IN" dirty="0" err="1"/>
              <a:t>int</a:t>
            </a:r>
            <a:r>
              <a:rPr lang="en-IN" dirty="0"/>
              <a:t> x, </a:t>
            </a:r>
            <a:r>
              <a:rPr lang="en-IN" dirty="0" err="1"/>
              <a:t>int</a:t>
            </a:r>
            <a:r>
              <a:rPr lang="en-IN" dirty="0"/>
              <a:t> y) // Formal Parameters</a:t>
            </a:r>
          </a:p>
          <a:p>
            <a:pPr marL="0" indent="0" fontAlgn="base">
              <a:buNone/>
            </a:pPr>
            <a:r>
              <a:rPr lang="en-IN" dirty="0"/>
              <a:t>{</a:t>
            </a:r>
          </a:p>
          <a:p>
            <a:pPr marL="0" indent="0" fontAlgn="base">
              <a:buNone/>
            </a:pPr>
            <a:r>
              <a:rPr lang="en-IN" dirty="0"/>
              <a:t>    </a:t>
            </a:r>
            <a:r>
              <a:rPr lang="en-IN" dirty="0" err="1"/>
              <a:t>int</a:t>
            </a:r>
            <a:r>
              <a:rPr lang="en-IN" dirty="0"/>
              <a:t> t;</a:t>
            </a:r>
          </a:p>
          <a:p>
            <a:pPr marL="0" indent="0" fontAlgn="base">
              <a:buNone/>
            </a:pPr>
            <a:r>
              <a:rPr lang="en-IN" dirty="0"/>
              <a:t>    t = x;</a:t>
            </a:r>
          </a:p>
          <a:p>
            <a:pPr marL="0" indent="0" fontAlgn="base">
              <a:buNone/>
            </a:pPr>
            <a:r>
              <a:rPr lang="en-IN" dirty="0"/>
              <a:t>    x = y;</a:t>
            </a:r>
          </a:p>
          <a:p>
            <a:pPr marL="0" indent="0" fontAlgn="base">
              <a:buNone/>
            </a:pPr>
            <a:r>
              <a:rPr lang="en-IN" dirty="0"/>
              <a:t>    y = t;</a:t>
            </a:r>
          </a:p>
          <a:p>
            <a:pPr marL="0" indent="0" fontAlgn="base">
              <a:buNone/>
            </a:pPr>
            <a:r>
              <a:rPr lang="en-IN" dirty="0"/>
              <a:t>    </a:t>
            </a:r>
            <a:r>
              <a:rPr lang="en-IN" dirty="0" err="1"/>
              <a:t>printf</a:t>
            </a:r>
            <a:r>
              <a:rPr lang="en-IN" dirty="0"/>
              <a:t>("Inside Function:\</a:t>
            </a:r>
            <a:r>
              <a:rPr lang="en-IN" dirty="0" err="1"/>
              <a:t>nx</a:t>
            </a:r>
            <a:r>
              <a:rPr lang="en-IN" dirty="0"/>
              <a:t> = %d y = %d\n", x, y);</a:t>
            </a:r>
          </a:p>
          <a:p>
            <a:pPr marL="0" indent="0" fontAlgn="base">
              <a:buNone/>
            </a:pPr>
            <a:r>
              <a:rPr lang="en-IN" dirty="0"/>
              <a:t>}</a:t>
            </a:r>
          </a:p>
        </p:txBody>
      </p:sp>
    </p:spTree>
    <p:extLst>
      <p:ext uri="{BB962C8B-B14F-4D97-AF65-F5344CB8AC3E}">
        <p14:creationId xmlns:p14="http://schemas.microsoft.com/office/powerpoint/2010/main" val="3839330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a:t>Advantage of functions in C</a:t>
            </a:r>
            <a:br>
              <a:rPr lang="en-US" dirty="0"/>
            </a:br>
            <a:endParaRPr lang="en-IN" dirty="0"/>
          </a:p>
        </p:txBody>
      </p:sp>
      <p:sp>
        <p:nvSpPr>
          <p:cNvPr id="3" name="Content Placeholder 2"/>
          <p:cNvSpPr>
            <a:spLocks noGrp="1"/>
          </p:cNvSpPr>
          <p:nvPr>
            <p:ph idx="1"/>
          </p:nvPr>
        </p:nvSpPr>
        <p:spPr>
          <a:xfrm>
            <a:off x="457200" y="1371600"/>
            <a:ext cx="8229600" cy="4525963"/>
          </a:xfrm>
        </p:spPr>
        <p:txBody>
          <a:bodyPr>
            <a:normAutofit fontScale="85000" lnSpcReduction="10000"/>
          </a:bodyPr>
          <a:lstStyle/>
          <a:p>
            <a:pPr marL="0" indent="0">
              <a:buNone/>
            </a:pPr>
            <a:r>
              <a:rPr lang="en-US" b="1" dirty="0">
                <a:solidFill>
                  <a:srgbClr val="FF0000"/>
                </a:solidFill>
              </a:rPr>
              <a:t>There are the following advantages of C functions.</a:t>
            </a:r>
          </a:p>
          <a:p>
            <a:r>
              <a:rPr lang="en-US" dirty="0"/>
              <a:t>By using functions, we can avoid rewriting same logic/code again and again in a program.</a:t>
            </a:r>
          </a:p>
          <a:p>
            <a:r>
              <a:rPr lang="en-US" dirty="0"/>
              <a:t>We can call C functions any number of times in a program and from any place in a program.</a:t>
            </a:r>
          </a:p>
          <a:p>
            <a:r>
              <a:rPr lang="en-US" dirty="0"/>
              <a:t>We can track a large C program easily when it is divided into multiple functions.</a:t>
            </a:r>
          </a:p>
          <a:p>
            <a:r>
              <a:rPr lang="en-US" dirty="0"/>
              <a:t>Reusability is the main achievement of C functions.</a:t>
            </a:r>
          </a:p>
          <a:p>
            <a:r>
              <a:rPr lang="en-US" dirty="0"/>
              <a:t>However, Function calling is always a overhead in a C program.</a:t>
            </a:r>
          </a:p>
          <a:p>
            <a:endParaRPr lang="en-IN" dirty="0"/>
          </a:p>
        </p:txBody>
      </p:sp>
    </p:spTree>
    <p:extLst>
      <p:ext uri="{BB962C8B-B14F-4D97-AF65-F5344CB8AC3E}">
        <p14:creationId xmlns:p14="http://schemas.microsoft.com/office/powerpoint/2010/main" val="2381301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Call by Reference in C</a:t>
            </a:r>
            <a:br>
              <a:rPr lang="en-US" b="1" dirty="0"/>
            </a:br>
            <a:endParaRPr lang="en-IN" dirty="0"/>
          </a:p>
        </p:txBody>
      </p:sp>
      <p:sp>
        <p:nvSpPr>
          <p:cNvPr id="3" name="Content Placeholder 2"/>
          <p:cNvSpPr>
            <a:spLocks noGrp="1"/>
          </p:cNvSpPr>
          <p:nvPr>
            <p:ph idx="1"/>
          </p:nvPr>
        </p:nvSpPr>
        <p:spPr/>
        <p:txBody>
          <a:bodyPr>
            <a:normAutofit fontScale="92500"/>
          </a:bodyPr>
          <a:lstStyle/>
          <a:p>
            <a:pPr fontAlgn="base"/>
            <a:r>
              <a:rPr lang="en-US" dirty="0"/>
              <a:t>In call the reference method of parameter passing, the address of the actual parameters is passed to the function as the formal parameters.</a:t>
            </a:r>
          </a:p>
          <a:p>
            <a:pPr fontAlgn="base"/>
            <a:r>
              <a:rPr lang="en-US" dirty="0"/>
              <a:t>In C, we use pointers to achieve call-by-reference.</a:t>
            </a:r>
          </a:p>
          <a:p>
            <a:pPr fontAlgn="base"/>
            <a:r>
              <a:rPr lang="en-US" dirty="0"/>
              <a:t>Both the actual and formal parameters refer to the same locations.</a:t>
            </a:r>
          </a:p>
          <a:p>
            <a:pPr fontAlgn="base"/>
            <a:r>
              <a:rPr lang="en-US" dirty="0"/>
              <a:t>Any changes made inside the function are actually reflected in the actual parameters of the caller.</a:t>
            </a:r>
          </a:p>
          <a:p>
            <a:pPr marL="0" indent="0">
              <a:buNone/>
            </a:pPr>
            <a:endParaRPr lang="en-IN" dirty="0"/>
          </a:p>
        </p:txBody>
      </p:sp>
    </p:spTree>
    <p:extLst>
      <p:ext uri="{BB962C8B-B14F-4D97-AF65-F5344CB8AC3E}">
        <p14:creationId xmlns:p14="http://schemas.microsoft.com/office/powerpoint/2010/main" val="3118295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610600" cy="4525963"/>
          </a:xfrm>
        </p:spPr>
        <p:txBody>
          <a:bodyPr>
            <a:noAutofit/>
          </a:bodyPr>
          <a:lstStyle/>
          <a:p>
            <a:pPr marL="0" indent="0" fontAlgn="base">
              <a:buNone/>
            </a:pPr>
            <a:r>
              <a:rPr lang="en-IN" sz="2000" dirty="0"/>
              <a:t>// C program to illustrate Call by Reference</a:t>
            </a:r>
          </a:p>
          <a:p>
            <a:pPr marL="0" indent="0" fontAlgn="base">
              <a:buNone/>
            </a:pPr>
            <a:r>
              <a:rPr lang="en-IN" sz="2000" dirty="0"/>
              <a:t>#include &lt;</a:t>
            </a:r>
            <a:r>
              <a:rPr lang="en-IN" sz="2000" dirty="0" err="1"/>
              <a:t>stdio.h</a:t>
            </a:r>
            <a:r>
              <a:rPr lang="en-IN" sz="2000" dirty="0"/>
              <a:t>&gt;</a:t>
            </a:r>
          </a:p>
          <a:p>
            <a:pPr marL="0" indent="0" fontAlgn="base">
              <a:buNone/>
            </a:pPr>
            <a:r>
              <a:rPr lang="en-IN" sz="2000" dirty="0"/>
              <a:t> </a:t>
            </a:r>
          </a:p>
          <a:p>
            <a:pPr marL="0" indent="0" fontAlgn="base">
              <a:buNone/>
            </a:pPr>
            <a:r>
              <a:rPr lang="en-IN" sz="2000" dirty="0"/>
              <a:t>// Function Prototype</a:t>
            </a:r>
          </a:p>
          <a:p>
            <a:pPr marL="0" indent="0" fontAlgn="base">
              <a:buNone/>
            </a:pPr>
            <a:r>
              <a:rPr lang="en-IN" sz="2000" dirty="0"/>
              <a:t>void </a:t>
            </a:r>
            <a:r>
              <a:rPr lang="en-IN" sz="2000" dirty="0" err="1"/>
              <a:t>swapx</a:t>
            </a:r>
            <a:r>
              <a:rPr lang="en-IN" sz="2000" dirty="0"/>
              <a:t>(</a:t>
            </a:r>
            <a:r>
              <a:rPr lang="en-IN" sz="2000" dirty="0" err="1"/>
              <a:t>int</a:t>
            </a:r>
            <a:r>
              <a:rPr lang="en-IN" sz="2000" dirty="0"/>
              <a:t>*, </a:t>
            </a:r>
            <a:r>
              <a:rPr lang="en-IN" sz="2000" dirty="0" err="1"/>
              <a:t>int</a:t>
            </a:r>
            <a:r>
              <a:rPr lang="en-IN" sz="2000" dirty="0"/>
              <a:t>*);</a:t>
            </a:r>
          </a:p>
          <a:p>
            <a:pPr marL="0" indent="0" fontAlgn="base">
              <a:buNone/>
            </a:pPr>
            <a:r>
              <a:rPr lang="en-IN" sz="2000" dirty="0"/>
              <a:t> </a:t>
            </a:r>
          </a:p>
          <a:p>
            <a:pPr marL="0" indent="0" fontAlgn="base">
              <a:buNone/>
            </a:pPr>
            <a:r>
              <a:rPr lang="en-IN" sz="2000" dirty="0"/>
              <a:t>// Main function</a:t>
            </a:r>
          </a:p>
          <a:p>
            <a:pPr marL="0" indent="0" fontAlgn="base">
              <a:buNone/>
            </a:pPr>
            <a:r>
              <a:rPr lang="en-IN" sz="2000" dirty="0" err="1"/>
              <a:t>int</a:t>
            </a:r>
            <a:r>
              <a:rPr lang="en-IN" sz="2000" dirty="0"/>
              <a:t> main()</a:t>
            </a:r>
          </a:p>
          <a:p>
            <a:pPr marL="0" indent="0" fontAlgn="base">
              <a:buNone/>
            </a:pPr>
            <a:r>
              <a:rPr lang="en-IN" sz="2000" dirty="0"/>
              <a:t>{</a:t>
            </a:r>
          </a:p>
          <a:p>
            <a:pPr marL="0" indent="0" fontAlgn="base">
              <a:buNone/>
            </a:pPr>
            <a:r>
              <a:rPr lang="en-IN" sz="2000" dirty="0"/>
              <a:t>    </a:t>
            </a:r>
            <a:r>
              <a:rPr lang="en-IN" sz="2000" dirty="0" err="1"/>
              <a:t>int</a:t>
            </a:r>
            <a:r>
              <a:rPr lang="en-IN" sz="2000" dirty="0"/>
              <a:t> a = 10, b = 20;</a:t>
            </a:r>
          </a:p>
          <a:p>
            <a:pPr marL="0" indent="0" fontAlgn="base">
              <a:buNone/>
            </a:pPr>
            <a:r>
              <a:rPr lang="en-IN" sz="2000" dirty="0"/>
              <a:t> </a:t>
            </a:r>
          </a:p>
          <a:p>
            <a:pPr marL="0" indent="0" fontAlgn="base">
              <a:buNone/>
            </a:pPr>
            <a:r>
              <a:rPr lang="en-IN" sz="2000" dirty="0"/>
              <a:t>    // Pass reference</a:t>
            </a:r>
          </a:p>
          <a:p>
            <a:pPr marL="0" indent="0" fontAlgn="base">
              <a:buNone/>
            </a:pPr>
            <a:r>
              <a:rPr lang="en-IN" sz="2000" dirty="0"/>
              <a:t>    </a:t>
            </a:r>
            <a:r>
              <a:rPr lang="en-IN" sz="2000" dirty="0" err="1"/>
              <a:t>swapx</a:t>
            </a:r>
            <a:r>
              <a:rPr lang="en-IN" sz="2000" dirty="0"/>
              <a:t>(&amp;a, &amp;b); // Actual Parameters</a:t>
            </a:r>
          </a:p>
          <a:p>
            <a:pPr marL="0" indent="0" fontAlgn="base">
              <a:buNone/>
            </a:pPr>
            <a:r>
              <a:rPr lang="en-IN" sz="2000" dirty="0"/>
              <a:t> </a:t>
            </a:r>
          </a:p>
          <a:p>
            <a:pPr marL="0" indent="0" fontAlgn="base">
              <a:buNone/>
            </a:pPr>
            <a:r>
              <a:rPr lang="en-IN" sz="2000" dirty="0"/>
              <a:t>    </a:t>
            </a:r>
            <a:r>
              <a:rPr lang="en-IN" sz="2000" dirty="0" err="1"/>
              <a:t>printf</a:t>
            </a:r>
            <a:r>
              <a:rPr lang="en-IN" sz="2000" dirty="0"/>
              <a:t>("Inside the Caller:\</a:t>
            </a:r>
            <a:r>
              <a:rPr lang="en-IN" sz="2000" dirty="0" err="1"/>
              <a:t>na</a:t>
            </a:r>
            <a:r>
              <a:rPr lang="en-IN" sz="2000" dirty="0"/>
              <a:t> = %d b = %d\n", a, b);</a:t>
            </a:r>
          </a:p>
          <a:p>
            <a:pPr marL="0" indent="0" fontAlgn="base">
              <a:buNone/>
            </a:pPr>
            <a:r>
              <a:rPr lang="en-IN" sz="2000" dirty="0"/>
              <a:t> </a:t>
            </a:r>
          </a:p>
          <a:p>
            <a:pPr marL="0" indent="0" fontAlgn="base">
              <a:buNone/>
            </a:pPr>
            <a:r>
              <a:rPr lang="en-IN" sz="2000" dirty="0"/>
              <a:t>    return 0;</a:t>
            </a:r>
          </a:p>
          <a:p>
            <a:pPr marL="0" indent="0" fontAlgn="base">
              <a:buNone/>
            </a:pPr>
            <a:r>
              <a:rPr lang="en-IN" sz="2000" dirty="0"/>
              <a:t>}</a:t>
            </a:r>
          </a:p>
          <a:p>
            <a:pPr marL="0" indent="0" fontAlgn="base">
              <a:buNone/>
            </a:pPr>
            <a:r>
              <a:rPr lang="en-IN" sz="2000" dirty="0"/>
              <a:t> </a:t>
            </a:r>
          </a:p>
        </p:txBody>
      </p:sp>
    </p:spTree>
    <p:extLst>
      <p:ext uri="{BB962C8B-B14F-4D97-AF65-F5344CB8AC3E}">
        <p14:creationId xmlns:p14="http://schemas.microsoft.com/office/powerpoint/2010/main" val="4226746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0"/>
            <a:ext cx="8229600" cy="4525963"/>
          </a:xfrm>
        </p:spPr>
        <p:txBody>
          <a:bodyPr>
            <a:normAutofit fontScale="70000" lnSpcReduction="20000"/>
          </a:bodyPr>
          <a:lstStyle/>
          <a:p>
            <a:pPr marL="0" indent="0" fontAlgn="base">
              <a:buNone/>
            </a:pPr>
            <a:r>
              <a:rPr lang="en-IN" dirty="0"/>
              <a:t>// Function to swap two variables</a:t>
            </a:r>
          </a:p>
          <a:p>
            <a:pPr marL="0" indent="0" fontAlgn="base">
              <a:buNone/>
            </a:pPr>
            <a:r>
              <a:rPr lang="en-IN" dirty="0"/>
              <a:t>// by references</a:t>
            </a:r>
          </a:p>
          <a:p>
            <a:pPr marL="0" indent="0" fontAlgn="base">
              <a:buNone/>
            </a:pPr>
            <a:r>
              <a:rPr lang="en-IN" dirty="0"/>
              <a:t>void </a:t>
            </a:r>
            <a:r>
              <a:rPr lang="en-IN" dirty="0" err="1"/>
              <a:t>swapx</a:t>
            </a:r>
            <a:r>
              <a:rPr lang="en-IN" dirty="0"/>
              <a:t>(</a:t>
            </a:r>
            <a:r>
              <a:rPr lang="en-IN" dirty="0" err="1"/>
              <a:t>int</a:t>
            </a:r>
            <a:r>
              <a:rPr lang="en-IN" dirty="0"/>
              <a:t>* x, </a:t>
            </a:r>
            <a:r>
              <a:rPr lang="en-IN" dirty="0" err="1"/>
              <a:t>int</a:t>
            </a:r>
            <a:r>
              <a:rPr lang="en-IN" dirty="0"/>
              <a:t>* y) // Formal Parameters</a:t>
            </a:r>
          </a:p>
          <a:p>
            <a:pPr marL="0" indent="0" fontAlgn="base">
              <a:buNone/>
            </a:pPr>
            <a:r>
              <a:rPr lang="en-IN" dirty="0"/>
              <a:t>{</a:t>
            </a:r>
          </a:p>
          <a:p>
            <a:pPr marL="0" indent="0" fontAlgn="base">
              <a:buNone/>
            </a:pPr>
            <a:r>
              <a:rPr lang="en-IN" dirty="0"/>
              <a:t>    </a:t>
            </a:r>
            <a:r>
              <a:rPr lang="en-IN" dirty="0" err="1"/>
              <a:t>int</a:t>
            </a:r>
            <a:r>
              <a:rPr lang="en-IN" dirty="0"/>
              <a:t> t;</a:t>
            </a:r>
          </a:p>
          <a:p>
            <a:pPr marL="0" indent="0" fontAlgn="base">
              <a:buNone/>
            </a:pPr>
            <a:r>
              <a:rPr lang="en-IN" dirty="0"/>
              <a:t> </a:t>
            </a:r>
          </a:p>
          <a:p>
            <a:pPr marL="0" indent="0" fontAlgn="base">
              <a:buNone/>
            </a:pPr>
            <a:r>
              <a:rPr lang="en-IN" dirty="0"/>
              <a:t>    t = *x;</a:t>
            </a:r>
          </a:p>
          <a:p>
            <a:pPr marL="0" indent="0" fontAlgn="base">
              <a:buNone/>
            </a:pPr>
            <a:r>
              <a:rPr lang="en-IN" dirty="0"/>
              <a:t>    *x = *y;</a:t>
            </a:r>
          </a:p>
          <a:p>
            <a:pPr marL="0" indent="0" fontAlgn="base">
              <a:buNone/>
            </a:pPr>
            <a:r>
              <a:rPr lang="en-IN" dirty="0"/>
              <a:t>    *y = t;</a:t>
            </a:r>
          </a:p>
          <a:p>
            <a:pPr marL="0" indent="0" fontAlgn="base">
              <a:buNone/>
            </a:pPr>
            <a:r>
              <a:rPr lang="en-IN" dirty="0"/>
              <a:t> </a:t>
            </a:r>
          </a:p>
          <a:p>
            <a:pPr marL="0" indent="0" fontAlgn="base">
              <a:buNone/>
            </a:pPr>
            <a:r>
              <a:rPr lang="en-IN" dirty="0"/>
              <a:t>    </a:t>
            </a:r>
            <a:r>
              <a:rPr lang="en-IN" dirty="0" err="1"/>
              <a:t>printf</a:t>
            </a:r>
            <a:r>
              <a:rPr lang="en-IN" dirty="0"/>
              <a:t>("Inside the Function:\</a:t>
            </a:r>
            <a:r>
              <a:rPr lang="en-IN" dirty="0" err="1"/>
              <a:t>nx</a:t>
            </a:r>
            <a:r>
              <a:rPr lang="en-IN" dirty="0"/>
              <a:t> = %d y = %d\n", *x, *y);</a:t>
            </a:r>
          </a:p>
          <a:p>
            <a:pPr marL="0" indent="0" fontAlgn="base">
              <a:buNone/>
            </a:pP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476705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2400" b="1" dirty="0"/>
              <a:t>Difference between the Call by Value and Call by Reference in C</a:t>
            </a:r>
            <a:br>
              <a:rPr lang="en-US" sz="2400" b="1" dirty="0"/>
            </a:br>
            <a:endParaRPr lang="en-IN" sz="2400" dirty="0"/>
          </a:p>
        </p:txBody>
      </p:sp>
      <p:graphicFrame>
        <p:nvGraphicFramePr>
          <p:cNvPr id="5" name="Table 4"/>
          <p:cNvGraphicFramePr>
            <a:graphicFrameLocks noGrp="1"/>
          </p:cNvGraphicFramePr>
          <p:nvPr/>
        </p:nvGraphicFramePr>
        <p:xfrm>
          <a:off x="228600" y="838200"/>
          <a:ext cx="8686800" cy="4654280"/>
        </p:xfrm>
        <a:graphic>
          <a:graphicData uri="http://schemas.openxmlformats.org/drawingml/2006/table">
            <a:tbl>
              <a:tblPr/>
              <a:tblGrid>
                <a:gridCol w="3839740">
                  <a:extLst>
                    <a:ext uri="{9D8B030D-6E8A-4147-A177-3AD203B41FA5}">
                      <a16:colId xmlns:a16="http://schemas.microsoft.com/office/drawing/2014/main" val="20000"/>
                    </a:ext>
                  </a:extLst>
                </a:gridCol>
                <a:gridCol w="4847060">
                  <a:extLst>
                    <a:ext uri="{9D8B030D-6E8A-4147-A177-3AD203B41FA5}">
                      <a16:colId xmlns:a16="http://schemas.microsoft.com/office/drawing/2014/main" val="20001"/>
                    </a:ext>
                  </a:extLst>
                </a:gridCol>
              </a:tblGrid>
              <a:tr h="331779">
                <a:tc>
                  <a:txBody>
                    <a:bodyPr/>
                    <a:lstStyle/>
                    <a:p>
                      <a:pPr algn="ctr" fontAlgn="base"/>
                      <a:r>
                        <a:rPr lang="en-IN" sz="1800" b="1" dirty="0">
                          <a:effectLst/>
                        </a:rPr>
                        <a:t>Call By Value</a:t>
                      </a:r>
                    </a:p>
                  </a:txBody>
                  <a:tcPr marL="31300" marR="31300" marT="78250" marB="78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800" b="1">
                          <a:effectLst/>
                        </a:rPr>
                        <a:t>Call By Reference</a:t>
                      </a:r>
                    </a:p>
                  </a:txBody>
                  <a:tcPr marL="78250" marR="78250" marT="78250" marB="78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88597">
                <a:tc>
                  <a:txBody>
                    <a:bodyPr/>
                    <a:lstStyle/>
                    <a:p>
                      <a:pPr algn="ctr" fontAlgn="ctr"/>
                      <a:r>
                        <a:rPr lang="en-US" sz="1800" b="0" dirty="0">
                          <a:effectLst/>
                        </a:rPr>
                        <a:t>While calling a function, we pass the values of variables to it. Such functions are known as “Call By Values”.</a:t>
                      </a:r>
                    </a:p>
                  </a:txBody>
                  <a:tcPr marL="78250" marR="78250" marT="109550" marB="1095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effectLst/>
                        </a:rPr>
                        <a:t>While calling a function, instead of passing the values of variables, we pass the address of variables(location of variables) to the function known as “Call By References.</a:t>
                      </a:r>
                    </a:p>
                  </a:txBody>
                  <a:tcPr marL="78250" marR="78250" marT="109550" marB="1095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88597">
                <a:tc>
                  <a:txBody>
                    <a:bodyPr/>
                    <a:lstStyle/>
                    <a:p>
                      <a:pPr algn="ctr" fontAlgn="ctr"/>
                      <a:r>
                        <a:rPr lang="en-US" sz="1800" b="0">
                          <a:effectLst/>
                        </a:rPr>
                        <a:t>In this method, the value of each variable in the calling function is copied into corresponding dummy variables of the called function.</a:t>
                      </a:r>
                    </a:p>
                  </a:txBody>
                  <a:tcPr marL="78250" marR="78250" marT="109550" marB="1095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effectLst/>
                        </a:rPr>
                        <a:t>In this method, the address of actual variables in the calling function is copied into the dummy variables of the called function.</a:t>
                      </a:r>
                    </a:p>
                  </a:txBody>
                  <a:tcPr marL="78250" marR="78250" marT="109550" marB="1095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88597">
                <a:tc>
                  <a:txBody>
                    <a:bodyPr/>
                    <a:lstStyle/>
                    <a:p>
                      <a:pPr algn="ctr" fontAlgn="ctr"/>
                      <a:r>
                        <a:rPr lang="en-US" sz="1800" b="0">
                          <a:effectLst/>
                        </a:rPr>
                        <a:t>With this method, the changes made to the dummy variables in the called function have no effect on the values of actual variables in the calling function.</a:t>
                      </a:r>
                    </a:p>
                  </a:txBody>
                  <a:tcPr marL="78250" marR="78250" marT="109550" marB="1095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With this method, using addresses we would have access to the actual variables and hence we would be able to manipulate them.</a:t>
                      </a:r>
                    </a:p>
                  </a:txBody>
                  <a:tcPr marL="78250" marR="78250" marT="109550" marB="1095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20576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2400" b="1" dirty="0"/>
              <a:t>Difference between the Call by Value and Call by Reference in C</a:t>
            </a:r>
            <a:br>
              <a:rPr lang="en-US" sz="2400" b="1" dirty="0"/>
            </a:br>
            <a:endParaRPr lang="en-IN" sz="2400" dirty="0"/>
          </a:p>
        </p:txBody>
      </p:sp>
      <p:graphicFrame>
        <p:nvGraphicFramePr>
          <p:cNvPr id="5" name="Table 4"/>
          <p:cNvGraphicFramePr>
            <a:graphicFrameLocks noGrp="1"/>
          </p:cNvGraphicFramePr>
          <p:nvPr/>
        </p:nvGraphicFramePr>
        <p:xfrm>
          <a:off x="228600" y="838200"/>
          <a:ext cx="8686800" cy="4050420"/>
        </p:xfrm>
        <a:graphic>
          <a:graphicData uri="http://schemas.openxmlformats.org/drawingml/2006/table">
            <a:tbl>
              <a:tblPr/>
              <a:tblGrid>
                <a:gridCol w="3839740">
                  <a:extLst>
                    <a:ext uri="{9D8B030D-6E8A-4147-A177-3AD203B41FA5}">
                      <a16:colId xmlns:a16="http://schemas.microsoft.com/office/drawing/2014/main" val="20000"/>
                    </a:ext>
                  </a:extLst>
                </a:gridCol>
                <a:gridCol w="4847060">
                  <a:extLst>
                    <a:ext uri="{9D8B030D-6E8A-4147-A177-3AD203B41FA5}">
                      <a16:colId xmlns:a16="http://schemas.microsoft.com/office/drawing/2014/main" val="20001"/>
                    </a:ext>
                  </a:extLst>
                </a:gridCol>
              </a:tblGrid>
              <a:tr h="331779">
                <a:tc>
                  <a:txBody>
                    <a:bodyPr/>
                    <a:lstStyle/>
                    <a:p>
                      <a:pPr algn="ctr" fontAlgn="base"/>
                      <a:r>
                        <a:rPr lang="en-IN" sz="1800" b="1" dirty="0">
                          <a:effectLst/>
                        </a:rPr>
                        <a:t>Call By Value</a:t>
                      </a:r>
                    </a:p>
                  </a:txBody>
                  <a:tcPr marL="31300" marR="31300" marT="78250" marB="78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800" b="1">
                          <a:effectLst/>
                        </a:rPr>
                        <a:t>Call By Reference</a:t>
                      </a:r>
                    </a:p>
                  </a:txBody>
                  <a:tcPr marL="78250" marR="78250" marT="78250" marB="78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32098">
                <a:tc>
                  <a:txBody>
                    <a:bodyPr/>
                    <a:lstStyle/>
                    <a:p>
                      <a:pPr algn="ctr" fontAlgn="ctr"/>
                      <a:r>
                        <a:rPr lang="en-US" sz="1800" b="0" dirty="0">
                          <a:effectLst/>
                        </a:rPr>
                        <a:t>In call-by-values, we cannot alter the values of actual variables through function calls.</a:t>
                      </a:r>
                    </a:p>
                  </a:txBody>
                  <a:tcPr marL="78250" marR="78250" marT="109550" marB="1095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effectLst/>
                        </a:rPr>
                        <a:t>In call by reference, we can alter the values of variables through function calls.</a:t>
                      </a:r>
                    </a:p>
                  </a:txBody>
                  <a:tcPr marL="78250" marR="78250" marT="109550" marB="1095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32098">
                <a:tc>
                  <a:txBody>
                    <a:bodyPr/>
                    <a:lstStyle/>
                    <a:p>
                      <a:pPr algn="ctr" fontAlgn="ctr"/>
                      <a:r>
                        <a:rPr lang="en-US" sz="1800" b="0" dirty="0">
                          <a:effectLst/>
                        </a:rPr>
                        <a:t>Values of variables are passed by the Simple technique.</a:t>
                      </a:r>
                    </a:p>
                  </a:txBody>
                  <a:tcPr marL="78250" marR="78250" marT="109550" marB="1095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effectLst/>
                        </a:rPr>
                        <a:t>Pointer variables are necessary to define to store the address values of variables.</a:t>
                      </a:r>
                    </a:p>
                  </a:txBody>
                  <a:tcPr marL="78250" marR="78250" marT="109550" marB="1095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32098">
                <a:tc>
                  <a:txBody>
                    <a:bodyPr/>
                    <a:lstStyle/>
                    <a:p>
                      <a:pPr algn="ctr" fontAlgn="ctr"/>
                      <a:r>
                        <a:rPr lang="en-US" sz="1800" b="0" dirty="0">
                          <a:effectLst/>
                        </a:rPr>
                        <a:t>This method is preferred when we have to pass some small values that should not change.</a:t>
                      </a:r>
                    </a:p>
                  </a:txBody>
                  <a:tcPr marL="78250" marR="78250" marT="109550" marB="1095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This method is preferred when we have to pass a large amount of data to the function.</a:t>
                      </a:r>
                    </a:p>
                  </a:txBody>
                  <a:tcPr marL="78250" marR="78250" marT="109550" marB="1095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32098">
                <a:tc>
                  <a:txBody>
                    <a:bodyPr/>
                    <a:lstStyle/>
                    <a:p>
                      <a:pPr algn="ctr" fontAlgn="ctr"/>
                      <a:r>
                        <a:rPr lang="en-US" sz="1800" b="0">
                          <a:effectLst/>
                        </a:rPr>
                        <a:t>Call by value is considered safer as original data is preserved</a:t>
                      </a:r>
                    </a:p>
                  </a:txBody>
                  <a:tcPr marL="78250" marR="78250" marT="109550" marB="1095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Call by reference is risky as it allows direct modification in original data</a:t>
                      </a:r>
                    </a:p>
                  </a:txBody>
                  <a:tcPr marL="78250" marR="78250" marT="109550" marB="1095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43356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93782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Function Aspects</a:t>
            </a:r>
            <a:br>
              <a:rPr lang="en-IN" dirty="0"/>
            </a:br>
            <a:endParaRPr lang="en-IN" dirty="0"/>
          </a:p>
        </p:txBody>
      </p:sp>
      <p:sp>
        <p:nvSpPr>
          <p:cNvPr id="3" name="Content Placeholder 2"/>
          <p:cNvSpPr>
            <a:spLocks noGrp="1"/>
          </p:cNvSpPr>
          <p:nvPr>
            <p:ph idx="1"/>
          </p:nvPr>
        </p:nvSpPr>
        <p:spPr>
          <a:xfrm>
            <a:off x="457200" y="1295400"/>
            <a:ext cx="8229600" cy="4525963"/>
          </a:xfrm>
        </p:spPr>
        <p:txBody>
          <a:bodyPr>
            <a:normAutofit fontScale="70000" lnSpcReduction="20000"/>
          </a:bodyPr>
          <a:lstStyle/>
          <a:p>
            <a:r>
              <a:rPr lang="en-US" dirty="0"/>
              <a:t>There are three aspects of a C function.</a:t>
            </a:r>
          </a:p>
          <a:p>
            <a:endParaRPr lang="en-US" dirty="0"/>
          </a:p>
          <a:p>
            <a:r>
              <a:rPr lang="en-US" b="1" dirty="0">
                <a:solidFill>
                  <a:srgbClr val="FF0000"/>
                </a:solidFill>
              </a:rPr>
              <a:t>Function declaration</a:t>
            </a:r>
            <a:r>
              <a:rPr lang="en-US" dirty="0">
                <a:solidFill>
                  <a:srgbClr val="FF0000"/>
                </a:solidFill>
              </a:rPr>
              <a:t> </a:t>
            </a:r>
            <a:r>
              <a:rPr lang="en-US" dirty="0"/>
              <a:t>A function must be declared in a c program to tell the compiler about the function name, function parameters, and return type.</a:t>
            </a:r>
          </a:p>
          <a:p>
            <a:br>
              <a:rPr lang="en-US" dirty="0"/>
            </a:br>
            <a:r>
              <a:rPr lang="en-US" b="1" dirty="0">
                <a:solidFill>
                  <a:srgbClr val="FF0000"/>
                </a:solidFill>
              </a:rPr>
              <a:t>Function call</a:t>
            </a:r>
            <a:r>
              <a:rPr lang="en-US" dirty="0"/>
              <a:t> Function can be called from anywhere in the program. The parameter list must not differ in function calling and function declaration. We must pass the same number of functions as it is declared in the function declaration.</a:t>
            </a:r>
          </a:p>
          <a:p>
            <a:br>
              <a:rPr lang="en-US" dirty="0"/>
            </a:br>
            <a:r>
              <a:rPr lang="en-US" b="1" dirty="0">
                <a:solidFill>
                  <a:srgbClr val="FF0000"/>
                </a:solidFill>
              </a:rPr>
              <a:t>Function definition</a:t>
            </a:r>
            <a:r>
              <a:rPr lang="en-US" dirty="0">
                <a:solidFill>
                  <a:srgbClr val="FF0000"/>
                </a:solidFill>
              </a:rPr>
              <a:t> </a:t>
            </a:r>
            <a:r>
              <a:rPr lang="en-US" dirty="0"/>
              <a:t>It contains the actual statements which are to be executed. It is the most important aspect to which the control comes when the function is called. Here, we must notice that only one value can be returned from the function.</a:t>
            </a:r>
          </a:p>
          <a:p>
            <a:pPr marL="0" indent="0">
              <a:buNone/>
            </a:pPr>
            <a:endParaRPr lang="en-IN" dirty="0"/>
          </a:p>
        </p:txBody>
      </p:sp>
    </p:spTree>
    <p:extLst>
      <p:ext uri="{BB962C8B-B14F-4D97-AF65-F5344CB8AC3E}">
        <p14:creationId xmlns:p14="http://schemas.microsoft.com/office/powerpoint/2010/main" val="468502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4160443"/>
              </p:ext>
            </p:extLst>
          </p:nvPr>
        </p:nvGraphicFramePr>
        <p:xfrm>
          <a:off x="381000" y="2217594"/>
          <a:ext cx="7772400" cy="2057400"/>
        </p:xfrm>
        <a:graphic>
          <a:graphicData uri="http://schemas.openxmlformats.org/drawingml/2006/table">
            <a:tbl>
              <a:tblPr/>
              <a:tblGrid>
                <a:gridCol w="8382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4648200">
                  <a:extLst>
                    <a:ext uri="{9D8B030D-6E8A-4147-A177-3AD203B41FA5}">
                      <a16:colId xmlns:a16="http://schemas.microsoft.com/office/drawing/2014/main" val="20002"/>
                    </a:ext>
                  </a:extLst>
                </a:gridCol>
              </a:tblGrid>
              <a:tr h="0">
                <a:tc>
                  <a:txBody>
                    <a:bodyPr/>
                    <a:lstStyle/>
                    <a:p>
                      <a:pPr algn="l" fontAlgn="t"/>
                      <a:r>
                        <a:rPr lang="en-IN">
                          <a:solidFill>
                            <a:srgbClr val="000000"/>
                          </a:solidFill>
                          <a:effectLst/>
                          <a:latin typeface="times new roman"/>
                        </a:rPr>
                        <a:t>SN</a:t>
                      </a:r>
                    </a:p>
                  </a:txBody>
                  <a:tcPr marL="114300" marR="114300" marT="114300" marB="114300">
                    <a:lnL w="9525" cap="flat" cmpd="sng" algn="ctr">
                      <a:solidFill>
                        <a:srgbClr val="304B05"/>
                      </a:solidFill>
                      <a:prstDash val="solid"/>
                      <a:round/>
                      <a:headEnd type="none" w="med" len="med"/>
                      <a:tailEnd type="none" w="med" len="med"/>
                    </a:lnL>
                    <a:lnR w="9525" cap="flat" cmpd="sng" algn="ctr">
                      <a:solidFill>
                        <a:srgbClr val="304B05"/>
                      </a:solidFill>
                      <a:prstDash val="solid"/>
                      <a:round/>
                      <a:headEnd type="none" w="med" len="med"/>
                      <a:tailEnd type="none" w="med" len="med"/>
                    </a:lnR>
                    <a:lnT w="9525" cap="flat" cmpd="sng" algn="ctr">
                      <a:solidFill>
                        <a:srgbClr val="304B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C function aspects</a:t>
                      </a:r>
                    </a:p>
                  </a:txBody>
                  <a:tcPr marL="114300" marR="114300" marT="114300" marB="114300">
                    <a:lnL w="9525" cap="flat" cmpd="sng" algn="ctr">
                      <a:solidFill>
                        <a:srgbClr val="304B05"/>
                      </a:solidFill>
                      <a:prstDash val="solid"/>
                      <a:round/>
                      <a:headEnd type="none" w="med" len="med"/>
                      <a:tailEnd type="none" w="med" len="med"/>
                    </a:lnL>
                    <a:lnR w="9525" cap="flat" cmpd="sng" algn="ctr">
                      <a:solidFill>
                        <a:srgbClr val="304B05"/>
                      </a:solidFill>
                      <a:prstDash val="solid"/>
                      <a:round/>
                      <a:headEnd type="none" w="med" len="med"/>
                      <a:tailEnd type="none" w="med" len="med"/>
                    </a:lnR>
                    <a:lnT w="9525" cap="flat" cmpd="sng" algn="ctr">
                      <a:solidFill>
                        <a:srgbClr val="304B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Syntax</a:t>
                      </a:r>
                    </a:p>
                  </a:txBody>
                  <a:tcPr marL="114300" marR="114300" marT="114300" marB="114300">
                    <a:lnL w="9525" cap="flat" cmpd="sng" algn="ctr">
                      <a:solidFill>
                        <a:srgbClr val="304B05"/>
                      </a:solidFill>
                      <a:prstDash val="solid"/>
                      <a:round/>
                      <a:headEnd type="none" w="med" len="med"/>
                      <a:tailEnd type="none" w="med" len="med"/>
                    </a:lnL>
                    <a:lnR w="9525" cap="flat" cmpd="sng" algn="ctr">
                      <a:solidFill>
                        <a:srgbClr val="304B05"/>
                      </a:solidFill>
                      <a:prstDash val="solid"/>
                      <a:round/>
                      <a:headEnd type="none" w="med" len="med"/>
                      <a:tailEnd type="none" w="med" len="med"/>
                    </a:lnR>
                    <a:lnT w="9525" cap="flat" cmpd="sng" algn="ctr">
                      <a:solidFill>
                        <a:srgbClr val="304B0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just" fontAlgn="t"/>
                      <a:r>
                        <a:rPr lang="en-IN">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Function declaration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err="1">
                          <a:solidFill>
                            <a:srgbClr val="333333"/>
                          </a:solidFill>
                          <a:effectLst/>
                          <a:latin typeface="inter-regular"/>
                        </a:rPr>
                        <a:t>return_type</a:t>
                      </a:r>
                      <a:r>
                        <a:rPr lang="en-IN" dirty="0">
                          <a:solidFill>
                            <a:srgbClr val="333333"/>
                          </a:solidFill>
                          <a:effectLst/>
                          <a:latin typeface="inter-regular"/>
                        </a:rPr>
                        <a:t> </a:t>
                      </a:r>
                      <a:r>
                        <a:rPr lang="en-IN" dirty="0" err="1">
                          <a:solidFill>
                            <a:srgbClr val="333333"/>
                          </a:solidFill>
                          <a:effectLst/>
                          <a:latin typeface="inter-regular"/>
                        </a:rPr>
                        <a:t>function_name</a:t>
                      </a:r>
                      <a:r>
                        <a:rPr lang="en-IN" dirty="0">
                          <a:solidFill>
                            <a:srgbClr val="333333"/>
                          </a:solidFill>
                          <a:effectLst/>
                          <a:latin typeface="inter-regular"/>
                        </a:rPr>
                        <a:t> (argument list);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Function call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function_name (argument_list)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Function definition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err="1">
                          <a:solidFill>
                            <a:srgbClr val="333333"/>
                          </a:solidFill>
                          <a:effectLst/>
                          <a:latin typeface="inter-regular"/>
                        </a:rPr>
                        <a:t>return_type</a:t>
                      </a:r>
                      <a:r>
                        <a:rPr lang="en-US" dirty="0">
                          <a:solidFill>
                            <a:srgbClr val="333333"/>
                          </a:solidFill>
                          <a:effectLst/>
                          <a:latin typeface="inter-regular"/>
                        </a:rPr>
                        <a:t> </a:t>
                      </a:r>
                      <a:r>
                        <a:rPr lang="en-US" dirty="0" err="1">
                          <a:solidFill>
                            <a:srgbClr val="333333"/>
                          </a:solidFill>
                          <a:effectLst/>
                          <a:latin typeface="inter-regular"/>
                        </a:rPr>
                        <a:t>function_name</a:t>
                      </a:r>
                      <a:r>
                        <a:rPr lang="en-US" dirty="0">
                          <a:solidFill>
                            <a:srgbClr val="333333"/>
                          </a:solidFill>
                          <a:effectLst/>
                          <a:latin typeface="inter-regular"/>
                        </a:rPr>
                        <a:t> (argument list) {function body;}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1047750" y="2147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983132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syntax of creating function in c language is given below:</a:t>
            </a:r>
            <a:br>
              <a:rPr lang="en-IN" dirty="0"/>
            </a:br>
            <a:endParaRPr lang="en-IN" dirty="0"/>
          </a:p>
        </p:txBody>
      </p:sp>
      <p:sp>
        <p:nvSpPr>
          <p:cNvPr id="3" name="Content Placeholder 2"/>
          <p:cNvSpPr>
            <a:spLocks noGrp="1"/>
          </p:cNvSpPr>
          <p:nvPr>
            <p:ph idx="1"/>
          </p:nvPr>
        </p:nvSpPr>
        <p:spPr/>
        <p:txBody>
          <a:bodyPr>
            <a:normAutofit/>
          </a:bodyPr>
          <a:lstStyle/>
          <a:p>
            <a:pPr marL="0" indent="0">
              <a:buNone/>
            </a:pPr>
            <a:r>
              <a:rPr lang="en-IN" dirty="0" err="1"/>
              <a:t>return_type</a:t>
            </a:r>
            <a:r>
              <a:rPr lang="en-IN" dirty="0"/>
              <a:t> </a:t>
            </a:r>
            <a:r>
              <a:rPr lang="en-IN" dirty="0" err="1"/>
              <a:t>function_name</a:t>
            </a:r>
            <a:r>
              <a:rPr lang="en-IN" dirty="0"/>
              <a:t>(</a:t>
            </a:r>
            <a:r>
              <a:rPr lang="en-IN" dirty="0" err="1"/>
              <a:t>data_type</a:t>
            </a:r>
            <a:r>
              <a:rPr lang="en-IN" dirty="0"/>
              <a:t> parameter...){  </a:t>
            </a:r>
          </a:p>
          <a:p>
            <a:pPr marL="0" indent="0">
              <a:buNone/>
            </a:pPr>
            <a:r>
              <a:rPr lang="en-IN" dirty="0"/>
              <a:t>//code to be executed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855682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Types of Functions</a:t>
            </a:r>
            <a:br>
              <a:rPr lang="en-IN" dirty="0"/>
            </a:br>
            <a:endParaRPr lang="en-IN" dirty="0"/>
          </a:p>
        </p:txBody>
      </p:sp>
      <p:sp>
        <p:nvSpPr>
          <p:cNvPr id="3" name="Content Placeholder 2"/>
          <p:cNvSpPr>
            <a:spLocks noGrp="1"/>
          </p:cNvSpPr>
          <p:nvPr>
            <p:ph idx="1"/>
          </p:nvPr>
        </p:nvSpPr>
        <p:spPr/>
        <p:txBody>
          <a:bodyPr>
            <a:normAutofit fontScale="92500"/>
          </a:bodyPr>
          <a:lstStyle/>
          <a:p>
            <a:r>
              <a:rPr lang="en-US" dirty="0"/>
              <a:t>There are two types of functions in C programming:</a:t>
            </a:r>
          </a:p>
          <a:p>
            <a:r>
              <a:rPr lang="en-US" b="1" dirty="0"/>
              <a:t>Library Functions</a:t>
            </a:r>
            <a:r>
              <a:rPr lang="en-US" dirty="0"/>
              <a:t>: are the functions which are declared in the C header files such as </a:t>
            </a:r>
            <a:r>
              <a:rPr lang="en-US" dirty="0" err="1"/>
              <a:t>scanf</a:t>
            </a:r>
            <a:r>
              <a:rPr lang="en-US" dirty="0"/>
              <a:t>(), </a:t>
            </a:r>
            <a:r>
              <a:rPr lang="en-US" dirty="0" err="1"/>
              <a:t>printf</a:t>
            </a:r>
            <a:r>
              <a:rPr lang="en-US" dirty="0"/>
              <a:t>(), gets(), puts(), ceil(), floor() etc.</a:t>
            </a:r>
          </a:p>
          <a:p>
            <a:r>
              <a:rPr lang="en-US" b="1" dirty="0"/>
              <a:t>User-defined functions</a:t>
            </a:r>
            <a:r>
              <a:rPr lang="en-US" dirty="0"/>
              <a:t>: are the functions which are created by the C programmer, so that he/she can use it many times. It reduces the complexity of a big program and optimizes the code.</a:t>
            </a:r>
          </a:p>
          <a:p>
            <a:pPr marL="0" indent="0">
              <a:buNone/>
            </a:pPr>
            <a:endParaRPr lang="en-IN" dirty="0"/>
          </a:p>
        </p:txBody>
      </p:sp>
    </p:spTree>
    <p:extLst>
      <p:ext uri="{BB962C8B-B14F-4D97-AF65-F5344CB8AC3E}">
        <p14:creationId xmlns:p14="http://schemas.microsoft.com/office/powerpoint/2010/main" val="4271570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381999"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4463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Return Value</a:t>
            </a:r>
            <a:br>
              <a:rPr lang="en-US" dirty="0"/>
            </a:br>
            <a:endParaRPr lang="en-IN" dirty="0"/>
          </a:p>
        </p:txBody>
      </p:sp>
      <p:sp>
        <p:nvSpPr>
          <p:cNvPr id="3" name="Content Placeholder 2"/>
          <p:cNvSpPr>
            <a:spLocks noGrp="1"/>
          </p:cNvSpPr>
          <p:nvPr>
            <p:ph idx="1"/>
          </p:nvPr>
        </p:nvSpPr>
        <p:spPr/>
        <p:txBody>
          <a:bodyPr/>
          <a:lstStyle/>
          <a:p>
            <a:r>
              <a:rPr lang="en-US" dirty="0"/>
              <a:t>A C function may or may not return a value from the function. If you don't have to return any value from the function, use void for the return type.</a:t>
            </a:r>
          </a:p>
          <a:p>
            <a:r>
              <a:rPr lang="en-US" dirty="0"/>
              <a:t>Let's see a simple example of C function that doesn't return any value from the function.</a:t>
            </a:r>
          </a:p>
          <a:p>
            <a:pPr marL="0" indent="0">
              <a:buNone/>
            </a:pPr>
            <a:endParaRPr lang="en-IN" dirty="0"/>
          </a:p>
        </p:txBody>
      </p:sp>
    </p:spTree>
    <p:extLst>
      <p:ext uri="{BB962C8B-B14F-4D97-AF65-F5344CB8AC3E}">
        <p14:creationId xmlns:p14="http://schemas.microsoft.com/office/powerpoint/2010/main" val="3992999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2740</Words>
  <Application>Microsoft Office PowerPoint</Application>
  <PresentationFormat>On-screen Show (4:3)</PresentationFormat>
  <Paragraphs>343</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inter-regular</vt:lpstr>
      <vt:lpstr>times new roman</vt:lpstr>
      <vt:lpstr>Office Theme</vt:lpstr>
      <vt:lpstr>C Functions</vt:lpstr>
      <vt:lpstr>PowerPoint Presentation</vt:lpstr>
      <vt:lpstr>Advantage of functions in C </vt:lpstr>
      <vt:lpstr>Function Aspects </vt:lpstr>
      <vt:lpstr>PowerPoint Presentation</vt:lpstr>
      <vt:lpstr>The syntax of creating function in c language is given below: </vt:lpstr>
      <vt:lpstr>Types of Functions </vt:lpstr>
      <vt:lpstr>PowerPoint Presentation</vt:lpstr>
      <vt:lpstr>Return Value </vt:lpstr>
      <vt:lpstr>Example without return value: </vt:lpstr>
      <vt:lpstr>PowerPoint Presentation</vt:lpstr>
      <vt:lpstr>PowerPoint Presentation</vt:lpstr>
      <vt:lpstr>Different aspects of function calling </vt:lpstr>
      <vt:lpstr>Example for Function without argument and return value</vt:lpstr>
      <vt:lpstr>PowerPoint Presentation</vt:lpstr>
      <vt:lpstr>Example for Function without argument and with return value </vt:lpstr>
      <vt:lpstr>PowerPoint Presentation</vt:lpstr>
      <vt:lpstr>Example for Function with argument and without return value </vt:lpstr>
      <vt:lpstr>PowerPoint Presentation</vt:lpstr>
      <vt:lpstr>Example for Function with argument and with return value </vt:lpstr>
      <vt:lpstr>PowerPoint Presentation</vt:lpstr>
      <vt:lpstr>C Library Functions </vt:lpstr>
      <vt:lpstr>PowerPoint Presentation</vt:lpstr>
      <vt:lpstr>PowerPoint Presentation</vt:lpstr>
      <vt:lpstr>Call by Value and Call by Reference in C </vt:lpstr>
      <vt:lpstr>PowerPoint Presentation</vt:lpstr>
      <vt:lpstr>Call By Value in C </vt:lpstr>
      <vt:lpstr>Example of Call by Value </vt:lpstr>
      <vt:lpstr>PowerPoint Presentation</vt:lpstr>
      <vt:lpstr>Call by Reference in C </vt:lpstr>
      <vt:lpstr>PowerPoint Presentation</vt:lpstr>
      <vt:lpstr>PowerPoint Presentation</vt:lpstr>
      <vt:lpstr>Difference between the Call by Value and Call by Reference in C </vt:lpstr>
      <vt:lpstr>Difference between the Call by Value and Call by Reference in C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Functions</dc:title>
  <dc:creator>welcome</dc:creator>
  <cp:lastModifiedBy>Arumuga Arun R</cp:lastModifiedBy>
  <cp:revision>28</cp:revision>
  <dcterms:created xsi:type="dcterms:W3CDTF">2006-08-16T00:00:00Z</dcterms:created>
  <dcterms:modified xsi:type="dcterms:W3CDTF">2025-01-21T05:33:59Z</dcterms:modified>
</cp:coreProperties>
</file>