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9" r:id="rId3"/>
    <p:sldId id="285" r:id="rId4"/>
    <p:sldId id="280" r:id="rId5"/>
    <p:sldId id="284" r:id="rId6"/>
    <p:sldId id="281" r:id="rId7"/>
    <p:sldId id="283" r:id="rId8"/>
    <p:sldId id="282" r:id="rId9"/>
    <p:sldId id="277" r:id="rId10"/>
    <p:sldId id="257" r:id="rId11"/>
    <p:sldId id="278" r:id="rId12"/>
    <p:sldId id="259" r:id="rId13"/>
    <p:sldId id="272" r:id="rId14"/>
    <p:sldId id="260" r:id="rId15"/>
    <p:sldId id="261" r:id="rId16"/>
    <p:sldId id="262" r:id="rId17"/>
    <p:sldId id="273" r:id="rId18"/>
    <p:sldId id="263" r:id="rId19"/>
    <p:sldId id="264" r:id="rId20"/>
    <p:sldId id="265" r:id="rId21"/>
    <p:sldId id="274" r:id="rId22"/>
    <p:sldId id="266" r:id="rId23"/>
    <p:sldId id="267" r:id="rId24"/>
    <p:sldId id="269" r:id="rId25"/>
    <p:sldId id="270" r:id="rId26"/>
    <p:sldId id="275" r:id="rId27"/>
    <p:sldId id="276"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5" d="100"/>
          <a:sy n="75" d="100"/>
        </p:scale>
        <p:origin x="1594" y="4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Storage Classes in C</a:t>
            </a:r>
            <a:br>
              <a:rPr lang="en-IN" dirty="0"/>
            </a:b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739168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4525963"/>
          </a:xfrm>
        </p:spPr>
        <p:txBody>
          <a:bodyPr/>
          <a:lstStyle/>
          <a:p>
            <a:pPr marL="0" indent="0">
              <a:buNone/>
            </a:pPr>
            <a:r>
              <a:rPr lang="en-US" dirty="0"/>
              <a:t>Storage classes in C are used to determine the lifetime, visibility, memory location, and initial value of a variable. There are four types of storage classes in C</a:t>
            </a:r>
          </a:p>
          <a:p>
            <a:r>
              <a:rPr lang="en-IN" dirty="0"/>
              <a:t>Automatic</a:t>
            </a:r>
          </a:p>
          <a:p>
            <a:r>
              <a:rPr lang="en-IN" dirty="0"/>
              <a:t>External</a:t>
            </a:r>
          </a:p>
          <a:p>
            <a:r>
              <a:rPr lang="en-IN" dirty="0"/>
              <a:t>Static</a:t>
            </a:r>
          </a:p>
          <a:p>
            <a:r>
              <a:rPr lang="en-IN" dirty="0"/>
              <a:t>Register</a:t>
            </a:r>
          </a:p>
          <a:p>
            <a:pPr marL="0" indent="0">
              <a:buNone/>
            </a:pPr>
            <a:endParaRPr lang="en-IN" dirty="0"/>
          </a:p>
        </p:txBody>
      </p:sp>
    </p:spTree>
    <p:extLst>
      <p:ext uri="{BB962C8B-B14F-4D97-AF65-F5344CB8AC3E}">
        <p14:creationId xmlns:p14="http://schemas.microsoft.com/office/powerpoint/2010/main" val="3521992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Scope</a:t>
            </a:r>
            <a:r>
              <a:rPr lang="en-IN" dirty="0"/>
              <a:t> </a:t>
            </a:r>
          </a:p>
        </p:txBody>
      </p:sp>
      <p:sp>
        <p:nvSpPr>
          <p:cNvPr id="3" name="Content Placeholder 2"/>
          <p:cNvSpPr>
            <a:spLocks noGrp="1"/>
          </p:cNvSpPr>
          <p:nvPr>
            <p:ph idx="1"/>
          </p:nvPr>
        </p:nvSpPr>
        <p:spPr/>
        <p:txBody>
          <a:bodyPr/>
          <a:lstStyle/>
          <a:p>
            <a:r>
              <a:rPr lang="en-US" dirty="0"/>
              <a:t>There are four types of scope:</a:t>
            </a:r>
          </a:p>
          <a:p>
            <a:r>
              <a:rPr lang="en-US" i="1" dirty="0"/>
              <a:t>file scope</a:t>
            </a:r>
            <a:r>
              <a:rPr lang="en-US" dirty="0"/>
              <a:t>,</a:t>
            </a:r>
          </a:p>
          <a:p>
            <a:r>
              <a:rPr lang="en-US" i="1" dirty="0"/>
              <a:t>block scope</a:t>
            </a:r>
            <a:r>
              <a:rPr lang="en-US" dirty="0"/>
              <a:t>,</a:t>
            </a:r>
          </a:p>
          <a:p>
            <a:r>
              <a:rPr lang="en-US" i="1" dirty="0"/>
              <a:t>function scope</a:t>
            </a:r>
            <a:r>
              <a:rPr lang="en-US" dirty="0"/>
              <a:t> and</a:t>
            </a:r>
          </a:p>
          <a:p>
            <a:r>
              <a:rPr lang="en-US" i="1" dirty="0"/>
              <a:t>prototype scope</a:t>
            </a:r>
            <a:r>
              <a:rPr lang="en-US" dirty="0"/>
              <a:t>.</a:t>
            </a:r>
          </a:p>
          <a:p>
            <a:pPr marL="0" indent="0">
              <a:buNone/>
            </a:pPr>
            <a:endParaRPr lang="en-IN" dirty="0"/>
          </a:p>
        </p:txBody>
      </p:sp>
    </p:spTree>
    <p:extLst>
      <p:ext uri="{BB962C8B-B14F-4D97-AF65-F5344CB8AC3E}">
        <p14:creationId xmlns:p14="http://schemas.microsoft.com/office/powerpoint/2010/main" val="3830545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Automatic</a:t>
            </a:r>
            <a:br>
              <a:rPr lang="en-IN" dirty="0"/>
            </a:br>
            <a:endParaRPr lang="en-IN" dirty="0"/>
          </a:p>
        </p:txBody>
      </p:sp>
      <p:sp>
        <p:nvSpPr>
          <p:cNvPr id="3" name="Content Placeholder 2"/>
          <p:cNvSpPr>
            <a:spLocks noGrp="1"/>
          </p:cNvSpPr>
          <p:nvPr>
            <p:ph idx="1"/>
          </p:nvPr>
        </p:nvSpPr>
        <p:spPr>
          <a:xfrm>
            <a:off x="381000" y="1066800"/>
            <a:ext cx="8686800" cy="4525963"/>
          </a:xfrm>
        </p:spPr>
        <p:txBody>
          <a:bodyPr>
            <a:normAutofit fontScale="85000" lnSpcReduction="20000"/>
          </a:bodyPr>
          <a:lstStyle/>
          <a:p>
            <a:r>
              <a:rPr lang="en-US" dirty="0"/>
              <a:t>Automatic variables are </a:t>
            </a:r>
            <a:r>
              <a:rPr lang="en-US" dirty="0">
                <a:solidFill>
                  <a:srgbClr val="FF0000"/>
                </a:solidFill>
              </a:rPr>
              <a:t>allocated memory automatically at runtime.</a:t>
            </a:r>
          </a:p>
          <a:p>
            <a:r>
              <a:rPr lang="en-US" dirty="0"/>
              <a:t>The v</a:t>
            </a:r>
            <a:r>
              <a:rPr lang="en-US" dirty="0">
                <a:solidFill>
                  <a:srgbClr val="FF0000"/>
                </a:solidFill>
              </a:rPr>
              <a:t>isibility </a:t>
            </a:r>
            <a:r>
              <a:rPr lang="en-US" dirty="0"/>
              <a:t>of the automatic variables </a:t>
            </a:r>
            <a:r>
              <a:rPr lang="en-US" dirty="0">
                <a:solidFill>
                  <a:srgbClr val="FF0000"/>
                </a:solidFill>
              </a:rPr>
              <a:t>is limited to the block </a:t>
            </a:r>
            <a:r>
              <a:rPr lang="en-US" dirty="0"/>
              <a:t>in which they are defined.</a:t>
            </a:r>
          </a:p>
          <a:p>
            <a:r>
              <a:rPr lang="en-US" dirty="0"/>
              <a:t>The scope of the automatic variables is limited to the block in which they are </a:t>
            </a:r>
            <a:r>
              <a:rPr lang="en-US" dirty="0" err="1"/>
              <a:t>defined.The</a:t>
            </a:r>
            <a:r>
              <a:rPr lang="en-US" dirty="0"/>
              <a:t> automatic variables are initialized to </a:t>
            </a:r>
            <a:r>
              <a:rPr lang="en-US" dirty="0">
                <a:solidFill>
                  <a:srgbClr val="FF0000"/>
                </a:solidFill>
              </a:rPr>
              <a:t>garbage by default.</a:t>
            </a:r>
          </a:p>
          <a:p>
            <a:r>
              <a:rPr lang="en-US" dirty="0"/>
              <a:t>The memory assigned to automatic variables </a:t>
            </a:r>
            <a:r>
              <a:rPr lang="en-US" dirty="0">
                <a:solidFill>
                  <a:srgbClr val="FF0000"/>
                </a:solidFill>
              </a:rPr>
              <a:t>gets freed upon exiting from the block.</a:t>
            </a:r>
          </a:p>
          <a:p>
            <a:r>
              <a:rPr lang="en-US" dirty="0"/>
              <a:t>The</a:t>
            </a:r>
            <a:r>
              <a:rPr lang="en-US" dirty="0">
                <a:solidFill>
                  <a:srgbClr val="FF0000"/>
                </a:solidFill>
              </a:rPr>
              <a:t> keyword </a:t>
            </a:r>
            <a:r>
              <a:rPr lang="en-US" dirty="0"/>
              <a:t>used for defining automatic variables </a:t>
            </a:r>
            <a:r>
              <a:rPr lang="en-US" dirty="0">
                <a:solidFill>
                  <a:srgbClr val="FF0000"/>
                </a:solidFill>
              </a:rPr>
              <a:t>is auto</a:t>
            </a:r>
            <a:r>
              <a:rPr lang="en-US" dirty="0"/>
              <a:t>.</a:t>
            </a:r>
          </a:p>
          <a:p>
            <a:r>
              <a:rPr lang="en-US" dirty="0">
                <a:solidFill>
                  <a:srgbClr val="FF0000"/>
                </a:solidFill>
              </a:rPr>
              <a:t>Every local variable is automatic in C by default.</a:t>
            </a:r>
          </a:p>
          <a:p>
            <a:endParaRPr lang="en-IN" dirty="0"/>
          </a:p>
        </p:txBody>
      </p:sp>
    </p:spTree>
    <p:extLst>
      <p:ext uri="{BB962C8B-B14F-4D97-AF65-F5344CB8AC3E}">
        <p14:creationId xmlns:p14="http://schemas.microsoft.com/office/powerpoint/2010/main" val="12411965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45747140"/>
              </p:ext>
            </p:extLst>
          </p:nvPr>
        </p:nvGraphicFramePr>
        <p:xfrm>
          <a:off x="609601" y="1600199"/>
          <a:ext cx="7772400" cy="4525965"/>
        </p:xfrm>
        <a:graphic>
          <a:graphicData uri="http://schemas.openxmlformats.org/drawingml/2006/table">
            <a:tbl>
              <a:tblPr/>
              <a:tblGrid>
                <a:gridCol w="2147446">
                  <a:extLst>
                    <a:ext uri="{9D8B030D-6E8A-4147-A177-3AD203B41FA5}">
                      <a16:colId xmlns:a16="http://schemas.microsoft.com/office/drawing/2014/main" val="20000"/>
                    </a:ext>
                  </a:extLst>
                </a:gridCol>
                <a:gridCol w="5624954">
                  <a:extLst>
                    <a:ext uri="{9D8B030D-6E8A-4147-A177-3AD203B41FA5}">
                      <a16:colId xmlns:a16="http://schemas.microsoft.com/office/drawing/2014/main" val="20001"/>
                    </a:ext>
                  </a:extLst>
                </a:gridCol>
              </a:tblGrid>
              <a:tr h="905193">
                <a:tc>
                  <a:txBody>
                    <a:bodyPr/>
                    <a:lstStyle/>
                    <a:p>
                      <a:pPr algn="l"/>
                      <a:r>
                        <a:rPr lang="en-IN" sz="2400" b="1">
                          <a:solidFill>
                            <a:srgbClr val="000000"/>
                          </a:solidFill>
                          <a:effectLst/>
                          <a:latin typeface="Inter"/>
                        </a:rPr>
                        <a:t>Parameter</a:t>
                      </a:r>
                      <a:endParaRPr lang="en-IN" sz="2400">
                        <a:solidFill>
                          <a:srgbClr val="000000"/>
                        </a:solidFill>
                        <a:effectLst/>
                        <a:latin typeface="Inter"/>
                      </a:endParaRPr>
                    </a:p>
                  </a:txBody>
                  <a:tcPr marL="47510" marR="47510" marT="11877" marB="35632" anchor="ctr">
                    <a:lnL w="9525" cap="flat" cmpd="sng" algn="ctr">
                      <a:solidFill>
                        <a:srgbClr val="003D5C"/>
                      </a:solidFill>
                      <a:prstDash val="solid"/>
                      <a:round/>
                      <a:headEnd type="none" w="med" len="med"/>
                      <a:tailEnd type="none" w="med" len="med"/>
                    </a:lnL>
                    <a:lnR w="9525" cap="flat" cmpd="sng" algn="ctr">
                      <a:solidFill>
                        <a:srgbClr val="003D5C"/>
                      </a:solidFill>
                      <a:prstDash val="solid"/>
                      <a:round/>
                      <a:headEnd type="none" w="med" len="med"/>
                      <a:tailEnd type="none" w="med" len="med"/>
                    </a:lnR>
                    <a:lnT w="9525" cap="flat" cmpd="sng" algn="ctr">
                      <a:solidFill>
                        <a:srgbClr val="003D5C"/>
                      </a:solidFill>
                      <a:prstDash val="solid"/>
                      <a:round/>
                      <a:headEnd type="none" w="med" len="med"/>
                      <a:tailEnd type="none" w="med" len="med"/>
                    </a:lnT>
                    <a:lnB w="9525" cap="flat" cmpd="sng" algn="ctr">
                      <a:solidFill>
                        <a:srgbClr val="003D5C"/>
                      </a:solidFill>
                      <a:prstDash val="solid"/>
                      <a:round/>
                      <a:headEnd type="none" w="med" len="med"/>
                      <a:tailEnd type="none" w="med" len="med"/>
                    </a:lnB>
                    <a:solidFill>
                      <a:srgbClr val="FFFFFF"/>
                    </a:solidFill>
                  </a:tcPr>
                </a:tc>
                <a:tc>
                  <a:txBody>
                    <a:bodyPr/>
                    <a:lstStyle/>
                    <a:p>
                      <a:pPr algn="l"/>
                      <a:r>
                        <a:rPr lang="en-IN" sz="2400" b="1">
                          <a:solidFill>
                            <a:srgbClr val="000000"/>
                          </a:solidFill>
                          <a:effectLst/>
                          <a:latin typeface="Inter"/>
                        </a:rPr>
                        <a:t>Value</a:t>
                      </a:r>
                      <a:endParaRPr lang="en-IN" sz="2400">
                        <a:solidFill>
                          <a:srgbClr val="000000"/>
                        </a:solidFill>
                        <a:effectLst/>
                        <a:latin typeface="Inter"/>
                      </a:endParaRPr>
                    </a:p>
                  </a:txBody>
                  <a:tcPr marL="47510" marR="47510" marT="11877" marB="35632" anchor="ctr">
                    <a:lnL w="9525" cap="flat" cmpd="sng" algn="ctr">
                      <a:solidFill>
                        <a:srgbClr val="003D5C"/>
                      </a:solidFill>
                      <a:prstDash val="solid"/>
                      <a:round/>
                      <a:headEnd type="none" w="med" len="med"/>
                      <a:tailEnd type="none" w="med" len="med"/>
                    </a:lnL>
                    <a:lnR w="9525" cap="flat" cmpd="sng" algn="ctr">
                      <a:solidFill>
                        <a:srgbClr val="003D5C"/>
                      </a:solidFill>
                      <a:prstDash val="solid"/>
                      <a:round/>
                      <a:headEnd type="none" w="med" len="med"/>
                      <a:tailEnd type="none" w="med" len="med"/>
                    </a:lnR>
                    <a:lnT w="9525" cap="flat" cmpd="sng" algn="ctr">
                      <a:solidFill>
                        <a:srgbClr val="003D5C"/>
                      </a:solidFill>
                      <a:prstDash val="solid"/>
                      <a:round/>
                      <a:headEnd type="none" w="med" len="med"/>
                      <a:tailEnd type="none" w="med" len="med"/>
                    </a:lnT>
                    <a:lnB w="9525" cap="flat" cmpd="sng" algn="ctr">
                      <a:solidFill>
                        <a:srgbClr val="003D5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905193">
                <a:tc>
                  <a:txBody>
                    <a:bodyPr/>
                    <a:lstStyle/>
                    <a:p>
                      <a:pPr algn="l"/>
                      <a:r>
                        <a:rPr lang="en-IN" sz="2400">
                          <a:solidFill>
                            <a:srgbClr val="000000"/>
                          </a:solidFill>
                          <a:effectLst/>
                          <a:latin typeface="Inter"/>
                        </a:rPr>
                        <a:t>Keyword used</a:t>
                      </a:r>
                    </a:p>
                  </a:txBody>
                  <a:tcPr marL="47510" marR="47510" marT="11877" marB="35632" anchor="ctr">
                    <a:lnL w="9525" cap="flat" cmpd="sng" algn="ctr">
                      <a:solidFill>
                        <a:srgbClr val="003D5C"/>
                      </a:solidFill>
                      <a:prstDash val="solid"/>
                      <a:round/>
                      <a:headEnd type="none" w="med" len="med"/>
                      <a:tailEnd type="none" w="med" len="med"/>
                    </a:lnL>
                    <a:lnR w="9525" cap="flat" cmpd="sng" algn="ctr">
                      <a:solidFill>
                        <a:srgbClr val="003D5C"/>
                      </a:solidFill>
                      <a:prstDash val="solid"/>
                      <a:round/>
                      <a:headEnd type="none" w="med" len="med"/>
                      <a:tailEnd type="none" w="med" len="med"/>
                    </a:lnR>
                    <a:lnT w="9525" cap="flat" cmpd="sng" algn="ctr">
                      <a:solidFill>
                        <a:srgbClr val="003D5C"/>
                      </a:solidFill>
                      <a:prstDash val="solid"/>
                      <a:round/>
                      <a:headEnd type="none" w="med" len="med"/>
                      <a:tailEnd type="none" w="med" len="med"/>
                    </a:lnT>
                    <a:lnB w="9525" cap="flat" cmpd="sng" algn="ctr">
                      <a:solidFill>
                        <a:srgbClr val="003D5C"/>
                      </a:solidFill>
                      <a:prstDash val="solid"/>
                      <a:round/>
                      <a:headEnd type="none" w="med" len="med"/>
                      <a:tailEnd type="none" w="med" len="med"/>
                    </a:lnB>
                    <a:solidFill>
                      <a:srgbClr val="FFFFFF"/>
                    </a:solidFill>
                  </a:tcPr>
                </a:tc>
                <a:tc>
                  <a:txBody>
                    <a:bodyPr/>
                    <a:lstStyle/>
                    <a:p>
                      <a:pPr algn="l"/>
                      <a:r>
                        <a:rPr lang="en-IN" sz="2400">
                          <a:solidFill>
                            <a:srgbClr val="000000"/>
                          </a:solidFill>
                          <a:effectLst/>
                          <a:latin typeface="Inter"/>
                        </a:rPr>
                        <a:t>Auto</a:t>
                      </a:r>
                    </a:p>
                  </a:txBody>
                  <a:tcPr marL="47510" marR="47510" marT="11877" marB="35632" anchor="ctr">
                    <a:lnL w="9525" cap="flat" cmpd="sng" algn="ctr">
                      <a:solidFill>
                        <a:srgbClr val="003D5C"/>
                      </a:solidFill>
                      <a:prstDash val="solid"/>
                      <a:round/>
                      <a:headEnd type="none" w="med" len="med"/>
                      <a:tailEnd type="none" w="med" len="med"/>
                    </a:lnL>
                    <a:lnR w="9525" cap="flat" cmpd="sng" algn="ctr">
                      <a:solidFill>
                        <a:srgbClr val="003D5C"/>
                      </a:solidFill>
                      <a:prstDash val="solid"/>
                      <a:round/>
                      <a:headEnd type="none" w="med" len="med"/>
                      <a:tailEnd type="none" w="med" len="med"/>
                    </a:lnR>
                    <a:lnT w="9525" cap="flat" cmpd="sng" algn="ctr">
                      <a:solidFill>
                        <a:srgbClr val="003D5C"/>
                      </a:solidFill>
                      <a:prstDash val="solid"/>
                      <a:round/>
                      <a:headEnd type="none" w="med" len="med"/>
                      <a:tailEnd type="none" w="med" len="med"/>
                    </a:lnT>
                    <a:lnB w="9525" cap="flat" cmpd="sng" algn="ctr">
                      <a:solidFill>
                        <a:srgbClr val="003D5C"/>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905193">
                <a:tc>
                  <a:txBody>
                    <a:bodyPr/>
                    <a:lstStyle/>
                    <a:p>
                      <a:pPr algn="l"/>
                      <a:r>
                        <a:rPr lang="en-IN" sz="2400">
                          <a:solidFill>
                            <a:srgbClr val="000000"/>
                          </a:solidFill>
                          <a:effectLst/>
                          <a:latin typeface="Inter"/>
                        </a:rPr>
                        <a:t>Lifetime</a:t>
                      </a:r>
                    </a:p>
                  </a:txBody>
                  <a:tcPr marL="47510" marR="47510" marT="11877" marB="35632" anchor="ctr">
                    <a:lnL w="9525" cap="flat" cmpd="sng" algn="ctr">
                      <a:solidFill>
                        <a:srgbClr val="003D5C"/>
                      </a:solidFill>
                      <a:prstDash val="solid"/>
                      <a:round/>
                      <a:headEnd type="none" w="med" len="med"/>
                      <a:tailEnd type="none" w="med" len="med"/>
                    </a:lnL>
                    <a:lnR w="9525" cap="flat" cmpd="sng" algn="ctr">
                      <a:solidFill>
                        <a:srgbClr val="003D5C"/>
                      </a:solidFill>
                      <a:prstDash val="solid"/>
                      <a:round/>
                      <a:headEnd type="none" w="med" len="med"/>
                      <a:tailEnd type="none" w="med" len="med"/>
                    </a:lnR>
                    <a:lnT w="9525" cap="flat" cmpd="sng" algn="ctr">
                      <a:solidFill>
                        <a:srgbClr val="003D5C"/>
                      </a:solidFill>
                      <a:prstDash val="solid"/>
                      <a:round/>
                      <a:headEnd type="none" w="med" len="med"/>
                      <a:tailEnd type="none" w="med" len="med"/>
                    </a:lnT>
                    <a:lnB w="9525" cap="flat" cmpd="sng" algn="ctr">
                      <a:solidFill>
                        <a:srgbClr val="003D5C"/>
                      </a:solidFill>
                      <a:prstDash val="solid"/>
                      <a:round/>
                      <a:headEnd type="none" w="med" len="med"/>
                      <a:tailEnd type="none" w="med" len="med"/>
                    </a:lnB>
                    <a:solidFill>
                      <a:srgbClr val="FFFFFF"/>
                    </a:solidFill>
                  </a:tcPr>
                </a:tc>
                <a:tc>
                  <a:txBody>
                    <a:bodyPr/>
                    <a:lstStyle/>
                    <a:p>
                      <a:pPr algn="l"/>
                      <a:r>
                        <a:rPr lang="en-IN" sz="2400">
                          <a:solidFill>
                            <a:srgbClr val="000000"/>
                          </a:solidFill>
                          <a:effectLst/>
                          <a:latin typeface="Inter"/>
                        </a:rPr>
                        <a:t>Throughout the program</a:t>
                      </a:r>
                    </a:p>
                  </a:txBody>
                  <a:tcPr marL="47510" marR="47510" marT="11877" marB="35632" anchor="ctr">
                    <a:lnL w="9525" cap="flat" cmpd="sng" algn="ctr">
                      <a:solidFill>
                        <a:srgbClr val="003D5C"/>
                      </a:solidFill>
                      <a:prstDash val="solid"/>
                      <a:round/>
                      <a:headEnd type="none" w="med" len="med"/>
                      <a:tailEnd type="none" w="med" len="med"/>
                    </a:lnL>
                    <a:lnR w="9525" cap="flat" cmpd="sng" algn="ctr">
                      <a:solidFill>
                        <a:srgbClr val="003D5C"/>
                      </a:solidFill>
                      <a:prstDash val="solid"/>
                      <a:round/>
                      <a:headEnd type="none" w="med" len="med"/>
                      <a:tailEnd type="none" w="med" len="med"/>
                    </a:lnR>
                    <a:lnT w="9525" cap="flat" cmpd="sng" algn="ctr">
                      <a:solidFill>
                        <a:srgbClr val="003D5C"/>
                      </a:solidFill>
                      <a:prstDash val="solid"/>
                      <a:round/>
                      <a:headEnd type="none" w="med" len="med"/>
                      <a:tailEnd type="none" w="med" len="med"/>
                    </a:lnT>
                    <a:lnB w="9525" cap="flat" cmpd="sng" algn="ctr">
                      <a:solidFill>
                        <a:srgbClr val="003D5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905193">
                <a:tc>
                  <a:txBody>
                    <a:bodyPr/>
                    <a:lstStyle/>
                    <a:p>
                      <a:pPr algn="l"/>
                      <a:r>
                        <a:rPr lang="en-IN" sz="2400">
                          <a:solidFill>
                            <a:srgbClr val="000000"/>
                          </a:solidFill>
                          <a:effectLst/>
                          <a:latin typeface="Inter"/>
                        </a:rPr>
                        <a:t>Declared at</a:t>
                      </a:r>
                    </a:p>
                  </a:txBody>
                  <a:tcPr marL="47510" marR="47510" marT="11877" marB="35632" anchor="ctr">
                    <a:lnL w="9525" cap="flat" cmpd="sng" algn="ctr">
                      <a:solidFill>
                        <a:srgbClr val="003D5C"/>
                      </a:solidFill>
                      <a:prstDash val="solid"/>
                      <a:round/>
                      <a:headEnd type="none" w="med" len="med"/>
                      <a:tailEnd type="none" w="med" len="med"/>
                    </a:lnL>
                    <a:lnR w="9525" cap="flat" cmpd="sng" algn="ctr">
                      <a:solidFill>
                        <a:srgbClr val="003D5C"/>
                      </a:solidFill>
                      <a:prstDash val="solid"/>
                      <a:round/>
                      <a:headEnd type="none" w="med" len="med"/>
                      <a:tailEnd type="none" w="med" len="med"/>
                    </a:lnR>
                    <a:lnT w="9525" cap="flat" cmpd="sng" algn="ctr">
                      <a:solidFill>
                        <a:srgbClr val="003D5C"/>
                      </a:solidFill>
                      <a:prstDash val="solid"/>
                      <a:round/>
                      <a:headEnd type="none" w="med" len="med"/>
                      <a:tailEnd type="none" w="med" len="med"/>
                    </a:lnT>
                    <a:lnB w="9525" cap="flat" cmpd="sng" algn="ctr">
                      <a:solidFill>
                        <a:srgbClr val="003D5C"/>
                      </a:solidFill>
                      <a:prstDash val="solid"/>
                      <a:round/>
                      <a:headEnd type="none" w="med" len="med"/>
                      <a:tailEnd type="none" w="med" len="med"/>
                    </a:lnB>
                    <a:solidFill>
                      <a:srgbClr val="FFFFFF"/>
                    </a:solidFill>
                  </a:tcPr>
                </a:tc>
                <a:tc>
                  <a:txBody>
                    <a:bodyPr/>
                    <a:lstStyle/>
                    <a:p>
                      <a:pPr algn="l"/>
                      <a:r>
                        <a:rPr lang="en-IN" sz="2400">
                          <a:solidFill>
                            <a:srgbClr val="000000"/>
                          </a:solidFill>
                          <a:effectLst/>
                          <a:latin typeface="Inter"/>
                        </a:rPr>
                        <a:t>Beginning of the function</a:t>
                      </a:r>
                    </a:p>
                  </a:txBody>
                  <a:tcPr marL="47510" marR="47510" marT="11877" marB="35632" anchor="ctr">
                    <a:lnL w="9525" cap="flat" cmpd="sng" algn="ctr">
                      <a:solidFill>
                        <a:srgbClr val="003D5C"/>
                      </a:solidFill>
                      <a:prstDash val="solid"/>
                      <a:round/>
                      <a:headEnd type="none" w="med" len="med"/>
                      <a:tailEnd type="none" w="med" len="med"/>
                    </a:lnL>
                    <a:lnR w="9525" cap="flat" cmpd="sng" algn="ctr">
                      <a:solidFill>
                        <a:srgbClr val="003D5C"/>
                      </a:solidFill>
                      <a:prstDash val="solid"/>
                      <a:round/>
                      <a:headEnd type="none" w="med" len="med"/>
                      <a:tailEnd type="none" w="med" len="med"/>
                    </a:lnR>
                    <a:lnT w="9525" cap="flat" cmpd="sng" algn="ctr">
                      <a:solidFill>
                        <a:srgbClr val="003D5C"/>
                      </a:solidFill>
                      <a:prstDash val="solid"/>
                      <a:round/>
                      <a:headEnd type="none" w="med" len="med"/>
                      <a:tailEnd type="none" w="med" len="med"/>
                    </a:lnT>
                    <a:lnB w="9525" cap="flat" cmpd="sng" algn="ctr">
                      <a:solidFill>
                        <a:srgbClr val="003D5C"/>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905193">
                <a:tc>
                  <a:txBody>
                    <a:bodyPr/>
                    <a:lstStyle/>
                    <a:p>
                      <a:pPr algn="l"/>
                      <a:r>
                        <a:rPr lang="en-IN" sz="2400">
                          <a:solidFill>
                            <a:srgbClr val="000000"/>
                          </a:solidFill>
                          <a:effectLst/>
                          <a:latin typeface="Inter"/>
                        </a:rPr>
                        <a:t>Default value</a:t>
                      </a:r>
                    </a:p>
                  </a:txBody>
                  <a:tcPr marL="47510" marR="47510" marT="11877" marB="35632" anchor="ctr">
                    <a:lnL w="9525" cap="flat" cmpd="sng" algn="ctr">
                      <a:solidFill>
                        <a:srgbClr val="003D5C"/>
                      </a:solidFill>
                      <a:prstDash val="solid"/>
                      <a:round/>
                      <a:headEnd type="none" w="med" len="med"/>
                      <a:tailEnd type="none" w="med" len="med"/>
                    </a:lnL>
                    <a:lnR w="9525" cap="flat" cmpd="sng" algn="ctr">
                      <a:solidFill>
                        <a:srgbClr val="003D5C"/>
                      </a:solidFill>
                      <a:prstDash val="solid"/>
                      <a:round/>
                      <a:headEnd type="none" w="med" len="med"/>
                      <a:tailEnd type="none" w="med" len="med"/>
                    </a:lnR>
                    <a:lnT w="9525" cap="flat" cmpd="sng" algn="ctr">
                      <a:solidFill>
                        <a:srgbClr val="003D5C"/>
                      </a:solidFill>
                      <a:prstDash val="solid"/>
                      <a:round/>
                      <a:headEnd type="none" w="med" len="med"/>
                      <a:tailEnd type="none" w="med" len="med"/>
                    </a:lnT>
                    <a:lnB w="9525" cap="flat" cmpd="sng" algn="ctr">
                      <a:solidFill>
                        <a:srgbClr val="003D5C"/>
                      </a:solidFill>
                      <a:prstDash val="solid"/>
                      <a:round/>
                      <a:headEnd type="none" w="med" len="med"/>
                      <a:tailEnd type="none" w="med" len="med"/>
                    </a:lnB>
                    <a:solidFill>
                      <a:srgbClr val="FFFFFF"/>
                    </a:solidFill>
                  </a:tcPr>
                </a:tc>
                <a:tc>
                  <a:txBody>
                    <a:bodyPr/>
                    <a:lstStyle/>
                    <a:p>
                      <a:pPr algn="l"/>
                      <a:r>
                        <a:rPr lang="en-IN" sz="2400" dirty="0">
                          <a:solidFill>
                            <a:srgbClr val="000000"/>
                          </a:solidFill>
                          <a:effectLst/>
                          <a:latin typeface="Inter"/>
                        </a:rPr>
                        <a:t>Garbage value</a:t>
                      </a:r>
                    </a:p>
                  </a:txBody>
                  <a:tcPr marL="47510" marR="47510" marT="11877" marB="35632" anchor="ctr">
                    <a:lnL w="9525" cap="flat" cmpd="sng" algn="ctr">
                      <a:solidFill>
                        <a:srgbClr val="003D5C"/>
                      </a:solidFill>
                      <a:prstDash val="solid"/>
                      <a:round/>
                      <a:headEnd type="none" w="med" len="med"/>
                      <a:tailEnd type="none" w="med" len="med"/>
                    </a:lnL>
                    <a:lnR w="9525" cap="flat" cmpd="sng" algn="ctr">
                      <a:solidFill>
                        <a:srgbClr val="003D5C"/>
                      </a:solidFill>
                      <a:prstDash val="solid"/>
                      <a:round/>
                      <a:headEnd type="none" w="med" len="med"/>
                      <a:tailEnd type="none" w="med" len="med"/>
                    </a:lnR>
                    <a:lnT w="9525" cap="flat" cmpd="sng" algn="ctr">
                      <a:solidFill>
                        <a:srgbClr val="003D5C"/>
                      </a:solidFill>
                      <a:prstDash val="solid"/>
                      <a:round/>
                      <a:headEnd type="none" w="med" len="med"/>
                      <a:tailEnd type="none" w="med" len="med"/>
                    </a:lnT>
                    <a:lnB w="9525" cap="flat" cmpd="sng" algn="ctr">
                      <a:solidFill>
                        <a:srgbClr val="003D5C"/>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3010491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Example 1</a:t>
            </a:r>
            <a:br>
              <a:rPr lang="en-IN" dirty="0"/>
            </a:br>
            <a:endParaRPr lang="en-IN"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#include &lt;</a:t>
            </a:r>
            <a:r>
              <a:rPr lang="en-US" dirty="0" err="1"/>
              <a:t>stdio.h</a:t>
            </a:r>
            <a:r>
              <a:rPr lang="en-US" dirty="0"/>
              <a:t>&gt;  </a:t>
            </a:r>
          </a:p>
          <a:p>
            <a:pPr marL="0" indent="0">
              <a:buNone/>
            </a:pPr>
            <a:r>
              <a:rPr lang="en-US" b="1" dirty="0" err="1"/>
              <a:t>int</a:t>
            </a:r>
            <a:r>
              <a:rPr lang="en-US" dirty="0"/>
              <a:t> main()  </a:t>
            </a:r>
          </a:p>
          <a:p>
            <a:pPr marL="0" indent="0">
              <a:buNone/>
            </a:pPr>
            <a:r>
              <a:rPr lang="en-US" dirty="0"/>
              <a:t>{  </a:t>
            </a:r>
          </a:p>
          <a:p>
            <a:pPr marL="0" indent="0">
              <a:buNone/>
            </a:pPr>
            <a:r>
              <a:rPr lang="en-US" b="1" dirty="0" err="1"/>
              <a:t>int</a:t>
            </a:r>
            <a:r>
              <a:rPr lang="en-US" dirty="0"/>
              <a:t> a; //auto  </a:t>
            </a:r>
          </a:p>
          <a:p>
            <a:pPr marL="0" indent="0">
              <a:buNone/>
            </a:pPr>
            <a:r>
              <a:rPr lang="en-US" b="1" dirty="0"/>
              <a:t>char</a:t>
            </a:r>
            <a:r>
              <a:rPr lang="en-US" dirty="0"/>
              <a:t> b;  </a:t>
            </a:r>
          </a:p>
          <a:p>
            <a:pPr marL="0" indent="0">
              <a:buNone/>
            </a:pPr>
            <a:r>
              <a:rPr lang="en-US" b="1" dirty="0"/>
              <a:t>float</a:t>
            </a:r>
            <a:r>
              <a:rPr lang="en-US" dirty="0"/>
              <a:t> c;   </a:t>
            </a:r>
          </a:p>
          <a:p>
            <a:pPr marL="0" indent="0">
              <a:buNone/>
            </a:pPr>
            <a:r>
              <a:rPr lang="en-US" dirty="0" err="1"/>
              <a:t>printf</a:t>
            </a:r>
            <a:r>
              <a:rPr lang="en-US" dirty="0"/>
              <a:t>("%d %c %f",</a:t>
            </a:r>
            <a:r>
              <a:rPr lang="en-US" dirty="0" err="1"/>
              <a:t>a,b,c</a:t>
            </a:r>
            <a:r>
              <a:rPr lang="en-US" dirty="0"/>
              <a:t>); </a:t>
            </a:r>
          </a:p>
          <a:p>
            <a:pPr marL="0" indent="0">
              <a:buNone/>
            </a:pPr>
            <a:r>
              <a:rPr lang="en-US" dirty="0"/>
              <a:t>// printing initial default value of automatic variables a, b, and c.   </a:t>
            </a:r>
          </a:p>
          <a:p>
            <a:pPr marL="0" indent="0">
              <a:buNone/>
            </a:pPr>
            <a:r>
              <a:rPr lang="en-US" b="1" dirty="0"/>
              <a:t>return</a:t>
            </a:r>
            <a:r>
              <a:rPr lang="en-US" dirty="0"/>
              <a:t> 0;  </a:t>
            </a:r>
          </a:p>
          <a:p>
            <a:pPr marL="0" indent="0">
              <a:buNone/>
            </a:pPr>
            <a:r>
              <a:rPr lang="en-US" dirty="0"/>
              <a:t>}  </a:t>
            </a:r>
          </a:p>
          <a:p>
            <a:pPr marL="0" indent="0">
              <a:buNone/>
            </a:pPr>
            <a:endParaRPr lang="en-IN" dirty="0"/>
          </a:p>
        </p:txBody>
      </p:sp>
    </p:spTree>
    <p:extLst>
      <p:ext uri="{BB962C8B-B14F-4D97-AF65-F5344CB8AC3E}">
        <p14:creationId xmlns:p14="http://schemas.microsoft.com/office/powerpoint/2010/main" val="2210972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Example 2</a:t>
            </a:r>
            <a:br>
              <a:rPr lang="en-IN" dirty="0"/>
            </a:br>
            <a:endParaRPr lang="en-IN" dirty="0"/>
          </a:p>
        </p:txBody>
      </p:sp>
      <p:sp>
        <p:nvSpPr>
          <p:cNvPr id="3" name="Content Placeholder 2"/>
          <p:cNvSpPr>
            <a:spLocks noGrp="1"/>
          </p:cNvSpPr>
          <p:nvPr>
            <p:ph idx="1"/>
          </p:nvPr>
        </p:nvSpPr>
        <p:spPr>
          <a:xfrm>
            <a:off x="228600" y="838200"/>
            <a:ext cx="8229600" cy="4525963"/>
          </a:xfrm>
        </p:spPr>
        <p:txBody>
          <a:bodyPr>
            <a:noAutofit/>
          </a:bodyPr>
          <a:lstStyle/>
          <a:p>
            <a:pPr marL="0" indent="0">
              <a:buNone/>
            </a:pPr>
            <a:r>
              <a:rPr lang="en-US" sz="2000" b="1" dirty="0"/>
              <a:t>#include &lt;</a:t>
            </a:r>
            <a:r>
              <a:rPr lang="en-US" sz="2000" b="1" dirty="0" err="1"/>
              <a:t>stdio.h</a:t>
            </a:r>
            <a:r>
              <a:rPr lang="en-US" sz="2000" b="1" dirty="0"/>
              <a:t>&gt;  </a:t>
            </a:r>
          </a:p>
          <a:p>
            <a:pPr marL="0" indent="0">
              <a:buNone/>
            </a:pPr>
            <a:r>
              <a:rPr lang="en-US" sz="2000" b="1" dirty="0" err="1"/>
              <a:t>int</a:t>
            </a:r>
            <a:r>
              <a:rPr lang="en-US" sz="2000" b="1" dirty="0"/>
              <a:t> main()  </a:t>
            </a:r>
          </a:p>
          <a:p>
            <a:pPr marL="0" indent="0">
              <a:buNone/>
            </a:pPr>
            <a:r>
              <a:rPr lang="en-US" sz="2000" b="1" dirty="0"/>
              <a:t>{  </a:t>
            </a:r>
          </a:p>
          <a:p>
            <a:pPr marL="0" indent="0">
              <a:buNone/>
            </a:pPr>
            <a:r>
              <a:rPr lang="en-US" sz="2000" b="1" dirty="0" err="1"/>
              <a:t>int</a:t>
            </a:r>
            <a:r>
              <a:rPr lang="en-US" sz="2000" b="1" dirty="0"/>
              <a:t> a = 10,i;   </a:t>
            </a:r>
          </a:p>
          <a:p>
            <a:pPr marL="0" indent="0">
              <a:buNone/>
            </a:pPr>
            <a:r>
              <a:rPr lang="en-US" sz="2000" b="1" dirty="0" err="1"/>
              <a:t>printf</a:t>
            </a:r>
            <a:r>
              <a:rPr lang="en-US" sz="2000" b="1" dirty="0"/>
              <a:t>("%d ",++a);  </a:t>
            </a:r>
          </a:p>
          <a:p>
            <a:pPr marL="0" indent="0">
              <a:buNone/>
            </a:pPr>
            <a:r>
              <a:rPr lang="en-US" sz="2000" b="1" dirty="0"/>
              <a:t>{  </a:t>
            </a:r>
          </a:p>
          <a:p>
            <a:pPr marL="0" indent="0">
              <a:buNone/>
            </a:pPr>
            <a:r>
              <a:rPr lang="en-US" sz="2000" b="1" dirty="0" err="1"/>
              <a:t>int</a:t>
            </a:r>
            <a:r>
              <a:rPr lang="en-US" sz="2000" b="1" dirty="0"/>
              <a:t> a = 20;   </a:t>
            </a:r>
          </a:p>
          <a:p>
            <a:pPr marL="0" indent="0">
              <a:buNone/>
            </a:pPr>
            <a:r>
              <a:rPr lang="en-US" sz="2000" b="1" dirty="0"/>
              <a:t>for (i=0;i&lt;3;i++)  </a:t>
            </a:r>
          </a:p>
          <a:p>
            <a:pPr marL="0" indent="0">
              <a:buNone/>
            </a:pPr>
            <a:r>
              <a:rPr lang="en-US" sz="2000" b="1" dirty="0"/>
              <a:t>{  </a:t>
            </a:r>
          </a:p>
          <a:p>
            <a:pPr marL="0" indent="0">
              <a:buNone/>
            </a:pPr>
            <a:r>
              <a:rPr lang="en-US" sz="2000" b="1" dirty="0" err="1"/>
              <a:t>printf</a:t>
            </a:r>
            <a:r>
              <a:rPr lang="en-US" sz="2000" b="1" dirty="0"/>
              <a:t>("%d ",a); // 20 will be printed 3 times since it is the local value of a  </a:t>
            </a:r>
          </a:p>
          <a:p>
            <a:pPr marL="0" indent="0">
              <a:buNone/>
            </a:pPr>
            <a:r>
              <a:rPr lang="en-US" sz="2000" b="1" dirty="0"/>
              <a:t>}  </a:t>
            </a:r>
          </a:p>
          <a:p>
            <a:pPr marL="0" indent="0">
              <a:buNone/>
            </a:pPr>
            <a:r>
              <a:rPr lang="en-US" sz="2000" b="1" dirty="0"/>
              <a:t>}  </a:t>
            </a:r>
          </a:p>
          <a:p>
            <a:pPr marL="0" indent="0">
              <a:buNone/>
            </a:pPr>
            <a:r>
              <a:rPr lang="en-US" sz="2000" b="1" dirty="0" err="1"/>
              <a:t>printf</a:t>
            </a:r>
            <a:r>
              <a:rPr lang="en-US" sz="2000" b="1" dirty="0"/>
              <a:t>("%d ",a); // 11 will be printed since the scope of a = 20 is ended.   </a:t>
            </a:r>
          </a:p>
          <a:p>
            <a:pPr marL="0" indent="0">
              <a:buNone/>
            </a:pPr>
            <a:r>
              <a:rPr lang="en-US" sz="2000" b="1" dirty="0"/>
              <a:t>}  </a:t>
            </a:r>
          </a:p>
          <a:p>
            <a:pPr marL="0" indent="0">
              <a:buNone/>
            </a:pPr>
            <a:endParaRPr lang="en-IN" sz="2000" b="1" dirty="0"/>
          </a:p>
        </p:txBody>
      </p:sp>
      <p:sp>
        <p:nvSpPr>
          <p:cNvPr id="4" name="Rectangle 1"/>
          <p:cNvSpPr>
            <a:spLocks noChangeArrowheads="1"/>
          </p:cNvSpPr>
          <p:nvPr/>
        </p:nvSpPr>
        <p:spPr bwMode="auto">
          <a:xfrm>
            <a:off x="3962400" y="1656546"/>
            <a:ext cx="3581400"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800" b="1" i="0" u="none" strike="noStrike" cap="none" normalizeH="0" baseline="0" dirty="0">
                <a:ln>
                  <a:noFill/>
                </a:ln>
                <a:solidFill>
                  <a:srgbClr val="FF0000"/>
                </a:solidFill>
                <a:effectLst/>
                <a:latin typeface="inter-bold"/>
                <a:cs typeface="Arial" pitchFamily="34" charset="0"/>
              </a:rPr>
              <a:t>Output:</a:t>
            </a:r>
            <a:endParaRPr kumimoji="0" lang="en-US" sz="2800" b="1" i="0" u="none" strike="noStrike" cap="none" normalizeH="0" baseline="0" dirty="0">
              <a:ln>
                <a:noFill/>
              </a:ln>
              <a:solidFill>
                <a:srgbClr val="FF0000"/>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800" b="1" i="0" u="none" strike="noStrike" cap="none" normalizeH="0" baseline="0" dirty="0">
                <a:ln>
                  <a:noFill/>
                </a:ln>
                <a:solidFill>
                  <a:srgbClr val="FF0000"/>
                </a:solidFill>
                <a:effectLst/>
                <a:latin typeface="Arial Unicode MS" pitchFamily="34" charset="-128"/>
                <a:cs typeface="Arial" pitchFamily="34" charset="0"/>
              </a:rPr>
              <a:t>11 20 20 20 11</a:t>
            </a:r>
            <a:endParaRPr kumimoji="0" lang="en-US" sz="2800" b="1" i="0" u="none" strike="noStrike" cap="none" normalizeH="0" baseline="0" dirty="0">
              <a:ln>
                <a:noFill/>
              </a:ln>
              <a:solidFill>
                <a:srgbClr val="FF0000"/>
              </a:solidFill>
              <a:effectLst/>
              <a:latin typeface="Arial" pitchFamily="34" charset="0"/>
              <a:cs typeface="Arial" pitchFamily="34" charset="0"/>
            </a:endParaRPr>
          </a:p>
        </p:txBody>
      </p:sp>
    </p:spTree>
    <p:extLst>
      <p:ext uri="{BB962C8B-B14F-4D97-AF65-F5344CB8AC3E}">
        <p14:creationId xmlns:p14="http://schemas.microsoft.com/office/powerpoint/2010/main" val="3722909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Static</a:t>
            </a:r>
            <a:br>
              <a:rPr lang="en-IN" dirty="0"/>
            </a:br>
            <a:endParaRPr lang="en-IN" dirty="0"/>
          </a:p>
        </p:txBody>
      </p:sp>
      <p:sp>
        <p:nvSpPr>
          <p:cNvPr id="3" name="Content Placeholder 2"/>
          <p:cNvSpPr>
            <a:spLocks noGrp="1"/>
          </p:cNvSpPr>
          <p:nvPr>
            <p:ph idx="1"/>
          </p:nvPr>
        </p:nvSpPr>
        <p:spPr>
          <a:xfrm>
            <a:off x="457200" y="1143000"/>
            <a:ext cx="8229600" cy="4525963"/>
          </a:xfrm>
        </p:spPr>
        <p:txBody>
          <a:bodyPr>
            <a:normAutofit fontScale="85000" lnSpcReduction="20000"/>
          </a:bodyPr>
          <a:lstStyle/>
          <a:p>
            <a:r>
              <a:rPr lang="en-US" dirty="0"/>
              <a:t>The variables defined as static </a:t>
            </a:r>
            <a:r>
              <a:rPr lang="en-US" dirty="0" err="1">
                <a:solidFill>
                  <a:srgbClr val="FF0000"/>
                </a:solidFill>
              </a:rPr>
              <a:t>specifier</a:t>
            </a:r>
            <a:r>
              <a:rPr lang="en-US" dirty="0">
                <a:solidFill>
                  <a:srgbClr val="FF0000"/>
                </a:solidFill>
              </a:rPr>
              <a:t> can hold their value between the multiple function calls.</a:t>
            </a:r>
          </a:p>
          <a:p>
            <a:r>
              <a:rPr lang="en-US" dirty="0"/>
              <a:t>Static </a:t>
            </a:r>
            <a:r>
              <a:rPr lang="en-US" dirty="0">
                <a:solidFill>
                  <a:srgbClr val="FF0000"/>
                </a:solidFill>
              </a:rPr>
              <a:t>local variables are visible only to the function or the block in which they are defined.</a:t>
            </a:r>
          </a:p>
          <a:p>
            <a:r>
              <a:rPr lang="en-US" dirty="0"/>
              <a:t>A same static variable can be declared many times but can be assigned at only one time.</a:t>
            </a:r>
          </a:p>
          <a:p>
            <a:r>
              <a:rPr lang="en-US" dirty="0"/>
              <a:t>Default initial value </a:t>
            </a:r>
            <a:r>
              <a:rPr lang="en-US" dirty="0">
                <a:solidFill>
                  <a:srgbClr val="FF0000"/>
                </a:solidFill>
              </a:rPr>
              <a:t>of the static integral variable is 0 otherwise null.</a:t>
            </a:r>
          </a:p>
          <a:p>
            <a:r>
              <a:rPr lang="en-US" dirty="0"/>
              <a:t>The </a:t>
            </a:r>
            <a:r>
              <a:rPr lang="en-US" dirty="0">
                <a:solidFill>
                  <a:srgbClr val="FF0000"/>
                </a:solidFill>
              </a:rPr>
              <a:t>visibility of the static global variable is limited to the file in which it has declared.</a:t>
            </a:r>
          </a:p>
          <a:p>
            <a:r>
              <a:rPr lang="en-US" dirty="0"/>
              <a:t>The keyword used to define static variable is </a:t>
            </a:r>
            <a:r>
              <a:rPr lang="en-US" dirty="0">
                <a:solidFill>
                  <a:srgbClr val="FF0000"/>
                </a:solidFill>
              </a:rPr>
              <a:t>static.</a:t>
            </a:r>
          </a:p>
          <a:p>
            <a:pPr marL="0" indent="0">
              <a:buNone/>
            </a:pPr>
            <a:endParaRPr lang="en-IN" dirty="0"/>
          </a:p>
        </p:txBody>
      </p:sp>
    </p:spTree>
    <p:extLst>
      <p:ext uri="{BB962C8B-B14F-4D97-AF65-F5344CB8AC3E}">
        <p14:creationId xmlns:p14="http://schemas.microsoft.com/office/powerpoint/2010/main" val="1389691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96830979"/>
              </p:ext>
            </p:extLst>
          </p:nvPr>
        </p:nvGraphicFramePr>
        <p:xfrm>
          <a:off x="762000" y="1524000"/>
          <a:ext cx="7162800" cy="4525965"/>
        </p:xfrm>
        <a:graphic>
          <a:graphicData uri="http://schemas.openxmlformats.org/drawingml/2006/table">
            <a:tbl>
              <a:tblPr/>
              <a:tblGrid>
                <a:gridCol w="2402167">
                  <a:extLst>
                    <a:ext uri="{9D8B030D-6E8A-4147-A177-3AD203B41FA5}">
                      <a16:colId xmlns:a16="http://schemas.microsoft.com/office/drawing/2014/main" val="20000"/>
                    </a:ext>
                  </a:extLst>
                </a:gridCol>
                <a:gridCol w="4760633">
                  <a:extLst>
                    <a:ext uri="{9D8B030D-6E8A-4147-A177-3AD203B41FA5}">
                      <a16:colId xmlns:a16="http://schemas.microsoft.com/office/drawing/2014/main" val="20001"/>
                    </a:ext>
                  </a:extLst>
                </a:gridCol>
              </a:tblGrid>
              <a:tr h="905193">
                <a:tc>
                  <a:txBody>
                    <a:bodyPr/>
                    <a:lstStyle/>
                    <a:p>
                      <a:pPr algn="l"/>
                      <a:r>
                        <a:rPr lang="en-IN" sz="2400" b="1" dirty="0">
                          <a:solidFill>
                            <a:srgbClr val="000000"/>
                          </a:solidFill>
                          <a:effectLst/>
                          <a:latin typeface="Inter"/>
                        </a:rPr>
                        <a:t>Parameter</a:t>
                      </a:r>
                      <a:endParaRPr lang="en-IN" sz="2400" dirty="0">
                        <a:solidFill>
                          <a:srgbClr val="000000"/>
                        </a:solidFill>
                        <a:effectLst/>
                        <a:latin typeface="Inter"/>
                      </a:endParaRPr>
                    </a:p>
                  </a:txBody>
                  <a:tcPr marL="47510" marR="47510" marT="11877" marB="35632" anchor="ctr">
                    <a:lnL w="9525" cap="flat" cmpd="sng" algn="ctr">
                      <a:solidFill>
                        <a:srgbClr val="003D5C"/>
                      </a:solidFill>
                      <a:prstDash val="solid"/>
                      <a:round/>
                      <a:headEnd type="none" w="med" len="med"/>
                      <a:tailEnd type="none" w="med" len="med"/>
                    </a:lnL>
                    <a:lnR w="9525" cap="flat" cmpd="sng" algn="ctr">
                      <a:solidFill>
                        <a:srgbClr val="003D5C"/>
                      </a:solidFill>
                      <a:prstDash val="solid"/>
                      <a:round/>
                      <a:headEnd type="none" w="med" len="med"/>
                      <a:tailEnd type="none" w="med" len="med"/>
                    </a:lnR>
                    <a:lnT w="9525" cap="flat" cmpd="sng" algn="ctr">
                      <a:solidFill>
                        <a:srgbClr val="003D5C"/>
                      </a:solidFill>
                      <a:prstDash val="solid"/>
                      <a:round/>
                      <a:headEnd type="none" w="med" len="med"/>
                      <a:tailEnd type="none" w="med" len="med"/>
                    </a:lnT>
                    <a:lnB w="9525" cap="flat" cmpd="sng" algn="ctr">
                      <a:solidFill>
                        <a:srgbClr val="003D5C"/>
                      </a:solidFill>
                      <a:prstDash val="solid"/>
                      <a:round/>
                      <a:headEnd type="none" w="med" len="med"/>
                      <a:tailEnd type="none" w="med" len="med"/>
                    </a:lnB>
                    <a:solidFill>
                      <a:srgbClr val="FFFFFF"/>
                    </a:solidFill>
                  </a:tcPr>
                </a:tc>
                <a:tc>
                  <a:txBody>
                    <a:bodyPr/>
                    <a:lstStyle/>
                    <a:p>
                      <a:pPr algn="l"/>
                      <a:r>
                        <a:rPr lang="en-IN" sz="2400" b="1">
                          <a:solidFill>
                            <a:srgbClr val="000000"/>
                          </a:solidFill>
                          <a:effectLst/>
                          <a:latin typeface="Inter"/>
                        </a:rPr>
                        <a:t>Value</a:t>
                      </a:r>
                      <a:endParaRPr lang="en-IN" sz="2400">
                        <a:solidFill>
                          <a:srgbClr val="000000"/>
                        </a:solidFill>
                        <a:effectLst/>
                        <a:latin typeface="Inter"/>
                      </a:endParaRPr>
                    </a:p>
                  </a:txBody>
                  <a:tcPr marL="47510" marR="47510" marT="11877" marB="35632" anchor="ctr">
                    <a:lnL w="9525" cap="flat" cmpd="sng" algn="ctr">
                      <a:solidFill>
                        <a:srgbClr val="003D5C"/>
                      </a:solidFill>
                      <a:prstDash val="solid"/>
                      <a:round/>
                      <a:headEnd type="none" w="med" len="med"/>
                      <a:tailEnd type="none" w="med" len="med"/>
                    </a:lnL>
                    <a:lnR w="9525" cap="flat" cmpd="sng" algn="ctr">
                      <a:solidFill>
                        <a:srgbClr val="003D5C"/>
                      </a:solidFill>
                      <a:prstDash val="solid"/>
                      <a:round/>
                      <a:headEnd type="none" w="med" len="med"/>
                      <a:tailEnd type="none" w="med" len="med"/>
                    </a:lnR>
                    <a:lnT w="9525" cap="flat" cmpd="sng" algn="ctr">
                      <a:solidFill>
                        <a:srgbClr val="003D5C"/>
                      </a:solidFill>
                      <a:prstDash val="solid"/>
                      <a:round/>
                      <a:headEnd type="none" w="med" len="med"/>
                      <a:tailEnd type="none" w="med" len="med"/>
                    </a:lnT>
                    <a:lnB w="9525" cap="flat" cmpd="sng" algn="ctr">
                      <a:solidFill>
                        <a:srgbClr val="003D5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905193">
                <a:tc>
                  <a:txBody>
                    <a:bodyPr/>
                    <a:lstStyle/>
                    <a:p>
                      <a:pPr algn="l"/>
                      <a:r>
                        <a:rPr lang="en-IN" sz="2400" dirty="0">
                          <a:solidFill>
                            <a:srgbClr val="000000"/>
                          </a:solidFill>
                          <a:effectLst/>
                          <a:latin typeface="Inter"/>
                        </a:rPr>
                        <a:t>Keyword used</a:t>
                      </a:r>
                    </a:p>
                  </a:txBody>
                  <a:tcPr marL="47510" marR="47510" marT="11877" marB="35632" anchor="ctr">
                    <a:lnL w="9525" cap="flat" cmpd="sng" algn="ctr">
                      <a:solidFill>
                        <a:srgbClr val="003D5C"/>
                      </a:solidFill>
                      <a:prstDash val="solid"/>
                      <a:round/>
                      <a:headEnd type="none" w="med" len="med"/>
                      <a:tailEnd type="none" w="med" len="med"/>
                    </a:lnL>
                    <a:lnR w="9525" cap="flat" cmpd="sng" algn="ctr">
                      <a:solidFill>
                        <a:srgbClr val="003D5C"/>
                      </a:solidFill>
                      <a:prstDash val="solid"/>
                      <a:round/>
                      <a:headEnd type="none" w="med" len="med"/>
                      <a:tailEnd type="none" w="med" len="med"/>
                    </a:lnR>
                    <a:lnT w="9525" cap="flat" cmpd="sng" algn="ctr">
                      <a:solidFill>
                        <a:srgbClr val="003D5C"/>
                      </a:solidFill>
                      <a:prstDash val="solid"/>
                      <a:round/>
                      <a:headEnd type="none" w="med" len="med"/>
                      <a:tailEnd type="none" w="med" len="med"/>
                    </a:lnT>
                    <a:lnB w="9525" cap="flat" cmpd="sng" algn="ctr">
                      <a:solidFill>
                        <a:srgbClr val="003D5C"/>
                      </a:solidFill>
                      <a:prstDash val="solid"/>
                      <a:round/>
                      <a:headEnd type="none" w="med" len="med"/>
                      <a:tailEnd type="none" w="med" len="med"/>
                    </a:lnB>
                    <a:solidFill>
                      <a:srgbClr val="FFFFFF"/>
                    </a:solidFill>
                  </a:tcPr>
                </a:tc>
                <a:tc>
                  <a:txBody>
                    <a:bodyPr/>
                    <a:lstStyle/>
                    <a:p>
                      <a:pPr algn="l"/>
                      <a:r>
                        <a:rPr lang="en-IN" sz="2400">
                          <a:solidFill>
                            <a:srgbClr val="000000"/>
                          </a:solidFill>
                          <a:effectLst/>
                          <a:latin typeface="Inter"/>
                        </a:rPr>
                        <a:t>Static</a:t>
                      </a:r>
                    </a:p>
                  </a:txBody>
                  <a:tcPr marL="47510" marR="47510" marT="11877" marB="35632" anchor="ctr">
                    <a:lnL w="9525" cap="flat" cmpd="sng" algn="ctr">
                      <a:solidFill>
                        <a:srgbClr val="003D5C"/>
                      </a:solidFill>
                      <a:prstDash val="solid"/>
                      <a:round/>
                      <a:headEnd type="none" w="med" len="med"/>
                      <a:tailEnd type="none" w="med" len="med"/>
                    </a:lnL>
                    <a:lnR w="9525" cap="flat" cmpd="sng" algn="ctr">
                      <a:solidFill>
                        <a:srgbClr val="003D5C"/>
                      </a:solidFill>
                      <a:prstDash val="solid"/>
                      <a:round/>
                      <a:headEnd type="none" w="med" len="med"/>
                      <a:tailEnd type="none" w="med" len="med"/>
                    </a:lnR>
                    <a:lnT w="9525" cap="flat" cmpd="sng" algn="ctr">
                      <a:solidFill>
                        <a:srgbClr val="003D5C"/>
                      </a:solidFill>
                      <a:prstDash val="solid"/>
                      <a:round/>
                      <a:headEnd type="none" w="med" len="med"/>
                      <a:tailEnd type="none" w="med" len="med"/>
                    </a:lnT>
                    <a:lnB w="9525" cap="flat" cmpd="sng" algn="ctr">
                      <a:solidFill>
                        <a:srgbClr val="003D5C"/>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905193">
                <a:tc>
                  <a:txBody>
                    <a:bodyPr/>
                    <a:lstStyle/>
                    <a:p>
                      <a:pPr algn="l"/>
                      <a:r>
                        <a:rPr lang="en-IN" sz="2400">
                          <a:solidFill>
                            <a:srgbClr val="000000"/>
                          </a:solidFill>
                          <a:effectLst/>
                          <a:latin typeface="Inter"/>
                        </a:rPr>
                        <a:t>Lifetime</a:t>
                      </a:r>
                    </a:p>
                  </a:txBody>
                  <a:tcPr marL="47510" marR="47510" marT="11877" marB="35632" anchor="ctr">
                    <a:lnL w="9525" cap="flat" cmpd="sng" algn="ctr">
                      <a:solidFill>
                        <a:srgbClr val="003D5C"/>
                      </a:solidFill>
                      <a:prstDash val="solid"/>
                      <a:round/>
                      <a:headEnd type="none" w="med" len="med"/>
                      <a:tailEnd type="none" w="med" len="med"/>
                    </a:lnL>
                    <a:lnR w="9525" cap="flat" cmpd="sng" algn="ctr">
                      <a:solidFill>
                        <a:srgbClr val="003D5C"/>
                      </a:solidFill>
                      <a:prstDash val="solid"/>
                      <a:round/>
                      <a:headEnd type="none" w="med" len="med"/>
                      <a:tailEnd type="none" w="med" len="med"/>
                    </a:lnR>
                    <a:lnT w="9525" cap="flat" cmpd="sng" algn="ctr">
                      <a:solidFill>
                        <a:srgbClr val="003D5C"/>
                      </a:solidFill>
                      <a:prstDash val="solid"/>
                      <a:round/>
                      <a:headEnd type="none" w="med" len="med"/>
                      <a:tailEnd type="none" w="med" len="med"/>
                    </a:lnT>
                    <a:lnB w="9525" cap="flat" cmpd="sng" algn="ctr">
                      <a:solidFill>
                        <a:srgbClr val="003D5C"/>
                      </a:solidFill>
                      <a:prstDash val="solid"/>
                      <a:round/>
                      <a:headEnd type="none" w="med" len="med"/>
                      <a:tailEnd type="none" w="med" len="med"/>
                    </a:lnB>
                    <a:solidFill>
                      <a:srgbClr val="FFFFFF"/>
                    </a:solidFill>
                  </a:tcPr>
                </a:tc>
                <a:tc>
                  <a:txBody>
                    <a:bodyPr/>
                    <a:lstStyle/>
                    <a:p>
                      <a:pPr algn="l"/>
                      <a:r>
                        <a:rPr lang="en-IN" sz="2400">
                          <a:solidFill>
                            <a:srgbClr val="000000"/>
                          </a:solidFill>
                          <a:effectLst/>
                          <a:latin typeface="Inter"/>
                        </a:rPr>
                        <a:t>Throughout the program</a:t>
                      </a:r>
                    </a:p>
                  </a:txBody>
                  <a:tcPr marL="47510" marR="47510" marT="11877" marB="35632" anchor="ctr">
                    <a:lnL w="9525" cap="flat" cmpd="sng" algn="ctr">
                      <a:solidFill>
                        <a:srgbClr val="003D5C"/>
                      </a:solidFill>
                      <a:prstDash val="solid"/>
                      <a:round/>
                      <a:headEnd type="none" w="med" len="med"/>
                      <a:tailEnd type="none" w="med" len="med"/>
                    </a:lnL>
                    <a:lnR w="9525" cap="flat" cmpd="sng" algn="ctr">
                      <a:solidFill>
                        <a:srgbClr val="003D5C"/>
                      </a:solidFill>
                      <a:prstDash val="solid"/>
                      <a:round/>
                      <a:headEnd type="none" w="med" len="med"/>
                      <a:tailEnd type="none" w="med" len="med"/>
                    </a:lnR>
                    <a:lnT w="9525" cap="flat" cmpd="sng" algn="ctr">
                      <a:solidFill>
                        <a:srgbClr val="003D5C"/>
                      </a:solidFill>
                      <a:prstDash val="solid"/>
                      <a:round/>
                      <a:headEnd type="none" w="med" len="med"/>
                      <a:tailEnd type="none" w="med" len="med"/>
                    </a:lnT>
                    <a:lnB w="9525" cap="flat" cmpd="sng" algn="ctr">
                      <a:solidFill>
                        <a:srgbClr val="003D5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905193">
                <a:tc>
                  <a:txBody>
                    <a:bodyPr/>
                    <a:lstStyle/>
                    <a:p>
                      <a:pPr algn="l"/>
                      <a:r>
                        <a:rPr lang="en-IN" sz="2400">
                          <a:solidFill>
                            <a:srgbClr val="000000"/>
                          </a:solidFill>
                          <a:effectLst/>
                          <a:latin typeface="Inter"/>
                        </a:rPr>
                        <a:t>Declared at</a:t>
                      </a:r>
                    </a:p>
                  </a:txBody>
                  <a:tcPr marL="47510" marR="47510" marT="11877" marB="35632" anchor="ctr">
                    <a:lnL w="9525" cap="flat" cmpd="sng" algn="ctr">
                      <a:solidFill>
                        <a:srgbClr val="003D5C"/>
                      </a:solidFill>
                      <a:prstDash val="solid"/>
                      <a:round/>
                      <a:headEnd type="none" w="med" len="med"/>
                      <a:tailEnd type="none" w="med" len="med"/>
                    </a:lnL>
                    <a:lnR w="9525" cap="flat" cmpd="sng" algn="ctr">
                      <a:solidFill>
                        <a:srgbClr val="003D5C"/>
                      </a:solidFill>
                      <a:prstDash val="solid"/>
                      <a:round/>
                      <a:headEnd type="none" w="med" len="med"/>
                      <a:tailEnd type="none" w="med" len="med"/>
                    </a:lnR>
                    <a:lnT w="9525" cap="flat" cmpd="sng" algn="ctr">
                      <a:solidFill>
                        <a:srgbClr val="003D5C"/>
                      </a:solidFill>
                      <a:prstDash val="solid"/>
                      <a:round/>
                      <a:headEnd type="none" w="med" len="med"/>
                      <a:tailEnd type="none" w="med" len="med"/>
                    </a:lnT>
                    <a:lnB w="9525" cap="flat" cmpd="sng" algn="ctr">
                      <a:solidFill>
                        <a:srgbClr val="003D5C"/>
                      </a:solidFill>
                      <a:prstDash val="solid"/>
                      <a:round/>
                      <a:headEnd type="none" w="med" len="med"/>
                      <a:tailEnd type="none" w="med" len="med"/>
                    </a:lnB>
                    <a:solidFill>
                      <a:srgbClr val="FFFFFF"/>
                    </a:solidFill>
                  </a:tcPr>
                </a:tc>
                <a:tc>
                  <a:txBody>
                    <a:bodyPr/>
                    <a:lstStyle/>
                    <a:p>
                      <a:pPr algn="l"/>
                      <a:r>
                        <a:rPr lang="en-US" sz="2400">
                          <a:solidFill>
                            <a:srgbClr val="000000"/>
                          </a:solidFill>
                          <a:effectLst/>
                          <a:latin typeface="Inter"/>
                        </a:rPr>
                        <a:t>Inside the function cannot be accessed outside the function.</a:t>
                      </a:r>
                    </a:p>
                  </a:txBody>
                  <a:tcPr marL="47510" marR="47510" marT="11877" marB="35632" anchor="ctr">
                    <a:lnL w="9525" cap="flat" cmpd="sng" algn="ctr">
                      <a:solidFill>
                        <a:srgbClr val="003D5C"/>
                      </a:solidFill>
                      <a:prstDash val="solid"/>
                      <a:round/>
                      <a:headEnd type="none" w="med" len="med"/>
                      <a:tailEnd type="none" w="med" len="med"/>
                    </a:lnL>
                    <a:lnR w="9525" cap="flat" cmpd="sng" algn="ctr">
                      <a:solidFill>
                        <a:srgbClr val="003D5C"/>
                      </a:solidFill>
                      <a:prstDash val="solid"/>
                      <a:round/>
                      <a:headEnd type="none" w="med" len="med"/>
                      <a:tailEnd type="none" w="med" len="med"/>
                    </a:lnR>
                    <a:lnT w="9525" cap="flat" cmpd="sng" algn="ctr">
                      <a:solidFill>
                        <a:srgbClr val="003D5C"/>
                      </a:solidFill>
                      <a:prstDash val="solid"/>
                      <a:round/>
                      <a:headEnd type="none" w="med" len="med"/>
                      <a:tailEnd type="none" w="med" len="med"/>
                    </a:lnT>
                    <a:lnB w="9525" cap="flat" cmpd="sng" algn="ctr">
                      <a:solidFill>
                        <a:srgbClr val="003D5C"/>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905193">
                <a:tc>
                  <a:txBody>
                    <a:bodyPr/>
                    <a:lstStyle/>
                    <a:p>
                      <a:pPr algn="l"/>
                      <a:r>
                        <a:rPr lang="en-IN" sz="2400">
                          <a:solidFill>
                            <a:srgbClr val="000000"/>
                          </a:solidFill>
                          <a:effectLst/>
                          <a:latin typeface="Inter"/>
                        </a:rPr>
                        <a:t>Default value</a:t>
                      </a:r>
                    </a:p>
                  </a:txBody>
                  <a:tcPr marL="47510" marR="47510" marT="11877" marB="35632" anchor="ctr">
                    <a:lnL w="9525" cap="flat" cmpd="sng" algn="ctr">
                      <a:solidFill>
                        <a:srgbClr val="003D5C"/>
                      </a:solidFill>
                      <a:prstDash val="solid"/>
                      <a:round/>
                      <a:headEnd type="none" w="med" len="med"/>
                      <a:tailEnd type="none" w="med" len="med"/>
                    </a:lnL>
                    <a:lnR w="9525" cap="flat" cmpd="sng" algn="ctr">
                      <a:solidFill>
                        <a:srgbClr val="003D5C"/>
                      </a:solidFill>
                      <a:prstDash val="solid"/>
                      <a:round/>
                      <a:headEnd type="none" w="med" len="med"/>
                      <a:tailEnd type="none" w="med" len="med"/>
                    </a:lnR>
                    <a:lnT w="9525" cap="flat" cmpd="sng" algn="ctr">
                      <a:solidFill>
                        <a:srgbClr val="003D5C"/>
                      </a:solidFill>
                      <a:prstDash val="solid"/>
                      <a:round/>
                      <a:headEnd type="none" w="med" len="med"/>
                      <a:tailEnd type="none" w="med" len="med"/>
                    </a:lnT>
                    <a:lnB w="9525" cap="flat" cmpd="sng" algn="ctr">
                      <a:solidFill>
                        <a:srgbClr val="003D5C"/>
                      </a:solidFill>
                      <a:prstDash val="solid"/>
                      <a:round/>
                      <a:headEnd type="none" w="med" len="med"/>
                      <a:tailEnd type="none" w="med" len="med"/>
                    </a:lnB>
                    <a:solidFill>
                      <a:srgbClr val="FFFFFF"/>
                    </a:solidFill>
                  </a:tcPr>
                </a:tc>
                <a:tc>
                  <a:txBody>
                    <a:bodyPr/>
                    <a:lstStyle/>
                    <a:p>
                      <a:pPr algn="l"/>
                      <a:r>
                        <a:rPr lang="en-IN" sz="2400" dirty="0">
                          <a:solidFill>
                            <a:srgbClr val="000000"/>
                          </a:solidFill>
                          <a:effectLst/>
                          <a:latin typeface="Inter"/>
                        </a:rPr>
                        <a:t>Zero</a:t>
                      </a:r>
                    </a:p>
                  </a:txBody>
                  <a:tcPr marL="47510" marR="47510" marT="11877" marB="35632" anchor="ctr">
                    <a:lnL w="9525" cap="flat" cmpd="sng" algn="ctr">
                      <a:solidFill>
                        <a:srgbClr val="003D5C"/>
                      </a:solidFill>
                      <a:prstDash val="solid"/>
                      <a:round/>
                      <a:headEnd type="none" w="med" len="med"/>
                      <a:tailEnd type="none" w="med" len="med"/>
                    </a:lnL>
                    <a:lnR w="9525" cap="flat" cmpd="sng" algn="ctr">
                      <a:solidFill>
                        <a:srgbClr val="003D5C"/>
                      </a:solidFill>
                      <a:prstDash val="solid"/>
                      <a:round/>
                      <a:headEnd type="none" w="med" len="med"/>
                      <a:tailEnd type="none" w="med" len="med"/>
                    </a:lnR>
                    <a:lnT w="9525" cap="flat" cmpd="sng" algn="ctr">
                      <a:solidFill>
                        <a:srgbClr val="003D5C"/>
                      </a:solidFill>
                      <a:prstDash val="solid"/>
                      <a:round/>
                      <a:headEnd type="none" w="med" len="med"/>
                      <a:tailEnd type="none" w="med" len="med"/>
                    </a:lnT>
                    <a:lnB w="9525" cap="flat" cmpd="sng" algn="ctr">
                      <a:solidFill>
                        <a:srgbClr val="003D5C"/>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8129827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normAutofit fontScale="90000"/>
          </a:bodyPr>
          <a:lstStyle/>
          <a:p>
            <a:r>
              <a:rPr lang="en-IN" dirty="0"/>
              <a:t>Example 1</a:t>
            </a:r>
            <a:br>
              <a:rPr lang="en-IN" dirty="0"/>
            </a:br>
            <a:endParaRPr lang="en-IN" dirty="0"/>
          </a:p>
        </p:txBody>
      </p:sp>
      <p:sp>
        <p:nvSpPr>
          <p:cNvPr id="3" name="Content Placeholder 2"/>
          <p:cNvSpPr>
            <a:spLocks noGrp="1"/>
          </p:cNvSpPr>
          <p:nvPr>
            <p:ph idx="1"/>
          </p:nvPr>
        </p:nvSpPr>
        <p:spPr>
          <a:xfrm>
            <a:off x="457200" y="1219200"/>
            <a:ext cx="8229600" cy="4525963"/>
          </a:xfrm>
        </p:spPr>
        <p:txBody>
          <a:bodyPr>
            <a:normAutofit fontScale="92500" lnSpcReduction="20000"/>
          </a:bodyPr>
          <a:lstStyle/>
          <a:p>
            <a:pPr marL="0" indent="0">
              <a:buNone/>
            </a:pPr>
            <a:r>
              <a:rPr lang="en-US" dirty="0"/>
              <a:t>#include&lt;</a:t>
            </a:r>
            <a:r>
              <a:rPr lang="en-US" dirty="0" err="1"/>
              <a:t>stdio.h</a:t>
            </a:r>
            <a:r>
              <a:rPr lang="en-US" dirty="0"/>
              <a:t>&gt;  </a:t>
            </a:r>
          </a:p>
          <a:p>
            <a:pPr marL="0" indent="0">
              <a:buNone/>
            </a:pPr>
            <a:r>
              <a:rPr lang="en-US" b="1" dirty="0"/>
              <a:t>static</a:t>
            </a:r>
            <a:r>
              <a:rPr lang="en-US" dirty="0"/>
              <a:t> </a:t>
            </a:r>
            <a:r>
              <a:rPr lang="en-US" b="1" dirty="0"/>
              <a:t>char</a:t>
            </a:r>
            <a:r>
              <a:rPr lang="en-US" dirty="0"/>
              <a:t> c;  </a:t>
            </a:r>
          </a:p>
          <a:p>
            <a:pPr marL="0" indent="0">
              <a:buNone/>
            </a:pPr>
            <a:r>
              <a:rPr lang="en-US" b="1" dirty="0"/>
              <a:t>static</a:t>
            </a:r>
            <a:r>
              <a:rPr lang="en-US" dirty="0"/>
              <a:t> </a:t>
            </a:r>
            <a:r>
              <a:rPr lang="en-US" b="1" dirty="0" err="1"/>
              <a:t>int</a:t>
            </a:r>
            <a:r>
              <a:rPr lang="en-US" dirty="0"/>
              <a:t> i;  </a:t>
            </a:r>
          </a:p>
          <a:p>
            <a:pPr marL="0" indent="0">
              <a:buNone/>
            </a:pPr>
            <a:r>
              <a:rPr lang="en-US" b="1" dirty="0"/>
              <a:t>static</a:t>
            </a:r>
            <a:r>
              <a:rPr lang="en-US" dirty="0"/>
              <a:t> </a:t>
            </a:r>
            <a:r>
              <a:rPr lang="en-US" b="1" dirty="0"/>
              <a:t>float</a:t>
            </a:r>
            <a:r>
              <a:rPr lang="en-US" dirty="0"/>
              <a:t> f;   </a:t>
            </a:r>
          </a:p>
          <a:p>
            <a:pPr marL="0" indent="0">
              <a:buNone/>
            </a:pPr>
            <a:r>
              <a:rPr lang="en-US" b="1" dirty="0"/>
              <a:t>static</a:t>
            </a:r>
            <a:r>
              <a:rPr lang="en-US" dirty="0"/>
              <a:t> </a:t>
            </a:r>
            <a:r>
              <a:rPr lang="en-US" b="1" dirty="0"/>
              <a:t>char</a:t>
            </a:r>
            <a:r>
              <a:rPr lang="en-US" dirty="0"/>
              <a:t> s[100];  </a:t>
            </a:r>
          </a:p>
          <a:p>
            <a:pPr marL="0" indent="0">
              <a:buNone/>
            </a:pPr>
            <a:r>
              <a:rPr lang="en-US" b="1" dirty="0"/>
              <a:t>void</a:t>
            </a:r>
            <a:r>
              <a:rPr lang="en-US" dirty="0"/>
              <a:t> main ()  </a:t>
            </a:r>
          </a:p>
          <a:p>
            <a:pPr marL="0" indent="0">
              <a:buNone/>
            </a:pPr>
            <a:r>
              <a:rPr lang="en-US" dirty="0"/>
              <a:t>{  </a:t>
            </a:r>
          </a:p>
          <a:p>
            <a:pPr marL="0" indent="0">
              <a:buNone/>
            </a:pPr>
            <a:r>
              <a:rPr lang="en-US" dirty="0" err="1"/>
              <a:t>printf</a:t>
            </a:r>
            <a:r>
              <a:rPr lang="en-US" dirty="0"/>
              <a:t>("%d %d %f %s",</a:t>
            </a:r>
            <a:r>
              <a:rPr lang="en-US" dirty="0" err="1"/>
              <a:t>c,i,f</a:t>
            </a:r>
            <a:r>
              <a:rPr lang="en-US" dirty="0"/>
              <a:t>); // the initial default value of c, i, and f will be printed.   </a:t>
            </a:r>
          </a:p>
          <a:p>
            <a:pPr marL="0" indent="0">
              <a:buNone/>
            </a:pPr>
            <a:r>
              <a:rPr lang="en-US" dirty="0"/>
              <a:t>}  </a:t>
            </a:r>
          </a:p>
          <a:p>
            <a:pPr marL="0" indent="0">
              <a:buNone/>
            </a:pPr>
            <a:endParaRPr lang="en-IN" dirty="0"/>
          </a:p>
        </p:txBody>
      </p:sp>
      <p:sp>
        <p:nvSpPr>
          <p:cNvPr id="4" name="Rectangle 1"/>
          <p:cNvSpPr>
            <a:spLocks noChangeArrowheads="1"/>
          </p:cNvSpPr>
          <p:nvPr/>
        </p:nvSpPr>
        <p:spPr bwMode="auto">
          <a:xfrm>
            <a:off x="4551218" y="1521767"/>
            <a:ext cx="383078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rgbClr val="FF0000"/>
                </a:solidFill>
                <a:effectLst/>
                <a:latin typeface="Arial Unicode MS" pitchFamily="34" charset="-128"/>
                <a:cs typeface="Arial" pitchFamily="34" charset="0"/>
              </a:rPr>
              <a:t>0 0 0.000000 (null)</a:t>
            </a:r>
            <a:r>
              <a:rPr kumimoji="0" lang="en-US" sz="2400" b="1" i="0" u="none" strike="noStrike" cap="none" normalizeH="0" baseline="0" dirty="0">
                <a:ln>
                  <a:noFill/>
                </a:ln>
                <a:solidFill>
                  <a:srgbClr val="FF0000"/>
                </a:solidFill>
                <a:effectLst/>
                <a:latin typeface="Arial" pitchFamily="34" charset="0"/>
                <a:cs typeface="Arial" pitchFamily="34" charset="0"/>
              </a:rPr>
              <a:t> </a:t>
            </a:r>
          </a:p>
        </p:txBody>
      </p:sp>
    </p:spTree>
    <p:extLst>
      <p:ext uri="{BB962C8B-B14F-4D97-AF65-F5344CB8AC3E}">
        <p14:creationId xmlns:p14="http://schemas.microsoft.com/office/powerpoint/2010/main" val="296385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Example 2</a:t>
            </a:r>
            <a:br>
              <a:rPr lang="en-IN" dirty="0"/>
            </a:br>
            <a:endParaRPr lang="en-IN" dirty="0"/>
          </a:p>
        </p:txBody>
      </p:sp>
      <p:sp>
        <p:nvSpPr>
          <p:cNvPr id="3" name="Content Placeholder 2"/>
          <p:cNvSpPr>
            <a:spLocks noGrp="1"/>
          </p:cNvSpPr>
          <p:nvPr>
            <p:ph idx="1"/>
          </p:nvPr>
        </p:nvSpPr>
        <p:spPr>
          <a:xfrm>
            <a:off x="304800" y="762000"/>
            <a:ext cx="8229600" cy="4525963"/>
          </a:xfrm>
        </p:spPr>
        <p:txBody>
          <a:bodyPr>
            <a:noAutofit/>
          </a:bodyPr>
          <a:lstStyle/>
          <a:p>
            <a:pPr marL="0" indent="0">
              <a:buNone/>
            </a:pPr>
            <a:r>
              <a:rPr lang="en-IN" sz="2000" dirty="0"/>
              <a:t>#include&lt;</a:t>
            </a:r>
            <a:r>
              <a:rPr lang="en-IN" sz="2000" dirty="0" err="1"/>
              <a:t>stdio.h</a:t>
            </a:r>
            <a:r>
              <a:rPr lang="en-IN" sz="2000" dirty="0"/>
              <a:t>&gt;  </a:t>
            </a:r>
          </a:p>
          <a:p>
            <a:pPr marL="0" indent="0">
              <a:buNone/>
            </a:pPr>
            <a:r>
              <a:rPr lang="en-IN" sz="2000" b="1" dirty="0"/>
              <a:t>void</a:t>
            </a:r>
            <a:r>
              <a:rPr lang="en-IN" sz="2000" dirty="0"/>
              <a:t> sum()  </a:t>
            </a:r>
          </a:p>
          <a:p>
            <a:pPr marL="0" indent="0">
              <a:buNone/>
            </a:pPr>
            <a:r>
              <a:rPr lang="en-IN" sz="2000" dirty="0"/>
              <a:t>{  </a:t>
            </a:r>
          </a:p>
          <a:p>
            <a:pPr marL="0" indent="0">
              <a:buNone/>
            </a:pPr>
            <a:r>
              <a:rPr lang="en-IN" sz="2000" b="1" dirty="0"/>
              <a:t>static</a:t>
            </a:r>
            <a:r>
              <a:rPr lang="en-IN" sz="2000" dirty="0"/>
              <a:t> </a:t>
            </a:r>
            <a:r>
              <a:rPr lang="en-IN" sz="2000" b="1" dirty="0" err="1"/>
              <a:t>int</a:t>
            </a:r>
            <a:r>
              <a:rPr lang="en-IN" sz="2000" dirty="0"/>
              <a:t> a = 10;  </a:t>
            </a:r>
          </a:p>
          <a:p>
            <a:pPr marL="0" indent="0">
              <a:buNone/>
            </a:pPr>
            <a:r>
              <a:rPr lang="en-IN" sz="2000" b="1" dirty="0"/>
              <a:t>static</a:t>
            </a:r>
            <a:r>
              <a:rPr lang="en-IN" sz="2000" dirty="0"/>
              <a:t> </a:t>
            </a:r>
            <a:r>
              <a:rPr lang="en-IN" sz="2000" b="1" dirty="0" err="1"/>
              <a:t>int</a:t>
            </a:r>
            <a:r>
              <a:rPr lang="en-IN" sz="2000" dirty="0"/>
              <a:t> b = 24;   </a:t>
            </a:r>
          </a:p>
          <a:p>
            <a:pPr marL="0" indent="0">
              <a:buNone/>
            </a:pPr>
            <a:r>
              <a:rPr lang="en-IN" sz="2000" dirty="0" err="1"/>
              <a:t>printf</a:t>
            </a:r>
            <a:r>
              <a:rPr lang="en-IN" sz="2000" dirty="0"/>
              <a:t>("%d %d \n",</a:t>
            </a:r>
            <a:r>
              <a:rPr lang="en-IN" sz="2000" dirty="0" err="1"/>
              <a:t>a,b</a:t>
            </a:r>
            <a:r>
              <a:rPr lang="en-IN" sz="2000" dirty="0"/>
              <a:t>);  </a:t>
            </a:r>
          </a:p>
          <a:p>
            <a:pPr marL="0" indent="0">
              <a:buNone/>
            </a:pPr>
            <a:r>
              <a:rPr lang="en-IN" sz="2000" dirty="0"/>
              <a:t>a++;   </a:t>
            </a:r>
          </a:p>
          <a:p>
            <a:pPr marL="0" indent="0">
              <a:buNone/>
            </a:pPr>
            <a:r>
              <a:rPr lang="en-IN" sz="2000" dirty="0"/>
              <a:t>b++;  </a:t>
            </a:r>
          </a:p>
          <a:p>
            <a:pPr marL="0" indent="0">
              <a:buNone/>
            </a:pPr>
            <a:r>
              <a:rPr lang="en-IN" sz="2000" dirty="0"/>
              <a:t>}  </a:t>
            </a:r>
          </a:p>
          <a:p>
            <a:pPr marL="0" indent="0">
              <a:buNone/>
            </a:pPr>
            <a:r>
              <a:rPr lang="en-IN" sz="2000" b="1" dirty="0"/>
              <a:t>void</a:t>
            </a:r>
            <a:r>
              <a:rPr lang="en-IN" sz="2000" dirty="0"/>
              <a:t> main()  </a:t>
            </a:r>
          </a:p>
          <a:p>
            <a:pPr marL="0" indent="0">
              <a:buNone/>
            </a:pPr>
            <a:r>
              <a:rPr lang="en-IN" sz="2000" dirty="0"/>
              <a:t>{  </a:t>
            </a:r>
          </a:p>
          <a:p>
            <a:pPr marL="0" indent="0">
              <a:buNone/>
            </a:pPr>
            <a:r>
              <a:rPr lang="en-IN" sz="2000" b="1" dirty="0" err="1"/>
              <a:t>int</a:t>
            </a:r>
            <a:r>
              <a:rPr lang="en-IN" sz="2000" dirty="0"/>
              <a:t> i;  </a:t>
            </a:r>
          </a:p>
          <a:p>
            <a:pPr marL="0" indent="0">
              <a:buNone/>
            </a:pPr>
            <a:r>
              <a:rPr lang="en-IN" sz="2000" b="1" dirty="0"/>
              <a:t>for</a:t>
            </a:r>
            <a:r>
              <a:rPr lang="en-IN" sz="2000" dirty="0"/>
              <a:t>(i = 0; i&lt; 3; i++)  </a:t>
            </a:r>
          </a:p>
          <a:p>
            <a:pPr marL="0" indent="0">
              <a:buNone/>
            </a:pPr>
            <a:r>
              <a:rPr lang="en-IN" sz="2000" dirty="0"/>
              <a:t>{  </a:t>
            </a:r>
          </a:p>
          <a:p>
            <a:pPr marL="0" indent="0">
              <a:buNone/>
            </a:pPr>
            <a:r>
              <a:rPr lang="en-IN" sz="2000" dirty="0"/>
              <a:t>sum(); // The static variables holds their value between multiple function call  </a:t>
            </a:r>
          </a:p>
          <a:p>
            <a:pPr marL="0" indent="0">
              <a:buNone/>
            </a:pPr>
            <a:r>
              <a:rPr lang="en-IN" sz="2000" dirty="0"/>
              <a:t>}  </a:t>
            </a:r>
          </a:p>
          <a:p>
            <a:pPr marL="0" indent="0">
              <a:buNone/>
            </a:pPr>
            <a:r>
              <a:rPr lang="en-IN" sz="2000" dirty="0"/>
              <a:t>}  </a:t>
            </a:r>
          </a:p>
          <a:p>
            <a:pPr marL="0" indent="0">
              <a:buNone/>
            </a:pPr>
            <a:endParaRPr lang="en-IN" sz="2000" dirty="0"/>
          </a:p>
        </p:txBody>
      </p:sp>
      <p:sp>
        <p:nvSpPr>
          <p:cNvPr id="4" name="Rectangle 1"/>
          <p:cNvSpPr>
            <a:spLocks noChangeArrowheads="1"/>
          </p:cNvSpPr>
          <p:nvPr/>
        </p:nvSpPr>
        <p:spPr bwMode="auto">
          <a:xfrm>
            <a:off x="4876800" y="1270385"/>
            <a:ext cx="2667000" cy="1569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a:ln>
                  <a:noFill/>
                </a:ln>
                <a:solidFill>
                  <a:srgbClr val="FF0000"/>
                </a:solidFill>
                <a:effectLst/>
                <a:latin typeface="inter-bold"/>
                <a:cs typeface="Arial" pitchFamily="34" charset="0"/>
              </a:rPr>
              <a:t>Output:</a:t>
            </a:r>
            <a:endParaRPr kumimoji="0" lang="en-US" sz="2400" b="1" i="0" u="none" strike="noStrike" cap="none" normalizeH="0" baseline="0" dirty="0">
              <a:ln>
                <a:noFill/>
              </a:ln>
              <a:solidFill>
                <a:srgbClr val="FF0000"/>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a:ln>
                  <a:noFill/>
                </a:ln>
                <a:solidFill>
                  <a:srgbClr val="FF0000"/>
                </a:solidFill>
                <a:effectLst/>
                <a:latin typeface="Arial Unicode MS" pitchFamily="34" charset="-128"/>
                <a:cs typeface="Arial" pitchFamily="34" charset="0"/>
              </a:rPr>
              <a:t>10 24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a:ln>
                  <a:noFill/>
                </a:ln>
                <a:solidFill>
                  <a:srgbClr val="FF0000"/>
                </a:solidFill>
                <a:effectLst/>
                <a:latin typeface="Arial Unicode MS" pitchFamily="34" charset="-128"/>
                <a:cs typeface="Arial" pitchFamily="34" charset="0"/>
              </a:rPr>
              <a:t>11 25</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a:ln>
                  <a:noFill/>
                </a:ln>
                <a:solidFill>
                  <a:srgbClr val="FF0000"/>
                </a:solidFill>
                <a:effectLst/>
                <a:latin typeface="Arial Unicode MS" pitchFamily="34" charset="-128"/>
                <a:cs typeface="Arial" pitchFamily="34" charset="0"/>
              </a:rPr>
              <a:t> 12 26 </a:t>
            </a:r>
            <a:endParaRPr kumimoji="0" lang="en-US" sz="2400" b="1" i="0" u="none" strike="noStrike" cap="none" normalizeH="0" baseline="0" dirty="0">
              <a:ln>
                <a:noFill/>
              </a:ln>
              <a:solidFill>
                <a:srgbClr val="FF0000"/>
              </a:solidFill>
              <a:effectLst/>
              <a:latin typeface="Arial" pitchFamily="34" charset="0"/>
              <a:cs typeface="Arial" pitchFamily="34" charset="0"/>
            </a:endParaRPr>
          </a:p>
        </p:txBody>
      </p:sp>
    </p:spTree>
    <p:extLst>
      <p:ext uri="{BB962C8B-B14F-4D97-AF65-F5344CB8AC3E}">
        <p14:creationId xmlns:p14="http://schemas.microsoft.com/office/powerpoint/2010/main" val="3676943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1. File Scope</a:t>
            </a:r>
            <a:br>
              <a:rPr lang="en-IN" b="1" dirty="0"/>
            </a:br>
            <a:endParaRPr lang="en-IN" dirty="0"/>
          </a:p>
        </p:txBody>
      </p:sp>
      <p:sp>
        <p:nvSpPr>
          <p:cNvPr id="3" name="Content Placeholder 2"/>
          <p:cNvSpPr>
            <a:spLocks noGrp="1"/>
          </p:cNvSpPr>
          <p:nvPr>
            <p:ph idx="1"/>
          </p:nvPr>
        </p:nvSpPr>
        <p:spPr>
          <a:xfrm>
            <a:off x="304800" y="914400"/>
            <a:ext cx="8229600" cy="4525963"/>
          </a:xfrm>
        </p:spPr>
        <p:txBody>
          <a:bodyPr>
            <a:noAutofit/>
          </a:bodyPr>
          <a:lstStyle/>
          <a:p>
            <a:pPr marL="0" indent="0">
              <a:buNone/>
            </a:pPr>
            <a:r>
              <a:rPr lang="en-US" sz="2000" dirty="0"/>
              <a:t>#include &lt;</a:t>
            </a:r>
            <a:r>
              <a:rPr lang="en-US" sz="2000" dirty="0" err="1"/>
              <a:t>stdio.h</a:t>
            </a:r>
            <a:r>
              <a:rPr lang="en-US" sz="2000" dirty="0"/>
              <a:t>&gt;</a:t>
            </a:r>
          </a:p>
          <a:p>
            <a:pPr marL="0" indent="0">
              <a:buNone/>
            </a:pPr>
            <a:r>
              <a:rPr lang="en-US" sz="2000" dirty="0"/>
              <a:t>// variable with file scope</a:t>
            </a:r>
          </a:p>
          <a:p>
            <a:pPr marL="0" indent="0">
              <a:buNone/>
            </a:pPr>
            <a:r>
              <a:rPr lang="en-US" sz="2000" dirty="0" err="1"/>
              <a:t>int</a:t>
            </a:r>
            <a:r>
              <a:rPr lang="en-US" sz="2000" dirty="0"/>
              <a:t> x = 10;</a:t>
            </a:r>
          </a:p>
          <a:p>
            <a:pPr marL="0" indent="0">
              <a:buNone/>
            </a:pPr>
            <a:r>
              <a:rPr lang="en-US" sz="2000" dirty="0"/>
              <a:t>void </a:t>
            </a:r>
            <a:r>
              <a:rPr lang="en-US" sz="2000" dirty="0" err="1"/>
              <a:t>func</a:t>
            </a:r>
            <a:r>
              <a:rPr lang="en-US" sz="2000" dirty="0"/>
              <a:t>() {</a:t>
            </a:r>
          </a:p>
          <a:p>
            <a:pPr marL="0" indent="0">
              <a:buNone/>
            </a:pPr>
            <a:r>
              <a:rPr lang="en-US" sz="2000" dirty="0"/>
              <a:t>  // x is available in </a:t>
            </a:r>
            <a:r>
              <a:rPr lang="en-US" sz="2000" dirty="0" err="1"/>
              <a:t>func</a:t>
            </a:r>
            <a:r>
              <a:rPr lang="en-US" sz="2000" dirty="0"/>
              <a:t>() function,</a:t>
            </a:r>
          </a:p>
          <a:p>
            <a:pPr marL="0" indent="0">
              <a:buNone/>
            </a:pPr>
            <a:r>
              <a:rPr lang="en-US" sz="2000" dirty="0"/>
              <a:t>  // x now equals 10 + 10 = 20</a:t>
            </a:r>
          </a:p>
          <a:p>
            <a:pPr marL="0" indent="0">
              <a:buNone/>
            </a:pPr>
            <a:r>
              <a:rPr lang="en-US" sz="2000" dirty="0"/>
              <a:t>  x += 10;</a:t>
            </a:r>
          </a:p>
          <a:p>
            <a:pPr marL="0" indent="0">
              <a:buNone/>
            </a:pPr>
            <a:r>
              <a:rPr lang="en-US" sz="2000" dirty="0"/>
              <a:t>  </a:t>
            </a:r>
            <a:r>
              <a:rPr lang="en-US" sz="2000" dirty="0" err="1"/>
              <a:t>printf</a:t>
            </a:r>
            <a:r>
              <a:rPr lang="en-US" sz="2000" dirty="0"/>
              <a:t>("Value of x is %d\n", x);</a:t>
            </a:r>
          </a:p>
          <a:p>
            <a:pPr marL="0" indent="0">
              <a:buNone/>
            </a:pPr>
            <a:r>
              <a:rPr lang="en-US" sz="2000" dirty="0"/>
              <a:t>}</a:t>
            </a:r>
          </a:p>
          <a:p>
            <a:pPr marL="0" indent="0">
              <a:buNone/>
            </a:pPr>
            <a:r>
              <a:rPr lang="en-US" sz="2000" dirty="0" err="1"/>
              <a:t>int</a:t>
            </a:r>
            <a:r>
              <a:rPr lang="en-US" sz="2000" dirty="0"/>
              <a:t> main() {</a:t>
            </a:r>
          </a:p>
          <a:p>
            <a:pPr marL="0" indent="0">
              <a:buNone/>
            </a:pPr>
            <a:r>
              <a:rPr lang="en-US" sz="2000" dirty="0"/>
              <a:t>  </a:t>
            </a:r>
            <a:r>
              <a:rPr lang="en-US" sz="2000" dirty="0" err="1"/>
              <a:t>func</a:t>
            </a:r>
            <a:r>
              <a:rPr lang="en-US" sz="2000" dirty="0"/>
              <a:t>();</a:t>
            </a:r>
          </a:p>
          <a:p>
            <a:pPr marL="0" indent="0">
              <a:buNone/>
            </a:pPr>
            <a:r>
              <a:rPr lang="en-US" sz="2000" dirty="0"/>
              <a:t>  // x is also available in main() function</a:t>
            </a:r>
          </a:p>
          <a:p>
            <a:pPr marL="0" indent="0">
              <a:buNone/>
            </a:pPr>
            <a:r>
              <a:rPr lang="en-US" sz="2000" dirty="0"/>
              <a:t>  x += 30; // x now equals 20 + 30 = 50</a:t>
            </a:r>
          </a:p>
          <a:p>
            <a:pPr marL="0" indent="0">
              <a:buNone/>
            </a:pPr>
            <a:r>
              <a:rPr lang="en-US" sz="2000" dirty="0"/>
              <a:t>  </a:t>
            </a:r>
            <a:r>
              <a:rPr lang="en-US" sz="2000" dirty="0" err="1"/>
              <a:t>printf</a:t>
            </a:r>
            <a:r>
              <a:rPr lang="en-US" sz="2000" dirty="0"/>
              <a:t>("Value of x is %d", x);</a:t>
            </a:r>
          </a:p>
          <a:p>
            <a:pPr marL="0" indent="0">
              <a:buNone/>
            </a:pPr>
            <a:r>
              <a:rPr lang="en-US" sz="2000" dirty="0"/>
              <a:t>  return 0;</a:t>
            </a:r>
          </a:p>
          <a:p>
            <a:pPr marL="0" indent="0">
              <a:buNone/>
            </a:pPr>
            <a:r>
              <a:rPr lang="en-US" sz="2000" dirty="0"/>
              <a:t>}</a:t>
            </a:r>
            <a:endParaRPr lang="en-IN" sz="2000" dirty="0"/>
          </a:p>
        </p:txBody>
      </p:sp>
    </p:spTree>
    <p:extLst>
      <p:ext uri="{BB962C8B-B14F-4D97-AF65-F5344CB8AC3E}">
        <p14:creationId xmlns:p14="http://schemas.microsoft.com/office/powerpoint/2010/main" val="12500938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6037"/>
            <a:ext cx="8229600" cy="1143000"/>
          </a:xfrm>
        </p:spPr>
        <p:txBody>
          <a:bodyPr>
            <a:normAutofit fontScale="90000"/>
          </a:bodyPr>
          <a:lstStyle/>
          <a:p>
            <a:r>
              <a:rPr lang="en-IN" dirty="0"/>
              <a:t>Register</a:t>
            </a:r>
            <a:br>
              <a:rPr lang="en-IN" dirty="0"/>
            </a:br>
            <a:endParaRPr lang="en-IN" dirty="0"/>
          </a:p>
        </p:txBody>
      </p:sp>
      <p:sp>
        <p:nvSpPr>
          <p:cNvPr id="3" name="Content Placeholder 2"/>
          <p:cNvSpPr>
            <a:spLocks noGrp="1"/>
          </p:cNvSpPr>
          <p:nvPr>
            <p:ph idx="1"/>
          </p:nvPr>
        </p:nvSpPr>
        <p:spPr>
          <a:xfrm>
            <a:off x="304800" y="617537"/>
            <a:ext cx="8229600" cy="4525963"/>
          </a:xfrm>
        </p:spPr>
        <p:txBody>
          <a:bodyPr>
            <a:noAutofit/>
          </a:bodyPr>
          <a:lstStyle/>
          <a:p>
            <a:r>
              <a:rPr lang="en-US" sz="2400" dirty="0"/>
              <a:t>The variables defined as the register is allocated the memory into the CPU registers depending upon the size of the memory remaining in the CPU.</a:t>
            </a:r>
          </a:p>
          <a:p>
            <a:r>
              <a:rPr lang="en-US" sz="2400" dirty="0"/>
              <a:t>We can not dereference the register variables, i.e., we can not use &amp;operator for the register variable.</a:t>
            </a:r>
          </a:p>
          <a:p>
            <a:r>
              <a:rPr lang="en-US" sz="2400" dirty="0"/>
              <a:t>The access time of the register variables is faster than the automatic variables.</a:t>
            </a:r>
          </a:p>
          <a:p>
            <a:r>
              <a:rPr lang="en-US" sz="2400" dirty="0"/>
              <a:t>We can store pointers into the register, i.e., a register can store the address of a variable.</a:t>
            </a:r>
          </a:p>
          <a:p>
            <a:r>
              <a:rPr lang="en-US" sz="2400" b="1" dirty="0">
                <a:solidFill>
                  <a:srgbClr val="FF0000"/>
                </a:solidFill>
              </a:rPr>
              <a:t>Static variables can not be stored into the register since we can not use more than one storage </a:t>
            </a:r>
            <a:r>
              <a:rPr lang="en-US" sz="2400" b="1" dirty="0" err="1">
                <a:solidFill>
                  <a:srgbClr val="FF0000"/>
                </a:solidFill>
              </a:rPr>
              <a:t>specifier</a:t>
            </a:r>
            <a:r>
              <a:rPr lang="en-US" sz="2400" b="1" dirty="0">
                <a:solidFill>
                  <a:srgbClr val="FF0000"/>
                </a:solidFill>
              </a:rPr>
              <a:t> for the same variable.</a:t>
            </a:r>
          </a:p>
          <a:p>
            <a:endParaRPr lang="en-IN" sz="2400" dirty="0"/>
          </a:p>
        </p:txBody>
      </p:sp>
    </p:spTree>
    <p:extLst>
      <p:ext uri="{BB962C8B-B14F-4D97-AF65-F5344CB8AC3E}">
        <p14:creationId xmlns:p14="http://schemas.microsoft.com/office/powerpoint/2010/main" val="29927708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Register</a:t>
            </a:r>
            <a:endParaRPr lang="en-IN" dirty="0"/>
          </a:p>
        </p:txBody>
      </p:sp>
      <p:graphicFrame>
        <p:nvGraphicFramePr>
          <p:cNvPr id="4" name="Content Placeholder 3"/>
          <p:cNvGraphicFramePr>
            <a:graphicFrameLocks noGrp="1"/>
          </p:cNvGraphicFramePr>
          <p:nvPr>
            <p:ph idx="1"/>
          </p:nvPr>
        </p:nvGraphicFramePr>
        <p:xfrm>
          <a:off x="826306" y="1600200"/>
          <a:ext cx="7491388" cy="4525964"/>
        </p:xfrm>
        <a:graphic>
          <a:graphicData uri="http://schemas.openxmlformats.org/drawingml/2006/table">
            <a:tbl>
              <a:tblPr/>
              <a:tblGrid>
                <a:gridCol w="3745694">
                  <a:extLst>
                    <a:ext uri="{9D8B030D-6E8A-4147-A177-3AD203B41FA5}">
                      <a16:colId xmlns:a16="http://schemas.microsoft.com/office/drawing/2014/main" val="20000"/>
                    </a:ext>
                  </a:extLst>
                </a:gridCol>
                <a:gridCol w="3745694">
                  <a:extLst>
                    <a:ext uri="{9D8B030D-6E8A-4147-A177-3AD203B41FA5}">
                      <a16:colId xmlns:a16="http://schemas.microsoft.com/office/drawing/2014/main" val="20001"/>
                    </a:ext>
                  </a:extLst>
                </a:gridCol>
              </a:tblGrid>
              <a:tr h="1131491">
                <a:tc>
                  <a:txBody>
                    <a:bodyPr/>
                    <a:lstStyle/>
                    <a:p>
                      <a:pPr algn="l"/>
                      <a:r>
                        <a:rPr lang="en-IN" sz="1700" b="1" dirty="0">
                          <a:solidFill>
                            <a:srgbClr val="000000"/>
                          </a:solidFill>
                          <a:effectLst/>
                          <a:latin typeface="Inter"/>
                        </a:rPr>
                        <a:t>Parameter</a:t>
                      </a:r>
                      <a:endParaRPr lang="en-IN" sz="1700" dirty="0">
                        <a:solidFill>
                          <a:srgbClr val="000000"/>
                        </a:solidFill>
                        <a:effectLst/>
                        <a:latin typeface="Inter"/>
                      </a:endParaRPr>
                    </a:p>
                  </a:txBody>
                  <a:tcPr marL="74082" marR="74082" marT="18520" marB="55561" anchor="ctr">
                    <a:lnL w="9525" cap="flat" cmpd="sng" algn="ctr">
                      <a:solidFill>
                        <a:srgbClr val="003D5C"/>
                      </a:solidFill>
                      <a:prstDash val="solid"/>
                      <a:round/>
                      <a:headEnd type="none" w="med" len="med"/>
                      <a:tailEnd type="none" w="med" len="med"/>
                    </a:lnL>
                    <a:lnR w="9525" cap="flat" cmpd="sng" algn="ctr">
                      <a:solidFill>
                        <a:srgbClr val="003D5C"/>
                      </a:solidFill>
                      <a:prstDash val="solid"/>
                      <a:round/>
                      <a:headEnd type="none" w="med" len="med"/>
                      <a:tailEnd type="none" w="med" len="med"/>
                    </a:lnR>
                    <a:lnT w="9525" cap="flat" cmpd="sng" algn="ctr">
                      <a:solidFill>
                        <a:srgbClr val="003D5C"/>
                      </a:solidFill>
                      <a:prstDash val="solid"/>
                      <a:round/>
                      <a:headEnd type="none" w="med" len="med"/>
                      <a:tailEnd type="none" w="med" len="med"/>
                    </a:lnT>
                    <a:lnB w="9525" cap="flat" cmpd="sng" algn="ctr">
                      <a:solidFill>
                        <a:srgbClr val="003D5C"/>
                      </a:solidFill>
                      <a:prstDash val="solid"/>
                      <a:round/>
                      <a:headEnd type="none" w="med" len="med"/>
                      <a:tailEnd type="none" w="med" len="med"/>
                    </a:lnB>
                    <a:solidFill>
                      <a:srgbClr val="FFFFFF"/>
                    </a:solidFill>
                  </a:tcPr>
                </a:tc>
                <a:tc>
                  <a:txBody>
                    <a:bodyPr/>
                    <a:lstStyle/>
                    <a:p>
                      <a:pPr algn="l"/>
                      <a:r>
                        <a:rPr lang="en-IN" sz="1700" b="1">
                          <a:solidFill>
                            <a:srgbClr val="000000"/>
                          </a:solidFill>
                          <a:effectLst/>
                          <a:latin typeface="Inter"/>
                        </a:rPr>
                        <a:t>Value</a:t>
                      </a:r>
                      <a:endParaRPr lang="en-IN" sz="1700">
                        <a:solidFill>
                          <a:srgbClr val="000000"/>
                        </a:solidFill>
                        <a:effectLst/>
                        <a:latin typeface="Inter"/>
                      </a:endParaRPr>
                    </a:p>
                  </a:txBody>
                  <a:tcPr marL="74082" marR="74082" marT="18520" marB="55561" anchor="ctr">
                    <a:lnL w="9525" cap="flat" cmpd="sng" algn="ctr">
                      <a:solidFill>
                        <a:srgbClr val="003D5C"/>
                      </a:solidFill>
                      <a:prstDash val="solid"/>
                      <a:round/>
                      <a:headEnd type="none" w="med" len="med"/>
                      <a:tailEnd type="none" w="med" len="med"/>
                    </a:lnL>
                    <a:lnR w="9525" cap="flat" cmpd="sng" algn="ctr">
                      <a:solidFill>
                        <a:srgbClr val="003D5C"/>
                      </a:solidFill>
                      <a:prstDash val="solid"/>
                      <a:round/>
                      <a:headEnd type="none" w="med" len="med"/>
                      <a:tailEnd type="none" w="med" len="med"/>
                    </a:lnR>
                    <a:lnT w="9525" cap="flat" cmpd="sng" algn="ctr">
                      <a:solidFill>
                        <a:srgbClr val="003D5C"/>
                      </a:solidFill>
                      <a:prstDash val="solid"/>
                      <a:round/>
                      <a:headEnd type="none" w="med" len="med"/>
                      <a:tailEnd type="none" w="med" len="med"/>
                    </a:lnT>
                    <a:lnB w="9525" cap="flat" cmpd="sng" algn="ctr">
                      <a:solidFill>
                        <a:srgbClr val="003D5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1131491">
                <a:tc>
                  <a:txBody>
                    <a:bodyPr/>
                    <a:lstStyle/>
                    <a:p>
                      <a:pPr algn="l"/>
                      <a:r>
                        <a:rPr lang="en-IN" sz="1700">
                          <a:solidFill>
                            <a:srgbClr val="000000"/>
                          </a:solidFill>
                          <a:effectLst/>
                          <a:latin typeface="Inter"/>
                        </a:rPr>
                        <a:t>Keyword used</a:t>
                      </a:r>
                    </a:p>
                  </a:txBody>
                  <a:tcPr marL="74082" marR="74082" marT="18520" marB="55561" anchor="ctr">
                    <a:lnL w="9525" cap="flat" cmpd="sng" algn="ctr">
                      <a:solidFill>
                        <a:srgbClr val="003D5C"/>
                      </a:solidFill>
                      <a:prstDash val="solid"/>
                      <a:round/>
                      <a:headEnd type="none" w="med" len="med"/>
                      <a:tailEnd type="none" w="med" len="med"/>
                    </a:lnL>
                    <a:lnR w="9525" cap="flat" cmpd="sng" algn="ctr">
                      <a:solidFill>
                        <a:srgbClr val="003D5C"/>
                      </a:solidFill>
                      <a:prstDash val="solid"/>
                      <a:round/>
                      <a:headEnd type="none" w="med" len="med"/>
                      <a:tailEnd type="none" w="med" len="med"/>
                    </a:lnR>
                    <a:lnT w="9525" cap="flat" cmpd="sng" algn="ctr">
                      <a:solidFill>
                        <a:srgbClr val="003D5C"/>
                      </a:solidFill>
                      <a:prstDash val="solid"/>
                      <a:round/>
                      <a:headEnd type="none" w="med" len="med"/>
                      <a:tailEnd type="none" w="med" len="med"/>
                    </a:lnT>
                    <a:lnB w="9525" cap="flat" cmpd="sng" algn="ctr">
                      <a:solidFill>
                        <a:srgbClr val="003D5C"/>
                      </a:solidFill>
                      <a:prstDash val="solid"/>
                      <a:round/>
                      <a:headEnd type="none" w="med" len="med"/>
                      <a:tailEnd type="none" w="med" len="med"/>
                    </a:lnB>
                    <a:solidFill>
                      <a:srgbClr val="FFFFFF"/>
                    </a:solidFill>
                  </a:tcPr>
                </a:tc>
                <a:tc>
                  <a:txBody>
                    <a:bodyPr/>
                    <a:lstStyle/>
                    <a:p>
                      <a:pPr algn="l"/>
                      <a:r>
                        <a:rPr lang="en-IN" sz="1700" dirty="0">
                          <a:solidFill>
                            <a:srgbClr val="000000"/>
                          </a:solidFill>
                          <a:effectLst/>
                          <a:latin typeface="Inter"/>
                        </a:rPr>
                        <a:t>register</a:t>
                      </a:r>
                    </a:p>
                  </a:txBody>
                  <a:tcPr marL="74082" marR="74082" marT="18520" marB="55561" anchor="ctr">
                    <a:lnL w="9525" cap="flat" cmpd="sng" algn="ctr">
                      <a:solidFill>
                        <a:srgbClr val="003D5C"/>
                      </a:solidFill>
                      <a:prstDash val="solid"/>
                      <a:round/>
                      <a:headEnd type="none" w="med" len="med"/>
                      <a:tailEnd type="none" w="med" len="med"/>
                    </a:lnL>
                    <a:lnR w="9525" cap="flat" cmpd="sng" algn="ctr">
                      <a:solidFill>
                        <a:srgbClr val="003D5C"/>
                      </a:solidFill>
                      <a:prstDash val="solid"/>
                      <a:round/>
                      <a:headEnd type="none" w="med" len="med"/>
                      <a:tailEnd type="none" w="med" len="med"/>
                    </a:lnR>
                    <a:lnT w="9525" cap="flat" cmpd="sng" algn="ctr">
                      <a:solidFill>
                        <a:srgbClr val="003D5C"/>
                      </a:solidFill>
                      <a:prstDash val="solid"/>
                      <a:round/>
                      <a:headEnd type="none" w="med" len="med"/>
                      <a:tailEnd type="none" w="med" len="med"/>
                    </a:lnT>
                    <a:lnB w="9525" cap="flat" cmpd="sng" algn="ctr">
                      <a:solidFill>
                        <a:srgbClr val="003D5C"/>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131491">
                <a:tc>
                  <a:txBody>
                    <a:bodyPr/>
                    <a:lstStyle/>
                    <a:p>
                      <a:pPr algn="l"/>
                      <a:r>
                        <a:rPr lang="en-IN" sz="1700">
                          <a:solidFill>
                            <a:srgbClr val="000000"/>
                          </a:solidFill>
                          <a:effectLst/>
                          <a:latin typeface="Inter"/>
                        </a:rPr>
                        <a:t>Lifetime</a:t>
                      </a:r>
                    </a:p>
                  </a:txBody>
                  <a:tcPr marL="74082" marR="74082" marT="18520" marB="55561" anchor="ctr">
                    <a:lnL w="9525" cap="flat" cmpd="sng" algn="ctr">
                      <a:solidFill>
                        <a:srgbClr val="003D5C"/>
                      </a:solidFill>
                      <a:prstDash val="solid"/>
                      <a:round/>
                      <a:headEnd type="none" w="med" len="med"/>
                      <a:tailEnd type="none" w="med" len="med"/>
                    </a:lnL>
                    <a:lnR w="9525" cap="flat" cmpd="sng" algn="ctr">
                      <a:solidFill>
                        <a:srgbClr val="003D5C"/>
                      </a:solidFill>
                      <a:prstDash val="solid"/>
                      <a:round/>
                      <a:headEnd type="none" w="med" len="med"/>
                      <a:tailEnd type="none" w="med" len="med"/>
                    </a:lnR>
                    <a:lnT w="9525" cap="flat" cmpd="sng" algn="ctr">
                      <a:solidFill>
                        <a:srgbClr val="003D5C"/>
                      </a:solidFill>
                      <a:prstDash val="solid"/>
                      <a:round/>
                      <a:headEnd type="none" w="med" len="med"/>
                      <a:tailEnd type="none" w="med" len="med"/>
                    </a:lnT>
                    <a:lnB w="9525" cap="flat" cmpd="sng" algn="ctr">
                      <a:solidFill>
                        <a:srgbClr val="003D5C"/>
                      </a:solidFill>
                      <a:prstDash val="solid"/>
                      <a:round/>
                      <a:headEnd type="none" w="med" len="med"/>
                      <a:tailEnd type="none" w="med" len="med"/>
                    </a:lnB>
                    <a:solidFill>
                      <a:srgbClr val="FFFFFF"/>
                    </a:solidFill>
                  </a:tcPr>
                </a:tc>
                <a:tc>
                  <a:txBody>
                    <a:bodyPr/>
                    <a:lstStyle/>
                    <a:p>
                      <a:pPr algn="l"/>
                      <a:r>
                        <a:rPr lang="en-IN" sz="1700">
                          <a:solidFill>
                            <a:srgbClr val="000000"/>
                          </a:solidFill>
                          <a:effectLst/>
                          <a:latin typeface="Inter"/>
                        </a:rPr>
                        <a:t>within the function block </a:t>
                      </a:r>
                    </a:p>
                  </a:txBody>
                  <a:tcPr marL="74082" marR="74082" marT="18520" marB="55561" anchor="ctr">
                    <a:lnL w="9525" cap="flat" cmpd="sng" algn="ctr">
                      <a:solidFill>
                        <a:srgbClr val="003D5C"/>
                      </a:solidFill>
                      <a:prstDash val="solid"/>
                      <a:round/>
                      <a:headEnd type="none" w="med" len="med"/>
                      <a:tailEnd type="none" w="med" len="med"/>
                    </a:lnL>
                    <a:lnR w="9525" cap="flat" cmpd="sng" algn="ctr">
                      <a:solidFill>
                        <a:srgbClr val="003D5C"/>
                      </a:solidFill>
                      <a:prstDash val="solid"/>
                      <a:round/>
                      <a:headEnd type="none" w="med" len="med"/>
                      <a:tailEnd type="none" w="med" len="med"/>
                    </a:lnR>
                    <a:lnT w="9525" cap="flat" cmpd="sng" algn="ctr">
                      <a:solidFill>
                        <a:srgbClr val="003D5C"/>
                      </a:solidFill>
                      <a:prstDash val="solid"/>
                      <a:round/>
                      <a:headEnd type="none" w="med" len="med"/>
                      <a:tailEnd type="none" w="med" len="med"/>
                    </a:lnT>
                    <a:lnB w="9525" cap="flat" cmpd="sng" algn="ctr">
                      <a:solidFill>
                        <a:srgbClr val="003D5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1131491">
                <a:tc>
                  <a:txBody>
                    <a:bodyPr/>
                    <a:lstStyle/>
                    <a:p>
                      <a:pPr algn="l"/>
                      <a:r>
                        <a:rPr lang="en-IN" sz="1700">
                          <a:solidFill>
                            <a:srgbClr val="000000"/>
                          </a:solidFill>
                          <a:effectLst/>
                          <a:latin typeface="Inter"/>
                        </a:rPr>
                        <a:t>Default value</a:t>
                      </a:r>
                    </a:p>
                  </a:txBody>
                  <a:tcPr marL="74082" marR="74082" marT="18520" marB="55561" anchor="ctr">
                    <a:lnL w="9525" cap="flat" cmpd="sng" algn="ctr">
                      <a:solidFill>
                        <a:srgbClr val="003D5C"/>
                      </a:solidFill>
                      <a:prstDash val="solid"/>
                      <a:round/>
                      <a:headEnd type="none" w="med" len="med"/>
                      <a:tailEnd type="none" w="med" len="med"/>
                    </a:lnL>
                    <a:lnR w="9525" cap="flat" cmpd="sng" algn="ctr">
                      <a:solidFill>
                        <a:srgbClr val="003D5C"/>
                      </a:solidFill>
                      <a:prstDash val="solid"/>
                      <a:round/>
                      <a:headEnd type="none" w="med" len="med"/>
                      <a:tailEnd type="none" w="med" len="med"/>
                    </a:lnR>
                    <a:lnT w="9525" cap="flat" cmpd="sng" algn="ctr">
                      <a:solidFill>
                        <a:srgbClr val="003D5C"/>
                      </a:solidFill>
                      <a:prstDash val="solid"/>
                      <a:round/>
                      <a:headEnd type="none" w="med" len="med"/>
                      <a:tailEnd type="none" w="med" len="med"/>
                    </a:lnT>
                    <a:lnB w="9525" cap="flat" cmpd="sng" algn="ctr">
                      <a:solidFill>
                        <a:srgbClr val="003D5C"/>
                      </a:solidFill>
                      <a:prstDash val="solid"/>
                      <a:round/>
                      <a:headEnd type="none" w="med" len="med"/>
                      <a:tailEnd type="none" w="med" len="med"/>
                    </a:lnB>
                    <a:solidFill>
                      <a:srgbClr val="FFFFFF"/>
                    </a:solidFill>
                  </a:tcPr>
                </a:tc>
                <a:tc>
                  <a:txBody>
                    <a:bodyPr/>
                    <a:lstStyle/>
                    <a:p>
                      <a:pPr algn="l"/>
                      <a:r>
                        <a:rPr lang="en-IN" sz="1700" dirty="0">
                          <a:solidFill>
                            <a:srgbClr val="000000"/>
                          </a:solidFill>
                          <a:effectLst/>
                          <a:latin typeface="Inter"/>
                        </a:rPr>
                        <a:t>Garbage value</a:t>
                      </a:r>
                    </a:p>
                  </a:txBody>
                  <a:tcPr marL="74082" marR="74082" marT="18520" marB="55561" anchor="ctr">
                    <a:lnL w="9525" cap="flat" cmpd="sng" algn="ctr">
                      <a:solidFill>
                        <a:srgbClr val="003D5C"/>
                      </a:solidFill>
                      <a:prstDash val="solid"/>
                      <a:round/>
                      <a:headEnd type="none" w="med" len="med"/>
                      <a:tailEnd type="none" w="med" len="med"/>
                    </a:lnL>
                    <a:lnR w="9525" cap="flat" cmpd="sng" algn="ctr">
                      <a:solidFill>
                        <a:srgbClr val="003D5C"/>
                      </a:solidFill>
                      <a:prstDash val="solid"/>
                      <a:round/>
                      <a:headEnd type="none" w="med" len="med"/>
                      <a:tailEnd type="none" w="med" len="med"/>
                    </a:lnR>
                    <a:lnT w="9525" cap="flat" cmpd="sng" algn="ctr">
                      <a:solidFill>
                        <a:srgbClr val="003D5C"/>
                      </a:solidFill>
                      <a:prstDash val="solid"/>
                      <a:round/>
                      <a:headEnd type="none" w="med" len="med"/>
                      <a:tailEnd type="none" w="med" len="med"/>
                    </a:lnT>
                    <a:lnB w="9525" cap="flat" cmpd="sng" algn="ctr">
                      <a:solidFill>
                        <a:srgbClr val="003D5C"/>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2041794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a:t>Example 1</a:t>
            </a:r>
            <a:br>
              <a:rPr lang="en-IN"/>
            </a:br>
            <a:endParaRPr lang="en-IN"/>
          </a:p>
        </p:txBody>
      </p:sp>
      <p:sp>
        <p:nvSpPr>
          <p:cNvPr id="3" name="Content Placeholder 2"/>
          <p:cNvSpPr>
            <a:spLocks noGrp="1"/>
          </p:cNvSpPr>
          <p:nvPr>
            <p:ph idx="1"/>
          </p:nvPr>
        </p:nvSpPr>
        <p:spPr>
          <a:xfrm>
            <a:off x="457200" y="1600200"/>
            <a:ext cx="8534400" cy="4525963"/>
          </a:xfrm>
        </p:spPr>
        <p:txBody>
          <a:bodyPr/>
          <a:lstStyle/>
          <a:p>
            <a:pPr marL="0" indent="0">
              <a:buNone/>
            </a:pPr>
            <a:r>
              <a:rPr lang="en-US" dirty="0"/>
              <a:t>#include &lt;</a:t>
            </a:r>
            <a:r>
              <a:rPr lang="en-US" dirty="0" err="1"/>
              <a:t>stdio.h</a:t>
            </a:r>
            <a:r>
              <a:rPr lang="en-US" dirty="0"/>
              <a:t>&gt;  </a:t>
            </a:r>
          </a:p>
          <a:p>
            <a:pPr marL="0" indent="0">
              <a:buNone/>
            </a:pPr>
            <a:r>
              <a:rPr lang="en-US" b="1" dirty="0" err="1"/>
              <a:t>int</a:t>
            </a:r>
            <a:r>
              <a:rPr lang="en-US" dirty="0"/>
              <a:t> main()  </a:t>
            </a:r>
          </a:p>
          <a:p>
            <a:pPr marL="0" indent="0">
              <a:buNone/>
            </a:pPr>
            <a:r>
              <a:rPr lang="en-US" dirty="0"/>
              <a:t>{  </a:t>
            </a:r>
          </a:p>
          <a:p>
            <a:pPr marL="0" indent="0">
              <a:buNone/>
            </a:pPr>
            <a:r>
              <a:rPr lang="en-US" b="1" dirty="0"/>
              <a:t>register</a:t>
            </a:r>
            <a:r>
              <a:rPr lang="en-US" dirty="0"/>
              <a:t> </a:t>
            </a:r>
            <a:r>
              <a:rPr lang="en-US" b="1" dirty="0"/>
              <a:t>int</a:t>
            </a:r>
            <a:r>
              <a:rPr lang="en-US" dirty="0"/>
              <a:t> a; </a:t>
            </a:r>
          </a:p>
          <a:p>
            <a:pPr marL="0" indent="0">
              <a:buNone/>
            </a:pPr>
            <a:r>
              <a:rPr lang="en-US" dirty="0" err="1"/>
              <a:t>printf</a:t>
            </a:r>
            <a:r>
              <a:rPr lang="en-US" dirty="0"/>
              <a:t>("%</a:t>
            </a:r>
            <a:r>
              <a:rPr lang="en-US" dirty="0" err="1"/>
              <a:t>d",a</a:t>
            </a:r>
            <a:r>
              <a:rPr lang="en-US" dirty="0"/>
              <a:t>);  </a:t>
            </a:r>
          </a:p>
          <a:p>
            <a:pPr marL="0" indent="0">
              <a:buNone/>
            </a:pPr>
            <a:r>
              <a:rPr lang="en-US" dirty="0"/>
              <a:t>}  </a:t>
            </a:r>
          </a:p>
          <a:p>
            <a:pPr marL="0" indent="0">
              <a:buNone/>
            </a:pPr>
            <a:endParaRPr lang="en-IN" dirty="0"/>
          </a:p>
        </p:txBody>
      </p:sp>
    </p:spTree>
    <p:extLst>
      <p:ext uri="{BB962C8B-B14F-4D97-AF65-F5344CB8AC3E}">
        <p14:creationId xmlns:p14="http://schemas.microsoft.com/office/powerpoint/2010/main" val="34580949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IN" dirty="0"/>
              <a:t>External</a:t>
            </a:r>
            <a:br>
              <a:rPr lang="en-IN" dirty="0"/>
            </a:br>
            <a:endParaRPr lang="en-IN" dirty="0"/>
          </a:p>
        </p:txBody>
      </p:sp>
      <p:sp>
        <p:nvSpPr>
          <p:cNvPr id="3" name="Content Placeholder 2"/>
          <p:cNvSpPr>
            <a:spLocks noGrp="1"/>
          </p:cNvSpPr>
          <p:nvPr>
            <p:ph idx="1"/>
          </p:nvPr>
        </p:nvSpPr>
        <p:spPr>
          <a:xfrm>
            <a:off x="457200" y="990600"/>
            <a:ext cx="8229600" cy="4525963"/>
          </a:xfrm>
        </p:spPr>
        <p:txBody>
          <a:bodyPr>
            <a:normAutofit fontScale="70000" lnSpcReduction="20000"/>
          </a:bodyPr>
          <a:lstStyle/>
          <a:p>
            <a:r>
              <a:rPr lang="en-US" dirty="0"/>
              <a:t>The external storage class is used to tell the compiler that the variable defined as extern is declared with an </a:t>
            </a:r>
            <a:r>
              <a:rPr lang="en-US" b="1" dirty="0"/>
              <a:t>external linkage elsewhere in the program</a:t>
            </a:r>
            <a:r>
              <a:rPr lang="en-US" dirty="0"/>
              <a:t>.</a:t>
            </a:r>
          </a:p>
          <a:p>
            <a:r>
              <a:rPr lang="en-US" dirty="0"/>
              <a:t>The variables declared as extern are not allocated any memory. It is only declaration and intended to specify that the variable is declared elsewhere in the program.</a:t>
            </a:r>
          </a:p>
          <a:p>
            <a:r>
              <a:rPr lang="en-US" dirty="0"/>
              <a:t>The default initial value of external integral type is 0 otherwise null.</a:t>
            </a:r>
          </a:p>
          <a:p>
            <a:r>
              <a:rPr lang="en-US" dirty="0"/>
              <a:t>We can only initialize the extern variable globally, i.e., we can not initialize the external variable within any block or method.</a:t>
            </a:r>
          </a:p>
          <a:p>
            <a:r>
              <a:rPr lang="en-US" dirty="0"/>
              <a:t>An external variable can be declared many times but can be initialized at only once.</a:t>
            </a:r>
          </a:p>
          <a:p>
            <a:r>
              <a:rPr lang="en-US" dirty="0"/>
              <a:t>If a variable is declared as external then the compiler searches for that variable to be initialized in the program. If it is not, then the compiler will show an error.</a:t>
            </a:r>
          </a:p>
          <a:p>
            <a:pPr marL="0" indent="0">
              <a:buNone/>
            </a:pPr>
            <a:endParaRPr lang="en-IN" dirty="0"/>
          </a:p>
        </p:txBody>
      </p:sp>
    </p:spTree>
    <p:extLst>
      <p:ext uri="{BB962C8B-B14F-4D97-AF65-F5344CB8AC3E}">
        <p14:creationId xmlns:p14="http://schemas.microsoft.com/office/powerpoint/2010/main" val="9787040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FF0000"/>
                </a:solidFill>
              </a:rPr>
              <a:t>Myfile.h</a:t>
            </a:r>
            <a:r>
              <a:rPr lang="en-US" dirty="0">
                <a:solidFill>
                  <a:srgbClr val="FF0000"/>
                </a:solidFill>
              </a:rPr>
              <a:t> or </a:t>
            </a:r>
            <a:r>
              <a:rPr lang="en-US" dirty="0" err="1">
                <a:solidFill>
                  <a:srgbClr val="FF0000"/>
                </a:solidFill>
              </a:rPr>
              <a:t>Myfile.c</a:t>
            </a:r>
            <a:endParaRPr lang="en-IN" dirty="0">
              <a:solidFill>
                <a:srgbClr val="FF0000"/>
              </a:solidFill>
            </a:endParaRPr>
          </a:p>
        </p:txBody>
      </p:sp>
      <p:sp>
        <p:nvSpPr>
          <p:cNvPr id="3" name="Content Placeholder 2"/>
          <p:cNvSpPr>
            <a:spLocks noGrp="1"/>
          </p:cNvSpPr>
          <p:nvPr>
            <p:ph idx="1"/>
          </p:nvPr>
        </p:nvSpPr>
        <p:spPr/>
        <p:txBody>
          <a:bodyPr/>
          <a:lstStyle/>
          <a:p>
            <a:pPr marL="0" indent="0">
              <a:buNone/>
            </a:pPr>
            <a:r>
              <a:rPr lang="en-US" dirty="0"/>
              <a:t>#include&lt;</a:t>
            </a:r>
            <a:r>
              <a:rPr lang="en-US" dirty="0" err="1"/>
              <a:t>stdio.h</a:t>
            </a:r>
            <a:r>
              <a:rPr lang="en-US" dirty="0"/>
              <a:t>&gt;</a:t>
            </a:r>
          </a:p>
          <a:p>
            <a:pPr marL="0" indent="0">
              <a:buNone/>
            </a:pPr>
            <a:r>
              <a:rPr lang="en-US" dirty="0"/>
              <a:t> </a:t>
            </a:r>
            <a:r>
              <a:rPr lang="en-US" dirty="0" err="1"/>
              <a:t>int</a:t>
            </a:r>
            <a:r>
              <a:rPr lang="en-US" dirty="0"/>
              <a:t> a=10;</a:t>
            </a:r>
          </a:p>
          <a:p>
            <a:pPr marL="0" indent="0">
              <a:buNone/>
            </a:pPr>
            <a:r>
              <a:rPr lang="en-US" dirty="0"/>
              <a:t>void print(void)</a:t>
            </a:r>
          </a:p>
          <a:p>
            <a:pPr marL="0" indent="0">
              <a:buNone/>
            </a:pPr>
            <a:r>
              <a:rPr lang="en-US" dirty="0"/>
              <a:t>{</a:t>
            </a:r>
          </a:p>
          <a:p>
            <a:pPr marL="0" indent="0">
              <a:buNone/>
            </a:pPr>
            <a:r>
              <a:rPr lang="en-US" dirty="0"/>
              <a:t> </a:t>
            </a:r>
            <a:r>
              <a:rPr lang="en-US" dirty="0" err="1"/>
              <a:t>printf</a:t>
            </a:r>
            <a:r>
              <a:rPr lang="en-US" dirty="0"/>
              <a:t>(“%</a:t>
            </a:r>
            <a:r>
              <a:rPr lang="en-US" dirty="0" err="1"/>
              <a:t>d”,a</a:t>
            </a:r>
            <a:r>
              <a:rPr lang="en-US" dirty="0"/>
              <a:t>);</a:t>
            </a:r>
          </a:p>
          <a:p>
            <a:pPr marL="0" indent="0">
              <a:buNone/>
            </a:pPr>
            <a:r>
              <a:rPr lang="en-US" dirty="0"/>
              <a:t>return;</a:t>
            </a:r>
          </a:p>
          <a:p>
            <a:pPr marL="0" indent="0">
              <a:buNone/>
            </a:pPr>
            <a:r>
              <a:rPr lang="en-US" dirty="0"/>
              <a:t>}</a:t>
            </a:r>
            <a:endParaRPr lang="en-IN" dirty="0"/>
          </a:p>
        </p:txBody>
      </p:sp>
    </p:spTree>
    <p:extLst>
      <p:ext uri="{BB962C8B-B14F-4D97-AF65-F5344CB8AC3E}">
        <p14:creationId xmlns:p14="http://schemas.microsoft.com/office/powerpoint/2010/main" val="16794136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Samextern.c</a:t>
            </a:r>
            <a:endParaRPr lang="en-IN" dirty="0"/>
          </a:p>
        </p:txBody>
      </p:sp>
      <p:sp>
        <p:nvSpPr>
          <p:cNvPr id="3" name="Content Placeholder 2"/>
          <p:cNvSpPr>
            <a:spLocks noGrp="1"/>
          </p:cNvSpPr>
          <p:nvPr>
            <p:ph idx="1"/>
          </p:nvPr>
        </p:nvSpPr>
        <p:spPr>
          <a:xfrm>
            <a:off x="381000" y="1371600"/>
            <a:ext cx="8229600" cy="4525963"/>
          </a:xfrm>
        </p:spPr>
        <p:txBody>
          <a:bodyPr>
            <a:normAutofit lnSpcReduction="10000"/>
          </a:bodyPr>
          <a:lstStyle/>
          <a:p>
            <a:pPr marL="0" indent="0">
              <a:buNone/>
            </a:pPr>
            <a:r>
              <a:rPr lang="en-US" dirty="0"/>
              <a:t>#include&lt;</a:t>
            </a:r>
            <a:r>
              <a:rPr lang="en-US" dirty="0" err="1"/>
              <a:t>stdio.h</a:t>
            </a:r>
            <a:r>
              <a:rPr lang="en-US" dirty="0"/>
              <a:t>&gt;</a:t>
            </a:r>
          </a:p>
          <a:p>
            <a:pPr marL="0" indent="0">
              <a:buNone/>
            </a:pPr>
            <a:r>
              <a:rPr lang="en-US" dirty="0"/>
              <a:t>#include “</a:t>
            </a:r>
            <a:r>
              <a:rPr lang="en-US" dirty="0" err="1"/>
              <a:t>Myfile.h</a:t>
            </a:r>
            <a:r>
              <a:rPr lang="en-US" dirty="0"/>
              <a:t>”</a:t>
            </a:r>
          </a:p>
          <a:p>
            <a:pPr marL="0" indent="0">
              <a:buNone/>
            </a:pPr>
            <a:r>
              <a:rPr lang="en-US" dirty="0"/>
              <a:t> extern </a:t>
            </a:r>
            <a:r>
              <a:rPr lang="en-US" dirty="0" err="1"/>
              <a:t>int</a:t>
            </a:r>
            <a:r>
              <a:rPr lang="en-US" dirty="0"/>
              <a:t> a;</a:t>
            </a:r>
          </a:p>
          <a:p>
            <a:pPr marL="0" indent="0">
              <a:buNone/>
            </a:pPr>
            <a:r>
              <a:rPr lang="en-US" dirty="0"/>
              <a:t> extern void print(void);</a:t>
            </a:r>
          </a:p>
          <a:p>
            <a:pPr marL="0" indent="0">
              <a:buNone/>
            </a:pPr>
            <a:r>
              <a:rPr lang="en-US" dirty="0"/>
              <a:t>void main()</a:t>
            </a:r>
          </a:p>
          <a:p>
            <a:pPr marL="0" indent="0">
              <a:buNone/>
            </a:pPr>
            <a:r>
              <a:rPr lang="en-US" dirty="0"/>
              <a:t>{ </a:t>
            </a:r>
          </a:p>
          <a:p>
            <a:pPr marL="0" indent="0">
              <a:buNone/>
            </a:pPr>
            <a:r>
              <a:rPr lang="en-US" dirty="0"/>
              <a:t>print();</a:t>
            </a:r>
          </a:p>
          <a:p>
            <a:pPr marL="0" indent="0">
              <a:buNone/>
            </a:pPr>
            <a:r>
              <a:rPr lang="en-US" dirty="0"/>
              <a:t>}</a:t>
            </a:r>
            <a:endParaRPr lang="en-IN" dirty="0"/>
          </a:p>
        </p:txBody>
      </p:sp>
    </p:spTree>
    <p:extLst>
      <p:ext uri="{BB962C8B-B14F-4D97-AF65-F5344CB8AC3E}">
        <p14:creationId xmlns:p14="http://schemas.microsoft.com/office/powerpoint/2010/main" val="1597049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File1.c</a:t>
            </a:r>
            <a:br>
              <a:rPr lang="en-IN" dirty="0"/>
            </a:br>
            <a:endParaRPr lang="en-IN" dirty="0"/>
          </a:p>
        </p:txBody>
      </p:sp>
      <p:sp>
        <p:nvSpPr>
          <p:cNvPr id="3" name="Content Placeholder 2"/>
          <p:cNvSpPr>
            <a:spLocks noGrp="1"/>
          </p:cNvSpPr>
          <p:nvPr>
            <p:ph idx="1"/>
          </p:nvPr>
        </p:nvSpPr>
        <p:spPr/>
        <p:txBody>
          <a:bodyPr/>
          <a:lstStyle/>
          <a:p>
            <a:pPr marL="0" indent="0">
              <a:buNone/>
            </a:pPr>
            <a:r>
              <a:rPr lang="en-IN" dirty="0"/>
              <a:t>#include &lt;</a:t>
            </a:r>
            <a:r>
              <a:rPr lang="en-IN" dirty="0" err="1"/>
              <a:t>stdio.h</a:t>
            </a:r>
            <a:r>
              <a:rPr lang="en-IN" dirty="0"/>
              <a:t>&gt;</a:t>
            </a:r>
          </a:p>
          <a:p>
            <a:pPr marL="0" indent="0">
              <a:buNone/>
            </a:pPr>
            <a:r>
              <a:rPr lang="en-IN" dirty="0"/>
              <a:t>int x; </a:t>
            </a:r>
          </a:p>
          <a:p>
            <a:pPr marL="0" indent="0">
              <a:buNone/>
            </a:pPr>
            <a:r>
              <a:rPr lang="en-IN" dirty="0"/>
              <a:t>void </a:t>
            </a:r>
            <a:r>
              <a:rPr lang="en-IN" dirty="0" err="1"/>
              <a:t>print_x</a:t>
            </a:r>
            <a:r>
              <a:rPr lang="en-IN" dirty="0"/>
              <a:t>() {</a:t>
            </a:r>
          </a:p>
          <a:p>
            <a:pPr marL="0" indent="0">
              <a:buNone/>
            </a:pPr>
            <a:r>
              <a:rPr lang="en-IN" dirty="0" err="1"/>
              <a:t>printf</a:t>
            </a:r>
            <a:r>
              <a:rPr lang="en-IN" dirty="0"/>
              <a:t>("x = %d\n“)</a:t>
            </a:r>
          </a:p>
          <a:p>
            <a:pPr marL="0" indent="0">
              <a:buNone/>
            </a:pPr>
            <a:r>
              <a:rPr lang="en-IN" dirty="0"/>
              <a:t>}</a:t>
            </a:r>
          </a:p>
          <a:p>
            <a:pPr marL="0" indent="0">
              <a:buNone/>
            </a:pPr>
            <a:endParaRPr lang="en-IN" dirty="0"/>
          </a:p>
        </p:txBody>
      </p:sp>
    </p:spTree>
    <p:extLst>
      <p:ext uri="{BB962C8B-B14F-4D97-AF65-F5344CB8AC3E}">
        <p14:creationId xmlns:p14="http://schemas.microsoft.com/office/powerpoint/2010/main" val="41269217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File 2.c</a:t>
            </a:r>
            <a:br>
              <a:rPr lang="en-US" dirty="0"/>
            </a:br>
            <a:endParaRPr lang="en-IN" dirty="0"/>
          </a:p>
        </p:txBody>
      </p:sp>
      <p:sp>
        <p:nvSpPr>
          <p:cNvPr id="3" name="Content Placeholder 2"/>
          <p:cNvSpPr>
            <a:spLocks noGrp="1"/>
          </p:cNvSpPr>
          <p:nvPr>
            <p:ph idx="1"/>
          </p:nvPr>
        </p:nvSpPr>
        <p:spPr>
          <a:xfrm>
            <a:off x="381000" y="1295400"/>
            <a:ext cx="8229600" cy="4525963"/>
          </a:xfrm>
        </p:spPr>
        <p:txBody>
          <a:bodyPr>
            <a:normAutofit lnSpcReduction="10000"/>
          </a:bodyPr>
          <a:lstStyle/>
          <a:p>
            <a:pPr marL="0" indent="0">
              <a:buNone/>
            </a:pPr>
            <a:r>
              <a:rPr lang="en-US" dirty="0"/>
              <a:t>#include &lt;</a:t>
            </a:r>
            <a:r>
              <a:rPr lang="en-US" dirty="0" err="1"/>
              <a:t>stdio.h</a:t>
            </a:r>
            <a:r>
              <a:rPr lang="en-US" dirty="0"/>
              <a:t>&gt;</a:t>
            </a:r>
          </a:p>
          <a:p>
            <a:pPr marL="0" indent="0">
              <a:buNone/>
            </a:pPr>
            <a:r>
              <a:rPr lang="en-US" dirty="0"/>
              <a:t>extern </a:t>
            </a:r>
            <a:r>
              <a:rPr lang="en-US" dirty="0" err="1"/>
              <a:t>int</a:t>
            </a:r>
            <a:r>
              <a:rPr lang="en-US" dirty="0"/>
              <a:t> x;</a:t>
            </a:r>
          </a:p>
          <a:p>
            <a:pPr marL="0" indent="0">
              <a:buNone/>
            </a:pPr>
            <a:r>
              <a:rPr lang="en-US" dirty="0"/>
              <a:t>extern void </a:t>
            </a:r>
            <a:r>
              <a:rPr lang="en-US" dirty="0" err="1"/>
              <a:t>print_x</a:t>
            </a:r>
            <a:r>
              <a:rPr lang="en-US" dirty="0"/>
              <a:t>();</a:t>
            </a:r>
          </a:p>
          <a:p>
            <a:pPr marL="0" indent="0">
              <a:buNone/>
            </a:pPr>
            <a:r>
              <a:rPr lang="en-US" dirty="0" err="1"/>
              <a:t>int</a:t>
            </a:r>
            <a:r>
              <a:rPr lang="en-US" dirty="0"/>
              <a:t> main() {</a:t>
            </a:r>
          </a:p>
          <a:p>
            <a:pPr marL="0" indent="0">
              <a:buNone/>
            </a:pPr>
            <a:r>
              <a:rPr lang="en-US" dirty="0"/>
              <a:t>x = 5;</a:t>
            </a:r>
          </a:p>
          <a:p>
            <a:pPr marL="0" indent="0">
              <a:buNone/>
            </a:pPr>
            <a:r>
              <a:rPr lang="en-US" dirty="0" err="1"/>
              <a:t>print_x</a:t>
            </a:r>
            <a:r>
              <a:rPr lang="en-US" dirty="0"/>
              <a:t>();</a:t>
            </a:r>
          </a:p>
          <a:p>
            <a:pPr marL="0" indent="0">
              <a:buNone/>
            </a:pPr>
            <a:r>
              <a:rPr lang="en-US" dirty="0"/>
              <a:t>return 0;</a:t>
            </a:r>
          </a:p>
          <a:p>
            <a:pPr marL="0" indent="0">
              <a:buNone/>
            </a:pPr>
            <a:r>
              <a:rPr lang="en-US" dirty="0"/>
              <a:t>}</a:t>
            </a:r>
          </a:p>
          <a:p>
            <a:pPr marL="0" indent="0">
              <a:buNone/>
            </a:pPr>
            <a:endParaRPr lang="en-IN" dirty="0"/>
          </a:p>
        </p:txBody>
      </p:sp>
    </p:spTree>
    <p:extLst>
      <p:ext uri="{BB962C8B-B14F-4D97-AF65-F5344CB8AC3E}">
        <p14:creationId xmlns:p14="http://schemas.microsoft.com/office/powerpoint/2010/main" val="2573948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dirty="0"/>
              <a:t>File scope of variables in C is defined as having the </a:t>
            </a:r>
            <a:r>
              <a:rPr lang="en-US" i="1" dirty="0"/>
              <a:t>availability</a:t>
            </a:r>
            <a:r>
              <a:rPr lang="en-US" dirty="0"/>
              <a:t> of the variable throughout the file/program. </a:t>
            </a:r>
            <a:r>
              <a:rPr lang="en-US"/>
              <a:t>It means that the variable has a global scope, and it is available all around for every function and every block in the program.</a:t>
            </a:r>
            <a:endParaRPr lang="en-IN"/>
          </a:p>
        </p:txBody>
      </p:sp>
    </p:spTree>
    <p:extLst>
      <p:ext uri="{BB962C8B-B14F-4D97-AF65-F5344CB8AC3E}">
        <p14:creationId xmlns:p14="http://schemas.microsoft.com/office/powerpoint/2010/main" val="627124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normAutofit fontScale="90000"/>
          </a:bodyPr>
          <a:lstStyle/>
          <a:p>
            <a:r>
              <a:rPr lang="en-IN" b="1" dirty="0"/>
              <a:t>2. Block Scope</a:t>
            </a:r>
            <a:br>
              <a:rPr lang="en-IN" b="1" dirty="0"/>
            </a:br>
            <a:endParaRPr lang="en-IN" dirty="0"/>
          </a:p>
        </p:txBody>
      </p:sp>
      <p:sp>
        <p:nvSpPr>
          <p:cNvPr id="3" name="Content Placeholder 2"/>
          <p:cNvSpPr>
            <a:spLocks noGrp="1"/>
          </p:cNvSpPr>
          <p:nvPr>
            <p:ph idx="1"/>
          </p:nvPr>
        </p:nvSpPr>
        <p:spPr>
          <a:xfrm>
            <a:off x="304800" y="609600"/>
            <a:ext cx="8229600" cy="4525963"/>
          </a:xfrm>
        </p:spPr>
        <p:txBody>
          <a:bodyPr>
            <a:noAutofit/>
          </a:bodyPr>
          <a:lstStyle/>
          <a:p>
            <a:pPr marL="0" indent="0">
              <a:buNone/>
            </a:pPr>
            <a:r>
              <a:rPr lang="en-US" sz="2000" dirty="0"/>
              <a:t>#include &lt;</a:t>
            </a:r>
            <a:r>
              <a:rPr lang="en-US" sz="2000" dirty="0" err="1"/>
              <a:t>stdio.h</a:t>
            </a:r>
            <a:r>
              <a:rPr lang="en-US" sz="2000" dirty="0"/>
              <a:t>&gt;</a:t>
            </a:r>
          </a:p>
          <a:p>
            <a:pPr marL="0" indent="0">
              <a:buNone/>
            </a:pPr>
            <a:r>
              <a:rPr lang="en-US" sz="2000" dirty="0" err="1"/>
              <a:t>int</a:t>
            </a:r>
            <a:r>
              <a:rPr lang="en-US" sz="2000" dirty="0"/>
              <a:t> main() {</a:t>
            </a:r>
          </a:p>
          <a:p>
            <a:pPr marL="0" indent="0">
              <a:buNone/>
            </a:pPr>
            <a:r>
              <a:rPr lang="en-US" sz="2000" dirty="0"/>
              <a:t>  </a:t>
            </a:r>
            <a:r>
              <a:rPr lang="en-US" sz="2000" dirty="0" err="1"/>
              <a:t>int</a:t>
            </a:r>
            <a:r>
              <a:rPr lang="en-US" sz="2000" dirty="0"/>
              <a:t> a = 5;</a:t>
            </a:r>
          </a:p>
          <a:p>
            <a:pPr marL="0" indent="0">
              <a:buNone/>
            </a:pPr>
            <a:r>
              <a:rPr lang="en-US" sz="2000" dirty="0"/>
              <a:t>  </a:t>
            </a:r>
            <a:r>
              <a:rPr lang="en-US" sz="2000" dirty="0" err="1"/>
              <a:t>int</a:t>
            </a:r>
            <a:r>
              <a:rPr lang="en-US" sz="2000" dirty="0"/>
              <a:t> b = 10;</a:t>
            </a:r>
          </a:p>
          <a:p>
            <a:pPr marL="0" indent="0">
              <a:buNone/>
            </a:pPr>
            <a:r>
              <a:rPr lang="en-US" sz="2000" dirty="0"/>
              <a:t>  // inner block of code having block scope</a:t>
            </a:r>
          </a:p>
          <a:p>
            <a:pPr marL="0" indent="0">
              <a:buNone/>
            </a:pPr>
            <a:r>
              <a:rPr lang="en-US" sz="2000" dirty="0"/>
              <a:t>  {</a:t>
            </a:r>
          </a:p>
          <a:p>
            <a:pPr marL="0" indent="0">
              <a:buNone/>
            </a:pPr>
            <a:r>
              <a:rPr lang="en-US" sz="2000" dirty="0"/>
              <a:t>    </a:t>
            </a:r>
            <a:r>
              <a:rPr lang="en-US" sz="2000" dirty="0" err="1"/>
              <a:t>int</a:t>
            </a:r>
            <a:r>
              <a:rPr lang="en-US" sz="2000" dirty="0"/>
              <a:t> sum = a + b;</a:t>
            </a:r>
          </a:p>
          <a:p>
            <a:pPr marL="0" indent="0">
              <a:buNone/>
            </a:pPr>
            <a:r>
              <a:rPr lang="en-US" sz="2000" dirty="0"/>
              <a:t>    </a:t>
            </a:r>
            <a:r>
              <a:rPr lang="en-US" sz="2000" dirty="0" err="1"/>
              <a:t>printf</a:t>
            </a:r>
            <a:r>
              <a:rPr lang="en-US" sz="2000" dirty="0"/>
              <a:t>("Sum of a and b: %d", sum);</a:t>
            </a:r>
          </a:p>
          <a:p>
            <a:pPr marL="0" indent="0">
              <a:buNone/>
            </a:pPr>
            <a:r>
              <a:rPr lang="en-US" sz="2000" dirty="0"/>
              <a:t>  }</a:t>
            </a:r>
          </a:p>
          <a:p>
            <a:pPr marL="0" indent="0">
              <a:buNone/>
            </a:pPr>
            <a:r>
              <a:rPr lang="en-US" sz="2000" dirty="0"/>
              <a:t>  // the below statement will throw an error because,</a:t>
            </a:r>
          </a:p>
          <a:p>
            <a:pPr marL="0" indent="0">
              <a:buNone/>
            </a:pPr>
            <a:r>
              <a:rPr lang="en-US" sz="2000" dirty="0"/>
              <a:t>  // sum variable is not available outside the scope of above block,</a:t>
            </a:r>
          </a:p>
          <a:p>
            <a:pPr marL="0" indent="0">
              <a:buNone/>
            </a:pPr>
            <a:r>
              <a:rPr lang="en-US" sz="2000" dirty="0"/>
              <a:t>  // </a:t>
            </a:r>
            <a:r>
              <a:rPr lang="en-US" sz="2000" dirty="0" err="1"/>
              <a:t>printf</a:t>
            </a:r>
            <a:r>
              <a:rPr lang="en-US" sz="2000" dirty="0"/>
              <a:t>("Sum of a and b: %d", sum);</a:t>
            </a:r>
          </a:p>
          <a:p>
            <a:pPr marL="0" indent="0">
              <a:buNone/>
            </a:pPr>
            <a:endParaRPr lang="en-US" sz="2000" dirty="0"/>
          </a:p>
          <a:p>
            <a:pPr marL="0" indent="0">
              <a:buNone/>
            </a:pPr>
            <a:r>
              <a:rPr lang="en-US" sz="2000" dirty="0"/>
              <a:t>  return 0;</a:t>
            </a:r>
          </a:p>
          <a:p>
            <a:pPr marL="0" indent="0">
              <a:buNone/>
            </a:pPr>
            <a:r>
              <a:rPr lang="en-US" sz="2000" dirty="0"/>
              <a:t>}</a:t>
            </a:r>
            <a:endParaRPr lang="en-IN" sz="2000" dirty="0"/>
          </a:p>
        </p:txBody>
      </p:sp>
    </p:spTree>
    <p:extLst>
      <p:ext uri="{BB962C8B-B14F-4D97-AF65-F5344CB8AC3E}">
        <p14:creationId xmlns:p14="http://schemas.microsoft.com/office/powerpoint/2010/main" val="1849505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Block scope of variables in C is defined as when the variable has a limited scope, and the memory occupied by the variable will be deleted once the execution of the block ends. </a:t>
            </a:r>
          </a:p>
          <a:p>
            <a:r>
              <a:rPr lang="en-US" dirty="0"/>
              <a:t>The variable is not accessible or available outside the block.</a:t>
            </a:r>
          </a:p>
          <a:p>
            <a:r>
              <a:rPr lang="en-US" dirty="0"/>
              <a:t> A block of code can be defined in curly braces {</a:t>
            </a:r>
            <a:r>
              <a:rPr lang="en-US" dirty="0" err="1"/>
              <a:t>code_block</a:t>
            </a:r>
            <a:r>
              <a:rPr lang="en-US" dirty="0"/>
              <a:t>}.</a:t>
            </a:r>
            <a:endParaRPr lang="en-IN" dirty="0"/>
          </a:p>
        </p:txBody>
      </p:sp>
    </p:spTree>
    <p:extLst>
      <p:ext uri="{BB962C8B-B14F-4D97-AF65-F5344CB8AC3E}">
        <p14:creationId xmlns:p14="http://schemas.microsoft.com/office/powerpoint/2010/main" val="375406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Function Scope</a:t>
            </a:r>
            <a:br>
              <a:rPr lang="en-IN" b="1" dirty="0"/>
            </a:br>
            <a:endParaRPr lang="en-IN" dirty="0"/>
          </a:p>
        </p:txBody>
      </p:sp>
      <p:sp>
        <p:nvSpPr>
          <p:cNvPr id="3" name="Content Placeholder 2"/>
          <p:cNvSpPr>
            <a:spLocks noGrp="1"/>
          </p:cNvSpPr>
          <p:nvPr>
            <p:ph idx="1"/>
          </p:nvPr>
        </p:nvSpPr>
        <p:spPr>
          <a:xfrm>
            <a:off x="457200" y="1219200"/>
            <a:ext cx="8229600" cy="4525963"/>
          </a:xfrm>
        </p:spPr>
        <p:txBody>
          <a:bodyPr>
            <a:normAutofit fontScale="70000" lnSpcReduction="20000"/>
          </a:bodyPr>
          <a:lstStyle/>
          <a:p>
            <a:pPr marL="0" indent="0">
              <a:buNone/>
            </a:pPr>
            <a:r>
              <a:rPr lang="en-US" dirty="0"/>
              <a:t>#include &lt;</a:t>
            </a:r>
            <a:r>
              <a:rPr lang="en-US" dirty="0" err="1"/>
              <a:t>stdio.h</a:t>
            </a:r>
            <a:r>
              <a:rPr lang="en-US" dirty="0"/>
              <a:t>&gt;</a:t>
            </a:r>
          </a:p>
          <a:p>
            <a:pPr marL="0" indent="0">
              <a:buNone/>
            </a:pPr>
            <a:endParaRPr lang="en-US" dirty="0"/>
          </a:p>
          <a:p>
            <a:pPr marL="0" indent="0">
              <a:buNone/>
            </a:pPr>
            <a:r>
              <a:rPr lang="en-US" dirty="0"/>
              <a:t>void </a:t>
            </a:r>
            <a:r>
              <a:rPr lang="en-US" dirty="0" err="1"/>
              <a:t>findAge</a:t>
            </a:r>
            <a:r>
              <a:rPr lang="en-US" dirty="0"/>
              <a:t>() {</a:t>
            </a:r>
          </a:p>
          <a:p>
            <a:pPr marL="0" indent="0">
              <a:buNone/>
            </a:pPr>
            <a:r>
              <a:rPr lang="en-US" dirty="0"/>
              <a:t>  // the age variable is not accessible outside the function </a:t>
            </a:r>
            <a:r>
              <a:rPr lang="en-US" dirty="0" err="1"/>
              <a:t>findAge</a:t>
            </a:r>
            <a:r>
              <a:rPr lang="en-US" dirty="0"/>
              <a:t>() </a:t>
            </a:r>
          </a:p>
          <a:p>
            <a:pPr marL="0" indent="0">
              <a:buNone/>
            </a:pPr>
            <a:r>
              <a:rPr lang="en-US" dirty="0"/>
              <a:t>  // as it is having local scope to the function i.e. function scope</a:t>
            </a:r>
          </a:p>
          <a:p>
            <a:pPr marL="0" indent="0">
              <a:buNone/>
            </a:pPr>
            <a:r>
              <a:rPr lang="en-US" dirty="0"/>
              <a:t>  </a:t>
            </a:r>
            <a:r>
              <a:rPr lang="en-US" dirty="0" err="1"/>
              <a:t>int</a:t>
            </a:r>
            <a:r>
              <a:rPr lang="en-US" dirty="0"/>
              <a:t> age = 18;</a:t>
            </a:r>
          </a:p>
          <a:p>
            <a:pPr marL="0" indent="0">
              <a:buNone/>
            </a:pPr>
            <a:r>
              <a:rPr lang="en-US" dirty="0"/>
              <a:t>}</a:t>
            </a:r>
          </a:p>
          <a:p>
            <a:pPr marL="0" indent="0">
              <a:buNone/>
            </a:pPr>
            <a:endParaRPr lang="en-US" dirty="0"/>
          </a:p>
          <a:p>
            <a:pPr marL="0" indent="0">
              <a:buNone/>
            </a:pPr>
            <a:r>
              <a:rPr lang="en-US" dirty="0" err="1"/>
              <a:t>int</a:t>
            </a:r>
            <a:r>
              <a:rPr lang="en-US" dirty="0"/>
              <a:t> main() {</a:t>
            </a:r>
          </a:p>
          <a:p>
            <a:pPr marL="0" indent="0">
              <a:buNone/>
            </a:pPr>
            <a:endParaRPr lang="en-US" dirty="0"/>
          </a:p>
          <a:p>
            <a:pPr marL="0" indent="0">
              <a:buNone/>
            </a:pPr>
            <a:r>
              <a:rPr lang="en-US" dirty="0"/>
              <a:t>  </a:t>
            </a:r>
            <a:r>
              <a:rPr lang="en-US" dirty="0" err="1"/>
              <a:t>printf</a:t>
            </a:r>
            <a:r>
              <a:rPr lang="en-US" dirty="0"/>
              <a:t>("Age is %d", age);</a:t>
            </a:r>
          </a:p>
          <a:p>
            <a:pPr marL="0" indent="0">
              <a:buNone/>
            </a:pPr>
            <a:r>
              <a:rPr lang="en-US" dirty="0"/>
              <a:t>  return 0;</a:t>
            </a:r>
          </a:p>
          <a:p>
            <a:pPr marL="0" indent="0">
              <a:buNone/>
            </a:pPr>
            <a:r>
              <a:rPr lang="en-US" dirty="0"/>
              <a:t>}</a:t>
            </a:r>
            <a:endParaRPr lang="en-IN" dirty="0"/>
          </a:p>
        </p:txBody>
      </p:sp>
    </p:spTree>
    <p:extLst>
      <p:ext uri="{BB962C8B-B14F-4D97-AF65-F5344CB8AC3E}">
        <p14:creationId xmlns:p14="http://schemas.microsoft.com/office/powerpoint/2010/main" val="1867511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US" dirty="0"/>
              <a:t>Function scope of variables in C begins with the left curly brace { and ends with a closing right curly brace }.</a:t>
            </a:r>
          </a:p>
          <a:p>
            <a:r>
              <a:rPr lang="en-US" dirty="0"/>
              <a:t> A variable declared inside a function has a function scope. </a:t>
            </a:r>
          </a:p>
          <a:p>
            <a:r>
              <a:rPr lang="en-US" dirty="0"/>
              <a:t>It has been allocated memory when the function is called, and once the function returns something, the function execution ends and with it, the variable goes out of scope, i.e. it gets deleted from the memory.</a:t>
            </a:r>
            <a:endParaRPr lang="en-IN" dirty="0"/>
          </a:p>
        </p:txBody>
      </p:sp>
    </p:spTree>
    <p:extLst>
      <p:ext uri="{BB962C8B-B14F-4D97-AF65-F5344CB8AC3E}">
        <p14:creationId xmlns:p14="http://schemas.microsoft.com/office/powerpoint/2010/main" val="1728619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880" y="0"/>
            <a:ext cx="8229600" cy="411162"/>
          </a:xfrm>
        </p:spPr>
        <p:txBody>
          <a:bodyPr>
            <a:normAutofit fontScale="90000"/>
          </a:bodyPr>
          <a:lstStyle/>
          <a:p>
            <a:r>
              <a:rPr lang="en-IN" b="1" dirty="0"/>
              <a:t>4. Function Prototype Scope</a:t>
            </a:r>
            <a:endParaRPr lang="en-IN" dirty="0"/>
          </a:p>
        </p:txBody>
      </p:sp>
      <p:sp>
        <p:nvSpPr>
          <p:cNvPr id="3" name="Content Placeholder 2"/>
          <p:cNvSpPr>
            <a:spLocks noGrp="1"/>
          </p:cNvSpPr>
          <p:nvPr>
            <p:ph idx="1"/>
          </p:nvPr>
        </p:nvSpPr>
        <p:spPr>
          <a:xfrm>
            <a:off x="436880" y="304800"/>
            <a:ext cx="8229600" cy="6766242"/>
          </a:xfrm>
        </p:spPr>
        <p:txBody>
          <a:bodyPr>
            <a:noAutofit/>
          </a:bodyPr>
          <a:lstStyle/>
          <a:p>
            <a:pPr marL="0" indent="0">
              <a:buNone/>
            </a:pPr>
            <a:r>
              <a:rPr lang="en-US" sz="2400" dirty="0"/>
              <a:t>Function prototype scope of variables in C are declared in some function as its parameters. These variables are similar to the function scope variables where a variable's memory gets deleted once the function execution terminates.</a:t>
            </a:r>
          </a:p>
          <a:p>
            <a:pPr marL="0" indent="0">
              <a:buNone/>
            </a:pPr>
            <a:r>
              <a:rPr lang="en-US" sz="2400" b="1" dirty="0"/>
              <a:t>Example :C Program :</a:t>
            </a:r>
          </a:p>
          <a:p>
            <a:pPr marL="0" indent="0">
              <a:buNone/>
            </a:pPr>
            <a:r>
              <a:rPr lang="en-US" sz="2400" dirty="0"/>
              <a:t>#include &lt;</a:t>
            </a:r>
            <a:r>
              <a:rPr lang="en-US" sz="2400" dirty="0" err="1"/>
              <a:t>stdio.h</a:t>
            </a:r>
            <a:r>
              <a:rPr lang="en-US" sz="2400" dirty="0"/>
              <a:t>&gt;</a:t>
            </a:r>
          </a:p>
          <a:p>
            <a:pPr marL="0" indent="0">
              <a:buNone/>
            </a:pPr>
            <a:r>
              <a:rPr lang="en-US" sz="2400" dirty="0"/>
              <a:t>int </a:t>
            </a:r>
            <a:r>
              <a:rPr lang="en-US" sz="2400" dirty="0" err="1"/>
              <a:t>findSum</a:t>
            </a:r>
            <a:r>
              <a:rPr lang="en-US" sz="2400" dirty="0"/>
              <a:t>(int a, int b) {</a:t>
            </a:r>
          </a:p>
          <a:p>
            <a:pPr marL="0" indent="0">
              <a:buNone/>
            </a:pPr>
            <a:r>
              <a:rPr lang="en-US" sz="2400" dirty="0"/>
              <a:t>  return a + b;</a:t>
            </a:r>
          </a:p>
          <a:p>
            <a:pPr marL="0" indent="0">
              <a:buNone/>
            </a:pPr>
            <a:r>
              <a:rPr lang="en-US" sz="2400" dirty="0"/>
              <a:t>}</a:t>
            </a:r>
          </a:p>
          <a:p>
            <a:pPr marL="0" indent="0">
              <a:buNone/>
            </a:pPr>
            <a:r>
              <a:rPr lang="en-US" sz="2400" dirty="0"/>
              <a:t>int main() {</a:t>
            </a:r>
          </a:p>
          <a:p>
            <a:pPr marL="0" indent="0">
              <a:buNone/>
            </a:pPr>
            <a:r>
              <a:rPr lang="en-US" sz="2400" dirty="0"/>
              <a:t>  </a:t>
            </a:r>
            <a:r>
              <a:rPr lang="en-US" sz="2400" dirty="0" err="1"/>
              <a:t>int</a:t>
            </a:r>
            <a:r>
              <a:rPr lang="en-US" sz="2400" dirty="0"/>
              <a:t> sum = </a:t>
            </a:r>
            <a:r>
              <a:rPr lang="en-US" sz="2400" dirty="0" err="1"/>
              <a:t>findSum</a:t>
            </a:r>
            <a:r>
              <a:rPr lang="en-US" sz="2400" dirty="0"/>
              <a:t>(3, 5);</a:t>
            </a:r>
          </a:p>
          <a:p>
            <a:pPr marL="0" indent="0">
              <a:buNone/>
            </a:pPr>
            <a:r>
              <a:rPr lang="en-US" sz="2400" dirty="0"/>
              <a:t>  </a:t>
            </a:r>
            <a:r>
              <a:rPr lang="en-US" sz="2400" dirty="0" err="1"/>
              <a:t>printf</a:t>
            </a:r>
            <a:r>
              <a:rPr lang="en-US" sz="2400" dirty="0"/>
              <a:t>("Sum of 3 and 5 is %d", sum);</a:t>
            </a:r>
          </a:p>
          <a:p>
            <a:pPr marL="0" indent="0">
              <a:buNone/>
            </a:pPr>
            <a:r>
              <a:rPr lang="en-US" sz="2400" dirty="0"/>
              <a:t>  return 0;</a:t>
            </a:r>
          </a:p>
          <a:p>
            <a:pPr marL="0" indent="0">
              <a:buNone/>
            </a:pPr>
            <a:r>
              <a:rPr lang="en-US" sz="2400" dirty="0"/>
              <a:t>}</a:t>
            </a:r>
          </a:p>
          <a:p>
            <a:pPr marL="0" indent="0">
              <a:buNone/>
            </a:pPr>
            <a:endParaRPr lang="en-IN" sz="2400" dirty="0"/>
          </a:p>
        </p:txBody>
      </p:sp>
    </p:spTree>
    <p:extLst>
      <p:ext uri="{BB962C8B-B14F-4D97-AF65-F5344CB8AC3E}">
        <p14:creationId xmlns:p14="http://schemas.microsoft.com/office/powerpoint/2010/main" val="4133161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US" b="1" dirty="0"/>
              <a:t>Scope</a:t>
            </a:r>
            <a:r>
              <a:rPr lang="en-US" dirty="0"/>
              <a:t> determines </a:t>
            </a:r>
            <a:r>
              <a:rPr lang="en-US" dirty="0">
                <a:solidFill>
                  <a:srgbClr val="FF0000"/>
                </a:solidFill>
              </a:rPr>
              <a:t>the region in a C program where a variable is </a:t>
            </a:r>
            <a:r>
              <a:rPr lang="en-US" i="1" dirty="0">
                <a:solidFill>
                  <a:srgbClr val="FF0000"/>
                </a:solidFill>
              </a:rPr>
              <a:t>available</a:t>
            </a:r>
            <a:r>
              <a:rPr lang="en-US" dirty="0">
                <a:solidFill>
                  <a:srgbClr val="FF0000"/>
                </a:solidFill>
              </a:rPr>
              <a:t> to use</a:t>
            </a:r>
            <a:r>
              <a:rPr lang="en-US" dirty="0"/>
              <a:t>, </a:t>
            </a:r>
          </a:p>
          <a:p>
            <a:r>
              <a:rPr lang="en-US" b="1" dirty="0"/>
              <a:t>Visibility</a:t>
            </a:r>
            <a:r>
              <a:rPr lang="en-US" dirty="0">
                <a:solidFill>
                  <a:srgbClr val="FF0000"/>
                </a:solidFill>
              </a:rPr>
              <a:t> of a variable is related to the </a:t>
            </a:r>
            <a:r>
              <a:rPr lang="en-US" i="1" dirty="0">
                <a:solidFill>
                  <a:srgbClr val="FF0000"/>
                </a:solidFill>
              </a:rPr>
              <a:t>accessibility</a:t>
            </a:r>
            <a:r>
              <a:rPr lang="en-US" dirty="0">
                <a:solidFill>
                  <a:srgbClr val="FF0000"/>
                </a:solidFill>
              </a:rPr>
              <a:t> of a variable in a particular scope of the program </a:t>
            </a:r>
            <a:r>
              <a:rPr lang="en-US" dirty="0"/>
              <a:t>and </a:t>
            </a:r>
          </a:p>
          <a:p>
            <a:r>
              <a:rPr lang="en-US" b="1" dirty="0"/>
              <a:t>Lifetime</a:t>
            </a:r>
            <a:r>
              <a:rPr lang="en-US" dirty="0"/>
              <a:t> of a variable is for </a:t>
            </a:r>
            <a:r>
              <a:rPr lang="en-US" dirty="0">
                <a:solidFill>
                  <a:srgbClr val="FF0000"/>
                </a:solidFill>
              </a:rPr>
              <a:t>how much </a:t>
            </a:r>
            <a:r>
              <a:rPr lang="en-US" i="1" dirty="0">
                <a:solidFill>
                  <a:srgbClr val="FF0000"/>
                </a:solidFill>
              </a:rPr>
              <a:t>time</a:t>
            </a:r>
            <a:r>
              <a:rPr lang="en-US" dirty="0">
                <a:solidFill>
                  <a:srgbClr val="FF0000"/>
                </a:solidFill>
              </a:rPr>
              <a:t> a variable remains in the system's memory</a:t>
            </a:r>
            <a:r>
              <a:rPr lang="en-US" dirty="0"/>
              <a:t>.</a:t>
            </a:r>
            <a:endParaRPr lang="en-IN" dirty="0"/>
          </a:p>
        </p:txBody>
      </p:sp>
    </p:spTree>
    <p:extLst>
      <p:ext uri="{BB962C8B-B14F-4D97-AF65-F5344CB8AC3E}">
        <p14:creationId xmlns:p14="http://schemas.microsoft.com/office/powerpoint/2010/main" val="11739105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169</TotalTime>
  <Words>1678</Words>
  <Application>Microsoft Office PowerPoint</Application>
  <PresentationFormat>On-screen Show (4:3)</PresentationFormat>
  <Paragraphs>239</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Arial Unicode MS</vt:lpstr>
      <vt:lpstr>Calibri</vt:lpstr>
      <vt:lpstr>Inter</vt:lpstr>
      <vt:lpstr>inter-bold</vt:lpstr>
      <vt:lpstr>Office Theme</vt:lpstr>
      <vt:lpstr>Storage Classes in C </vt:lpstr>
      <vt:lpstr>1. File Scope </vt:lpstr>
      <vt:lpstr>PowerPoint Presentation</vt:lpstr>
      <vt:lpstr>2. Block Scope </vt:lpstr>
      <vt:lpstr>PowerPoint Presentation</vt:lpstr>
      <vt:lpstr>Function Scope </vt:lpstr>
      <vt:lpstr>PowerPoint Presentation</vt:lpstr>
      <vt:lpstr>4. Function Prototype Scope</vt:lpstr>
      <vt:lpstr>PowerPoint Presentation</vt:lpstr>
      <vt:lpstr>PowerPoint Presentation</vt:lpstr>
      <vt:lpstr>Scope </vt:lpstr>
      <vt:lpstr>Automatic </vt:lpstr>
      <vt:lpstr>Auto</vt:lpstr>
      <vt:lpstr>Example 1 </vt:lpstr>
      <vt:lpstr>Example 2 </vt:lpstr>
      <vt:lpstr>Static </vt:lpstr>
      <vt:lpstr>Static</vt:lpstr>
      <vt:lpstr>Example 1 </vt:lpstr>
      <vt:lpstr>Example 2 </vt:lpstr>
      <vt:lpstr>Register </vt:lpstr>
      <vt:lpstr>Register</vt:lpstr>
      <vt:lpstr>Example 1 </vt:lpstr>
      <vt:lpstr>External </vt:lpstr>
      <vt:lpstr>Myfile.h or Myfile.c</vt:lpstr>
      <vt:lpstr>Samextern.c</vt:lpstr>
      <vt:lpstr>File1.c </vt:lpstr>
      <vt:lpstr>File 2.c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welcome</dc:creator>
  <cp:lastModifiedBy>Arumuga Arun R</cp:lastModifiedBy>
  <cp:revision>45</cp:revision>
  <dcterms:created xsi:type="dcterms:W3CDTF">2006-08-16T00:00:00Z</dcterms:created>
  <dcterms:modified xsi:type="dcterms:W3CDTF">2025-01-23T03:39:07Z</dcterms:modified>
</cp:coreProperties>
</file>