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84" r:id="rId3"/>
    <p:sldMasterId id="2147483708" r:id="rId4"/>
    <p:sldMasterId id="2147483720" r:id="rId5"/>
  </p:sldMasterIdLst>
  <p:notesMasterIdLst>
    <p:notesMasterId r:id="rId36"/>
  </p:notesMasterIdLst>
  <p:sldIdLst>
    <p:sldId id="256" r:id="rId6"/>
    <p:sldId id="708" r:id="rId7"/>
    <p:sldId id="870" r:id="rId8"/>
    <p:sldId id="871" r:id="rId9"/>
    <p:sldId id="499" r:id="rId10"/>
    <p:sldId id="285" r:id="rId11"/>
    <p:sldId id="279" r:id="rId12"/>
    <p:sldId id="281" r:id="rId13"/>
    <p:sldId id="283" r:id="rId14"/>
    <p:sldId id="263" r:id="rId15"/>
    <p:sldId id="284" r:id="rId16"/>
    <p:sldId id="264" r:id="rId17"/>
    <p:sldId id="265" r:id="rId18"/>
    <p:sldId id="266" r:id="rId19"/>
    <p:sldId id="267" r:id="rId20"/>
    <p:sldId id="268" r:id="rId21"/>
    <p:sldId id="270" r:id="rId22"/>
    <p:sldId id="271" r:id="rId23"/>
    <p:sldId id="272" r:id="rId24"/>
    <p:sldId id="275" r:id="rId25"/>
    <p:sldId id="423" r:id="rId26"/>
    <p:sldId id="258" r:id="rId27"/>
    <p:sldId id="287" r:id="rId28"/>
    <p:sldId id="260" r:id="rId29"/>
    <p:sldId id="312" r:id="rId30"/>
    <p:sldId id="313" r:id="rId31"/>
    <p:sldId id="314" r:id="rId32"/>
    <p:sldId id="315" r:id="rId33"/>
    <p:sldId id="316" r:id="rId34"/>
    <p:sldId id="317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942E10-A64A-4D4F-858E-CCA196D50E06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5BD3466-DC3F-4547-9620-696115EA98FF}">
      <dgm:prSet custT="1"/>
      <dgm:spPr/>
      <dgm:t>
        <a:bodyPr/>
        <a:lstStyle/>
        <a:p>
          <a:r>
            <a:rPr lang="en-US" sz="2200" b="0" i="0" baseline="0" dirty="0"/>
            <a:t>Computers are used just about everywhere in our society:</a:t>
          </a:r>
          <a:endParaRPr lang="en-US" sz="2200" dirty="0"/>
        </a:p>
      </dgm:t>
    </dgm:pt>
    <dgm:pt modelId="{3A51788E-3A17-4E98-86E2-9BEBD6AC8A26}" type="parTrans" cxnId="{8C7A7CC2-5BAB-4F3B-B188-3334609746B7}">
      <dgm:prSet/>
      <dgm:spPr/>
      <dgm:t>
        <a:bodyPr/>
        <a:lstStyle/>
        <a:p>
          <a:endParaRPr lang="en-US" sz="2200"/>
        </a:p>
      </dgm:t>
    </dgm:pt>
    <dgm:pt modelId="{0F6E48EF-C6EC-4806-989A-259F2CFFFDE5}" type="sibTrans" cxnId="{8C7A7CC2-5BAB-4F3B-B188-3334609746B7}">
      <dgm:prSet/>
      <dgm:spPr/>
      <dgm:t>
        <a:bodyPr/>
        <a:lstStyle/>
        <a:p>
          <a:endParaRPr lang="en-US" sz="2200"/>
        </a:p>
      </dgm:t>
    </dgm:pt>
    <dgm:pt modelId="{86157655-09E7-4511-992A-F331BE3335E2}">
      <dgm:prSet custT="1"/>
      <dgm:spPr/>
      <dgm:t>
        <a:bodyPr/>
        <a:lstStyle/>
        <a:p>
          <a:r>
            <a:rPr lang="fr-FR" sz="2200" b="0" i="0" baseline="0"/>
            <a:t>• Communications: internet, e-mail, cell phones</a:t>
          </a:r>
          <a:endParaRPr lang="en-US" sz="2200"/>
        </a:p>
      </dgm:t>
    </dgm:pt>
    <dgm:pt modelId="{E992467E-D6D7-4ED5-A7DD-515180E4B4DE}" type="parTrans" cxnId="{5680D92C-3F00-44AE-8210-B3B57C717749}">
      <dgm:prSet/>
      <dgm:spPr/>
      <dgm:t>
        <a:bodyPr/>
        <a:lstStyle/>
        <a:p>
          <a:endParaRPr lang="en-US" sz="2200"/>
        </a:p>
      </dgm:t>
    </dgm:pt>
    <dgm:pt modelId="{DEE12394-B186-4F16-8E6D-345F48D083E3}" type="sibTrans" cxnId="{5680D92C-3F00-44AE-8210-B3B57C717749}">
      <dgm:prSet/>
      <dgm:spPr/>
      <dgm:t>
        <a:bodyPr/>
        <a:lstStyle/>
        <a:p>
          <a:endParaRPr lang="en-US" sz="2200"/>
        </a:p>
      </dgm:t>
    </dgm:pt>
    <dgm:pt modelId="{7D2BF14A-9C8E-4E9C-83C4-08150F4F0884}">
      <dgm:prSet custT="1"/>
      <dgm:spPr/>
      <dgm:t>
        <a:bodyPr/>
        <a:lstStyle/>
        <a:p>
          <a:r>
            <a:rPr lang="en-US" sz="2200" b="0" i="0" baseline="0"/>
            <a:t>• Word Processing: typing/printing documents</a:t>
          </a:r>
          <a:endParaRPr lang="en-US" sz="2200"/>
        </a:p>
      </dgm:t>
    </dgm:pt>
    <dgm:pt modelId="{F19D8089-9842-4A17-811E-7637C641DC6F}" type="parTrans" cxnId="{0BE0D8EC-E955-48E8-A1DF-30ADBAA81624}">
      <dgm:prSet/>
      <dgm:spPr/>
      <dgm:t>
        <a:bodyPr/>
        <a:lstStyle/>
        <a:p>
          <a:endParaRPr lang="en-US" sz="2200"/>
        </a:p>
      </dgm:t>
    </dgm:pt>
    <dgm:pt modelId="{6DCA0F14-35DC-440D-A851-0D5CC7B512D1}" type="sibTrans" cxnId="{0BE0D8EC-E955-48E8-A1DF-30ADBAA81624}">
      <dgm:prSet/>
      <dgm:spPr/>
      <dgm:t>
        <a:bodyPr/>
        <a:lstStyle/>
        <a:p>
          <a:endParaRPr lang="en-US" sz="2200"/>
        </a:p>
      </dgm:t>
    </dgm:pt>
    <dgm:pt modelId="{CAC2BF3A-DB2D-41B5-94A4-C54AF1E538F3}">
      <dgm:prSet custT="1"/>
      <dgm:spPr/>
      <dgm:t>
        <a:bodyPr/>
        <a:lstStyle/>
        <a:p>
          <a:r>
            <a:rPr lang="en-IN" sz="2200" b="0" i="0" baseline="0" dirty="0"/>
            <a:t>• Business Applications: accounting, spreadsheets</a:t>
          </a:r>
          <a:endParaRPr lang="en-US" sz="2200" dirty="0"/>
        </a:p>
      </dgm:t>
    </dgm:pt>
    <dgm:pt modelId="{D623BE1A-35B2-4981-A4FB-594B9E4BD7F1}" type="parTrans" cxnId="{F23B93EF-B8FA-4AA5-BA81-39320DF1D581}">
      <dgm:prSet/>
      <dgm:spPr/>
      <dgm:t>
        <a:bodyPr/>
        <a:lstStyle/>
        <a:p>
          <a:endParaRPr lang="en-US" sz="2200"/>
        </a:p>
      </dgm:t>
    </dgm:pt>
    <dgm:pt modelId="{3CC60AE6-8FFD-4111-A347-50DB7351B287}" type="sibTrans" cxnId="{F23B93EF-B8FA-4AA5-BA81-39320DF1D581}">
      <dgm:prSet/>
      <dgm:spPr/>
      <dgm:t>
        <a:bodyPr/>
        <a:lstStyle/>
        <a:p>
          <a:endParaRPr lang="en-US" sz="2200"/>
        </a:p>
      </dgm:t>
    </dgm:pt>
    <dgm:pt modelId="{6BDC7B7B-C4E3-4E5F-BAE9-D04940BC9B43}">
      <dgm:prSet custT="1"/>
      <dgm:spPr/>
      <dgm:t>
        <a:bodyPr/>
        <a:lstStyle/>
        <a:p>
          <a:r>
            <a:rPr lang="en-IN" sz="2200" b="0" i="0" baseline="0" dirty="0"/>
            <a:t>• Entertainment: games, multimedia applications</a:t>
          </a:r>
          <a:endParaRPr lang="en-US" sz="2200" dirty="0"/>
        </a:p>
      </dgm:t>
    </dgm:pt>
    <dgm:pt modelId="{A53DDDAF-C1F1-4B22-BF8D-13816EA1461D}" type="parTrans" cxnId="{3E902CDE-6FB7-45BC-8E7B-6B7736373E68}">
      <dgm:prSet/>
      <dgm:spPr/>
      <dgm:t>
        <a:bodyPr/>
        <a:lstStyle/>
        <a:p>
          <a:endParaRPr lang="en-US" sz="2200"/>
        </a:p>
      </dgm:t>
    </dgm:pt>
    <dgm:pt modelId="{83F838D2-EA5C-458E-9825-2D162C6D9579}" type="sibTrans" cxnId="{3E902CDE-6FB7-45BC-8E7B-6B7736373E68}">
      <dgm:prSet/>
      <dgm:spPr/>
      <dgm:t>
        <a:bodyPr/>
        <a:lstStyle/>
        <a:p>
          <a:endParaRPr lang="en-US" sz="2200"/>
        </a:p>
      </dgm:t>
    </dgm:pt>
    <dgm:pt modelId="{3E9C9355-5E4E-4477-9E95-C5EF701515A8}">
      <dgm:prSet custT="1"/>
      <dgm:spPr/>
      <dgm:t>
        <a:bodyPr/>
        <a:lstStyle/>
        <a:p>
          <a:r>
            <a:rPr lang="en-US" sz="2200" b="0" i="0" baseline="0"/>
            <a:t>• Database Management: police records, stock market</a:t>
          </a:r>
          <a:endParaRPr lang="en-US" sz="2200"/>
        </a:p>
      </dgm:t>
    </dgm:pt>
    <dgm:pt modelId="{C87FCF48-F1CE-4BD7-9551-A99088BBBC9D}" type="parTrans" cxnId="{79AB8602-2421-4C0D-B9A4-F97A437770DD}">
      <dgm:prSet/>
      <dgm:spPr/>
      <dgm:t>
        <a:bodyPr/>
        <a:lstStyle/>
        <a:p>
          <a:endParaRPr lang="en-US" sz="2200"/>
        </a:p>
      </dgm:t>
    </dgm:pt>
    <dgm:pt modelId="{6C6F04BA-D6AB-46C2-8132-9CB8E70651B8}" type="sibTrans" cxnId="{79AB8602-2421-4C0D-B9A4-F97A437770DD}">
      <dgm:prSet/>
      <dgm:spPr/>
      <dgm:t>
        <a:bodyPr/>
        <a:lstStyle/>
        <a:p>
          <a:endParaRPr lang="en-US" sz="2200"/>
        </a:p>
      </dgm:t>
    </dgm:pt>
    <dgm:pt modelId="{FB694A99-44FE-4C61-952C-17C19ED8E987}">
      <dgm:prSet custT="1"/>
      <dgm:spPr/>
      <dgm:t>
        <a:bodyPr/>
        <a:lstStyle/>
        <a:p>
          <a:r>
            <a:rPr lang="en-IN" sz="2200" b="0" i="0" baseline="0"/>
            <a:t>• Engineering Applications: scientific analysis, simulations</a:t>
          </a:r>
          <a:endParaRPr lang="en-US" sz="2200"/>
        </a:p>
      </dgm:t>
    </dgm:pt>
    <dgm:pt modelId="{53FF481A-5A58-485D-A851-3DDBB716AE3A}" type="parTrans" cxnId="{8A4E7269-95EA-4141-805A-128E9EEEA682}">
      <dgm:prSet/>
      <dgm:spPr/>
      <dgm:t>
        <a:bodyPr/>
        <a:lstStyle/>
        <a:p>
          <a:endParaRPr lang="en-US" sz="2200"/>
        </a:p>
      </dgm:t>
    </dgm:pt>
    <dgm:pt modelId="{BB69D996-C9B2-419D-B3BE-DB148021A13E}" type="sibTrans" cxnId="{8A4E7269-95EA-4141-805A-128E9EEEA682}">
      <dgm:prSet/>
      <dgm:spPr/>
      <dgm:t>
        <a:bodyPr/>
        <a:lstStyle/>
        <a:p>
          <a:endParaRPr lang="en-US" sz="2200"/>
        </a:p>
      </dgm:t>
    </dgm:pt>
    <dgm:pt modelId="{3DC3B2E1-FCA9-4E9E-862B-5595351D2BE7}">
      <dgm:prSet custT="1"/>
      <dgm:spPr/>
      <dgm:t>
        <a:bodyPr/>
        <a:lstStyle/>
        <a:p>
          <a:r>
            <a:rPr lang="en-US" sz="2200" b="0" i="0" baseline="0"/>
            <a:t>• Manufacturing: CAD/CAM, robotics, assembly</a:t>
          </a:r>
          <a:endParaRPr lang="en-US" sz="2200"/>
        </a:p>
      </dgm:t>
    </dgm:pt>
    <dgm:pt modelId="{6309644E-DC8B-4403-9F65-41A6E6AB67D0}" type="parTrans" cxnId="{83BD95FD-8782-4396-ACFD-CCADF9197164}">
      <dgm:prSet/>
      <dgm:spPr/>
      <dgm:t>
        <a:bodyPr/>
        <a:lstStyle/>
        <a:p>
          <a:endParaRPr lang="en-US" sz="2200"/>
        </a:p>
      </dgm:t>
    </dgm:pt>
    <dgm:pt modelId="{470BE627-E906-46C0-AD4A-577D23443BC5}" type="sibTrans" cxnId="{83BD95FD-8782-4396-ACFD-CCADF9197164}">
      <dgm:prSet/>
      <dgm:spPr/>
      <dgm:t>
        <a:bodyPr/>
        <a:lstStyle/>
        <a:p>
          <a:endParaRPr lang="en-US" sz="2200"/>
        </a:p>
      </dgm:t>
    </dgm:pt>
    <dgm:pt modelId="{EC6D6789-B008-459C-850E-538C85016363}">
      <dgm:prSet custT="1"/>
      <dgm:spPr/>
      <dgm:t>
        <a:bodyPr/>
        <a:lstStyle/>
        <a:p>
          <a:r>
            <a:rPr lang="en-IN" sz="2200" b="0" i="0" baseline="0"/>
            <a:t>• ... many more ...</a:t>
          </a:r>
          <a:endParaRPr lang="en-US" sz="2200"/>
        </a:p>
      </dgm:t>
    </dgm:pt>
    <dgm:pt modelId="{E50AF9D7-FF17-48AB-8834-83E8C4EEABAF}" type="parTrans" cxnId="{9F7B35EC-9208-4460-8CDD-0DB80668C5ED}">
      <dgm:prSet/>
      <dgm:spPr/>
      <dgm:t>
        <a:bodyPr/>
        <a:lstStyle/>
        <a:p>
          <a:endParaRPr lang="en-US" sz="2200"/>
        </a:p>
      </dgm:t>
    </dgm:pt>
    <dgm:pt modelId="{7E0241D6-8904-4526-A346-589DEBA72B9A}" type="sibTrans" cxnId="{9F7B35EC-9208-4460-8CDD-0DB80668C5ED}">
      <dgm:prSet/>
      <dgm:spPr/>
      <dgm:t>
        <a:bodyPr/>
        <a:lstStyle/>
        <a:p>
          <a:endParaRPr lang="en-US" sz="2200"/>
        </a:p>
      </dgm:t>
    </dgm:pt>
    <dgm:pt modelId="{EE922FE5-A966-4FC8-A893-AE3758852EBB}" type="pres">
      <dgm:prSet presAssocID="{AD942E10-A64A-4D4F-858E-CCA196D50E06}" presName="linear" presStyleCnt="0">
        <dgm:presLayoutVars>
          <dgm:animLvl val="lvl"/>
          <dgm:resizeHandles val="exact"/>
        </dgm:presLayoutVars>
      </dgm:prSet>
      <dgm:spPr/>
    </dgm:pt>
    <dgm:pt modelId="{B3FE67B7-A824-40CD-919F-979BD709B60C}" type="pres">
      <dgm:prSet presAssocID="{B5BD3466-DC3F-4547-9620-696115EA98FF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7DA5E4FC-0FA3-46A2-A5FA-0FC416D52722}" type="pres">
      <dgm:prSet presAssocID="{0F6E48EF-C6EC-4806-989A-259F2CFFFDE5}" presName="spacer" presStyleCnt="0"/>
      <dgm:spPr/>
    </dgm:pt>
    <dgm:pt modelId="{5C6D6346-9E3E-40E4-AC17-7D2D04BF4B2E}" type="pres">
      <dgm:prSet presAssocID="{86157655-09E7-4511-992A-F331BE3335E2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77928EBF-B061-4B84-8DB7-3287D22C54EC}" type="pres">
      <dgm:prSet presAssocID="{DEE12394-B186-4F16-8E6D-345F48D083E3}" presName="spacer" presStyleCnt="0"/>
      <dgm:spPr/>
    </dgm:pt>
    <dgm:pt modelId="{6AB127D6-BE45-42E8-AB5A-695D4512BA10}" type="pres">
      <dgm:prSet presAssocID="{7D2BF14A-9C8E-4E9C-83C4-08150F4F0884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70D39A3F-B7F8-4579-A872-761F7BA532A5}" type="pres">
      <dgm:prSet presAssocID="{6DCA0F14-35DC-440D-A851-0D5CC7B512D1}" presName="spacer" presStyleCnt="0"/>
      <dgm:spPr/>
    </dgm:pt>
    <dgm:pt modelId="{1353FE90-10E2-49A9-AD9D-79A5CE124A47}" type="pres">
      <dgm:prSet presAssocID="{CAC2BF3A-DB2D-41B5-94A4-C54AF1E538F3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2906F5E5-2353-4750-A2C9-1CE41C495F76}" type="pres">
      <dgm:prSet presAssocID="{3CC60AE6-8FFD-4111-A347-50DB7351B287}" presName="spacer" presStyleCnt="0"/>
      <dgm:spPr/>
    </dgm:pt>
    <dgm:pt modelId="{CF7236ED-8695-4D1E-BF4E-50584CF2AF55}" type="pres">
      <dgm:prSet presAssocID="{6BDC7B7B-C4E3-4E5F-BAE9-D04940BC9B43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B0E346DE-DAF7-4F87-9075-4E9BB6542514}" type="pres">
      <dgm:prSet presAssocID="{83F838D2-EA5C-458E-9825-2D162C6D9579}" presName="spacer" presStyleCnt="0"/>
      <dgm:spPr/>
    </dgm:pt>
    <dgm:pt modelId="{89294D08-B9D0-4509-A4B6-33C86443D63C}" type="pres">
      <dgm:prSet presAssocID="{3E9C9355-5E4E-4477-9E95-C5EF701515A8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9889A061-4B84-4ABF-89CC-6B0AE575E856}" type="pres">
      <dgm:prSet presAssocID="{6C6F04BA-D6AB-46C2-8132-9CB8E70651B8}" presName="spacer" presStyleCnt="0"/>
      <dgm:spPr/>
    </dgm:pt>
    <dgm:pt modelId="{B30C0B28-FA37-439F-9C24-CFFD770A14F4}" type="pres">
      <dgm:prSet presAssocID="{FB694A99-44FE-4C61-952C-17C19ED8E987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F3DD26D6-C83D-47D9-B84D-AB44EF874E61}" type="pres">
      <dgm:prSet presAssocID="{BB69D996-C9B2-419D-B3BE-DB148021A13E}" presName="spacer" presStyleCnt="0"/>
      <dgm:spPr/>
    </dgm:pt>
    <dgm:pt modelId="{00B7F65A-11DD-45A5-A6A9-E4F8C89955AB}" type="pres">
      <dgm:prSet presAssocID="{3DC3B2E1-FCA9-4E9E-862B-5595351D2BE7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FCF9956C-0CC9-4014-816E-6D0F7ADFED1D}" type="pres">
      <dgm:prSet presAssocID="{470BE627-E906-46C0-AD4A-577D23443BC5}" presName="spacer" presStyleCnt="0"/>
      <dgm:spPr/>
    </dgm:pt>
    <dgm:pt modelId="{827A8BA3-45AC-4BC0-833F-152185D390FA}" type="pres">
      <dgm:prSet presAssocID="{EC6D6789-B008-459C-850E-538C85016363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79AB8602-2421-4C0D-B9A4-F97A437770DD}" srcId="{AD942E10-A64A-4D4F-858E-CCA196D50E06}" destId="{3E9C9355-5E4E-4477-9E95-C5EF701515A8}" srcOrd="5" destOrd="0" parTransId="{C87FCF48-F1CE-4BD7-9551-A99088BBBC9D}" sibTransId="{6C6F04BA-D6AB-46C2-8132-9CB8E70651B8}"/>
    <dgm:cxn modelId="{3D983707-4DB2-4617-A8C6-1A8B82A4633B}" type="presOf" srcId="{7D2BF14A-9C8E-4E9C-83C4-08150F4F0884}" destId="{6AB127D6-BE45-42E8-AB5A-695D4512BA10}" srcOrd="0" destOrd="0" presId="urn:microsoft.com/office/officeart/2005/8/layout/vList2"/>
    <dgm:cxn modelId="{5680D92C-3F00-44AE-8210-B3B57C717749}" srcId="{AD942E10-A64A-4D4F-858E-CCA196D50E06}" destId="{86157655-09E7-4511-992A-F331BE3335E2}" srcOrd="1" destOrd="0" parTransId="{E992467E-D6D7-4ED5-A7DD-515180E4B4DE}" sibTransId="{DEE12394-B186-4F16-8E6D-345F48D083E3}"/>
    <dgm:cxn modelId="{26847A5D-7C34-4F60-86AF-0FBAF1EE6004}" type="presOf" srcId="{6BDC7B7B-C4E3-4E5F-BAE9-D04940BC9B43}" destId="{CF7236ED-8695-4D1E-BF4E-50584CF2AF55}" srcOrd="0" destOrd="0" presId="urn:microsoft.com/office/officeart/2005/8/layout/vList2"/>
    <dgm:cxn modelId="{57488A45-5080-4DA0-8D4E-A41A00A74D3D}" type="presOf" srcId="{FB694A99-44FE-4C61-952C-17C19ED8E987}" destId="{B30C0B28-FA37-439F-9C24-CFFD770A14F4}" srcOrd="0" destOrd="0" presId="urn:microsoft.com/office/officeart/2005/8/layout/vList2"/>
    <dgm:cxn modelId="{8A4E7269-95EA-4141-805A-128E9EEEA682}" srcId="{AD942E10-A64A-4D4F-858E-CCA196D50E06}" destId="{FB694A99-44FE-4C61-952C-17C19ED8E987}" srcOrd="6" destOrd="0" parTransId="{53FF481A-5A58-485D-A851-3DDBB716AE3A}" sibTransId="{BB69D996-C9B2-419D-B3BE-DB148021A13E}"/>
    <dgm:cxn modelId="{7815D972-6374-45E2-9558-069730236653}" type="presOf" srcId="{CAC2BF3A-DB2D-41B5-94A4-C54AF1E538F3}" destId="{1353FE90-10E2-49A9-AD9D-79A5CE124A47}" srcOrd="0" destOrd="0" presId="urn:microsoft.com/office/officeart/2005/8/layout/vList2"/>
    <dgm:cxn modelId="{B4C61978-4A5C-414E-8F88-5A0577E17677}" type="presOf" srcId="{3DC3B2E1-FCA9-4E9E-862B-5595351D2BE7}" destId="{00B7F65A-11DD-45A5-A6A9-E4F8C89955AB}" srcOrd="0" destOrd="0" presId="urn:microsoft.com/office/officeart/2005/8/layout/vList2"/>
    <dgm:cxn modelId="{241AE15A-0095-4578-A2CA-1DF176001072}" type="presOf" srcId="{EC6D6789-B008-459C-850E-538C85016363}" destId="{827A8BA3-45AC-4BC0-833F-152185D390FA}" srcOrd="0" destOrd="0" presId="urn:microsoft.com/office/officeart/2005/8/layout/vList2"/>
    <dgm:cxn modelId="{E194137D-37AE-410B-995E-22FFE1AC3C84}" type="presOf" srcId="{AD942E10-A64A-4D4F-858E-CCA196D50E06}" destId="{EE922FE5-A966-4FC8-A893-AE3758852EBB}" srcOrd="0" destOrd="0" presId="urn:microsoft.com/office/officeart/2005/8/layout/vList2"/>
    <dgm:cxn modelId="{DAA38EB0-8D11-4534-88A6-B0255A8303FA}" type="presOf" srcId="{86157655-09E7-4511-992A-F331BE3335E2}" destId="{5C6D6346-9E3E-40E4-AC17-7D2D04BF4B2E}" srcOrd="0" destOrd="0" presId="urn:microsoft.com/office/officeart/2005/8/layout/vList2"/>
    <dgm:cxn modelId="{1D04A9B9-A70C-4E81-B784-4B395C48CE23}" type="presOf" srcId="{3E9C9355-5E4E-4477-9E95-C5EF701515A8}" destId="{89294D08-B9D0-4509-A4B6-33C86443D63C}" srcOrd="0" destOrd="0" presId="urn:microsoft.com/office/officeart/2005/8/layout/vList2"/>
    <dgm:cxn modelId="{8C7A7CC2-5BAB-4F3B-B188-3334609746B7}" srcId="{AD942E10-A64A-4D4F-858E-CCA196D50E06}" destId="{B5BD3466-DC3F-4547-9620-696115EA98FF}" srcOrd="0" destOrd="0" parTransId="{3A51788E-3A17-4E98-86E2-9BEBD6AC8A26}" sibTransId="{0F6E48EF-C6EC-4806-989A-259F2CFFFDE5}"/>
    <dgm:cxn modelId="{C6097CC3-6AB0-4608-B6E5-D44181B894ED}" type="presOf" srcId="{B5BD3466-DC3F-4547-9620-696115EA98FF}" destId="{B3FE67B7-A824-40CD-919F-979BD709B60C}" srcOrd="0" destOrd="0" presId="urn:microsoft.com/office/officeart/2005/8/layout/vList2"/>
    <dgm:cxn modelId="{3E902CDE-6FB7-45BC-8E7B-6B7736373E68}" srcId="{AD942E10-A64A-4D4F-858E-CCA196D50E06}" destId="{6BDC7B7B-C4E3-4E5F-BAE9-D04940BC9B43}" srcOrd="4" destOrd="0" parTransId="{A53DDDAF-C1F1-4B22-BF8D-13816EA1461D}" sibTransId="{83F838D2-EA5C-458E-9825-2D162C6D9579}"/>
    <dgm:cxn modelId="{9F7B35EC-9208-4460-8CDD-0DB80668C5ED}" srcId="{AD942E10-A64A-4D4F-858E-CCA196D50E06}" destId="{EC6D6789-B008-459C-850E-538C85016363}" srcOrd="8" destOrd="0" parTransId="{E50AF9D7-FF17-48AB-8834-83E8C4EEABAF}" sibTransId="{7E0241D6-8904-4526-A346-589DEBA72B9A}"/>
    <dgm:cxn modelId="{0BE0D8EC-E955-48E8-A1DF-30ADBAA81624}" srcId="{AD942E10-A64A-4D4F-858E-CCA196D50E06}" destId="{7D2BF14A-9C8E-4E9C-83C4-08150F4F0884}" srcOrd="2" destOrd="0" parTransId="{F19D8089-9842-4A17-811E-7637C641DC6F}" sibTransId="{6DCA0F14-35DC-440D-A851-0D5CC7B512D1}"/>
    <dgm:cxn modelId="{F23B93EF-B8FA-4AA5-BA81-39320DF1D581}" srcId="{AD942E10-A64A-4D4F-858E-CCA196D50E06}" destId="{CAC2BF3A-DB2D-41B5-94A4-C54AF1E538F3}" srcOrd="3" destOrd="0" parTransId="{D623BE1A-35B2-4981-A4FB-594B9E4BD7F1}" sibTransId="{3CC60AE6-8FFD-4111-A347-50DB7351B287}"/>
    <dgm:cxn modelId="{83BD95FD-8782-4396-ACFD-CCADF9197164}" srcId="{AD942E10-A64A-4D4F-858E-CCA196D50E06}" destId="{3DC3B2E1-FCA9-4E9E-862B-5595351D2BE7}" srcOrd="7" destOrd="0" parTransId="{6309644E-DC8B-4403-9F65-41A6E6AB67D0}" sibTransId="{470BE627-E906-46C0-AD4A-577D23443BC5}"/>
    <dgm:cxn modelId="{5F5976A2-1860-46CC-854F-D03177D2E6D6}" type="presParOf" srcId="{EE922FE5-A966-4FC8-A893-AE3758852EBB}" destId="{B3FE67B7-A824-40CD-919F-979BD709B60C}" srcOrd="0" destOrd="0" presId="urn:microsoft.com/office/officeart/2005/8/layout/vList2"/>
    <dgm:cxn modelId="{E2EDA44A-6495-44CD-AEBF-FF2BB0F2D5CC}" type="presParOf" srcId="{EE922FE5-A966-4FC8-A893-AE3758852EBB}" destId="{7DA5E4FC-0FA3-46A2-A5FA-0FC416D52722}" srcOrd="1" destOrd="0" presId="urn:microsoft.com/office/officeart/2005/8/layout/vList2"/>
    <dgm:cxn modelId="{1FDFB8CA-091C-4EC8-81F3-1238BDF77D3D}" type="presParOf" srcId="{EE922FE5-A966-4FC8-A893-AE3758852EBB}" destId="{5C6D6346-9E3E-40E4-AC17-7D2D04BF4B2E}" srcOrd="2" destOrd="0" presId="urn:microsoft.com/office/officeart/2005/8/layout/vList2"/>
    <dgm:cxn modelId="{81AE0E79-6E73-4F88-BAAF-CE7E1AF01364}" type="presParOf" srcId="{EE922FE5-A966-4FC8-A893-AE3758852EBB}" destId="{77928EBF-B061-4B84-8DB7-3287D22C54EC}" srcOrd="3" destOrd="0" presId="urn:microsoft.com/office/officeart/2005/8/layout/vList2"/>
    <dgm:cxn modelId="{658843A3-5C03-42D3-AD74-C536DC8129F7}" type="presParOf" srcId="{EE922FE5-A966-4FC8-A893-AE3758852EBB}" destId="{6AB127D6-BE45-42E8-AB5A-695D4512BA10}" srcOrd="4" destOrd="0" presId="urn:microsoft.com/office/officeart/2005/8/layout/vList2"/>
    <dgm:cxn modelId="{32E9459F-D7B6-448A-83A1-207A515006D0}" type="presParOf" srcId="{EE922FE5-A966-4FC8-A893-AE3758852EBB}" destId="{70D39A3F-B7F8-4579-A872-761F7BA532A5}" srcOrd="5" destOrd="0" presId="urn:microsoft.com/office/officeart/2005/8/layout/vList2"/>
    <dgm:cxn modelId="{C2A97318-3F35-4187-8633-A427B59B2AF8}" type="presParOf" srcId="{EE922FE5-A966-4FC8-A893-AE3758852EBB}" destId="{1353FE90-10E2-49A9-AD9D-79A5CE124A47}" srcOrd="6" destOrd="0" presId="urn:microsoft.com/office/officeart/2005/8/layout/vList2"/>
    <dgm:cxn modelId="{93FD59AC-23F9-4866-8B3A-D26F47541323}" type="presParOf" srcId="{EE922FE5-A966-4FC8-A893-AE3758852EBB}" destId="{2906F5E5-2353-4750-A2C9-1CE41C495F76}" srcOrd="7" destOrd="0" presId="urn:microsoft.com/office/officeart/2005/8/layout/vList2"/>
    <dgm:cxn modelId="{D88137F9-4DBB-4486-98AD-E7EF07A47004}" type="presParOf" srcId="{EE922FE5-A966-4FC8-A893-AE3758852EBB}" destId="{CF7236ED-8695-4D1E-BF4E-50584CF2AF55}" srcOrd="8" destOrd="0" presId="urn:microsoft.com/office/officeart/2005/8/layout/vList2"/>
    <dgm:cxn modelId="{9C523E31-B161-4604-8BDB-E360D6401CAB}" type="presParOf" srcId="{EE922FE5-A966-4FC8-A893-AE3758852EBB}" destId="{B0E346DE-DAF7-4F87-9075-4E9BB6542514}" srcOrd="9" destOrd="0" presId="urn:microsoft.com/office/officeart/2005/8/layout/vList2"/>
    <dgm:cxn modelId="{35A0B102-CC6F-4248-ACC5-2A4408D76F31}" type="presParOf" srcId="{EE922FE5-A966-4FC8-A893-AE3758852EBB}" destId="{89294D08-B9D0-4509-A4B6-33C86443D63C}" srcOrd="10" destOrd="0" presId="urn:microsoft.com/office/officeart/2005/8/layout/vList2"/>
    <dgm:cxn modelId="{B53C5196-05F4-436C-99B3-AAF5CD2F009C}" type="presParOf" srcId="{EE922FE5-A966-4FC8-A893-AE3758852EBB}" destId="{9889A061-4B84-4ABF-89CC-6B0AE575E856}" srcOrd="11" destOrd="0" presId="urn:microsoft.com/office/officeart/2005/8/layout/vList2"/>
    <dgm:cxn modelId="{EBBF6248-EF80-4AFA-BB9C-6F3B2B6B0558}" type="presParOf" srcId="{EE922FE5-A966-4FC8-A893-AE3758852EBB}" destId="{B30C0B28-FA37-439F-9C24-CFFD770A14F4}" srcOrd="12" destOrd="0" presId="urn:microsoft.com/office/officeart/2005/8/layout/vList2"/>
    <dgm:cxn modelId="{7D1A2AFD-A18F-4A77-8B80-70FEDD4FE0D0}" type="presParOf" srcId="{EE922FE5-A966-4FC8-A893-AE3758852EBB}" destId="{F3DD26D6-C83D-47D9-B84D-AB44EF874E61}" srcOrd="13" destOrd="0" presId="urn:microsoft.com/office/officeart/2005/8/layout/vList2"/>
    <dgm:cxn modelId="{41BBBFAD-63CE-4108-99F0-76955D2656D3}" type="presParOf" srcId="{EE922FE5-A966-4FC8-A893-AE3758852EBB}" destId="{00B7F65A-11DD-45A5-A6A9-E4F8C89955AB}" srcOrd="14" destOrd="0" presId="urn:microsoft.com/office/officeart/2005/8/layout/vList2"/>
    <dgm:cxn modelId="{4A663014-4567-4091-938F-7D5117DBF310}" type="presParOf" srcId="{EE922FE5-A966-4FC8-A893-AE3758852EBB}" destId="{FCF9956C-0CC9-4014-816E-6D0F7ADFED1D}" srcOrd="15" destOrd="0" presId="urn:microsoft.com/office/officeart/2005/8/layout/vList2"/>
    <dgm:cxn modelId="{6DB24261-B370-449D-82CF-1D0F3A437F83}" type="presParOf" srcId="{EE922FE5-A966-4FC8-A893-AE3758852EBB}" destId="{827A8BA3-45AC-4BC0-833F-152185D390FA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FE67B7-A824-40CD-919F-979BD709B60C}">
      <dsp:nvSpPr>
        <dsp:cNvPr id="0" name=""/>
        <dsp:cNvSpPr/>
      </dsp:nvSpPr>
      <dsp:spPr>
        <a:xfrm>
          <a:off x="0" y="1487"/>
          <a:ext cx="5319218" cy="64084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 dirty="0"/>
            <a:t>Computers are used just about everywhere in our society:</a:t>
          </a:r>
          <a:endParaRPr lang="en-US" sz="2200" kern="1200" dirty="0"/>
        </a:p>
      </dsp:txBody>
      <dsp:txXfrm>
        <a:off x="31284" y="32771"/>
        <a:ext cx="5256650" cy="578281"/>
      </dsp:txXfrm>
    </dsp:sp>
    <dsp:sp modelId="{5C6D6346-9E3E-40E4-AC17-7D2D04BF4B2E}">
      <dsp:nvSpPr>
        <dsp:cNvPr id="0" name=""/>
        <dsp:cNvSpPr/>
      </dsp:nvSpPr>
      <dsp:spPr>
        <a:xfrm>
          <a:off x="0" y="653291"/>
          <a:ext cx="5319218" cy="640849"/>
        </a:xfrm>
        <a:prstGeom prst="roundRect">
          <a:avLst/>
        </a:prstGeom>
        <a:gradFill rotWithShape="0">
          <a:gsLst>
            <a:gs pos="0">
              <a:schemeClr val="accent2">
                <a:hueOff val="-424122"/>
                <a:satOff val="1398"/>
                <a:lumOff val="1495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424122"/>
                <a:satOff val="1398"/>
                <a:lumOff val="1495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424122"/>
                <a:satOff val="1398"/>
                <a:lumOff val="1495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0" i="0" kern="1200" baseline="0"/>
            <a:t>• Communications: internet, e-mail, cell phones</a:t>
          </a:r>
          <a:endParaRPr lang="en-US" sz="2200" kern="1200"/>
        </a:p>
      </dsp:txBody>
      <dsp:txXfrm>
        <a:off x="31284" y="684575"/>
        <a:ext cx="5256650" cy="578281"/>
      </dsp:txXfrm>
    </dsp:sp>
    <dsp:sp modelId="{6AB127D6-BE45-42E8-AB5A-695D4512BA10}">
      <dsp:nvSpPr>
        <dsp:cNvPr id="0" name=""/>
        <dsp:cNvSpPr/>
      </dsp:nvSpPr>
      <dsp:spPr>
        <a:xfrm>
          <a:off x="0" y="1305095"/>
          <a:ext cx="5319218" cy="640849"/>
        </a:xfrm>
        <a:prstGeom prst="roundRect">
          <a:avLst/>
        </a:prstGeom>
        <a:gradFill rotWithShape="0">
          <a:gsLst>
            <a:gs pos="0">
              <a:schemeClr val="accent2">
                <a:hueOff val="-848244"/>
                <a:satOff val="2796"/>
                <a:lumOff val="299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848244"/>
                <a:satOff val="2796"/>
                <a:lumOff val="299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848244"/>
                <a:satOff val="2796"/>
                <a:lumOff val="299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• Word Processing: typing/printing documents</a:t>
          </a:r>
          <a:endParaRPr lang="en-US" sz="2200" kern="1200"/>
        </a:p>
      </dsp:txBody>
      <dsp:txXfrm>
        <a:off x="31284" y="1336379"/>
        <a:ext cx="5256650" cy="578281"/>
      </dsp:txXfrm>
    </dsp:sp>
    <dsp:sp modelId="{1353FE90-10E2-49A9-AD9D-79A5CE124A47}">
      <dsp:nvSpPr>
        <dsp:cNvPr id="0" name=""/>
        <dsp:cNvSpPr/>
      </dsp:nvSpPr>
      <dsp:spPr>
        <a:xfrm>
          <a:off x="0" y="1956899"/>
          <a:ext cx="5319218" cy="640849"/>
        </a:xfrm>
        <a:prstGeom prst="roundRect">
          <a:avLst/>
        </a:prstGeom>
        <a:gradFill rotWithShape="0">
          <a:gsLst>
            <a:gs pos="0">
              <a:schemeClr val="accent2">
                <a:hueOff val="-1272366"/>
                <a:satOff val="4194"/>
                <a:lumOff val="4485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1272366"/>
                <a:satOff val="4194"/>
                <a:lumOff val="4485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1272366"/>
                <a:satOff val="4194"/>
                <a:lumOff val="4485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0" i="0" kern="1200" baseline="0" dirty="0"/>
            <a:t>• Business Applications: accounting, spreadsheets</a:t>
          </a:r>
          <a:endParaRPr lang="en-US" sz="2200" kern="1200" dirty="0"/>
        </a:p>
      </dsp:txBody>
      <dsp:txXfrm>
        <a:off x="31284" y="1988183"/>
        <a:ext cx="5256650" cy="578281"/>
      </dsp:txXfrm>
    </dsp:sp>
    <dsp:sp modelId="{CF7236ED-8695-4D1E-BF4E-50584CF2AF55}">
      <dsp:nvSpPr>
        <dsp:cNvPr id="0" name=""/>
        <dsp:cNvSpPr/>
      </dsp:nvSpPr>
      <dsp:spPr>
        <a:xfrm>
          <a:off x="0" y="2608703"/>
          <a:ext cx="5319218" cy="640849"/>
        </a:xfrm>
        <a:prstGeom prst="roundRect">
          <a:avLst/>
        </a:prstGeom>
        <a:gradFill rotWithShape="0">
          <a:gsLst>
            <a:gs pos="0">
              <a:schemeClr val="accent2">
                <a:hueOff val="-1696488"/>
                <a:satOff val="5592"/>
                <a:lumOff val="598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1696488"/>
                <a:satOff val="5592"/>
                <a:lumOff val="598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1696488"/>
                <a:satOff val="5592"/>
                <a:lumOff val="598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0" i="0" kern="1200" baseline="0" dirty="0"/>
            <a:t>• Entertainment: games, multimedia applications</a:t>
          </a:r>
          <a:endParaRPr lang="en-US" sz="2200" kern="1200" dirty="0"/>
        </a:p>
      </dsp:txBody>
      <dsp:txXfrm>
        <a:off x="31284" y="2639987"/>
        <a:ext cx="5256650" cy="578281"/>
      </dsp:txXfrm>
    </dsp:sp>
    <dsp:sp modelId="{89294D08-B9D0-4509-A4B6-33C86443D63C}">
      <dsp:nvSpPr>
        <dsp:cNvPr id="0" name=""/>
        <dsp:cNvSpPr/>
      </dsp:nvSpPr>
      <dsp:spPr>
        <a:xfrm>
          <a:off x="0" y="3260507"/>
          <a:ext cx="5319218" cy="640849"/>
        </a:xfrm>
        <a:prstGeom prst="roundRect">
          <a:avLst/>
        </a:prstGeom>
        <a:gradFill rotWithShape="0">
          <a:gsLst>
            <a:gs pos="0">
              <a:schemeClr val="accent2">
                <a:hueOff val="-2120610"/>
                <a:satOff val="6991"/>
                <a:lumOff val="7476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2120610"/>
                <a:satOff val="6991"/>
                <a:lumOff val="7476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2120610"/>
                <a:satOff val="6991"/>
                <a:lumOff val="7476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• Database Management: police records, stock market</a:t>
          </a:r>
          <a:endParaRPr lang="en-US" sz="2200" kern="1200"/>
        </a:p>
      </dsp:txBody>
      <dsp:txXfrm>
        <a:off x="31284" y="3291791"/>
        <a:ext cx="5256650" cy="578281"/>
      </dsp:txXfrm>
    </dsp:sp>
    <dsp:sp modelId="{B30C0B28-FA37-439F-9C24-CFFD770A14F4}">
      <dsp:nvSpPr>
        <dsp:cNvPr id="0" name=""/>
        <dsp:cNvSpPr/>
      </dsp:nvSpPr>
      <dsp:spPr>
        <a:xfrm>
          <a:off x="0" y="3912311"/>
          <a:ext cx="5319218" cy="640849"/>
        </a:xfrm>
        <a:prstGeom prst="roundRect">
          <a:avLst/>
        </a:prstGeom>
        <a:gradFill rotWithShape="0">
          <a:gsLst>
            <a:gs pos="0">
              <a:schemeClr val="accent2">
                <a:hueOff val="-2544732"/>
                <a:satOff val="8389"/>
                <a:lumOff val="897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2544732"/>
                <a:satOff val="8389"/>
                <a:lumOff val="897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2544732"/>
                <a:satOff val="8389"/>
                <a:lumOff val="897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0" i="0" kern="1200" baseline="0"/>
            <a:t>• Engineering Applications: scientific analysis, simulations</a:t>
          </a:r>
          <a:endParaRPr lang="en-US" sz="2200" kern="1200"/>
        </a:p>
      </dsp:txBody>
      <dsp:txXfrm>
        <a:off x="31284" y="3943595"/>
        <a:ext cx="5256650" cy="578281"/>
      </dsp:txXfrm>
    </dsp:sp>
    <dsp:sp modelId="{00B7F65A-11DD-45A5-A6A9-E4F8C89955AB}">
      <dsp:nvSpPr>
        <dsp:cNvPr id="0" name=""/>
        <dsp:cNvSpPr/>
      </dsp:nvSpPr>
      <dsp:spPr>
        <a:xfrm>
          <a:off x="0" y="4564115"/>
          <a:ext cx="5319218" cy="640849"/>
        </a:xfrm>
        <a:prstGeom prst="roundRect">
          <a:avLst/>
        </a:prstGeom>
        <a:gradFill rotWithShape="0">
          <a:gsLst>
            <a:gs pos="0">
              <a:schemeClr val="accent2">
                <a:hueOff val="-2968854"/>
                <a:satOff val="9787"/>
                <a:lumOff val="10466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2968854"/>
                <a:satOff val="9787"/>
                <a:lumOff val="10466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2968854"/>
                <a:satOff val="9787"/>
                <a:lumOff val="10466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• Manufacturing: CAD/CAM, robotics, assembly</a:t>
          </a:r>
          <a:endParaRPr lang="en-US" sz="2200" kern="1200"/>
        </a:p>
      </dsp:txBody>
      <dsp:txXfrm>
        <a:off x="31284" y="4595399"/>
        <a:ext cx="5256650" cy="578281"/>
      </dsp:txXfrm>
    </dsp:sp>
    <dsp:sp modelId="{827A8BA3-45AC-4BC0-833F-152185D390FA}">
      <dsp:nvSpPr>
        <dsp:cNvPr id="0" name=""/>
        <dsp:cNvSpPr/>
      </dsp:nvSpPr>
      <dsp:spPr>
        <a:xfrm>
          <a:off x="0" y="5215919"/>
          <a:ext cx="5319218" cy="640849"/>
        </a:xfrm>
        <a:prstGeom prst="roundRect">
          <a:avLst/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0" i="0" kern="1200" baseline="0"/>
            <a:t>• ... many more ...</a:t>
          </a:r>
          <a:endParaRPr lang="en-US" sz="2200" kern="1200"/>
        </a:p>
      </dsp:txBody>
      <dsp:txXfrm>
        <a:off x="31284" y="5247203"/>
        <a:ext cx="5256650" cy="5782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4EC7D-C961-4F4E-93D9-2742A43C033A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15810-F733-48DD-8C78-C7EBD78B1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522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B192C4-1362-4BBE-9949-F6525E953936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4250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D48A6-8C8A-5054-DB50-BFD39B151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24C4CC-459B-595B-DD50-B04F630906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EB29A2-6B0C-9748-00ED-44E60FF463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25681-EBA8-D381-D2D2-203AC6E430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B192C4-1362-4BBE-9949-F6525E953936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0432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53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66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66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49" y="802300"/>
            <a:ext cx="6477805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3531207"/>
            <a:ext cx="6477804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December 20, 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329311"/>
            <a:ext cx="3730436" cy="309201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798973"/>
            <a:ext cx="608264" cy="503578"/>
          </a:xfrm>
        </p:spPr>
        <p:txBody>
          <a:bodyPr/>
          <a:lstStyle/>
          <a:p>
            <a:fld id="{9D4AEF59-F28E-467C-9EA3-92D1CFAD475A}" type="slidenum">
              <a:rPr lang="en-US" smtClean="0">
                <a:solidFill>
                  <a:srgbClr val="B71E42"/>
                </a:solidFill>
              </a:rPr>
              <a:pPr/>
              <a:t>‹#›</a:t>
            </a:fld>
            <a:endParaRPr lang="en-US">
              <a:solidFill>
                <a:srgbClr val="B71E42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3528542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002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0FED-6E95-4177-A7EF-CD303B9E611D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December 20, 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>
                <a:solidFill>
                  <a:srgbClr val="B71E42"/>
                </a:solidFill>
              </a:rPr>
              <a:pPr/>
              <a:t>‹#›</a:t>
            </a:fld>
            <a:endParaRPr lang="en-US">
              <a:solidFill>
                <a:srgbClr val="B71E42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3" y="1847088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347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81" y="1756130"/>
            <a:ext cx="6482366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93" y="3806224"/>
            <a:ext cx="6472835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December 20, 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>
                <a:solidFill>
                  <a:srgbClr val="B71E42"/>
                </a:solidFill>
              </a:rPr>
              <a:pPr/>
              <a:t>‹#›</a:t>
            </a:fld>
            <a:endParaRPr lang="en-US">
              <a:solidFill>
                <a:srgbClr val="B71E42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93" y="3804985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001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804918"/>
            <a:ext cx="7204226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2010879"/>
            <a:ext cx="348386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2017343"/>
            <a:ext cx="348386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December 20, 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>
                <a:solidFill>
                  <a:srgbClr val="B71E42"/>
                </a:solidFill>
              </a:rPr>
              <a:pPr/>
              <a:t>‹#›</a:t>
            </a:fld>
            <a:endParaRPr lang="en-US" dirty="0">
              <a:solidFill>
                <a:srgbClr val="B71E42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3" y="1847088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3770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804192"/>
            <a:ext cx="7205746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2019578"/>
            <a:ext cx="348386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824275"/>
            <a:ext cx="348386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2023032"/>
            <a:ext cx="348386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821491"/>
            <a:ext cx="348386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December 20, 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>
                <a:solidFill>
                  <a:srgbClr val="B71E42"/>
                </a:solidFill>
              </a:rPr>
              <a:pPr/>
              <a:t>‹#›</a:t>
            </a:fld>
            <a:endParaRPr lang="en-US">
              <a:solidFill>
                <a:srgbClr val="B71E42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3" y="1847088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0959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December 20, 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>
                <a:solidFill>
                  <a:srgbClr val="B71E42"/>
                </a:solidFill>
              </a:rPr>
              <a:pPr/>
              <a:t>‹#›</a:t>
            </a:fld>
            <a:endParaRPr lang="en-US">
              <a:solidFill>
                <a:srgbClr val="B71E42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3" y="1847088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0800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December 20, 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>
                <a:solidFill>
                  <a:srgbClr val="B71E42"/>
                </a:solidFill>
              </a:rPr>
              <a:pPr/>
              <a:t>‹#›</a:t>
            </a:fld>
            <a:endParaRPr lang="en-US">
              <a:solidFill>
                <a:srgbClr val="B71E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885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5" y="798973"/>
            <a:ext cx="2454824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7" y="798974"/>
            <a:ext cx="4509353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3205520"/>
            <a:ext cx="2456260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December 20, 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>
                <a:solidFill>
                  <a:srgbClr val="B71E42"/>
                </a:solidFill>
              </a:rPr>
              <a:pPr/>
              <a:t>‹#›</a:t>
            </a:fld>
            <a:endParaRPr lang="en-US">
              <a:solidFill>
                <a:srgbClr val="B71E42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1" y="3205491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230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482199"/>
            <a:ext cx="3055900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1129513"/>
            <a:ext cx="4149246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1122571"/>
            <a:ext cx="209337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8" y="3145992"/>
            <a:ext cx="4143303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51" y="5469885"/>
            <a:ext cx="4145513" cy="320123"/>
          </a:xfrm>
        </p:spPr>
        <p:txBody>
          <a:bodyPr/>
          <a:lstStyle>
            <a:lvl1pPr algn="l">
              <a:defRPr/>
            </a:lvl1pPr>
          </a:lstStyle>
          <a:p>
            <a:fld id="{ADFA080F-3961-4D42-BEDE-84A1FED032F1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December 20, 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318642"/>
            <a:ext cx="4155753" cy="320931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>
                <a:solidFill>
                  <a:srgbClr val="B71E42"/>
                </a:solidFill>
              </a:rPr>
              <a:pPr/>
              <a:t>‹#›</a:t>
            </a:fld>
            <a:endParaRPr lang="en-US">
              <a:solidFill>
                <a:srgbClr val="B71E42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51" y="3143605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1857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December 20, 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>
                <a:solidFill>
                  <a:srgbClr val="B71E42"/>
                </a:solidFill>
              </a:rPr>
              <a:pPr/>
              <a:t>‹#›</a:t>
            </a:fld>
            <a:endParaRPr lang="en-US">
              <a:solidFill>
                <a:srgbClr val="B71E42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3" y="1847088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3852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47" y="799002"/>
            <a:ext cx="121180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18" y="799002"/>
            <a:ext cx="5871623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December 20, 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>
                <a:solidFill>
                  <a:srgbClr val="B71E42"/>
                </a:solidFill>
              </a:rPr>
              <a:pPr/>
              <a:t>‹#›</a:t>
            </a:fld>
            <a:endParaRPr lang="en-US">
              <a:solidFill>
                <a:srgbClr val="B71E42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799002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6262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46" y="802300"/>
            <a:ext cx="6477805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3531207"/>
            <a:ext cx="6477804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December 20, 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329311"/>
            <a:ext cx="3730436" cy="309201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798973"/>
            <a:ext cx="608264" cy="503578"/>
          </a:xfrm>
        </p:spPr>
        <p:txBody>
          <a:bodyPr/>
          <a:lstStyle/>
          <a:p>
            <a:fld id="{9D4AEF59-F28E-467C-9EA3-92D1CFAD475A}" type="slidenum">
              <a:rPr lang="en-US" smtClean="0">
                <a:solidFill>
                  <a:srgbClr val="B71E42"/>
                </a:solidFill>
              </a:rPr>
              <a:pPr/>
              <a:t>‹#›</a:t>
            </a:fld>
            <a:endParaRPr lang="en-US">
              <a:solidFill>
                <a:srgbClr val="B71E42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3528542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1034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0FED-6E95-4177-A7EF-CD303B9E611D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December 20, 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>
                <a:solidFill>
                  <a:srgbClr val="B71E42"/>
                </a:solidFill>
              </a:rPr>
              <a:pPr/>
              <a:t>‹#›</a:t>
            </a:fld>
            <a:endParaRPr lang="en-US">
              <a:solidFill>
                <a:srgbClr val="B71E42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3" y="1847088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6909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81" y="1756130"/>
            <a:ext cx="6482366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90" y="3806218"/>
            <a:ext cx="6472835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December 20, 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>
                <a:solidFill>
                  <a:srgbClr val="B71E42"/>
                </a:solidFill>
              </a:rPr>
              <a:pPr/>
              <a:t>‹#›</a:t>
            </a:fld>
            <a:endParaRPr lang="en-US">
              <a:solidFill>
                <a:srgbClr val="B71E42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90" y="3804985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4128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804912"/>
            <a:ext cx="7204226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2010879"/>
            <a:ext cx="348386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2017343"/>
            <a:ext cx="348386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December 20, 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>
                <a:solidFill>
                  <a:srgbClr val="B71E42"/>
                </a:solidFill>
              </a:rPr>
              <a:pPr/>
              <a:t>‹#›</a:t>
            </a:fld>
            <a:endParaRPr lang="en-US" dirty="0">
              <a:solidFill>
                <a:srgbClr val="B71E42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3" y="1847088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494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804186"/>
            <a:ext cx="7205746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2019572"/>
            <a:ext cx="348386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824275"/>
            <a:ext cx="348386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2023026"/>
            <a:ext cx="348386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821491"/>
            <a:ext cx="348386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December 20, 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>
                <a:solidFill>
                  <a:srgbClr val="B71E42"/>
                </a:solidFill>
              </a:rPr>
              <a:pPr/>
              <a:t>‹#›</a:t>
            </a:fld>
            <a:endParaRPr lang="en-US">
              <a:solidFill>
                <a:srgbClr val="B71E42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3" y="1847088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5349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December 20, 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>
                <a:solidFill>
                  <a:srgbClr val="B71E42"/>
                </a:solidFill>
              </a:rPr>
              <a:pPr/>
              <a:t>‹#›</a:t>
            </a:fld>
            <a:endParaRPr lang="en-US">
              <a:solidFill>
                <a:srgbClr val="B71E42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3" y="1847088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7585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December 20, 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>
                <a:solidFill>
                  <a:srgbClr val="B71E42"/>
                </a:solidFill>
              </a:rPr>
              <a:pPr/>
              <a:t>‹#›</a:t>
            </a:fld>
            <a:endParaRPr lang="en-US">
              <a:solidFill>
                <a:srgbClr val="B71E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069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2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5" y="798973"/>
            <a:ext cx="2454824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7" y="798974"/>
            <a:ext cx="4509353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3205514"/>
            <a:ext cx="2456260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December 20, 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>
                <a:solidFill>
                  <a:srgbClr val="B71E42"/>
                </a:solidFill>
              </a:rPr>
              <a:pPr/>
              <a:t>‹#›</a:t>
            </a:fld>
            <a:endParaRPr lang="en-US">
              <a:solidFill>
                <a:srgbClr val="B71E42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1" y="3205491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4810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482193"/>
            <a:ext cx="3055900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1129513"/>
            <a:ext cx="4149246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1122565"/>
            <a:ext cx="209337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8" y="3145992"/>
            <a:ext cx="4143303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48" y="5469879"/>
            <a:ext cx="4145513" cy="320123"/>
          </a:xfrm>
        </p:spPr>
        <p:txBody>
          <a:bodyPr/>
          <a:lstStyle>
            <a:lvl1pPr algn="l">
              <a:defRPr/>
            </a:lvl1pPr>
          </a:lstStyle>
          <a:p>
            <a:fld id="{ADFA080F-3961-4D42-BEDE-84A1FED032F1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December 20, 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318642"/>
            <a:ext cx="4155753" cy="320931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>
                <a:solidFill>
                  <a:srgbClr val="B71E42"/>
                </a:solidFill>
              </a:rPr>
              <a:pPr/>
              <a:t>‹#›</a:t>
            </a:fld>
            <a:endParaRPr lang="en-US">
              <a:solidFill>
                <a:srgbClr val="B71E42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48" y="3143605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0600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December 20, 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>
                <a:solidFill>
                  <a:srgbClr val="B71E42"/>
                </a:solidFill>
              </a:rPr>
              <a:pPr/>
              <a:t>‹#›</a:t>
            </a:fld>
            <a:endParaRPr lang="en-US">
              <a:solidFill>
                <a:srgbClr val="B71E42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3" y="1847088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8978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44" y="798996"/>
            <a:ext cx="121180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15" y="798996"/>
            <a:ext cx="5871623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December 20, 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>
                <a:solidFill>
                  <a:srgbClr val="B71E42"/>
                </a:solidFill>
              </a:rPr>
              <a:pPr/>
              <a:t>‹#›</a:t>
            </a:fld>
            <a:endParaRPr lang="en-US">
              <a:solidFill>
                <a:srgbClr val="B71E42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798996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16853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9" y="802300"/>
            <a:ext cx="6477805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3531207"/>
            <a:ext cx="6477804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December 20, 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329311"/>
            <a:ext cx="3730436" cy="309201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798973"/>
            <a:ext cx="608264" cy="503578"/>
          </a:xfrm>
        </p:spPr>
        <p:txBody>
          <a:bodyPr/>
          <a:lstStyle/>
          <a:p>
            <a:fld id="{9D4AEF59-F28E-467C-9EA3-92D1CFAD475A}" type="slidenum">
              <a:rPr lang="en-US" smtClean="0">
                <a:solidFill>
                  <a:srgbClr val="B71E42"/>
                </a:solidFill>
              </a:rPr>
              <a:pPr/>
              <a:t>‹#›</a:t>
            </a:fld>
            <a:endParaRPr lang="en-US">
              <a:solidFill>
                <a:srgbClr val="B71E42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3528542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0156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0FED-6E95-4177-A7EF-CD303B9E611D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December 20, 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>
                <a:solidFill>
                  <a:srgbClr val="B71E42"/>
                </a:solidFill>
              </a:rPr>
              <a:pPr/>
              <a:t>‹#›</a:t>
            </a:fld>
            <a:endParaRPr lang="en-US">
              <a:solidFill>
                <a:srgbClr val="B71E42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3" y="1847088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50634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81" y="1756130"/>
            <a:ext cx="6482366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83" y="3806204"/>
            <a:ext cx="6472835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December 20, 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>
                <a:solidFill>
                  <a:srgbClr val="B71E42"/>
                </a:solidFill>
              </a:rPr>
              <a:pPr/>
              <a:t>‹#›</a:t>
            </a:fld>
            <a:endParaRPr lang="en-US">
              <a:solidFill>
                <a:srgbClr val="B71E42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83" y="3804985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05269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804898"/>
            <a:ext cx="7204226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2010879"/>
            <a:ext cx="348386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2017343"/>
            <a:ext cx="348386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December 20, 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>
                <a:solidFill>
                  <a:srgbClr val="B71E42"/>
                </a:solidFill>
              </a:rPr>
              <a:pPr/>
              <a:t>‹#›</a:t>
            </a:fld>
            <a:endParaRPr lang="en-US" dirty="0">
              <a:solidFill>
                <a:srgbClr val="B71E42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3" y="1847088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9937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804172"/>
            <a:ext cx="7205746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2019558"/>
            <a:ext cx="348386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824275"/>
            <a:ext cx="348386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2023012"/>
            <a:ext cx="348386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821491"/>
            <a:ext cx="348386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December 20, 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>
                <a:solidFill>
                  <a:srgbClr val="B71E42"/>
                </a:solidFill>
              </a:rPr>
              <a:pPr/>
              <a:t>‹#›</a:t>
            </a:fld>
            <a:endParaRPr lang="en-US">
              <a:solidFill>
                <a:srgbClr val="B71E42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3" y="1847088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375748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December 20, 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>
                <a:solidFill>
                  <a:srgbClr val="B71E42"/>
                </a:solidFill>
              </a:rPr>
              <a:pPr/>
              <a:t>‹#›</a:t>
            </a:fld>
            <a:endParaRPr lang="en-US">
              <a:solidFill>
                <a:srgbClr val="B71E42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3" y="1847088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416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December 20, 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>
                <a:solidFill>
                  <a:srgbClr val="B71E42"/>
                </a:solidFill>
              </a:rPr>
              <a:pPr/>
              <a:t>‹#›</a:t>
            </a:fld>
            <a:endParaRPr lang="en-US">
              <a:solidFill>
                <a:srgbClr val="B71E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45970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5" y="798973"/>
            <a:ext cx="2454824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7" y="798974"/>
            <a:ext cx="4509353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3205500"/>
            <a:ext cx="2456260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December 20, 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>
                <a:solidFill>
                  <a:srgbClr val="B71E42"/>
                </a:solidFill>
              </a:rPr>
              <a:pPr/>
              <a:t>‹#›</a:t>
            </a:fld>
            <a:endParaRPr lang="en-US">
              <a:solidFill>
                <a:srgbClr val="B71E42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1" y="3205491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63328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482179"/>
            <a:ext cx="3055900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1129513"/>
            <a:ext cx="4149246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1122551"/>
            <a:ext cx="209337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8" y="3145992"/>
            <a:ext cx="4143303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41" y="5469865"/>
            <a:ext cx="4145513" cy="320123"/>
          </a:xfrm>
        </p:spPr>
        <p:txBody>
          <a:bodyPr/>
          <a:lstStyle>
            <a:lvl1pPr algn="l">
              <a:defRPr/>
            </a:lvl1pPr>
          </a:lstStyle>
          <a:p>
            <a:fld id="{ADFA080F-3961-4D42-BEDE-84A1FED032F1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December 20, 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318642"/>
            <a:ext cx="4155753" cy="320931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>
                <a:solidFill>
                  <a:srgbClr val="B71E42"/>
                </a:solidFill>
              </a:rPr>
              <a:pPr/>
              <a:t>‹#›</a:t>
            </a:fld>
            <a:endParaRPr lang="en-US">
              <a:solidFill>
                <a:srgbClr val="B71E42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41" y="3143605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73822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December 20, 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>
                <a:solidFill>
                  <a:srgbClr val="B71E42"/>
                </a:solidFill>
              </a:rPr>
              <a:pPr/>
              <a:t>‹#›</a:t>
            </a:fld>
            <a:endParaRPr lang="en-US">
              <a:solidFill>
                <a:srgbClr val="B71E42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3" y="1847088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72440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7" y="798982"/>
            <a:ext cx="121180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8" y="798982"/>
            <a:ext cx="5871623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December 20, 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>
                <a:solidFill>
                  <a:srgbClr val="B71E42"/>
                </a:solidFill>
              </a:rPr>
              <a:pPr/>
              <a:t>‹#›</a:t>
            </a:fld>
            <a:endParaRPr lang="en-US">
              <a:solidFill>
                <a:srgbClr val="B71E42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798982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1112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Costas Busch - RPI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CD6-D300-4021-B6CE-498726932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59914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Costas Busch - RPI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CD6-D300-4021-B6CE-498726932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24426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Costas Busch - RPI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CD6-D300-4021-B6CE-498726932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02145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Costas Busch - RPI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CD6-D300-4021-B6CE-498726932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21667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Costas Busch - RPI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CD6-D300-4021-B6CE-498726932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396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Costas Busch - RPI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CD6-D300-4021-B6CE-498726932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63175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Costas Busch - RPI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CD6-D300-4021-B6CE-498726932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06483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Costas Busch - RPI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CD6-D300-4021-B6CE-498726932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47730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Costas Busch - RPI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CD6-D300-4021-B6CE-498726932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22316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Costas Busch - RPI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CD6-D300-4021-B6CE-498726932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11179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Costas Busch - RPI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CD6-D300-4021-B6CE-498726932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0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7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7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7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7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82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6" y="804548"/>
            <a:ext cx="7202456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6" y="2015734"/>
            <a:ext cx="7202456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6" y="330370"/>
            <a:ext cx="26255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A33960BD-7AC1-4217-9611-AAA56D3EE38F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December 20, 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329311"/>
            <a:ext cx="4454127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798973"/>
            <a:ext cx="608264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defTabSz="457200"/>
            <a:fld id="{9D4AEF59-F28E-467C-9EA3-92D1CFAD475A}" type="slidenum">
              <a:rPr lang="en-US" smtClean="0">
                <a:solidFill>
                  <a:srgbClr val="B71E42"/>
                </a:solidFill>
              </a:rPr>
              <a:pPr defTabSz="457200"/>
              <a:t>‹#›</a:t>
            </a:fld>
            <a:endParaRPr lang="en-US">
              <a:solidFill>
                <a:srgbClr val="B71E4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945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82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6" y="804542"/>
            <a:ext cx="7202456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6" y="2015734"/>
            <a:ext cx="7202456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6" y="330370"/>
            <a:ext cx="26255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A33960BD-7AC1-4217-9611-AAA56D3EE38F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December 20, 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329311"/>
            <a:ext cx="4454127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798973"/>
            <a:ext cx="608264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defTabSz="457200"/>
            <a:fld id="{9D4AEF59-F28E-467C-9EA3-92D1CFAD475A}" type="slidenum">
              <a:rPr lang="en-US" smtClean="0">
                <a:solidFill>
                  <a:srgbClr val="B71E42"/>
                </a:solidFill>
              </a:rPr>
              <a:pPr defTabSz="457200"/>
              <a:t>‹#›</a:t>
            </a:fld>
            <a:endParaRPr lang="en-US">
              <a:solidFill>
                <a:srgbClr val="B71E4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458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82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6" y="804528"/>
            <a:ext cx="7202456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6" y="2015734"/>
            <a:ext cx="7202456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6" y="330370"/>
            <a:ext cx="26255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A33960BD-7AC1-4217-9611-AAA56D3EE38F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December 20, 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329311"/>
            <a:ext cx="4454127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798973"/>
            <a:ext cx="608264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defTabSz="457200"/>
            <a:fld id="{9D4AEF59-F28E-467C-9EA3-92D1CFAD475A}" type="slidenum">
              <a:rPr lang="en-US" smtClean="0">
                <a:solidFill>
                  <a:srgbClr val="B71E42"/>
                </a:solidFill>
              </a:rPr>
              <a:pPr defTabSz="457200"/>
              <a:t>‹#›</a:t>
            </a:fld>
            <a:endParaRPr lang="en-US">
              <a:solidFill>
                <a:srgbClr val="B71E4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53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Palatino Linotype" panose="02040502050505030304" pitchFamily="18" charset="0"/>
              </a:defRPr>
            </a:lvl1pPr>
          </a:lstStyle>
          <a:p>
            <a:r>
              <a:rPr lang="en-US"/>
              <a:t>Fall 2006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Palatino Linotype" panose="02040502050505030304" pitchFamily="18" charset="0"/>
              </a:defRPr>
            </a:lvl1pPr>
          </a:lstStyle>
          <a:p>
            <a:r>
              <a:rPr lang="en-IN"/>
              <a:t>Costas Busch - RPI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Palatino Linotype" panose="02040502050505030304" pitchFamily="18" charset="0"/>
              </a:defRPr>
            </a:lvl1pPr>
          </a:lstStyle>
          <a:p>
            <a:fld id="{9C8CFCD6-D300-4021-B6CE-49872693289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893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C00000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171450" indent="-171450" algn="just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514350" indent="-171450" algn="just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857250" indent="-171450" algn="just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200150" indent="-171450" algn="just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1543050" indent="-171450" algn="just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2365347"/>
          </a:xfrm>
        </p:spPr>
        <p:txBody>
          <a:bodyPr>
            <a:noAutofit/>
          </a:bodyPr>
          <a:lstStyle/>
          <a:p>
            <a:r>
              <a:rPr lang="en-IN" sz="4800" b="1" dirty="0"/>
              <a:t>BCSE102L-</a:t>
            </a:r>
            <a:br>
              <a:rPr lang="en-IN" sz="4800" b="1" dirty="0"/>
            </a:br>
            <a:r>
              <a:rPr lang="en-IN" sz="4800" b="1" dirty="0"/>
              <a:t>Structured and Object-Oriented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38365F-1A8F-04F3-5922-F4564F3B4A68}"/>
              </a:ext>
            </a:extLst>
          </p:cNvPr>
          <p:cNvSpPr txBox="1">
            <a:spLocks/>
          </p:cNvSpPr>
          <p:nvPr/>
        </p:nvSpPr>
        <p:spPr>
          <a:xfrm>
            <a:off x="1295400" y="4267200"/>
            <a:ext cx="64008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Dr. R. Arumuga Arun</a:t>
            </a:r>
          </a:p>
          <a:p>
            <a:r>
              <a:rPr lang="en-US" altLang="en-US" dirty="0"/>
              <a:t>PRP 315(AB) – 19</a:t>
            </a:r>
          </a:p>
          <a:p>
            <a:r>
              <a:rPr lang="en-US" altLang="en-US" dirty="0"/>
              <a:t>arumugaarun.r@vit.ac.in</a:t>
            </a:r>
            <a:endParaRPr lang="en-IN" altLang="en-US" dirty="0"/>
          </a:p>
        </p:txBody>
      </p:sp>
    </p:spTree>
    <p:extLst>
      <p:ext uri="{BB962C8B-B14F-4D97-AF65-F5344CB8AC3E}">
        <p14:creationId xmlns:p14="http://schemas.microsoft.com/office/powerpoint/2010/main" val="4237868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3"/>
            <a:ext cx="85344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Computer programs, known as software, are instructions to the computer, telling it what to do.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Computers do not understand human languages, so you need to use </a:t>
            </a:r>
            <a:r>
              <a:rPr lang="en-US" dirty="0">
                <a:solidFill>
                  <a:srgbClr val="FF0000"/>
                </a:solidFill>
              </a:rPr>
              <a:t>computer languages in computer programs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Programming is the creation of a program </a:t>
            </a:r>
            <a:r>
              <a:rPr lang="en-US" dirty="0"/>
              <a:t>that is executable by a computer and performs the  required tasks.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6710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2770E-006A-92EB-F48C-034012721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Solving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9953D-3026-9703-914B-953CCEBE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13" y="1553643"/>
            <a:ext cx="8850242" cy="3450613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>
                <a:highlight>
                  <a:srgbClr val="FFFF00"/>
                </a:highlight>
                <a:latin typeface="ArialMT"/>
              </a:rPr>
              <a:t> Problem-solving is the art of identifying problems and implementing the best possible solutions</a:t>
            </a:r>
          </a:p>
          <a:p>
            <a:pPr algn="just"/>
            <a:r>
              <a:rPr lang="en-US" sz="2400" b="1" i="0" u="none" strike="noStrike" baseline="0" dirty="0">
                <a:latin typeface="ArialMT"/>
              </a:rPr>
              <a:t>Regardless of the area of study, computer science </a:t>
            </a:r>
            <a:r>
              <a:rPr lang="en-US" sz="2400" b="1" i="0" u="none" strike="noStrike" baseline="0" dirty="0">
                <a:highlight>
                  <a:srgbClr val="FFFF00"/>
                </a:highlight>
                <a:latin typeface="ArialMT"/>
              </a:rPr>
              <a:t>is all about solving problems with computers.</a:t>
            </a:r>
            <a:r>
              <a:rPr lang="en-US" sz="2400" b="1" i="0" u="none" strike="noStrike" baseline="0" dirty="0">
                <a:latin typeface="ArialMT"/>
              </a:rPr>
              <a:t> </a:t>
            </a:r>
          </a:p>
          <a:p>
            <a:pPr algn="just"/>
            <a:r>
              <a:rPr lang="en-US" sz="2400" b="1" i="0" u="none" strike="noStrike" baseline="0" dirty="0">
                <a:latin typeface="ArialMT"/>
              </a:rPr>
              <a:t>The problems that we want to solve can come from any real world. </a:t>
            </a:r>
          </a:p>
          <a:p>
            <a:pPr algn="just"/>
            <a:r>
              <a:rPr lang="en-US" sz="2400" b="1" i="0" u="none" strike="noStrike" baseline="0" dirty="0">
                <a:latin typeface="ArialMT"/>
              </a:rPr>
              <a:t>We need to have a </a:t>
            </a:r>
            <a:r>
              <a:rPr lang="en-US" sz="2400" b="1" i="0" u="none" strike="noStrike" baseline="0" dirty="0">
                <a:highlight>
                  <a:srgbClr val="FFFF00"/>
                </a:highlight>
                <a:latin typeface="ArialMT"/>
              </a:rPr>
              <a:t>standard systematic approach to </a:t>
            </a:r>
            <a:r>
              <a:rPr lang="en-IN" sz="2400" b="1" i="0" u="none" strike="noStrike" baseline="0" dirty="0">
                <a:highlight>
                  <a:srgbClr val="FFFF00"/>
                </a:highlight>
                <a:latin typeface="ArialMT"/>
              </a:rPr>
              <a:t>solving problems.</a:t>
            </a:r>
          </a:p>
          <a:p>
            <a:pPr algn="just"/>
            <a:r>
              <a:rPr lang="en-US" sz="2400" b="1" dirty="0">
                <a:highlight>
                  <a:srgbClr val="FFFF00"/>
                </a:highlight>
                <a:latin typeface="ArialMT"/>
              </a:rPr>
              <a:t>Problem Solving is the sequential process of analyzing information related to a given situation and generating appropriate response options</a:t>
            </a:r>
          </a:p>
          <a:p>
            <a:pPr algn="just"/>
            <a:endParaRPr lang="en-IN" sz="2400" b="1" dirty="0">
              <a:highlight>
                <a:srgbClr val="FFFF00"/>
              </a:highlight>
              <a:latin typeface="ArialMT"/>
            </a:endParaRPr>
          </a:p>
        </p:txBody>
      </p:sp>
    </p:spTree>
    <p:extLst>
      <p:ext uri="{BB962C8B-B14F-4D97-AF65-F5344CB8AC3E}">
        <p14:creationId xmlns:p14="http://schemas.microsoft.com/office/powerpoint/2010/main" val="50552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37"/>
            <a:ext cx="8229600" cy="658091"/>
          </a:xfrm>
        </p:spPr>
        <p:txBody>
          <a:bodyPr>
            <a:normAutofit fontScale="90000"/>
          </a:bodyPr>
          <a:lstStyle/>
          <a:p>
            <a:r>
              <a:rPr lang="en-US" dirty="0"/>
              <a:t>Machine Language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28"/>
            <a:ext cx="8610600" cy="4525963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A </a:t>
            </a:r>
            <a:r>
              <a:rPr lang="en-US" sz="2800" dirty="0">
                <a:solidFill>
                  <a:srgbClr val="FF0000"/>
                </a:solidFill>
              </a:rPr>
              <a:t>computer’s native language</a:t>
            </a:r>
            <a:r>
              <a:rPr lang="en-US" sz="2800" dirty="0"/>
              <a:t> is a machine language—a  set of built-in primitive instructions. </a:t>
            </a:r>
          </a:p>
          <a:p>
            <a:pPr algn="just"/>
            <a:r>
              <a:rPr lang="en-US" sz="2800" dirty="0">
                <a:solidFill>
                  <a:srgbClr val="FF0000"/>
                </a:solidFill>
              </a:rPr>
              <a:t>These instructions are in the form  of binary code</a:t>
            </a:r>
            <a:r>
              <a:rPr lang="en-US" sz="2800" dirty="0"/>
              <a:t>, so in telling the machine what to do, you have to enter binary code. </a:t>
            </a:r>
          </a:p>
          <a:p>
            <a:pPr algn="just"/>
            <a:r>
              <a:rPr lang="en-US" sz="2800" dirty="0">
                <a:solidFill>
                  <a:srgbClr val="FF0000"/>
                </a:solidFill>
              </a:rPr>
              <a:t>Programming in machine language is a tedious process. </a:t>
            </a:r>
          </a:p>
          <a:p>
            <a:pPr algn="just"/>
            <a:r>
              <a:rPr lang="en-US" sz="2800" dirty="0">
                <a:solidFill>
                  <a:srgbClr val="FF0000"/>
                </a:solidFill>
              </a:rPr>
              <a:t>Moreover, the programs are highly difficult to read and modify</a:t>
            </a:r>
            <a:r>
              <a:rPr lang="en-US" sz="2800" dirty="0"/>
              <a:t>. </a:t>
            </a:r>
          </a:p>
          <a:p>
            <a:pPr algn="just"/>
            <a:r>
              <a:rPr lang="en-US" sz="2800" dirty="0"/>
              <a:t>For example, to add two numbers, you might have to write an instruction in binary like this: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FF0000"/>
                </a:solidFill>
              </a:rPr>
              <a:t>                  1101101010011010</a:t>
            </a:r>
            <a:endParaRPr lang="en-I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856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language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Assembly language is a low-level programming language in </a:t>
            </a:r>
            <a:r>
              <a:rPr lang="en-US" dirty="0">
                <a:solidFill>
                  <a:srgbClr val="FF0000"/>
                </a:solidFill>
              </a:rPr>
              <a:t>which a mnemonic is used to represent each of the machine-language instructions</a:t>
            </a:r>
            <a:r>
              <a:rPr lang="en-US" dirty="0"/>
              <a:t>.</a:t>
            </a:r>
          </a:p>
          <a:p>
            <a:r>
              <a:rPr lang="en-US" dirty="0"/>
              <a:t> For example, to add two numbers, you might write an instruction in assembly code like this: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ADDF R1, R2, R3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235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Assembler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253" y="1219204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However, since the computer  </a:t>
            </a:r>
            <a:r>
              <a:rPr lang="en-US" sz="2400" dirty="0">
                <a:solidFill>
                  <a:srgbClr val="FF0000"/>
                </a:solidFill>
              </a:rPr>
              <a:t>cannot understand assembly language, a program called an assembler is used to convert assembly-language programs into machine code</a:t>
            </a:r>
            <a:r>
              <a:rPr lang="en-US" sz="2400" dirty="0"/>
              <a:t>,</a:t>
            </a:r>
            <a:endParaRPr lang="en-IN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59" y="2743200"/>
            <a:ext cx="7342909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4226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High-level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high-level languages </a:t>
            </a:r>
            <a:r>
              <a:rPr lang="en-US" dirty="0">
                <a:solidFill>
                  <a:srgbClr val="FF0000"/>
                </a:solidFill>
              </a:rPr>
              <a:t>are English-like and easy to learn and program.</a:t>
            </a:r>
          </a:p>
          <a:p>
            <a:r>
              <a:rPr lang="en-US" dirty="0"/>
              <a:t> Here, for example, is a high-level language statement that computes the area of a circle with radius 5: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>
                <a:solidFill>
                  <a:srgbClr val="FF0000"/>
                </a:solidFill>
              </a:rPr>
              <a:t>area = 5 * 5 * 3.1415;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533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Well known  high-level languages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78486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2092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>
            <a:extLst>
              <a:ext uri="{FF2B5EF4-FFF2-40B4-BE49-F238E27FC236}">
                <a16:creationId xmlns:a16="http://schemas.microsoft.com/office/drawing/2014/main" id="{E10F8BC5-7043-F248-BE7A-0E8E93BAB5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5972D6E-66F8-4955-9DEE-DAEB79FE9351}" type="slidenum">
              <a:rPr lang="en-US" altLang="en-US" sz="1400">
                <a:solidFill>
                  <a:srgbClr val="000000"/>
                </a:solidFill>
              </a:rPr>
              <a:pPr/>
              <a:t>17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096B4EC6-C33A-884D-A983-DAF364E316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Compiling Source Code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58E04471-6114-0D41-BE2B-D366D3401F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6800" cy="1828800"/>
          </a:xfrm>
        </p:spPr>
        <p:txBody>
          <a:bodyPr/>
          <a:lstStyle/>
          <a:p>
            <a:pPr marL="0" indent="0">
              <a:buFont typeface="Monotype Sorts" charset="2"/>
              <a:buNone/>
              <a:defRPr/>
            </a:pPr>
            <a:r>
              <a:rPr lang="en-US" altLang="en-US" dirty="0"/>
              <a:t>A compiler translates </a:t>
            </a:r>
            <a:r>
              <a:rPr lang="en-US" altLang="en-US" dirty="0">
                <a:solidFill>
                  <a:srgbClr val="FF0000"/>
                </a:solidFill>
              </a:rPr>
              <a:t>the entire source code into a machine-code file</a:t>
            </a:r>
            <a:r>
              <a:rPr lang="en-US" altLang="en-US" dirty="0"/>
              <a:t>, and the machine-code file is then executed, as shown in the following figure.</a:t>
            </a:r>
          </a:p>
        </p:txBody>
      </p:sp>
      <p:sp>
        <p:nvSpPr>
          <p:cNvPr id="21509" name="Rectangle 4">
            <a:extLst>
              <a:ext uri="{FF2B5EF4-FFF2-40B4-BE49-F238E27FC236}">
                <a16:creationId xmlns:a16="http://schemas.microsoft.com/office/drawing/2014/main" id="{F9F794D6-3A3B-0B46-9161-11AD177B0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" y="2798145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21510" name="Rectangle 5">
            <a:extLst>
              <a:ext uri="{FF2B5EF4-FFF2-40B4-BE49-F238E27FC236}">
                <a16:creationId xmlns:a16="http://schemas.microsoft.com/office/drawing/2014/main" id="{4C1CA671-DD34-AF49-BC6F-F33822A9D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" y="2640983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21511" name="Rectangle 8">
            <a:extLst>
              <a:ext uri="{FF2B5EF4-FFF2-40B4-BE49-F238E27FC236}">
                <a16:creationId xmlns:a16="http://schemas.microsoft.com/office/drawing/2014/main" id="{7FF6C5EB-4AEF-B143-AC76-8407C1018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" y="2640983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en-US" sz="2400">
              <a:solidFill>
                <a:srgbClr val="000000"/>
              </a:solidFill>
            </a:endParaRPr>
          </a:p>
        </p:txBody>
      </p:sp>
      <p:pic>
        <p:nvPicPr>
          <p:cNvPr id="8909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3668713"/>
            <a:ext cx="897255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3059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>
            <a:extLst>
              <a:ext uri="{FF2B5EF4-FFF2-40B4-BE49-F238E27FC236}">
                <a16:creationId xmlns:a16="http://schemas.microsoft.com/office/drawing/2014/main" id="{0F2B0A38-8BBB-B044-A67C-0A32AD2B2F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7B76EC2-54FF-4E84-9BED-7F2850CEBCB1}" type="slidenum">
              <a:rPr lang="en-US" altLang="en-US" sz="1400">
                <a:solidFill>
                  <a:srgbClr val="000000"/>
                </a:solidFill>
              </a:rPr>
              <a:pPr/>
              <a:t>18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22531" name="Rectangle 1026">
            <a:extLst>
              <a:ext uri="{FF2B5EF4-FFF2-40B4-BE49-F238E27FC236}">
                <a16:creationId xmlns:a16="http://schemas.microsoft.com/office/drawing/2014/main" id="{8EC0EDE3-98A8-4042-A98F-E252C9664D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Operating Systems</a:t>
            </a:r>
          </a:p>
        </p:txBody>
      </p:sp>
      <p:sp>
        <p:nvSpPr>
          <p:cNvPr id="22532" name="Rectangle 1027">
            <a:extLst>
              <a:ext uri="{FF2B5EF4-FFF2-40B4-BE49-F238E27FC236}">
                <a16:creationId xmlns:a16="http://schemas.microsoft.com/office/drawing/2014/main" id="{E762270D-4D91-EC42-AB4E-FE023D5F4C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5029200" cy="53340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  <a:defRPr/>
            </a:pPr>
            <a:r>
              <a:rPr lang="en-US" altLang="en-US" sz="2800" dirty="0">
                <a:ea typeface="Times New Roman" charset="0"/>
                <a:cs typeface="Times New Roman" charset="0"/>
              </a:rPr>
              <a:t>The </a:t>
            </a:r>
            <a:r>
              <a:rPr lang="en-US" altLang="en-US" sz="2800" i="1" dirty="0">
                <a:ea typeface="Times New Roman" charset="0"/>
                <a:cs typeface="Times New Roman" charset="0"/>
              </a:rPr>
              <a:t>operating system</a:t>
            </a:r>
            <a:r>
              <a:rPr lang="en-US" altLang="en-US" sz="2800" dirty="0">
                <a:ea typeface="Times New Roman" charset="0"/>
                <a:cs typeface="Times New Roman" charset="0"/>
              </a:rPr>
              <a:t> (OS) is a program that manages and controls a computer’s activities. </a:t>
            </a:r>
          </a:p>
          <a:p>
            <a:pPr algn="just">
              <a:lnSpc>
                <a:spcPct val="90000"/>
              </a:lnSpc>
              <a:defRPr/>
            </a:pPr>
            <a:r>
              <a:rPr lang="en-US" altLang="en-US" sz="2800" dirty="0"/>
              <a:t>The popular operating systems for general-purpose computers are </a:t>
            </a:r>
            <a:r>
              <a:rPr lang="en-US" altLang="en-US" sz="2800" dirty="0">
                <a:solidFill>
                  <a:srgbClr val="FF0000"/>
                </a:solidFill>
              </a:rPr>
              <a:t>Microsoft Windows, Mac OS, and Linux</a:t>
            </a:r>
            <a:r>
              <a:rPr lang="en-US" altLang="en-US" sz="2800" dirty="0"/>
              <a:t>. </a:t>
            </a:r>
          </a:p>
          <a:p>
            <a:pPr algn="just">
              <a:lnSpc>
                <a:spcPct val="90000"/>
              </a:lnSpc>
              <a:defRPr/>
            </a:pPr>
            <a:r>
              <a:rPr lang="en-US" altLang="en-US" sz="2800" dirty="0">
                <a:solidFill>
                  <a:srgbClr val="FF0000"/>
                </a:solidFill>
              </a:rPr>
              <a:t>Application programs, such as a Web browser or a word processor</a:t>
            </a:r>
            <a:r>
              <a:rPr lang="en-US" altLang="en-US" sz="2800" dirty="0"/>
              <a:t>, cannot run unless an operating system is installed and running on the computer.</a:t>
            </a:r>
          </a:p>
        </p:txBody>
      </p:sp>
      <p:sp>
        <p:nvSpPr>
          <p:cNvPr id="22534" name="Rectangle 1031">
            <a:extLst>
              <a:ext uri="{FF2B5EF4-FFF2-40B4-BE49-F238E27FC236}">
                <a16:creationId xmlns:a16="http://schemas.microsoft.com/office/drawing/2014/main" id="{032392A5-05F1-4547-9A40-D32DE797F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8" y="2514627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22535" name="Rectangle 1033">
            <a:extLst>
              <a:ext uri="{FF2B5EF4-FFF2-40B4-BE49-F238E27FC236}">
                <a16:creationId xmlns:a16="http://schemas.microsoft.com/office/drawing/2014/main" id="{F2229E3C-920C-914E-A789-306CDE5E0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" y="2283795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en-US" sz="2400">
              <a:solidFill>
                <a:srgbClr val="000000"/>
              </a:solidFill>
            </a:endParaRPr>
          </a:p>
        </p:txBody>
      </p:sp>
      <p:pic>
        <p:nvPicPr>
          <p:cNvPr id="90119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198562"/>
            <a:ext cx="3571875" cy="446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800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371" y="228628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A program written in a high-level language is called a </a:t>
            </a:r>
            <a:r>
              <a:rPr lang="en-US" sz="2400" i="1" dirty="0"/>
              <a:t>source program </a:t>
            </a:r>
            <a:r>
              <a:rPr lang="en-US" sz="2400" dirty="0"/>
              <a:t>or </a:t>
            </a:r>
            <a:r>
              <a:rPr lang="en-US" sz="2400" i="1" dirty="0"/>
              <a:t>source code</a:t>
            </a:r>
            <a:r>
              <a:rPr lang="en-US" sz="2400" dirty="0"/>
              <a:t>.</a:t>
            </a:r>
          </a:p>
          <a:p>
            <a:pPr algn="just"/>
            <a:r>
              <a:rPr lang="en-US" sz="2400" dirty="0"/>
              <a:t>Since a computer cannot understand a source program, a program called a </a:t>
            </a:r>
            <a:r>
              <a:rPr lang="en-US" sz="2400" i="1" dirty="0"/>
              <a:t>compiler </a:t>
            </a:r>
            <a:r>
              <a:rPr lang="en-US" sz="2400" dirty="0"/>
              <a:t>is used to translate it into a machine-language program. </a:t>
            </a:r>
          </a:p>
          <a:p>
            <a:pPr algn="just"/>
            <a:r>
              <a:rPr lang="en-US" sz="2400" dirty="0"/>
              <a:t>The machine-language program is then linked  with other supporting library code to form an executable file, which can be run on the </a:t>
            </a:r>
            <a:r>
              <a:rPr lang="en-IN" sz="2400" dirty="0"/>
              <a:t>machine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371" y="3428999"/>
            <a:ext cx="8159029" cy="3280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2570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15808-A4D0-1DCE-4975-C31A5D20E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800"/>
            <a:ext cx="7886700" cy="670053"/>
          </a:xfrm>
        </p:spPr>
        <p:txBody>
          <a:bodyPr>
            <a:normAutofit fontScale="90000"/>
          </a:bodyPr>
          <a:lstStyle/>
          <a:p>
            <a:r>
              <a:rPr lang="en-US" dirty="0"/>
              <a:t>Course Outcomes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DC93C8-4DB9-9679-DD19-7483A89D9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40" y="1905000"/>
            <a:ext cx="8635520" cy="260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662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229600" cy="5410200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/>
              <a:t>C programming language</a:t>
            </a:r>
            <a:r>
              <a:rPr lang="en-US" sz="2800" dirty="0"/>
              <a:t> was developed in </a:t>
            </a:r>
            <a:r>
              <a:rPr lang="en-US" sz="2800" dirty="0">
                <a:solidFill>
                  <a:srgbClr val="FF0000"/>
                </a:solidFill>
              </a:rPr>
              <a:t>1972 by Dennis Ritchie at Bell laboratories of AT&amp;T (American Telephone &amp; Telegraph), located in the U.S.A.</a:t>
            </a:r>
          </a:p>
          <a:p>
            <a:pPr algn="just"/>
            <a:r>
              <a:rPr lang="en-US" sz="2800" b="1" dirty="0"/>
              <a:t>Dennis Ritchie</a:t>
            </a:r>
            <a:r>
              <a:rPr lang="en-US" sz="2800" dirty="0"/>
              <a:t> is known as the </a:t>
            </a:r>
            <a:r>
              <a:rPr lang="en-US" sz="2800" b="1" dirty="0"/>
              <a:t>founder of the c language</a:t>
            </a:r>
            <a:r>
              <a:rPr lang="en-US" sz="2800" dirty="0"/>
              <a:t>.</a:t>
            </a:r>
          </a:p>
          <a:p>
            <a:pPr algn="just"/>
            <a:r>
              <a:rPr lang="en-US" sz="2800" dirty="0"/>
              <a:t>It was developed to overcome the problems of previous languages such as B, BCPL, etc.</a:t>
            </a:r>
          </a:p>
          <a:p>
            <a:pPr algn="just"/>
            <a:r>
              <a:rPr lang="en-US" sz="2800" b="1" dirty="0"/>
              <a:t>C++ </a:t>
            </a:r>
            <a:r>
              <a:rPr lang="en-US" sz="2800" dirty="0"/>
              <a:t>was invented by </a:t>
            </a:r>
            <a:r>
              <a:rPr lang="en-US" sz="2800" b="1" dirty="0"/>
              <a:t>Bjarne </a:t>
            </a:r>
            <a:r>
              <a:rPr lang="en-US" sz="2800" b="1" dirty="0" err="1"/>
              <a:t>Stroustrup</a:t>
            </a:r>
            <a:r>
              <a:rPr lang="en-US" sz="2800" b="1" dirty="0"/>
              <a:t> </a:t>
            </a:r>
            <a:r>
              <a:rPr lang="en-US" sz="2800" dirty="0"/>
              <a:t>in 1979, while he was working at Bell Laboratories in Murray Hill, New Jersey. </a:t>
            </a:r>
          </a:p>
          <a:p>
            <a:pPr algn="just"/>
            <a:r>
              <a:rPr lang="en-US" sz="2800" dirty="0" err="1"/>
              <a:t>Stroustrup</a:t>
            </a:r>
            <a:r>
              <a:rPr lang="en-US" sz="2800" dirty="0"/>
              <a:t> initially called the new language “C with Classes.”</a:t>
            </a:r>
          </a:p>
          <a:p>
            <a:pPr marL="0" indent="0" algn="just">
              <a:buNone/>
            </a:pP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" name="Rectangle 1026">
            <a:extLst>
              <a:ext uri="{FF2B5EF4-FFF2-40B4-BE49-F238E27FC236}">
                <a16:creationId xmlns:a16="http://schemas.microsoft.com/office/drawing/2014/main" id="{65EE119A-B449-B88D-F429-CD2FB8D9C0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C and C++</a:t>
            </a:r>
          </a:p>
        </p:txBody>
      </p:sp>
    </p:spTree>
    <p:extLst>
      <p:ext uri="{BB962C8B-B14F-4D97-AF65-F5344CB8AC3E}">
        <p14:creationId xmlns:p14="http://schemas.microsoft.com/office/powerpoint/2010/main" val="1804985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98CD8F-AE80-330B-3061-7E2BA745CB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33092-F94E-C7B8-F2E3-91985490F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43000"/>
            <a:ext cx="8229600" cy="5410200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However, in 1983, the name was changed to C++. </a:t>
            </a:r>
          </a:p>
          <a:p>
            <a:pPr algn="just"/>
            <a:r>
              <a:rPr lang="en-US" sz="2800" dirty="0"/>
              <a:t>C++ extends C by adding object-oriented features. Because C++ is built on the foundation of C, it includes all of C’s features, attributes, and benefits. </a:t>
            </a:r>
          </a:p>
          <a:p>
            <a:pPr algn="just"/>
            <a:r>
              <a:rPr lang="en-US" sz="2800" dirty="0"/>
              <a:t>This is a crucial reason for the success of C++ as a language. The invention of C++ was not an attempt to create a completely new programming language. </a:t>
            </a:r>
          </a:p>
          <a:p>
            <a:pPr algn="just"/>
            <a:r>
              <a:rPr lang="en-US" sz="2800" dirty="0"/>
              <a:t>Instead, it was an enhancement to an already highly successful one.</a:t>
            </a:r>
          </a:p>
          <a:p>
            <a:pPr algn="just"/>
            <a:endParaRPr lang="en-US" sz="2800" dirty="0"/>
          </a:p>
          <a:p>
            <a:pPr marL="0" indent="0" algn="just">
              <a:buNone/>
            </a:pP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" name="Rectangle 1026">
            <a:extLst>
              <a:ext uri="{FF2B5EF4-FFF2-40B4-BE49-F238E27FC236}">
                <a16:creationId xmlns:a16="http://schemas.microsoft.com/office/drawing/2014/main" id="{491331D5-8EF7-59A3-1759-86405A4335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C and C++</a:t>
            </a:r>
          </a:p>
        </p:txBody>
      </p:sp>
    </p:spTree>
    <p:extLst>
      <p:ext uri="{BB962C8B-B14F-4D97-AF65-F5344CB8AC3E}">
        <p14:creationId xmlns:p14="http://schemas.microsoft.com/office/powerpoint/2010/main" val="439347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8686799" cy="6400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61769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08846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8686799" cy="647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61769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Features of C Language</a:t>
            </a:r>
            <a:br>
              <a:rPr lang="en-IN" dirty="0"/>
            </a:br>
            <a:endParaRPr lang="en-IN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14400"/>
            <a:ext cx="79248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2319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534400" cy="551656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 is the widely used language. It provides many </a:t>
            </a:r>
            <a:r>
              <a:rPr lang="en-US" b="1" dirty="0"/>
              <a:t>features</a:t>
            </a:r>
            <a:r>
              <a:rPr lang="en-US" dirty="0"/>
              <a:t> that are given below.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Simple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Machine Independent or Portable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Mid-level programming language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structured programming language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Rich Library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Memory Management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Fast Speed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Pointers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Recursion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Extensible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25815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800" y="685800"/>
            <a:ext cx="84582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rgbClr val="FF0000"/>
                </a:solidFill>
              </a:rPr>
              <a:t>1) Simple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 is a simple language in the sense that </a:t>
            </a:r>
            <a:r>
              <a:rPr lang="en-US" sz="2400" dirty="0">
                <a:solidFill>
                  <a:srgbClr val="FF0000"/>
                </a:solidFill>
              </a:rPr>
              <a:t>it provides a structured approach</a:t>
            </a:r>
            <a:r>
              <a:rPr lang="en-US" sz="2400" dirty="0"/>
              <a:t> (to break the problem into parts), the rich set of library functions, data types, etc.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2) Machine Independent or Portable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Unlike assembly language, c programs can be executed on different machines with some machine-specific changes. Therefore, C is a machine-independent language.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3) Mid-level programming language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Although, C is intended to do low-level programming. It is used to develop system applications such as kernel, driver, etc.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also supports the features of a high-level language. That is why it is known as a mid-level language.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362956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42900" y="457200"/>
            <a:ext cx="8458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rgbClr val="FF0000"/>
                </a:solidFill>
              </a:rPr>
              <a:t>4) Structured programming language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 is a structured programming language in the sense that we can break the program into parts using functions.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So, it is easy to understand and modify. Functions also provide code reusability.</a:t>
            </a:r>
          </a:p>
          <a:p>
            <a:r>
              <a:rPr lang="en-US" sz="2400" b="1" i="1" dirty="0">
                <a:solidFill>
                  <a:srgbClr val="FF0000"/>
                </a:solidFill>
              </a:rPr>
              <a:t>5) Rich Library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 provides a lot of inbuilt functions that make the development fast.</a:t>
            </a:r>
          </a:p>
          <a:p>
            <a:r>
              <a:rPr lang="en-US" sz="2400" b="1" i="1" dirty="0">
                <a:solidFill>
                  <a:srgbClr val="FF0000"/>
                </a:solidFill>
              </a:rPr>
              <a:t>6) Memory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supports the feature of dynamic memory allocation. In C language, we can free the allocated memory at any time by calling the free() function.</a:t>
            </a:r>
          </a:p>
          <a:p>
            <a:r>
              <a:rPr lang="en-US" sz="2400" b="1" i="1" dirty="0">
                <a:solidFill>
                  <a:srgbClr val="FF0000"/>
                </a:solidFill>
              </a:rPr>
              <a:t>7) Speed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compilation and execution time of C language is fast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398591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81000" y="346364"/>
            <a:ext cx="838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8) Pointer</a:t>
            </a:r>
          </a:p>
          <a:p>
            <a:r>
              <a:rPr lang="en-US" sz="2400" dirty="0"/>
              <a:t>C provides the feature of pointers. We can directly interact with the memory by using the pointers. We can use pointers for memory, structures, functions, array, etc.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FF0000"/>
                </a:solidFill>
              </a:rPr>
              <a:t>9) Recursion</a:t>
            </a:r>
          </a:p>
          <a:p>
            <a:r>
              <a:rPr lang="en-US" sz="2400" dirty="0"/>
              <a:t>In C, we can call the function within the function. It provides code reusability for every function. Recursion enables us to use the approach of backtracking.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FF0000"/>
                </a:solidFill>
              </a:rPr>
              <a:t>10) Extensible</a:t>
            </a:r>
          </a:p>
          <a:p>
            <a:r>
              <a:rPr lang="en-US" sz="2400" dirty="0"/>
              <a:t>C language is extensible because it can easily adopt new features.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96152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24CFE-7D5D-803D-11F0-E00E70B86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7886700" cy="552066"/>
          </a:xfrm>
        </p:spPr>
        <p:txBody>
          <a:bodyPr/>
          <a:lstStyle/>
          <a:p>
            <a:r>
              <a:rPr lang="en-IN" dirty="0"/>
              <a:t>Syllabus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4E53F7-665B-6634-667D-D61F5B2CC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90600"/>
            <a:ext cx="7916380" cy="556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0943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First C Program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#include &lt;</a:t>
            </a:r>
            <a:r>
              <a:rPr lang="en-US" dirty="0" err="1"/>
              <a:t>stdio.h</a:t>
            </a:r>
            <a:r>
              <a:rPr lang="en-US" dirty="0"/>
              <a:t>&gt;    </a:t>
            </a:r>
          </a:p>
          <a:p>
            <a:pPr marL="0" indent="0">
              <a:buNone/>
            </a:pPr>
            <a:r>
              <a:rPr lang="en-US" b="1" dirty="0" err="1"/>
              <a:t>int</a:t>
            </a:r>
            <a:r>
              <a:rPr lang="en-US" dirty="0"/>
              <a:t> main()</a:t>
            </a:r>
          </a:p>
          <a:p>
            <a:pPr marL="0" indent="0">
              <a:buNone/>
            </a:pPr>
            <a:r>
              <a:rPr lang="en-US" dirty="0"/>
              <a:t>{    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("Hello C Language");    </a:t>
            </a:r>
          </a:p>
          <a:p>
            <a:pPr marL="0" indent="0">
              <a:buNone/>
            </a:pPr>
            <a:r>
              <a:rPr lang="en-US" b="1" dirty="0"/>
              <a:t>return</a:t>
            </a:r>
            <a:r>
              <a:rPr lang="en-US" dirty="0"/>
              <a:t> 0;   </a:t>
            </a:r>
          </a:p>
          <a:p>
            <a:pPr marL="0" indent="0">
              <a:buNone/>
            </a:pPr>
            <a:r>
              <a:rPr lang="en-US" dirty="0"/>
              <a:t>}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182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1166E9-F268-F09F-09B6-42A1A1A0B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F5B89-9D82-C573-D938-48ADE7903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7886700" cy="552066"/>
          </a:xfrm>
        </p:spPr>
        <p:txBody>
          <a:bodyPr/>
          <a:lstStyle/>
          <a:p>
            <a:r>
              <a:rPr lang="en-IN" dirty="0"/>
              <a:t>Syllabus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F31DA9-BB8A-81B0-F1E8-2B7B4AD71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28" y="818484"/>
            <a:ext cx="8471372" cy="23057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50312E-7A0A-2DA1-BD5B-C6A5F2600B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3200400"/>
            <a:ext cx="84582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021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B2DBF-EBF6-2FC7-D3C2-D119900AC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09600"/>
            <a:ext cx="7886700" cy="588937"/>
          </a:xfrm>
        </p:spPr>
        <p:txBody>
          <a:bodyPr>
            <a:normAutofit fontScale="90000"/>
          </a:bodyPr>
          <a:lstStyle/>
          <a:p>
            <a:r>
              <a:rPr lang="en-IN" dirty="0"/>
              <a:t>Text Books &amp; References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6CF511-924F-F3F1-16DE-F32B9B25B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52" y="1820745"/>
            <a:ext cx="7849695" cy="330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538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712" y="842503"/>
            <a:ext cx="7886700" cy="994172"/>
          </a:xfrm>
        </p:spPr>
        <p:txBody>
          <a:bodyPr/>
          <a:lstStyle/>
          <a:p>
            <a:r>
              <a:rPr lang="en-IN" dirty="0"/>
              <a:t>Internal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712" y="1701684"/>
            <a:ext cx="7886700" cy="419214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dirty="0">
              <a:solidFill>
                <a:srgbClr val="0000CC"/>
              </a:solidFill>
            </a:endParaRPr>
          </a:p>
          <a:p>
            <a:r>
              <a:rPr lang="en-US" sz="2800" dirty="0">
                <a:solidFill>
                  <a:srgbClr val="0000CC"/>
                </a:solidFill>
              </a:rPr>
              <a:t>Quiz 1 – 10 Marks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CC"/>
                </a:solidFill>
              </a:rPr>
              <a:t>Will be conducted during the CAT 1 period</a:t>
            </a:r>
          </a:p>
          <a:p>
            <a:r>
              <a:rPr lang="en-US" sz="2800" dirty="0">
                <a:solidFill>
                  <a:srgbClr val="0000CC"/>
                </a:solidFill>
              </a:rPr>
              <a:t>Quiz 2 – 10 Marks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CC"/>
                </a:solidFill>
              </a:rPr>
              <a:t>Will be conducted during the CAT 2 period</a:t>
            </a:r>
          </a:p>
          <a:p>
            <a:r>
              <a:rPr lang="en-US" sz="2800" dirty="0">
                <a:solidFill>
                  <a:srgbClr val="0000CC"/>
                </a:solidFill>
              </a:rPr>
              <a:t>DA – 10 Marks </a:t>
            </a:r>
          </a:p>
          <a:p>
            <a:r>
              <a:rPr lang="en-US" sz="2800" dirty="0">
                <a:solidFill>
                  <a:srgbClr val="0000CC"/>
                </a:solidFill>
              </a:rPr>
              <a:t>CAT 1 – 15 Marks</a:t>
            </a:r>
          </a:p>
          <a:p>
            <a:r>
              <a:rPr lang="en-US" sz="2800" dirty="0">
                <a:solidFill>
                  <a:srgbClr val="0000CC"/>
                </a:solidFill>
              </a:rPr>
              <a:t>CAT 2 – 15 Marks</a:t>
            </a:r>
          </a:p>
        </p:txBody>
      </p:sp>
    </p:spTree>
    <p:extLst>
      <p:ext uri="{BB962C8B-B14F-4D97-AF65-F5344CB8AC3E}">
        <p14:creationId xmlns:p14="http://schemas.microsoft.com/office/powerpoint/2010/main" val="2727589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1C2BF-FF14-0E2D-EB25-7996EF655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47" y="379830"/>
            <a:ext cx="6558847" cy="5367870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b="1" dirty="0">
                <a:latin typeface="Nunito" pitchFamily="2" charset="0"/>
              </a:rPr>
              <a:t>A computer is defined as follows :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2800" b="1" dirty="0">
                <a:solidFill>
                  <a:srgbClr val="FF0000"/>
                </a:solidFill>
                <a:highlight>
                  <a:srgbClr val="FFFF00"/>
                </a:highlight>
                <a:latin typeface="Nunito" pitchFamily="2" charset="0"/>
              </a:rPr>
              <a:t>A computer is a programmable machine that receives input, stores and manipulates data,  and provides output in a useful format.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800" b="1" dirty="0">
              <a:latin typeface="Nunito" pitchFamily="2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b="1" dirty="0">
              <a:latin typeface="Nunito" pitchFamily="2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800" b="1" dirty="0">
                <a:latin typeface="Nunito" pitchFamily="2" charset="0"/>
              </a:rPr>
              <a:t>In regard to today’s computers, the “machine” part of the computer is called the hardware, while the “programmable” part is called the  software</a:t>
            </a:r>
            <a:endParaRPr lang="en-IN" sz="2800" b="1" dirty="0">
              <a:latin typeface="Nunito" pitchFamily="2" charset="0"/>
            </a:endParaRPr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D385B3EE-4437-1F1B-4288-05660E4ACF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2695" y="960328"/>
            <a:ext cx="2323082" cy="325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569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82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2609A6-561A-811A-E56D-820EA8BAE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" y="1398248"/>
            <a:ext cx="3542753" cy="2674198"/>
          </a:xfrm>
        </p:spPr>
        <p:txBody>
          <a:bodyPr anchor="t">
            <a:normAutofit/>
          </a:bodyPr>
          <a:lstStyle/>
          <a:p>
            <a:r>
              <a:rPr lang="en-IN" sz="4800" dirty="0">
                <a:highlight>
                  <a:srgbClr val="FFFF00"/>
                </a:highlight>
              </a:rPr>
              <a:t>Computer Science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8696" y="2146542"/>
            <a:ext cx="245407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685" y="3122496"/>
            <a:ext cx="2647618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4B8C193-7E70-E6DA-8D29-5166DB1292A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24782" y="267161"/>
          <a:ext cx="5319218" cy="5858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79822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8071E-C51B-9BCF-ADF7-A0D9E8139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6DA81A-7E9E-EA86-90BC-F639658630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0350" y="2546690"/>
            <a:ext cx="1930791" cy="176462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4BE3D7-BE97-3678-C184-28AFE470987F}"/>
              </a:ext>
            </a:extLst>
          </p:cNvPr>
          <p:cNvSpPr txBox="1"/>
          <p:nvPr/>
        </p:nvSpPr>
        <p:spPr>
          <a:xfrm>
            <a:off x="654153" y="2252462"/>
            <a:ext cx="530703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457200"/>
            <a:r>
              <a:rPr lang="en-US" sz="2800" dirty="0">
                <a:solidFill>
                  <a:prstClr val="black"/>
                </a:solidFill>
              </a:rPr>
              <a:t>A program is a sequence of instructions that can be executed by a computer to solve some problem or perform a specified task.</a:t>
            </a:r>
            <a:endParaRPr lang="en-IN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868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3.xml><?xml version="1.0" encoding="utf-8"?>
<a:theme xmlns:a="http://schemas.openxmlformats.org/drawingml/2006/main" name="3_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4.xml><?xml version="1.0" encoding="utf-8"?>
<a:theme xmlns:a="http://schemas.openxmlformats.org/drawingml/2006/main" name="4_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5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1716</TotalTime>
  <Words>1315</Words>
  <Application>Microsoft Office PowerPoint</Application>
  <PresentationFormat>On-screen Show (4:3)</PresentationFormat>
  <Paragraphs>131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30</vt:i4>
      </vt:variant>
    </vt:vector>
  </HeadingPairs>
  <TitlesOfParts>
    <vt:vector size="44" baseType="lpstr">
      <vt:lpstr>Arial</vt:lpstr>
      <vt:lpstr>ArialMT</vt:lpstr>
      <vt:lpstr>Calibri</vt:lpstr>
      <vt:lpstr>Gill Sans MT</vt:lpstr>
      <vt:lpstr>Monotype Sorts</vt:lpstr>
      <vt:lpstr>Nunito</vt:lpstr>
      <vt:lpstr>Palatino Linotype</vt:lpstr>
      <vt:lpstr>Times New Roman</vt:lpstr>
      <vt:lpstr>Wingdings</vt:lpstr>
      <vt:lpstr>Office Theme</vt:lpstr>
      <vt:lpstr>1_Gallery</vt:lpstr>
      <vt:lpstr>3_Gallery</vt:lpstr>
      <vt:lpstr>4_Gallery</vt:lpstr>
      <vt:lpstr>1_Office Theme</vt:lpstr>
      <vt:lpstr>BCSE102L- Structured and Object-Oriented Programming</vt:lpstr>
      <vt:lpstr>Course Outcomes</vt:lpstr>
      <vt:lpstr>Syllabus</vt:lpstr>
      <vt:lpstr>Syllabus</vt:lpstr>
      <vt:lpstr>Text Books &amp; References</vt:lpstr>
      <vt:lpstr>Internal Components</vt:lpstr>
      <vt:lpstr>PowerPoint Presentation</vt:lpstr>
      <vt:lpstr>Computer Science</vt:lpstr>
      <vt:lpstr>Program</vt:lpstr>
      <vt:lpstr>Programs</vt:lpstr>
      <vt:lpstr>Problem Solving</vt:lpstr>
      <vt:lpstr>Machine Language</vt:lpstr>
      <vt:lpstr>Assembly language</vt:lpstr>
      <vt:lpstr>Assembler</vt:lpstr>
      <vt:lpstr>High-level language</vt:lpstr>
      <vt:lpstr> Well known  high-level languages</vt:lpstr>
      <vt:lpstr>Compiling Source Code</vt:lpstr>
      <vt:lpstr>Operating Systems</vt:lpstr>
      <vt:lpstr>PowerPoint Presentation</vt:lpstr>
      <vt:lpstr>C and C++</vt:lpstr>
      <vt:lpstr>C and C++</vt:lpstr>
      <vt:lpstr>PowerPoint Presentation</vt:lpstr>
      <vt:lpstr>PowerPoint Presentation</vt:lpstr>
      <vt:lpstr>PowerPoint Presentation</vt:lpstr>
      <vt:lpstr>Features of C Language </vt:lpstr>
      <vt:lpstr>PowerPoint Presentation</vt:lpstr>
      <vt:lpstr>PowerPoint Presentation</vt:lpstr>
      <vt:lpstr>PowerPoint Presentation</vt:lpstr>
      <vt:lpstr>PowerPoint Presentation</vt:lpstr>
      <vt:lpstr>First C Program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welcome</dc:creator>
  <cp:lastModifiedBy>Arumuga Arun R</cp:lastModifiedBy>
  <cp:revision>163</cp:revision>
  <dcterms:created xsi:type="dcterms:W3CDTF">2006-08-16T00:00:00Z</dcterms:created>
  <dcterms:modified xsi:type="dcterms:W3CDTF">2024-12-20T16:44:19Z</dcterms:modified>
</cp:coreProperties>
</file>