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9" r:id="rId3"/>
    <p:sldId id="290" r:id="rId4"/>
    <p:sldId id="291" r:id="rId5"/>
    <p:sldId id="292" r:id="rId6"/>
    <p:sldId id="293" r:id="rId7"/>
    <p:sldId id="299" r:id="rId8"/>
    <p:sldId id="300" r:id="rId9"/>
    <p:sldId id="301" r:id="rId10"/>
    <p:sldId id="302" r:id="rId11"/>
    <p:sldId id="423" r:id="rId12"/>
    <p:sldId id="303" r:id="rId13"/>
    <p:sldId id="304" r:id="rId14"/>
    <p:sldId id="305" r:id="rId15"/>
    <p:sldId id="306" r:id="rId16"/>
    <p:sldId id="307" r:id="rId17"/>
    <p:sldId id="324" r:id="rId18"/>
    <p:sldId id="308" r:id="rId19"/>
    <p:sldId id="309" r:id="rId20"/>
    <p:sldId id="310" r:id="rId21"/>
    <p:sldId id="325" r:id="rId22"/>
    <p:sldId id="326" r:id="rId23"/>
    <p:sldId id="327" r:id="rId24"/>
    <p:sldId id="328" r:id="rId25"/>
    <p:sldId id="329" r:id="rId26"/>
    <p:sldId id="330" r:id="rId27"/>
    <p:sldId id="331" r:id="rId28"/>
    <p:sldId id="332" r:id="rId29"/>
    <p:sldId id="333" r:id="rId30"/>
    <p:sldId id="334" r:id="rId31"/>
    <p:sldId id="360" r:id="rId32"/>
    <p:sldId id="379" r:id="rId33"/>
    <p:sldId id="340" r:id="rId34"/>
    <p:sldId id="346" r:id="rId35"/>
    <p:sldId id="347" r:id="rId36"/>
    <p:sldId id="348" r:id="rId37"/>
    <p:sldId id="349" r:id="rId38"/>
    <p:sldId id="338" r:id="rId39"/>
    <p:sldId id="341" r:id="rId40"/>
    <p:sldId id="362" r:id="rId41"/>
    <p:sldId id="367" r:id="rId42"/>
    <p:sldId id="368" r:id="rId43"/>
    <p:sldId id="343" r:id="rId44"/>
    <p:sldId id="363" r:id="rId45"/>
    <p:sldId id="364" r:id="rId46"/>
    <p:sldId id="365" r:id="rId47"/>
    <p:sldId id="366" r:id="rId48"/>
    <p:sldId id="351" r:id="rId49"/>
    <p:sldId id="352" r:id="rId50"/>
    <p:sldId id="370" r:id="rId51"/>
    <p:sldId id="374" r:id="rId52"/>
    <p:sldId id="386" r:id="rId53"/>
    <p:sldId id="387" r:id="rId54"/>
    <p:sldId id="390" r:id="rId55"/>
    <p:sldId id="391" r:id="rId56"/>
    <p:sldId id="397" r:id="rId57"/>
    <p:sldId id="392" r:id="rId58"/>
    <p:sldId id="424" r:id="rId59"/>
    <p:sldId id="425" r:id="rId60"/>
    <p:sldId id="393" r:id="rId61"/>
    <p:sldId id="399" r:id="rId62"/>
    <p:sldId id="400" r:id="rId63"/>
    <p:sldId id="401" r:id="rId64"/>
    <p:sldId id="418" r:id="rId65"/>
    <p:sldId id="419" r:id="rId66"/>
    <p:sldId id="421" r:id="rId67"/>
    <p:sldId id="422" r:id="rId68"/>
    <p:sldId id="402" r:id="rId69"/>
    <p:sldId id="403" r:id="rId70"/>
    <p:sldId id="404" r:id="rId71"/>
    <p:sldId id="405" r:id="rId72"/>
    <p:sldId id="406" r:id="rId73"/>
    <p:sldId id="407" r:id="rId74"/>
    <p:sldId id="408" r:id="rId75"/>
    <p:sldId id="409" r:id="rId76"/>
    <p:sldId id="412" r:id="rId77"/>
    <p:sldId id="413" r:id="rId7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137" autoAdjust="0"/>
  </p:normalViewPr>
  <p:slideViewPr>
    <p:cSldViewPr>
      <p:cViewPr varScale="1">
        <p:scale>
          <a:sx n="65" d="100"/>
          <a:sy n="65" d="100"/>
        </p:scale>
        <p:origin x="1882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53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66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66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28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7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7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7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7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operators-in-c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IN" sz="4800" b="1" dirty="0"/>
              <a:t>BCSE102L-</a:t>
            </a:r>
            <a:br>
              <a:rPr lang="en-IN" sz="4800" b="1" dirty="0"/>
            </a:br>
            <a:r>
              <a:rPr lang="en-IN" sz="4800" b="1" dirty="0"/>
              <a:t>Structured and Object-Oriented Programming</a:t>
            </a:r>
          </a:p>
        </p:txBody>
      </p:sp>
    </p:spTree>
    <p:extLst>
      <p:ext uri="{BB962C8B-B14F-4D97-AF65-F5344CB8AC3E}">
        <p14:creationId xmlns:p14="http://schemas.microsoft.com/office/powerpoint/2010/main" val="4237868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4800" y="186874"/>
            <a:ext cx="8839200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2800" b="1" dirty="0">
                <a:solidFill>
                  <a:srgbClr val="FF0000"/>
                </a:solidFill>
              </a:rPr>
              <a:t>C Token – Keywords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/>
              <a:t>The keywords are pre-defined or reserved words in a programming language.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/>
              <a:t>Each keyword is meant to perform a specific function in a program. Since keywords are referred names for a compiler, they can’t be used as variable names because by doing so, we are trying to assign a new meaning to the keyword which is not allowed.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0000"/>
                </a:solidFill>
              </a:rPr>
              <a:t>You cannot redefine keywords.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/>
              <a:t>However, you can specify the text to be substituted for keywords before compilation by using C preprocessor directives. </a:t>
            </a:r>
          </a:p>
          <a:p>
            <a:endParaRPr lang="en-US" dirty="0"/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381186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C08577-D3CB-42B2-9279-2408B652F6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7984576-1060-B0AE-CE6E-5C084ABE4F25}"/>
              </a:ext>
            </a:extLst>
          </p:cNvPr>
          <p:cNvSpPr/>
          <p:nvPr/>
        </p:nvSpPr>
        <p:spPr>
          <a:xfrm>
            <a:off x="304800" y="186874"/>
            <a:ext cx="8458200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2800" b="1" dirty="0">
                <a:solidFill>
                  <a:srgbClr val="FF0000"/>
                </a:solidFill>
              </a:rPr>
              <a:t>C Token – Keywords</a:t>
            </a:r>
          </a:p>
          <a:p>
            <a:endParaRPr lang="en-US" dirty="0"/>
          </a:p>
          <a:p>
            <a:r>
              <a:rPr lang="en-US" sz="2800" dirty="0"/>
              <a:t>C language supports 32 keywords which are given below: </a:t>
            </a:r>
          </a:p>
          <a:p>
            <a:pPr algn="just"/>
            <a:r>
              <a:rPr lang="en-US" sz="2800" b="1" dirty="0"/>
              <a:t>auto             double      int           struct</a:t>
            </a:r>
          </a:p>
          <a:p>
            <a:pPr algn="just"/>
            <a:r>
              <a:rPr lang="en-US" sz="2800" b="1" dirty="0"/>
              <a:t>break           else           long         switch</a:t>
            </a:r>
          </a:p>
          <a:p>
            <a:pPr algn="just"/>
            <a:r>
              <a:rPr lang="en-US" sz="2800" b="1" dirty="0"/>
              <a:t>case             </a:t>
            </a:r>
            <a:r>
              <a:rPr lang="en-US" sz="2800" b="1" dirty="0" err="1"/>
              <a:t>enum</a:t>
            </a:r>
            <a:r>
              <a:rPr lang="en-US" sz="2800" b="1" dirty="0"/>
              <a:t>        register   typedef</a:t>
            </a:r>
          </a:p>
          <a:p>
            <a:pPr algn="just"/>
            <a:r>
              <a:rPr lang="en-US" sz="2800" b="1" dirty="0"/>
              <a:t>char             extern       return     union</a:t>
            </a:r>
          </a:p>
          <a:p>
            <a:pPr algn="just"/>
            <a:r>
              <a:rPr lang="en-US" sz="2800" b="1" dirty="0"/>
              <a:t>const           float          short        unsigned</a:t>
            </a:r>
          </a:p>
          <a:p>
            <a:pPr algn="just"/>
            <a:r>
              <a:rPr lang="en-US" sz="2800" b="1" dirty="0"/>
              <a:t>continue     for             signed     void</a:t>
            </a:r>
          </a:p>
          <a:p>
            <a:pPr algn="just"/>
            <a:r>
              <a:rPr lang="en-US" sz="2800" b="1" dirty="0"/>
              <a:t>default        </a:t>
            </a:r>
            <a:r>
              <a:rPr lang="en-US" sz="2800" b="1" dirty="0" err="1"/>
              <a:t>goto</a:t>
            </a:r>
            <a:r>
              <a:rPr lang="en-US" sz="2800" b="1" dirty="0"/>
              <a:t>          </a:t>
            </a:r>
            <a:r>
              <a:rPr lang="en-US" sz="2800" b="1" dirty="0" err="1"/>
              <a:t>sizeof</a:t>
            </a:r>
            <a:r>
              <a:rPr lang="en-US" sz="2800" b="1" dirty="0"/>
              <a:t>       volatile</a:t>
            </a:r>
          </a:p>
          <a:p>
            <a:pPr algn="just"/>
            <a:r>
              <a:rPr lang="en-US" sz="2800" b="1" dirty="0"/>
              <a:t>do                 if               static        while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2717169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151180"/>
            <a:ext cx="85344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800" b="1" dirty="0">
                <a:solidFill>
                  <a:srgbClr val="FF0000"/>
                </a:solidFill>
              </a:rPr>
              <a:t>2. C Token – Identifiers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2800" dirty="0"/>
              <a:t>Identifiers are used as the </a:t>
            </a:r>
            <a:r>
              <a:rPr lang="en-US" sz="2800" dirty="0">
                <a:solidFill>
                  <a:srgbClr val="FF0000"/>
                </a:solidFill>
              </a:rPr>
              <a:t>general terminology for the naming of variables, functions, and arrays</a:t>
            </a:r>
            <a:r>
              <a:rPr lang="en-US" sz="2800" dirty="0"/>
              <a:t>. 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2800" dirty="0"/>
              <a:t>These are user-defined names consisting of an arbitrarily long sequence of letters and digits with either a letter or the underscore(_) as a first character. 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2800" dirty="0"/>
              <a:t>Identifier names must differ in spelling and case from any keywords. 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2800" dirty="0"/>
              <a:t>Once declared, you can use the identifier in later program statements to refer to the associated value. 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2800" dirty="0"/>
              <a:t>A special identifier called a </a:t>
            </a:r>
            <a:r>
              <a:rPr lang="en-US" sz="2800" dirty="0">
                <a:solidFill>
                  <a:srgbClr val="FF0000"/>
                </a:solidFill>
              </a:rPr>
              <a:t>statement label can be used in </a:t>
            </a:r>
            <a:r>
              <a:rPr lang="en-US" sz="2800" dirty="0" err="1">
                <a:solidFill>
                  <a:srgbClr val="FF0000"/>
                </a:solidFill>
              </a:rPr>
              <a:t>goto</a:t>
            </a:r>
            <a:r>
              <a:rPr lang="en-US" sz="2800" dirty="0">
                <a:solidFill>
                  <a:srgbClr val="FF0000"/>
                </a:solidFill>
              </a:rPr>
              <a:t> statements. </a:t>
            </a:r>
          </a:p>
        </p:txBody>
      </p:sp>
    </p:spTree>
    <p:extLst>
      <p:ext uri="{BB962C8B-B14F-4D97-AF65-F5344CB8AC3E}">
        <p14:creationId xmlns:p14="http://schemas.microsoft.com/office/powerpoint/2010/main" val="37150713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" y="117693"/>
            <a:ext cx="88392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Rules for Naming Identifiers</a:t>
            </a:r>
          </a:p>
          <a:p>
            <a:r>
              <a:rPr lang="en-US" sz="2400" dirty="0"/>
              <a:t>Certain rules should be followed while naming c identifiers which are as follows:</a:t>
            </a:r>
          </a:p>
          <a:p>
            <a:endParaRPr lang="en-US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They must </a:t>
            </a:r>
            <a:r>
              <a:rPr lang="en-US" sz="2400" dirty="0">
                <a:solidFill>
                  <a:srgbClr val="FF0000"/>
                </a:solidFill>
              </a:rPr>
              <a:t>begin with a letter or underscore(_).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They must consist of only </a:t>
            </a:r>
            <a:r>
              <a:rPr lang="en-US" sz="2400" dirty="0">
                <a:solidFill>
                  <a:srgbClr val="FF0000"/>
                </a:solidFill>
              </a:rPr>
              <a:t>letters, digits, or underscore. </a:t>
            </a:r>
            <a:r>
              <a:rPr lang="en-US" sz="2400" dirty="0"/>
              <a:t>No other special character is allowed.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It </a:t>
            </a:r>
            <a:r>
              <a:rPr lang="en-US" sz="2400" dirty="0">
                <a:solidFill>
                  <a:srgbClr val="FF0000"/>
                </a:solidFill>
              </a:rPr>
              <a:t>should not be a keyword.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It </a:t>
            </a:r>
            <a:r>
              <a:rPr lang="en-US" sz="2400" dirty="0">
                <a:solidFill>
                  <a:srgbClr val="FF0000"/>
                </a:solidFill>
              </a:rPr>
              <a:t>must not contain white space.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It should be up to </a:t>
            </a:r>
            <a:r>
              <a:rPr lang="en-US" sz="2400" dirty="0">
                <a:solidFill>
                  <a:srgbClr val="FF0000"/>
                </a:solidFill>
              </a:rPr>
              <a:t>31 characters long as only the first 31 characters are significant.</a:t>
            </a:r>
          </a:p>
          <a:p>
            <a:r>
              <a:rPr lang="en-US" sz="2400" dirty="0"/>
              <a:t>Note</a:t>
            </a:r>
            <a:r>
              <a:rPr lang="en-US" sz="2400" dirty="0">
                <a:solidFill>
                  <a:srgbClr val="FF0000"/>
                </a:solidFill>
              </a:rPr>
              <a:t>: Identifiers are case-sensitive so names </a:t>
            </a:r>
            <a:r>
              <a:rPr lang="en-US" sz="2400" dirty="0"/>
              <a:t>like variable and Variable will be treated as different.</a:t>
            </a:r>
          </a:p>
          <a:p>
            <a:endParaRPr lang="en-US" sz="2400" dirty="0"/>
          </a:p>
          <a:p>
            <a:r>
              <a:rPr lang="en-US" sz="2400" dirty="0"/>
              <a:t>For example,</a:t>
            </a:r>
          </a:p>
          <a:p>
            <a:endParaRPr lang="en-US" sz="2400" dirty="0"/>
          </a:p>
          <a:p>
            <a:r>
              <a:rPr lang="en-US" sz="2400" dirty="0"/>
              <a:t>main: method name.</a:t>
            </a:r>
          </a:p>
          <a:p>
            <a:r>
              <a:rPr lang="en-US" sz="2400" dirty="0"/>
              <a:t>a: variable name.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192817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" y="609600"/>
            <a:ext cx="83820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3</a:t>
            </a:r>
            <a:r>
              <a:rPr lang="en-US" sz="2800" b="1" dirty="0">
                <a:solidFill>
                  <a:srgbClr val="FF0000"/>
                </a:solidFill>
              </a:rPr>
              <a:t>. C Token – Constants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</a:t>
            </a:r>
            <a:r>
              <a:rPr lang="en-US" sz="2800" dirty="0">
                <a:solidFill>
                  <a:srgbClr val="FF0000"/>
                </a:solidFill>
              </a:rPr>
              <a:t>constants refer to the variables with fixed values.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They are like normal variables but with the difference that their values can not be modified in the program once they are defined. </a:t>
            </a:r>
          </a:p>
          <a:p>
            <a:endParaRPr lang="en-US" sz="2800" dirty="0"/>
          </a:p>
          <a:p>
            <a:r>
              <a:rPr lang="en-US" sz="2800" dirty="0"/>
              <a:t>Constants may belong to any of the data types.</a:t>
            </a:r>
          </a:p>
          <a:p>
            <a:endParaRPr lang="en-US" sz="2800" dirty="0"/>
          </a:p>
          <a:p>
            <a:r>
              <a:rPr lang="en-US" sz="2800" dirty="0"/>
              <a:t>Examples of Constants in C</a:t>
            </a:r>
          </a:p>
          <a:p>
            <a:r>
              <a:rPr lang="en-US" sz="2800" dirty="0" err="1"/>
              <a:t>const</a:t>
            </a:r>
            <a:r>
              <a:rPr lang="en-US" sz="2800" dirty="0"/>
              <a:t> </a:t>
            </a:r>
            <a:r>
              <a:rPr lang="en-US" sz="2800" dirty="0" err="1"/>
              <a:t>int</a:t>
            </a:r>
            <a:r>
              <a:rPr lang="en-US" sz="2800" dirty="0"/>
              <a:t> </a:t>
            </a:r>
            <a:r>
              <a:rPr lang="en-US" sz="2800" dirty="0" err="1"/>
              <a:t>c_var</a:t>
            </a:r>
            <a:r>
              <a:rPr lang="en-US" sz="2800" dirty="0"/>
              <a:t> = 20;</a:t>
            </a:r>
          </a:p>
          <a:p>
            <a:r>
              <a:rPr lang="en-US" sz="2800" dirty="0" err="1"/>
              <a:t>const</a:t>
            </a:r>
            <a:r>
              <a:rPr lang="en-US" sz="2800" dirty="0"/>
              <a:t> </a:t>
            </a:r>
            <a:r>
              <a:rPr lang="en-US" sz="2800" dirty="0" err="1"/>
              <a:t>int</a:t>
            </a:r>
            <a:r>
              <a:rPr lang="en-US" sz="2800" dirty="0"/>
              <a:t>* </a:t>
            </a:r>
            <a:r>
              <a:rPr lang="en-US" sz="2800" dirty="0" err="1"/>
              <a:t>const</a:t>
            </a:r>
            <a:r>
              <a:rPr lang="en-US" sz="2800" dirty="0"/>
              <a:t> </a:t>
            </a:r>
            <a:r>
              <a:rPr lang="en-US" sz="2800" dirty="0" err="1"/>
              <a:t>ptr</a:t>
            </a:r>
            <a:r>
              <a:rPr lang="en-US" sz="2800" dirty="0"/>
              <a:t> = &amp;</a:t>
            </a:r>
            <a:r>
              <a:rPr lang="en-US" sz="2800" dirty="0" err="1"/>
              <a:t>c_var</a:t>
            </a:r>
            <a:r>
              <a:rPr lang="en-US" sz="2800" dirty="0"/>
              <a:t>;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9333457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8600" y="533400"/>
            <a:ext cx="86868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4. C Token – Strings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Strings are nothing </a:t>
            </a:r>
            <a:r>
              <a:rPr lang="en-US" sz="2800" dirty="0">
                <a:solidFill>
                  <a:srgbClr val="FF0000"/>
                </a:solidFill>
              </a:rPr>
              <a:t>but an array of characters ended with a null character (‘\0’).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This null character indicates the end of the string.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0000"/>
                </a:solidFill>
              </a:rPr>
              <a:t>Strings are always enclosed in double quotes.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Whereas, a character is enclosed in single quotes in C and C++.</a:t>
            </a:r>
          </a:p>
          <a:p>
            <a:endParaRPr lang="en-US" sz="2800" dirty="0"/>
          </a:p>
          <a:p>
            <a:r>
              <a:rPr lang="en-US" sz="2800" dirty="0"/>
              <a:t>Examples of String</a:t>
            </a:r>
          </a:p>
          <a:p>
            <a:r>
              <a:rPr lang="en-US" sz="2800" dirty="0"/>
              <a:t>char string[20] = {‘g’, ’e’, ‘e’, ‘k’, ‘s’, ‘f’, ‘o’, ‘r’, ‘g’, ’e’, ‘e’, ‘k’, ‘s’, ‘\0’};</a:t>
            </a:r>
          </a:p>
          <a:p>
            <a:r>
              <a:rPr lang="en-US" sz="2800" dirty="0"/>
              <a:t>char string[20] = “</a:t>
            </a:r>
            <a:r>
              <a:rPr lang="en-US" sz="2800" dirty="0" err="1"/>
              <a:t>geeksforgeeks</a:t>
            </a:r>
            <a:r>
              <a:rPr lang="en-US" sz="2800" dirty="0"/>
              <a:t>”;</a:t>
            </a:r>
          </a:p>
          <a:p>
            <a:r>
              <a:rPr lang="en-US" sz="2800" dirty="0"/>
              <a:t>char string [] = “</a:t>
            </a:r>
            <a:r>
              <a:rPr lang="en-US" sz="2800" dirty="0" err="1"/>
              <a:t>geeksforgeeks</a:t>
            </a:r>
            <a:r>
              <a:rPr lang="en-US" sz="2800" dirty="0"/>
              <a:t>”;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8230443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04800"/>
            <a:ext cx="86106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800" b="1" dirty="0">
                <a:solidFill>
                  <a:srgbClr val="FF0000"/>
                </a:solidFill>
              </a:rPr>
              <a:t>5. C Token – Special Symbols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2800" dirty="0"/>
              <a:t>The following special symbols are used in C having some special meaning and thus, cannot be used for some other purpose. Some of these are listed below: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0000"/>
                </a:solidFill>
              </a:rPr>
              <a:t>Brackets[]:</a:t>
            </a:r>
            <a:r>
              <a:rPr lang="en-US" sz="2800" dirty="0"/>
              <a:t> Opening and closing brackets are used as array element references. These indicate single and multidimensional subscripts.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0000"/>
                </a:solidFill>
              </a:rPr>
              <a:t>Parentheses():</a:t>
            </a:r>
            <a:r>
              <a:rPr lang="en-US" sz="2800" dirty="0"/>
              <a:t> These special symbols are used to indicate function calls and function parameters.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0000"/>
                </a:solidFill>
              </a:rPr>
              <a:t>Braces{}: </a:t>
            </a:r>
            <a:r>
              <a:rPr lang="en-US" sz="2800" dirty="0"/>
              <a:t>These opening and ending curly braces mark the start and end of a block of code containing more than one executable statement.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0000"/>
                </a:solidFill>
              </a:rPr>
              <a:t>Comma (, ):</a:t>
            </a:r>
            <a:r>
              <a:rPr lang="en-US" sz="2800" dirty="0"/>
              <a:t> It is used to separate more than one statement like for separating parameters in function calls.</a:t>
            </a:r>
          </a:p>
        </p:txBody>
      </p:sp>
    </p:spTree>
    <p:extLst>
      <p:ext uri="{BB962C8B-B14F-4D97-AF65-F5344CB8AC3E}">
        <p14:creationId xmlns:p14="http://schemas.microsoft.com/office/powerpoint/2010/main" val="9141646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381000"/>
            <a:ext cx="8991600" cy="5562600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Semicolon(;): </a:t>
            </a:r>
            <a:r>
              <a:rPr lang="en-US" sz="2400" dirty="0"/>
              <a:t>It is known as a statement terminator.  It indicates the end of one logical entity. That’s why each individual statement must be ended with a semicolon.</a:t>
            </a:r>
          </a:p>
          <a:p>
            <a:r>
              <a:rPr lang="en-US" sz="2400" dirty="0">
                <a:solidFill>
                  <a:srgbClr val="FF0000"/>
                </a:solidFill>
              </a:rPr>
              <a:t>Asterisk (*):</a:t>
            </a:r>
            <a:r>
              <a:rPr lang="en-US" sz="2400" dirty="0"/>
              <a:t> It is used to create a pointer variable and for the multiplication of variables.</a:t>
            </a:r>
          </a:p>
          <a:p>
            <a:r>
              <a:rPr lang="en-US" sz="2400" dirty="0">
                <a:solidFill>
                  <a:srgbClr val="FF0000"/>
                </a:solidFill>
              </a:rPr>
              <a:t>Assignment operator(=):</a:t>
            </a:r>
            <a:r>
              <a:rPr lang="en-US" sz="2400" dirty="0"/>
              <a:t> It is used to assign values and for logical operation validation.</a:t>
            </a:r>
          </a:p>
          <a:p>
            <a:r>
              <a:rPr lang="en-US" sz="2400" dirty="0">
                <a:solidFill>
                  <a:srgbClr val="FF0000"/>
                </a:solidFill>
              </a:rPr>
              <a:t>Pre-processor (#):</a:t>
            </a:r>
            <a:r>
              <a:rPr lang="en-US" sz="2400" dirty="0"/>
              <a:t> The preprocessor is a macro processor that is used automatically by the compiler to transform your program before actual compilation.</a:t>
            </a:r>
          </a:p>
          <a:p>
            <a:r>
              <a:rPr lang="en-US" sz="2400" dirty="0">
                <a:solidFill>
                  <a:srgbClr val="FF0000"/>
                </a:solidFill>
              </a:rPr>
              <a:t>Period (.):</a:t>
            </a:r>
            <a:r>
              <a:rPr lang="en-US" sz="2400" dirty="0"/>
              <a:t> Used to access members of a structure or union.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920753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34636" y="0"/>
            <a:ext cx="89916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200" b="1" dirty="0">
                <a:solidFill>
                  <a:srgbClr val="FF0000"/>
                </a:solidFill>
              </a:rPr>
              <a:t>6. C Token – Operators</a:t>
            </a:r>
          </a:p>
          <a:p>
            <a:pPr fontAlgn="base"/>
            <a:r>
              <a:rPr lang="en-US" sz="2200" dirty="0">
                <a:hlinkClick r:id="rId2"/>
              </a:rPr>
              <a:t>Operators</a:t>
            </a:r>
            <a:r>
              <a:rPr lang="en-US" sz="2200" dirty="0"/>
              <a:t> are symbols that trigger an action when applied to C variables and other objects. The data items on which operators act are called operands. </a:t>
            </a:r>
            <a:br>
              <a:rPr lang="en-US" sz="2200" dirty="0"/>
            </a:br>
            <a:r>
              <a:rPr lang="en-US" sz="2200" dirty="0"/>
              <a:t>Depending on the number of operands that an operator can act upon, operators can be classified as follows: </a:t>
            </a:r>
          </a:p>
          <a:p>
            <a:pPr fontAlgn="base"/>
            <a:r>
              <a:rPr lang="en-US" sz="2200" dirty="0">
                <a:solidFill>
                  <a:srgbClr val="FF0000"/>
                </a:solidFill>
              </a:rPr>
              <a:t>Unary Operators</a:t>
            </a:r>
            <a:r>
              <a:rPr lang="en-US" sz="2200" dirty="0"/>
              <a:t>: Those operators that require only a single operand to act upon are known as unary </a:t>
            </a:r>
            <a:r>
              <a:rPr lang="en-US" sz="2200" dirty="0" err="1"/>
              <a:t>operators.For</a:t>
            </a:r>
            <a:r>
              <a:rPr lang="en-US" sz="2200" dirty="0"/>
              <a:t> Example increment and decrement operators</a:t>
            </a:r>
          </a:p>
          <a:p>
            <a:pPr fontAlgn="base"/>
            <a:r>
              <a:rPr lang="en-US" sz="2200" dirty="0">
                <a:solidFill>
                  <a:srgbClr val="FF0000"/>
                </a:solidFill>
              </a:rPr>
              <a:t>Binary Operators: </a:t>
            </a:r>
            <a:r>
              <a:rPr lang="en-US" sz="2200" dirty="0"/>
              <a:t>Those operators that require two operands to act upon are called binary operators. Binary operators can further are classified into: </a:t>
            </a:r>
          </a:p>
          <a:p>
            <a:pPr lvl="1" fontAlgn="base"/>
            <a:r>
              <a:rPr lang="en-US" sz="2200" dirty="0"/>
              <a:t>Arithmetic operators</a:t>
            </a:r>
          </a:p>
          <a:p>
            <a:pPr lvl="1" fontAlgn="base"/>
            <a:r>
              <a:rPr lang="en-US" sz="2200" dirty="0"/>
              <a:t>Relational Operators</a:t>
            </a:r>
          </a:p>
          <a:p>
            <a:pPr lvl="1" fontAlgn="base"/>
            <a:r>
              <a:rPr lang="en-US" sz="2200" dirty="0"/>
              <a:t>Logical Operators</a:t>
            </a:r>
          </a:p>
          <a:p>
            <a:pPr lvl="1" fontAlgn="base"/>
            <a:r>
              <a:rPr lang="en-US" sz="2200" dirty="0"/>
              <a:t>Assignment Operators</a:t>
            </a:r>
          </a:p>
          <a:p>
            <a:pPr lvl="1" fontAlgn="base"/>
            <a:r>
              <a:rPr lang="en-US" sz="2200" dirty="0"/>
              <a:t>Bitwise Operator</a:t>
            </a:r>
          </a:p>
          <a:p>
            <a:pPr fontAlgn="base"/>
            <a:r>
              <a:rPr lang="en-US" sz="2200" dirty="0">
                <a:solidFill>
                  <a:srgbClr val="FF0000"/>
                </a:solidFill>
              </a:rPr>
              <a:t>Ternary Operator: </a:t>
            </a:r>
            <a:r>
              <a:rPr lang="en-US" sz="2200" dirty="0"/>
              <a:t>The operator that requires three operands to act upon is called the ternary operator. Conditional Operator</a:t>
            </a:r>
            <a:r>
              <a:rPr lang="en-US" sz="2200" dirty="0">
                <a:solidFill>
                  <a:srgbClr val="FF0000"/>
                </a:solidFill>
              </a:rPr>
              <a:t>(?)</a:t>
            </a:r>
            <a:r>
              <a:rPr lang="en-US" sz="2200" dirty="0"/>
              <a:t> is also called the ternary operator.</a:t>
            </a:r>
          </a:p>
        </p:txBody>
      </p:sp>
    </p:spTree>
    <p:extLst>
      <p:ext uri="{BB962C8B-B14F-4D97-AF65-F5344CB8AC3E}">
        <p14:creationId xmlns:p14="http://schemas.microsoft.com/office/powerpoint/2010/main" val="28641490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C Variables</a:t>
            </a:r>
            <a:br>
              <a:rPr lang="en-IN" b="1" dirty="0"/>
            </a:b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190500" y="733246"/>
            <a:ext cx="876300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What is a variable in C?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A variable in C is a memory location with some name that helps store some form of data and retrieves it when required.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We can store different types of data in the variable and reuse the same variable for storing some other data any number of times.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They can be viewed as the names given to the memory location so that we can refer to it without having to memorize the memory address.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The size of the variable depends upon the data type it stores.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A variable definition </a:t>
            </a:r>
            <a:r>
              <a:rPr lang="en-US" sz="2800" dirty="0">
                <a:solidFill>
                  <a:srgbClr val="FF0000"/>
                </a:solidFill>
              </a:rPr>
              <a:t>tells the compiler where and how much storage to create for the variable.</a:t>
            </a:r>
            <a:endParaRPr lang="en-IN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846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-6927"/>
            <a:ext cx="7924800" cy="662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55379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C Variable Syntax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A variable definition specifies a data type and contains a list of one or more variables of that type as follows −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b="1" dirty="0"/>
              <a:t>type </a:t>
            </a:r>
            <a:r>
              <a:rPr lang="en-US" b="1" dirty="0" err="1"/>
              <a:t>variable_list</a:t>
            </a:r>
            <a:r>
              <a:rPr lang="en-US" b="1" dirty="0"/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i, j, k;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char c, </a:t>
            </a:r>
            <a:r>
              <a:rPr lang="en-US" dirty="0" err="1">
                <a:solidFill>
                  <a:srgbClr val="FF0000"/>
                </a:solidFill>
              </a:rPr>
              <a:t>ch</a:t>
            </a:r>
            <a:r>
              <a:rPr lang="en-US" dirty="0">
                <a:solidFill>
                  <a:srgbClr val="FF0000"/>
                </a:solidFill>
              </a:rPr>
              <a:t>;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float f, salary;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double d;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27199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858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 can also provide values while declaring the variables as given below:</a:t>
            </a:r>
            <a:endParaRPr lang="en-US" b="1" dirty="0"/>
          </a:p>
          <a:p>
            <a:r>
              <a:rPr lang="en-US" b="1" dirty="0" err="1"/>
              <a:t>int</a:t>
            </a:r>
            <a:r>
              <a:rPr lang="en-US" dirty="0"/>
              <a:t> a=10,b=20;//declaring 2 variable of integer type  </a:t>
            </a:r>
          </a:p>
          <a:p>
            <a:r>
              <a:rPr lang="en-US" b="1" dirty="0"/>
              <a:t>float</a:t>
            </a:r>
            <a:r>
              <a:rPr lang="en-US" dirty="0"/>
              <a:t> f=20.8;  </a:t>
            </a:r>
          </a:p>
          <a:p>
            <a:r>
              <a:rPr lang="en-US" b="1" dirty="0"/>
              <a:t>char</a:t>
            </a:r>
            <a:r>
              <a:rPr lang="en-US" dirty="0"/>
              <a:t> c='A';  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19900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Rules for defining variables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variable </a:t>
            </a:r>
            <a:r>
              <a:rPr lang="en-US" dirty="0">
                <a:solidFill>
                  <a:srgbClr val="FF0000"/>
                </a:solidFill>
              </a:rPr>
              <a:t>can have alphabets, digits, and underscore.</a:t>
            </a:r>
          </a:p>
          <a:p>
            <a:r>
              <a:rPr lang="en-US" dirty="0"/>
              <a:t>A variable name </a:t>
            </a:r>
            <a:r>
              <a:rPr lang="en-US" dirty="0">
                <a:solidFill>
                  <a:srgbClr val="FF0000"/>
                </a:solidFill>
              </a:rPr>
              <a:t>can start with the alphabet, and underscore only</a:t>
            </a:r>
            <a:r>
              <a:rPr lang="en-US" dirty="0"/>
              <a:t>. </a:t>
            </a:r>
          </a:p>
          <a:p>
            <a:r>
              <a:rPr lang="en-US" dirty="0"/>
              <a:t>It </a:t>
            </a:r>
            <a:r>
              <a:rPr lang="en-US" dirty="0">
                <a:solidFill>
                  <a:srgbClr val="FF0000"/>
                </a:solidFill>
              </a:rPr>
              <a:t>can't start with a digit.</a:t>
            </a:r>
          </a:p>
          <a:p>
            <a:r>
              <a:rPr lang="en-US" dirty="0">
                <a:solidFill>
                  <a:srgbClr val="FF0000"/>
                </a:solidFill>
              </a:rPr>
              <a:t>No whitespace is allowed </a:t>
            </a:r>
            <a:r>
              <a:rPr lang="en-US" dirty="0"/>
              <a:t>within the variable name.</a:t>
            </a:r>
          </a:p>
          <a:p>
            <a:r>
              <a:rPr lang="en-US" dirty="0"/>
              <a:t>A variable name must not be any reserved word or keyword, e.g. </a:t>
            </a:r>
            <a:r>
              <a:rPr lang="en-US" dirty="0" err="1"/>
              <a:t>int</a:t>
            </a:r>
            <a:r>
              <a:rPr lang="en-US" dirty="0"/>
              <a:t>, float, etc.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05201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457200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Valid variable names:</a:t>
            </a:r>
          </a:p>
          <a:p>
            <a:r>
              <a:rPr lang="en-IN" b="1" dirty="0" err="1"/>
              <a:t>int</a:t>
            </a:r>
            <a:r>
              <a:rPr lang="en-IN" dirty="0"/>
              <a:t> a;  </a:t>
            </a:r>
          </a:p>
          <a:p>
            <a:r>
              <a:rPr lang="en-IN" b="1" dirty="0" err="1"/>
              <a:t>int</a:t>
            </a:r>
            <a:r>
              <a:rPr lang="en-IN" dirty="0"/>
              <a:t> _</a:t>
            </a:r>
            <a:r>
              <a:rPr lang="en-IN" dirty="0" err="1"/>
              <a:t>ab</a:t>
            </a:r>
            <a:r>
              <a:rPr lang="en-IN" dirty="0"/>
              <a:t>;  </a:t>
            </a:r>
          </a:p>
          <a:p>
            <a:r>
              <a:rPr lang="en-IN" b="1" dirty="0" err="1"/>
              <a:t>int</a:t>
            </a:r>
            <a:r>
              <a:rPr lang="en-IN" dirty="0"/>
              <a:t> a30;  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Invalid variable names: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b="1" dirty="0" err="1"/>
              <a:t>int</a:t>
            </a:r>
            <a:r>
              <a:rPr lang="en-US" dirty="0"/>
              <a:t> 2;  </a:t>
            </a:r>
          </a:p>
          <a:p>
            <a:r>
              <a:rPr lang="en-US" b="1" dirty="0" err="1"/>
              <a:t>int</a:t>
            </a:r>
            <a:r>
              <a:rPr lang="en-US" dirty="0"/>
              <a:t> a b;  </a:t>
            </a:r>
          </a:p>
          <a:p>
            <a:r>
              <a:rPr lang="en-US" b="1" dirty="0" err="1"/>
              <a:t>int</a:t>
            </a:r>
            <a:r>
              <a:rPr lang="en-US" dirty="0"/>
              <a:t> </a:t>
            </a:r>
            <a:r>
              <a:rPr lang="en-US" b="1" dirty="0"/>
              <a:t>long</a:t>
            </a:r>
            <a:r>
              <a:rPr lang="en-US" dirty="0"/>
              <a:t>;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09822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Types of Variables in C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There are many types of variables in c: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local variable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global variable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static variable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automatic variable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external variable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90767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Local Variable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variable that is declared inside the function or block is called a local variable.</a:t>
            </a:r>
          </a:p>
          <a:p>
            <a:r>
              <a:rPr lang="en-US" dirty="0"/>
              <a:t>It must be declared at the start of the block.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void</a:t>
            </a:r>
            <a:r>
              <a:rPr lang="en-US" dirty="0">
                <a:solidFill>
                  <a:srgbClr val="FF0000"/>
                </a:solidFill>
              </a:rPr>
              <a:t> function1()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{  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 x=10;//local variable  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}  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79859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Global Variable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>
            <a:noAutofit/>
          </a:bodyPr>
          <a:lstStyle/>
          <a:p>
            <a:r>
              <a:rPr lang="en-US" sz="2800" dirty="0"/>
              <a:t>A variable that is declared </a:t>
            </a:r>
            <a:r>
              <a:rPr lang="en-US" sz="2800" dirty="0">
                <a:solidFill>
                  <a:srgbClr val="FF0000"/>
                </a:solidFill>
              </a:rPr>
              <a:t>outside the function or block is called a global variable.</a:t>
            </a:r>
            <a:r>
              <a:rPr lang="en-US" sz="2800" dirty="0"/>
              <a:t> </a:t>
            </a:r>
          </a:p>
          <a:p>
            <a:r>
              <a:rPr lang="en-US" sz="2800" dirty="0"/>
              <a:t>Any function can change the value of the global variable. It is available to all the functions.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It must be declared at the start of the block.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err="1">
                <a:solidFill>
                  <a:srgbClr val="FF0000"/>
                </a:solidFill>
              </a:rPr>
              <a:t>int</a:t>
            </a:r>
            <a:r>
              <a:rPr lang="en-US" sz="2800" dirty="0">
                <a:solidFill>
                  <a:srgbClr val="FF0000"/>
                </a:solidFill>
              </a:rPr>
              <a:t> value=20;//global variable 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void function1(){  </a:t>
            </a:r>
          </a:p>
          <a:p>
            <a:pPr marL="0" indent="0">
              <a:buNone/>
            </a:pPr>
            <a:r>
              <a:rPr lang="en-US" sz="2800" dirty="0" err="1">
                <a:solidFill>
                  <a:srgbClr val="FF0000"/>
                </a:solidFill>
              </a:rPr>
              <a:t>int</a:t>
            </a:r>
            <a:r>
              <a:rPr lang="en-US" sz="2800" dirty="0">
                <a:solidFill>
                  <a:srgbClr val="FF0000"/>
                </a:solidFill>
              </a:rPr>
              <a:t> x=10;//local variable 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} </a:t>
            </a:r>
            <a:endParaRPr lang="en-IN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19736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Static Variable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A variable that is declared with the static keyword is called static variable.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It retains its value between multiple function calls.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void function1(){  </a:t>
            </a:r>
          </a:p>
          <a:p>
            <a:pPr marL="0" indent="0">
              <a:buNone/>
            </a:pPr>
            <a:r>
              <a:rPr lang="en-US" sz="2800" dirty="0" err="1">
                <a:solidFill>
                  <a:srgbClr val="FF0000"/>
                </a:solidFill>
              </a:rPr>
              <a:t>int</a:t>
            </a:r>
            <a:r>
              <a:rPr lang="en-US" sz="2800" dirty="0">
                <a:solidFill>
                  <a:srgbClr val="FF0000"/>
                </a:solidFill>
              </a:rPr>
              <a:t> x=10;//local variable 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static </a:t>
            </a:r>
            <a:r>
              <a:rPr lang="en-US" sz="2800" dirty="0" err="1">
                <a:solidFill>
                  <a:srgbClr val="FF0000"/>
                </a:solidFill>
              </a:rPr>
              <a:t>int</a:t>
            </a:r>
            <a:r>
              <a:rPr lang="en-US" sz="2800" dirty="0">
                <a:solidFill>
                  <a:srgbClr val="FF0000"/>
                </a:solidFill>
              </a:rPr>
              <a:t> y=10;//static variable 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x=x+1; 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y=y+1;  </a:t>
            </a:r>
          </a:p>
          <a:p>
            <a:pPr marL="0" indent="0">
              <a:buNone/>
            </a:pPr>
            <a:r>
              <a:rPr lang="en-US" sz="2800" dirty="0" err="1">
                <a:solidFill>
                  <a:srgbClr val="FF0000"/>
                </a:solidFill>
              </a:rPr>
              <a:t>printf</a:t>
            </a:r>
            <a:r>
              <a:rPr lang="en-US" sz="2800" dirty="0">
                <a:solidFill>
                  <a:srgbClr val="FF0000"/>
                </a:solidFill>
              </a:rPr>
              <a:t>("%d,%d",</a:t>
            </a:r>
            <a:r>
              <a:rPr lang="en-US" sz="2800" dirty="0" err="1">
                <a:solidFill>
                  <a:srgbClr val="FF0000"/>
                </a:solidFill>
              </a:rPr>
              <a:t>x,y</a:t>
            </a:r>
            <a:r>
              <a:rPr lang="en-US" sz="2800" dirty="0">
                <a:solidFill>
                  <a:srgbClr val="FF0000"/>
                </a:solidFill>
              </a:rPr>
              <a:t>); 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} </a:t>
            </a:r>
            <a:endParaRPr lang="en-IN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02624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Automatic Variable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All variables in C that are declared inside the block, are </a:t>
            </a:r>
            <a:r>
              <a:rPr lang="en-IN" dirty="0">
                <a:solidFill>
                  <a:srgbClr val="FF0000"/>
                </a:solidFill>
              </a:rPr>
              <a:t>automatic variables by default. </a:t>
            </a:r>
          </a:p>
          <a:p>
            <a:r>
              <a:rPr lang="en-IN" dirty="0"/>
              <a:t>We can explicitly declare an automatic variable using auto keyword.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void main(){  </a:t>
            </a:r>
          </a:p>
          <a:p>
            <a:pPr marL="0" indent="0">
              <a:buNone/>
            </a:pPr>
            <a:r>
              <a:rPr lang="en-IN" dirty="0" err="1">
                <a:solidFill>
                  <a:srgbClr val="FF0000"/>
                </a:solidFill>
              </a:rPr>
              <a:t>int</a:t>
            </a:r>
            <a:r>
              <a:rPr lang="en-IN" dirty="0">
                <a:solidFill>
                  <a:srgbClr val="FF0000"/>
                </a:solidFill>
              </a:rPr>
              <a:t> x=10;//local variable (also automatic)  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auto </a:t>
            </a:r>
            <a:r>
              <a:rPr lang="en-IN" dirty="0" err="1">
                <a:solidFill>
                  <a:srgbClr val="FF0000"/>
                </a:solidFill>
              </a:rPr>
              <a:t>int</a:t>
            </a:r>
            <a:r>
              <a:rPr lang="en-IN" dirty="0">
                <a:solidFill>
                  <a:srgbClr val="FF0000"/>
                </a:solidFill>
              </a:rPr>
              <a:t> y=20;//automatic variable  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6104280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85344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800" dirty="0"/>
              <a:t>We can share a variable in multiple C source files by using an external variable. To declare an external variable, you need to use extern keyword.</a:t>
            </a:r>
          </a:p>
          <a:p>
            <a:pPr marL="0" indent="0">
              <a:buNone/>
            </a:pPr>
            <a:r>
              <a:rPr lang="en-IN" sz="2800" dirty="0" err="1">
                <a:solidFill>
                  <a:srgbClr val="FF0000"/>
                </a:solidFill>
              </a:rPr>
              <a:t>myfile.h</a:t>
            </a:r>
            <a:endParaRPr lang="en-IN" sz="2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sz="2800" dirty="0">
                <a:solidFill>
                  <a:srgbClr val="FF0000"/>
                </a:solidFill>
              </a:rPr>
              <a:t>extern </a:t>
            </a:r>
            <a:r>
              <a:rPr lang="en-IN" sz="2800" dirty="0" err="1">
                <a:solidFill>
                  <a:srgbClr val="FF0000"/>
                </a:solidFill>
              </a:rPr>
              <a:t>int</a:t>
            </a:r>
            <a:r>
              <a:rPr lang="en-IN" sz="2800" dirty="0">
                <a:solidFill>
                  <a:srgbClr val="FF0000"/>
                </a:solidFill>
              </a:rPr>
              <a:t> x=10;</a:t>
            </a:r>
          </a:p>
          <a:p>
            <a:pPr marL="0" indent="0">
              <a:buNone/>
            </a:pPr>
            <a:r>
              <a:rPr lang="en-IN" sz="2800" dirty="0"/>
              <a:t>//external variable (also global)  </a:t>
            </a:r>
          </a:p>
          <a:p>
            <a:pPr marL="0" indent="0">
              <a:buNone/>
            </a:pPr>
            <a:r>
              <a:rPr lang="en-IN" sz="2800" dirty="0"/>
              <a:t>program1.c</a:t>
            </a:r>
          </a:p>
          <a:p>
            <a:pPr marL="0" indent="0">
              <a:buNone/>
            </a:pPr>
            <a:r>
              <a:rPr lang="en-IN" sz="2800" dirty="0">
                <a:solidFill>
                  <a:srgbClr val="FF0000"/>
                </a:solidFill>
              </a:rPr>
              <a:t>#include "</a:t>
            </a:r>
            <a:r>
              <a:rPr lang="en-IN" sz="2800" dirty="0" err="1">
                <a:solidFill>
                  <a:srgbClr val="FF0000"/>
                </a:solidFill>
              </a:rPr>
              <a:t>myfile.h</a:t>
            </a:r>
            <a:r>
              <a:rPr lang="en-IN" sz="2800" dirty="0">
                <a:solidFill>
                  <a:srgbClr val="FF0000"/>
                </a:solidFill>
              </a:rPr>
              <a:t>"  </a:t>
            </a:r>
          </a:p>
          <a:p>
            <a:pPr marL="0" indent="0">
              <a:buNone/>
            </a:pPr>
            <a:r>
              <a:rPr lang="en-IN" sz="2800" dirty="0">
                <a:solidFill>
                  <a:srgbClr val="FF0000"/>
                </a:solidFill>
              </a:rPr>
              <a:t>#include &lt;</a:t>
            </a:r>
            <a:r>
              <a:rPr lang="en-IN" sz="2800" dirty="0" err="1">
                <a:solidFill>
                  <a:srgbClr val="FF0000"/>
                </a:solidFill>
              </a:rPr>
              <a:t>stdio.h</a:t>
            </a:r>
            <a:r>
              <a:rPr lang="en-IN" sz="2800" dirty="0">
                <a:solidFill>
                  <a:srgbClr val="FF0000"/>
                </a:solidFill>
              </a:rPr>
              <a:t>&gt;  </a:t>
            </a:r>
          </a:p>
          <a:p>
            <a:pPr marL="0" indent="0">
              <a:buNone/>
            </a:pPr>
            <a:r>
              <a:rPr lang="en-IN" sz="2800" dirty="0">
                <a:solidFill>
                  <a:srgbClr val="FF0000"/>
                </a:solidFill>
              </a:rPr>
              <a:t>void </a:t>
            </a:r>
            <a:r>
              <a:rPr lang="en-IN" sz="2800" dirty="0" err="1">
                <a:solidFill>
                  <a:srgbClr val="FF0000"/>
                </a:solidFill>
              </a:rPr>
              <a:t>printValue</a:t>
            </a:r>
            <a:r>
              <a:rPr lang="en-IN" sz="2800" dirty="0">
                <a:solidFill>
                  <a:srgbClr val="FF0000"/>
                </a:solidFill>
              </a:rPr>
              <a:t>(){  </a:t>
            </a:r>
          </a:p>
          <a:p>
            <a:pPr marL="0" indent="0">
              <a:buNone/>
            </a:pPr>
            <a:r>
              <a:rPr lang="en-IN" sz="2800" dirty="0">
                <a:solidFill>
                  <a:srgbClr val="FF0000"/>
                </a:solidFill>
              </a:rPr>
              <a:t>    </a:t>
            </a:r>
            <a:r>
              <a:rPr lang="en-IN" sz="2800" dirty="0" err="1">
                <a:solidFill>
                  <a:srgbClr val="FF0000"/>
                </a:solidFill>
              </a:rPr>
              <a:t>printf</a:t>
            </a:r>
            <a:r>
              <a:rPr lang="en-IN" sz="2800" dirty="0">
                <a:solidFill>
                  <a:srgbClr val="FF0000"/>
                </a:solidFill>
              </a:rPr>
              <a:t>("Global variable: %d", </a:t>
            </a:r>
            <a:r>
              <a:rPr lang="en-IN" sz="2800" dirty="0" err="1">
                <a:solidFill>
                  <a:srgbClr val="FF0000"/>
                </a:solidFill>
              </a:rPr>
              <a:t>global_variable</a:t>
            </a:r>
            <a:r>
              <a:rPr lang="en-IN" sz="2800" dirty="0">
                <a:solidFill>
                  <a:srgbClr val="FF0000"/>
                </a:solidFill>
              </a:rPr>
              <a:t>);  </a:t>
            </a:r>
          </a:p>
          <a:p>
            <a:pPr marL="0" indent="0">
              <a:buNone/>
            </a:pPr>
            <a:r>
              <a:rPr lang="en-IN" sz="2800" dirty="0">
                <a:solidFill>
                  <a:srgbClr val="FF0000"/>
                </a:solidFill>
              </a:rPr>
              <a:t>} </a:t>
            </a:r>
          </a:p>
        </p:txBody>
      </p:sp>
      <p:sp>
        <p:nvSpPr>
          <p:cNvPr id="4" name="Rectangle 3"/>
          <p:cNvSpPr/>
          <p:nvPr/>
        </p:nvSpPr>
        <p:spPr>
          <a:xfrm>
            <a:off x="2743200" y="0"/>
            <a:ext cx="498633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IN" sz="3200" dirty="0">
                <a:solidFill>
                  <a:prstClr val="black"/>
                </a:solidFill>
              </a:rPr>
              <a:t>External Variable</a:t>
            </a:r>
          </a:p>
        </p:txBody>
      </p:sp>
    </p:spTree>
    <p:extLst>
      <p:ext uri="{BB962C8B-B14F-4D97-AF65-F5344CB8AC3E}">
        <p14:creationId xmlns:p14="http://schemas.microsoft.com/office/powerpoint/2010/main" val="1974858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2292" name="Picture 4" descr="Why is structure important in the C language? - Quor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0"/>
            <a:ext cx="8001000" cy="655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03750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Data Types in 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5344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Each variable in C has an associated data type. It specifies the type of data that the variable can store like integer, character, floating, double, etc.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Each data type requires different amounts of memory </a:t>
            </a:r>
            <a:r>
              <a:rPr lang="en-US" dirty="0"/>
              <a:t>and has some specific operations which can be performed over it.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data type is a collection of data with values having fixed values, meaning as well as its characteristics.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25537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2" descr="Data Types in C - Computer Not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6200"/>
            <a:ext cx="8915400" cy="678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07076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122" name="Picture 2" descr="Data types in 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27" y="152400"/>
            <a:ext cx="8347074" cy="655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75702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991599" cy="670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51416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Char: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Individual characters are represented by the </a:t>
            </a:r>
            <a:r>
              <a:rPr lang="en-US" b="1" i="1" dirty="0"/>
              <a:t>char data type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/>
              <a:t>Typically used to hold </a:t>
            </a:r>
            <a:r>
              <a:rPr lang="en-US" b="1" i="1" dirty="0"/>
              <a:t>ASCII</a:t>
            </a:r>
            <a:r>
              <a:rPr lang="en-US" dirty="0"/>
              <a:t> or </a:t>
            </a:r>
            <a:r>
              <a:rPr lang="en-US" b="1" i="1" dirty="0"/>
              <a:t>UTF-8 encoding scheme characters</a:t>
            </a:r>
            <a:r>
              <a:rPr lang="en-US" dirty="0"/>
              <a:t>, such as </a:t>
            </a:r>
            <a:r>
              <a:rPr lang="en-US" b="1" i="1" dirty="0"/>
              <a:t>letters, numbers, symbols</a:t>
            </a:r>
            <a:r>
              <a:rPr lang="en-US" dirty="0"/>
              <a:t>, or </a:t>
            </a:r>
            <a:r>
              <a:rPr lang="en-US" b="1" i="1" dirty="0"/>
              <a:t>commas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 There are </a:t>
            </a:r>
            <a:r>
              <a:rPr lang="en-US" b="1" i="1" dirty="0"/>
              <a:t>256 characters</a:t>
            </a:r>
            <a:r>
              <a:rPr lang="en-US" dirty="0"/>
              <a:t> that can be represented by a single char, which takes up one byte of memory. </a:t>
            </a:r>
          </a:p>
          <a:p>
            <a:pPr marL="0" indent="0">
              <a:buNone/>
            </a:pPr>
            <a:r>
              <a:rPr lang="en-US" dirty="0"/>
              <a:t>Characters such as </a:t>
            </a:r>
            <a:r>
              <a:rPr lang="en-US" b="1" i="1" dirty="0"/>
              <a:t>'A', 'b', '5',</a:t>
            </a:r>
            <a:r>
              <a:rPr lang="en-US" dirty="0"/>
              <a:t> or </a:t>
            </a:r>
            <a:r>
              <a:rPr lang="en-US" b="1" i="1" dirty="0"/>
              <a:t>'$'</a:t>
            </a:r>
            <a:r>
              <a:rPr lang="en-US" dirty="0"/>
              <a:t> are enclosed in single quotes.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31666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Float: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To represent integers, use the </a:t>
            </a:r>
            <a:r>
              <a:rPr lang="en-US" b="1" i="1" dirty="0"/>
              <a:t>floating data type</a:t>
            </a:r>
            <a:r>
              <a:rPr lang="en-US" dirty="0"/>
              <a:t>. Floating numbers can be used to represent </a:t>
            </a:r>
            <a:r>
              <a:rPr lang="en-US" dirty="0">
                <a:solidFill>
                  <a:srgbClr val="FF0000"/>
                </a:solidFill>
              </a:rPr>
              <a:t>fractional units or numbers with decimal places</a:t>
            </a:r>
            <a:r>
              <a:rPr lang="en-US" dirty="0"/>
              <a:t>.</a:t>
            </a:r>
          </a:p>
          <a:p>
            <a:r>
              <a:rPr lang="en-US" dirty="0"/>
              <a:t>The </a:t>
            </a:r>
            <a:r>
              <a:rPr lang="en-US" b="1" i="1" dirty="0"/>
              <a:t>float type</a:t>
            </a:r>
            <a:r>
              <a:rPr lang="en-US" dirty="0"/>
              <a:t> is usually used for variables that require very good precision but may not be very precise. It can store values with an accuracy of about </a:t>
            </a:r>
            <a:r>
              <a:rPr lang="en-US" b="1" i="1" dirty="0">
                <a:solidFill>
                  <a:srgbClr val="FF0000"/>
                </a:solidFill>
              </a:rPr>
              <a:t>6 decimal places</a:t>
            </a:r>
            <a:r>
              <a:rPr lang="en-US" dirty="0">
                <a:solidFill>
                  <a:srgbClr val="FF0000"/>
                </a:solidFill>
              </a:rPr>
              <a:t> </a:t>
            </a:r>
            <a:r>
              <a:rPr lang="en-US" dirty="0"/>
              <a:t>and a range of about </a:t>
            </a:r>
            <a:r>
              <a:rPr lang="en-US" b="1" i="1" dirty="0"/>
              <a:t>3.4 x 1038</a:t>
            </a:r>
            <a:r>
              <a:rPr lang="en-US" dirty="0"/>
              <a:t> in </a:t>
            </a:r>
            <a:r>
              <a:rPr lang="en-US" b="1" i="1" dirty="0"/>
              <a:t>4 bytes</a:t>
            </a:r>
            <a:r>
              <a:rPr lang="en-US" dirty="0"/>
              <a:t> of memory.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82330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Double: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Use two data types to represent </a:t>
            </a:r>
            <a:r>
              <a:rPr lang="en-US" b="1" i="1" dirty="0"/>
              <a:t>two floating integers</a:t>
            </a:r>
            <a:r>
              <a:rPr lang="en-US" dirty="0"/>
              <a:t>. When additional precision is needed, such as in scientific calculations or financial applications, it provides greater accuracy compared to float.</a:t>
            </a:r>
          </a:p>
          <a:p>
            <a:pPr marL="0" indent="0">
              <a:buNone/>
            </a:pPr>
            <a:r>
              <a:rPr lang="en-US" b="1" i="1" dirty="0"/>
              <a:t>Double type</a:t>
            </a:r>
            <a:r>
              <a:rPr lang="en-US" dirty="0"/>
              <a:t>, which uses </a:t>
            </a:r>
            <a:r>
              <a:rPr lang="en-US" b="1" i="1" dirty="0"/>
              <a:t>8 bytes</a:t>
            </a:r>
            <a:r>
              <a:rPr lang="en-US" dirty="0"/>
              <a:t> of memory and has an accuracy of about </a:t>
            </a:r>
            <a:r>
              <a:rPr lang="en-US" b="1" i="1" dirty="0">
                <a:solidFill>
                  <a:srgbClr val="FF0000"/>
                </a:solidFill>
              </a:rPr>
              <a:t>15 decimal places, yields larger values</a:t>
            </a:r>
            <a:r>
              <a:rPr lang="en-US" dirty="0">
                <a:solidFill>
                  <a:srgbClr val="FF0000"/>
                </a:solidFill>
              </a:rPr>
              <a:t>. </a:t>
            </a:r>
            <a:r>
              <a:rPr lang="en-US" dirty="0"/>
              <a:t>C treats floating point numbers as doubles by default if no explicit type is supplied.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00683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 age = 25;  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char</a:t>
            </a:r>
            <a:r>
              <a:rPr lang="en-US" dirty="0">
                <a:solidFill>
                  <a:srgbClr val="FF0000"/>
                </a:solidFill>
              </a:rPr>
              <a:t> grade = 'A';  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float</a:t>
            </a:r>
            <a:r>
              <a:rPr lang="en-US" dirty="0">
                <a:solidFill>
                  <a:srgbClr val="FF0000"/>
                </a:solidFill>
              </a:rPr>
              <a:t> temperature = 98.6;  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double</a:t>
            </a:r>
            <a:r>
              <a:rPr lang="en-US" dirty="0">
                <a:solidFill>
                  <a:srgbClr val="FF0000"/>
                </a:solidFill>
              </a:rPr>
              <a:t> pi = 3.14159265359;  </a:t>
            </a:r>
          </a:p>
          <a:p>
            <a:pPr marL="0" indent="0">
              <a:buNone/>
            </a:pPr>
            <a:r>
              <a:rPr lang="en-US" dirty="0"/>
              <a:t>In the example above, we declare four variables: an </a:t>
            </a:r>
            <a:r>
              <a:rPr lang="en-US" b="1" i="1" dirty="0" err="1"/>
              <a:t>int</a:t>
            </a:r>
            <a:r>
              <a:rPr lang="en-US" b="1" i="1" dirty="0"/>
              <a:t> variable</a:t>
            </a:r>
            <a:r>
              <a:rPr lang="en-US" dirty="0"/>
              <a:t> for the person's age, a </a:t>
            </a:r>
            <a:r>
              <a:rPr lang="en-US" b="1" i="1" dirty="0"/>
              <a:t>char variable</a:t>
            </a:r>
            <a:r>
              <a:rPr lang="en-US" dirty="0"/>
              <a:t> for the student's grade, a </a:t>
            </a:r>
            <a:r>
              <a:rPr lang="en-US" b="1" i="1" dirty="0"/>
              <a:t>float variable</a:t>
            </a:r>
            <a:r>
              <a:rPr lang="en-US" dirty="0"/>
              <a:t> for the temperature reading, and two variables for the </a:t>
            </a:r>
            <a:r>
              <a:rPr lang="en-US" b="1" i="1" dirty="0"/>
              <a:t>number pi.</a:t>
            </a: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2308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09600"/>
            <a:ext cx="8229600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      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main() {</a:t>
            </a:r>
          </a:p>
          <a:p>
            <a:pPr marL="0" indent="0">
              <a:buNone/>
            </a:pPr>
            <a:r>
              <a:rPr lang="en-US" dirty="0"/>
              <a:t>  short a;</a:t>
            </a:r>
          </a:p>
          <a:p>
            <a:pPr marL="0" indent="0">
              <a:buNone/>
            </a:pPr>
            <a:r>
              <a:rPr lang="en-US" dirty="0"/>
              <a:t>  long b;</a:t>
            </a:r>
          </a:p>
          <a:p>
            <a:pPr marL="0" indent="0">
              <a:buNone/>
            </a:pPr>
            <a:r>
              <a:rPr lang="en-US" dirty="0"/>
              <a:t>  long </a:t>
            </a:r>
            <a:r>
              <a:rPr lang="en-US" dirty="0" err="1"/>
              <a:t>long</a:t>
            </a:r>
            <a:r>
              <a:rPr lang="en-US" dirty="0"/>
              <a:t> c;</a:t>
            </a:r>
          </a:p>
          <a:p>
            <a:pPr marL="0" indent="0">
              <a:buNone/>
            </a:pPr>
            <a:r>
              <a:rPr lang="en-US" dirty="0"/>
              <a:t>  long double d;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printf</a:t>
            </a:r>
            <a:r>
              <a:rPr lang="en-US" dirty="0"/>
              <a:t>("size of short = %d bytes\n", </a:t>
            </a:r>
            <a:r>
              <a:rPr lang="en-US" dirty="0" err="1"/>
              <a:t>sizeof</a:t>
            </a:r>
            <a:r>
              <a:rPr lang="en-US" dirty="0"/>
              <a:t>(a));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printf</a:t>
            </a:r>
            <a:r>
              <a:rPr lang="en-US" dirty="0"/>
              <a:t>("size of long = %d bytes\n", </a:t>
            </a:r>
            <a:r>
              <a:rPr lang="en-US" dirty="0" err="1"/>
              <a:t>sizeof</a:t>
            </a:r>
            <a:r>
              <a:rPr lang="en-US" dirty="0"/>
              <a:t>(b));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printf</a:t>
            </a:r>
            <a:r>
              <a:rPr lang="en-US" dirty="0"/>
              <a:t>("size of long </a:t>
            </a:r>
            <a:r>
              <a:rPr lang="en-US" dirty="0" err="1"/>
              <a:t>long</a:t>
            </a:r>
            <a:r>
              <a:rPr lang="en-US" dirty="0"/>
              <a:t> = %d bytes\n", </a:t>
            </a:r>
            <a:r>
              <a:rPr lang="en-US" dirty="0" err="1"/>
              <a:t>sizeof</a:t>
            </a:r>
            <a:r>
              <a:rPr lang="en-US" dirty="0"/>
              <a:t>(c));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printf</a:t>
            </a:r>
            <a:r>
              <a:rPr lang="en-US" dirty="0"/>
              <a:t>("size of long double= %d bytes\n", </a:t>
            </a:r>
            <a:r>
              <a:rPr lang="en-US" dirty="0" err="1"/>
              <a:t>sizeof</a:t>
            </a:r>
            <a:r>
              <a:rPr lang="en-US" dirty="0"/>
              <a:t>(d));</a:t>
            </a:r>
          </a:p>
          <a:p>
            <a:pPr marL="0" indent="0">
              <a:buNone/>
            </a:pPr>
            <a:r>
              <a:rPr lang="en-US" dirty="0"/>
              <a:t>  return 0;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77111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void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void is an incomplete type. It means "</a:t>
            </a:r>
            <a:r>
              <a:rPr lang="en-US" dirty="0">
                <a:solidFill>
                  <a:srgbClr val="FF0000"/>
                </a:solidFill>
              </a:rPr>
              <a:t>nothing</a:t>
            </a:r>
            <a:r>
              <a:rPr lang="en-US" dirty="0"/>
              <a:t>" or "</a:t>
            </a:r>
            <a:r>
              <a:rPr lang="en-US" dirty="0">
                <a:solidFill>
                  <a:srgbClr val="FF0000"/>
                </a:solidFill>
              </a:rPr>
              <a:t>no type</a:t>
            </a:r>
            <a:r>
              <a:rPr lang="en-US" dirty="0"/>
              <a:t>". You can think of void as absent.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example, if a function is not returning anything, its return type should be void.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Note that, you cannot create variables of void type.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9111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AutoShape 2" descr="Basic Structure of C program explain step by step in Gujarati - YouTube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3317" name="Picture 5" descr="Basic Structure of C program explain step by step in Gujarati - YouTub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60338"/>
            <a:ext cx="8305800" cy="6487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70349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printf</a:t>
            </a:r>
            <a:r>
              <a:rPr lang="en-US" dirty="0"/>
              <a:t>() and </a:t>
            </a:r>
            <a:r>
              <a:rPr lang="en-US" dirty="0" err="1"/>
              <a:t>scanf</a:t>
            </a:r>
            <a:r>
              <a:rPr lang="en-US" dirty="0"/>
              <a:t>() in 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/>
              <a:t>printf</a:t>
            </a:r>
            <a:r>
              <a:rPr lang="en-US" dirty="0"/>
              <a:t>() function</a:t>
            </a:r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err="1"/>
              <a:t>printf</a:t>
            </a:r>
            <a:r>
              <a:rPr lang="en-US" dirty="0"/>
              <a:t>() function is used for output. It prints the given statement to the console.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syntax of </a:t>
            </a:r>
            <a:r>
              <a:rPr lang="en-US" dirty="0" err="1"/>
              <a:t>printf</a:t>
            </a:r>
            <a:r>
              <a:rPr lang="en-US" dirty="0"/>
              <a:t>() function is given below: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printf</a:t>
            </a:r>
            <a:r>
              <a:rPr lang="en-US" dirty="0">
                <a:solidFill>
                  <a:srgbClr val="FF0000"/>
                </a:solidFill>
              </a:rPr>
              <a:t>("format string",</a:t>
            </a:r>
            <a:r>
              <a:rPr lang="en-US" dirty="0" err="1">
                <a:solidFill>
                  <a:srgbClr val="FF0000"/>
                </a:solidFill>
              </a:rPr>
              <a:t>argument_list</a:t>
            </a:r>
            <a:r>
              <a:rPr lang="en-US" dirty="0">
                <a:solidFill>
                  <a:srgbClr val="FF0000"/>
                </a:solidFill>
              </a:rPr>
              <a:t>);  </a:t>
            </a:r>
          </a:p>
          <a:p>
            <a:pPr marL="0" indent="0">
              <a:buNone/>
            </a:pPr>
            <a:r>
              <a:rPr lang="en-US" dirty="0"/>
              <a:t>The format string can be %d (integer), %c (character), %s (string), %f (float) etc.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74116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Parameters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formatted_string</a:t>
            </a:r>
            <a:r>
              <a:rPr lang="en-US" dirty="0"/>
              <a:t>: It is a string </a:t>
            </a:r>
            <a:r>
              <a:rPr lang="en-US" dirty="0">
                <a:solidFill>
                  <a:srgbClr val="FF0000"/>
                </a:solidFill>
              </a:rPr>
              <a:t>that specifies the data to be printed</a:t>
            </a:r>
            <a:r>
              <a:rPr lang="en-US" dirty="0"/>
              <a:t>. </a:t>
            </a:r>
          </a:p>
          <a:p>
            <a:r>
              <a:rPr lang="en-US" dirty="0"/>
              <a:t>It may also contain a </a:t>
            </a:r>
            <a:r>
              <a:rPr lang="en-US" dirty="0">
                <a:solidFill>
                  <a:srgbClr val="FF0000"/>
                </a:solidFill>
              </a:rPr>
              <a:t>format specifier to print the value of any variable such as a character and an integer.</a:t>
            </a:r>
          </a:p>
          <a:p>
            <a:r>
              <a:rPr lang="en-US" dirty="0" err="1"/>
              <a:t>arguments_list</a:t>
            </a:r>
            <a:r>
              <a:rPr lang="en-US" dirty="0"/>
              <a:t>: These are the variable names corresponding to the format </a:t>
            </a:r>
            <a:r>
              <a:rPr lang="en-US" dirty="0" err="1"/>
              <a:t>specifier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56535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1. </a:t>
            </a:r>
            <a:r>
              <a:rPr lang="en-US" dirty="0" err="1"/>
              <a:t>Specifier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610600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It is the character that denotes the type of data. Some commonly used </a:t>
            </a:r>
            <a:r>
              <a:rPr lang="en-US" dirty="0" err="1"/>
              <a:t>specifiers</a:t>
            </a:r>
            <a:r>
              <a:rPr lang="en-US" dirty="0"/>
              <a:t> are: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%d: for printing integers</a:t>
            </a:r>
          </a:p>
          <a:p>
            <a:pPr marL="0" indent="0">
              <a:buNone/>
            </a:pPr>
            <a:r>
              <a:rPr lang="en-US" dirty="0"/>
              <a:t>%f: for printing floating-point numbers</a:t>
            </a:r>
          </a:p>
          <a:p>
            <a:pPr marL="0" indent="0">
              <a:buNone/>
            </a:pPr>
            <a:r>
              <a:rPr lang="en-US" dirty="0"/>
              <a:t>%c: for printing characters</a:t>
            </a:r>
          </a:p>
          <a:p>
            <a:pPr marL="0" indent="0">
              <a:buNone/>
            </a:pPr>
            <a:r>
              <a:rPr lang="en-US" dirty="0"/>
              <a:t>%s: for printing strings</a:t>
            </a:r>
          </a:p>
          <a:p>
            <a:pPr marL="0" indent="0">
              <a:buNone/>
            </a:pPr>
            <a:r>
              <a:rPr lang="en-US" dirty="0"/>
              <a:t>%p: for printing memory addresses</a:t>
            </a:r>
          </a:p>
          <a:p>
            <a:pPr marL="0" indent="0">
              <a:buNone/>
            </a:pPr>
            <a:r>
              <a:rPr lang="en-US" dirty="0"/>
              <a:t>%x: for printing hexadecimal values</a:t>
            </a:r>
          </a:p>
          <a:p>
            <a:pPr marL="0" indent="0">
              <a:buNone/>
            </a:pPr>
            <a:r>
              <a:rPr lang="en-US" dirty="0"/>
              <a:t>Example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printf</a:t>
            </a:r>
            <a:r>
              <a:rPr lang="en-US" dirty="0"/>
              <a:t>("%c", </a:t>
            </a:r>
            <a:r>
              <a:rPr lang="en-US" dirty="0" err="1"/>
              <a:t>char_variable</a:t>
            </a:r>
            <a:r>
              <a:rPr lang="en-US" dirty="0"/>
              <a:t>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13026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04800"/>
            <a:ext cx="8229600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      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main() {</a:t>
            </a:r>
          </a:p>
          <a:p>
            <a:pPr marL="0" indent="0">
              <a:buNone/>
            </a:pPr>
            <a:r>
              <a:rPr lang="en-US" dirty="0"/>
              <a:t>  short a;</a:t>
            </a:r>
          </a:p>
          <a:p>
            <a:pPr marL="0" indent="0">
              <a:buNone/>
            </a:pPr>
            <a:r>
              <a:rPr lang="en-US" dirty="0"/>
              <a:t>  long b;</a:t>
            </a:r>
          </a:p>
          <a:p>
            <a:pPr marL="0" indent="0">
              <a:buNone/>
            </a:pPr>
            <a:r>
              <a:rPr lang="en-US" dirty="0"/>
              <a:t>  long </a:t>
            </a:r>
            <a:r>
              <a:rPr lang="en-US" dirty="0" err="1"/>
              <a:t>long</a:t>
            </a:r>
            <a:r>
              <a:rPr lang="en-US" dirty="0"/>
              <a:t> c;</a:t>
            </a:r>
          </a:p>
          <a:p>
            <a:pPr marL="0" indent="0">
              <a:buNone/>
            </a:pPr>
            <a:r>
              <a:rPr lang="en-US" dirty="0"/>
              <a:t>  long double d;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printf</a:t>
            </a:r>
            <a:r>
              <a:rPr lang="en-US" dirty="0"/>
              <a:t>("size of short = %d bytes\n", </a:t>
            </a:r>
            <a:r>
              <a:rPr lang="en-US" dirty="0" err="1"/>
              <a:t>sizeof</a:t>
            </a:r>
            <a:r>
              <a:rPr lang="en-US" dirty="0"/>
              <a:t>(a));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printf</a:t>
            </a:r>
            <a:r>
              <a:rPr lang="en-US" dirty="0"/>
              <a:t>("size of long = %d bytes\n", </a:t>
            </a:r>
            <a:r>
              <a:rPr lang="en-US" dirty="0" err="1"/>
              <a:t>sizeof</a:t>
            </a:r>
            <a:r>
              <a:rPr lang="en-US" dirty="0"/>
              <a:t>(b));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printf</a:t>
            </a:r>
            <a:r>
              <a:rPr lang="en-US" dirty="0"/>
              <a:t>("size of long </a:t>
            </a:r>
            <a:r>
              <a:rPr lang="en-US" dirty="0" err="1"/>
              <a:t>long</a:t>
            </a:r>
            <a:r>
              <a:rPr lang="en-US" dirty="0"/>
              <a:t> = %d bytes\n", </a:t>
            </a:r>
            <a:r>
              <a:rPr lang="en-US" dirty="0" err="1"/>
              <a:t>sizeof</a:t>
            </a:r>
            <a:r>
              <a:rPr lang="en-US" dirty="0"/>
              <a:t>(c));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printf</a:t>
            </a:r>
            <a:r>
              <a:rPr lang="en-US" dirty="0"/>
              <a:t>("size of long double= %d bytes\n", </a:t>
            </a:r>
            <a:r>
              <a:rPr lang="en-US" dirty="0" err="1"/>
              <a:t>sizeof</a:t>
            </a:r>
            <a:r>
              <a:rPr lang="en-US" dirty="0"/>
              <a:t>(d));</a:t>
            </a:r>
          </a:p>
          <a:p>
            <a:pPr marL="0" indent="0">
              <a:buNone/>
            </a:pPr>
            <a:r>
              <a:rPr lang="en-US" dirty="0"/>
              <a:t>  return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4038600" y="381000"/>
            <a:ext cx="4572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size of short = 2 bytes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size of long = 8 bytes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size of long </a:t>
            </a:r>
            <a:r>
              <a:rPr lang="en-US" sz="2800" b="1" dirty="0" err="1">
                <a:solidFill>
                  <a:srgbClr val="FF0000"/>
                </a:solidFill>
              </a:rPr>
              <a:t>long</a:t>
            </a:r>
            <a:r>
              <a:rPr lang="en-US" sz="2800" b="1" dirty="0">
                <a:solidFill>
                  <a:srgbClr val="FF0000"/>
                </a:solidFill>
              </a:rPr>
              <a:t> = 8 bytes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size of long double= 16 bytes</a:t>
            </a:r>
            <a:endParaRPr lang="en-IN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9632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scanf</a:t>
            </a:r>
            <a:r>
              <a:rPr lang="en-US" dirty="0"/>
              <a:t>() function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err="1"/>
              <a:t>scanf</a:t>
            </a:r>
            <a:r>
              <a:rPr lang="en-US" dirty="0"/>
              <a:t>() function is used for input. It reads the input data from the console.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scanf</a:t>
            </a:r>
            <a:r>
              <a:rPr lang="en-US" dirty="0"/>
              <a:t>("format string",</a:t>
            </a:r>
            <a:r>
              <a:rPr lang="en-US" dirty="0" err="1"/>
              <a:t>argument_list</a:t>
            </a:r>
            <a:r>
              <a:rPr lang="en-US" dirty="0"/>
              <a:t>);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29353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Program to print cube of given number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6"/>
            <a:ext cx="89154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#include&lt;</a:t>
            </a:r>
            <a:r>
              <a:rPr lang="en-US" sz="2800" dirty="0" err="1"/>
              <a:t>stdio.h</a:t>
            </a:r>
            <a:r>
              <a:rPr lang="en-US" sz="2800" dirty="0"/>
              <a:t>&gt;    </a:t>
            </a:r>
          </a:p>
          <a:p>
            <a:pPr marL="0" indent="0">
              <a:buNone/>
            </a:pPr>
            <a:r>
              <a:rPr lang="en-US" sz="2800" dirty="0" err="1"/>
              <a:t>int</a:t>
            </a:r>
            <a:r>
              <a:rPr lang="en-US" sz="2800" dirty="0"/>
              <a:t> main(){    </a:t>
            </a:r>
          </a:p>
          <a:p>
            <a:pPr marL="0" indent="0">
              <a:buNone/>
            </a:pPr>
            <a:r>
              <a:rPr lang="en-US" sz="2800" dirty="0" err="1"/>
              <a:t>int</a:t>
            </a:r>
            <a:r>
              <a:rPr lang="en-US" sz="2800" dirty="0"/>
              <a:t> number;    </a:t>
            </a:r>
          </a:p>
          <a:p>
            <a:pPr marL="0" indent="0">
              <a:buNone/>
            </a:pPr>
            <a:r>
              <a:rPr lang="en-US" sz="2800" dirty="0" err="1"/>
              <a:t>printf</a:t>
            </a:r>
            <a:r>
              <a:rPr lang="en-US" sz="2800" dirty="0"/>
              <a:t>("enter a number:");    </a:t>
            </a:r>
          </a:p>
          <a:p>
            <a:pPr marL="0" indent="0">
              <a:buNone/>
            </a:pPr>
            <a:r>
              <a:rPr lang="en-US" sz="2800" dirty="0" err="1"/>
              <a:t>scanf</a:t>
            </a:r>
            <a:r>
              <a:rPr lang="en-US" sz="2800" dirty="0"/>
              <a:t>("%</a:t>
            </a:r>
            <a:r>
              <a:rPr lang="en-US" sz="2800" dirty="0" err="1"/>
              <a:t>d",&amp;number</a:t>
            </a:r>
            <a:r>
              <a:rPr lang="en-US" sz="2800" dirty="0"/>
              <a:t>);    </a:t>
            </a:r>
          </a:p>
          <a:p>
            <a:pPr marL="0" indent="0">
              <a:buNone/>
            </a:pPr>
            <a:r>
              <a:rPr lang="en-US" sz="2800" dirty="0" err="1"/>
              <a:t>printf</a:t>
            </a:r>
            <a:r>
              <a:rPr lang="en-US" sz="2800" dirty="0"/>
              <a:t>("cube of number is:%d ",number*number*number);    </a:t>
            </a:r>
          </a:p>
          <a:p>
            <a:pPr marL="0" indent="0">
              <a:buNone/>
            </a:pPr>
            <a:r>
              <a:rPr lang="en-US" sz="2800" dirty="0"/>
              <a:t>return 0;  </a:t>
            </a:r>
          </a:p>
          <a:p>
            <a:pPr marL="0" indent="0">
              <a:buNone/>
            </a:pPr>
            <a:r>
              <a:rPr lang="en-US" sz="2800" dirty="0"/>
              <a:t>} 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13190686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0960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dirty="0"/>
              <a:t>#include&lt;</a:t>
            </a:r>
            <a:r>
              <a:rPr lang="en-IN" sz="2400" dirty="0" err="1"/>
              <a:t>stdio.h</a:t>
            </a:r>
            <a:r>
              <a:rPr lang="en-IN" sz="2400" dirty="0"/>
              <a:t>&gt;    </a:t>
            </a:r>
          </a:p>
          <a:p>
            <a:pPr marL="0" indent="0">
              <a:buNone/>
            </a:pPr>
            <a:r>
              <a:rPr lang="en-IN" sz="2400" dirty="0" err="1"/>
              <a:t>int</a:t>
            </a:r>
            <a:r>
              <a:rPr lang="en-IN" sz="2400" dirty="0"/>
              <a:t> main(){    </a:t>
            </a:r>
          </a:p>
          <a:p>
            <a:pPr marL="0" indent="0">
              <a:buNone/>
            </a:pPr>
            <a:r>
              <a:rPr lang="en-IN" sz="2400" dirty="0" err="1"/>
              <a:t>int</a:t>
            </a:r>
            <a:r>
              <a:rPr lang="en-IN" sz="2400" dirty="0"/>
              <a:t> x=0,y=0,result=0;  </a:t>
            </a:r>
          </a:p>
          <a:p>
            <a:pPr marL="0" indent="0">
              <a:buNone/>
            </a:pPr>
            <a:r>
              <a:rPr lang="en-IN" sz="2400" dirty="0"/>
              <a:t>  </a:t>
            </a:r>
          </a:p>
          <a:p>
            <a:pPr marL="0" indent="0">
              <a:buNone/>
            </a:pPr>
            <a:r>
              <a:rPr lang="en-IN" sz="2400" dirty="0" err="1"/>
              <a:t>printf</a:t>
            </a:r>
            <a:r>
              <a:rPr lang="en-IN" sz="2400" dirty="0"/>
              <a:t>("enter first number:");  </a:t>
            </a:r>
          </a:p>
          <a:p>
            <a:pPr marL="0" indent="0">
              <a:buNone/>
            </a:pPr>
            <a:r>
              <a:rPr lang="en-IN" sz="2400" dirty="0" err="1"/>
              <a:t>scanf</a:t>
            </a:r>
            <a:r>
              <a:rPr lang="en-IN" sz="2400" dirty="0"/>
              <a:t>("%</a:t>
            </a:r>
            <a:r>
              <a:rPr lang="en-IN" sz="2400" dirty="0" err="1"/>
              <a:t>d",&amp;x</a:t>
            </a:r>
            <a:r>
              <a:rPr lang="en-IN" sz="2400" dirty="0"/>
              <a:t>);  </a:t>
            </a:r>
          </a:p>
          <a:p>
            <a:pPr marL="0" indent="0">
              <a:buNone/>
            </a:pPr>
            <a:r>
              <a:rPr lang="en-IN" sz="2400" dirty="0" err="1"/>
              <a:t>printf</a:t>
            </a:r>
            <a:r>
              <a:rPr lang="en-IN" sz="2400" dirty="0"/>
              <a:t>("enter second number:");  </a:t>
            </a:r>
          </a:p>
          <a:p>
            <a:pPr marL="0" indent="0">
              <a:buNone/>
            </a:pPr>
            <a:r>
              <a:rPr lang="en-IN" sz="2400" dirty="0" err="1"/>
              <a:t>scanf</a:t>
            </a:r>
            <a:r>
              <a:rPr lang="en-IN" sz="2400" dirty="0"/>
              <a:t>("%</a:t>
            </a:r>
            <a:r>
              <a:rPr lang="en-IN" sz="2400" dirty="0" err="1"/>
              <a:t>d",&amp;y</a:t>
            </a:r>
            <a:r>
              <a:rPr lang="en-IN" sz="2400" dirty="0"/>
              <a:t>);  </a:t>
            </a:r>
          </a:p>
          <a:p>
            <a:pPr marL="0" indent="0">
              <a:buNone/>
            </a:pPr>
            <a:r>
              <a:rPr lang="en-IN" sz="2400" dirty="0"/>
              <a:t>  </a:t>
            </a:r>
          </a:p>
          <a:p>
            <a:pPr marL="0" indent="0">
              <a:buNone/>
            </a:pPr>
            <a:r>
              <a:rPr lang="en-IN" sz="2400" dirty="0"/>
              <a:t>result=</a:t>
            </a:r>
            <a:r>
              <a:rPr lang="en-IN" sz="2400" dirty="0" err="1"/>
              <a:t>x+y</a:t>
            </a:r>
            <a:r>
              <a:rPr lang="en-IN" sz="2400" dirty="0"/>
              <a:t>;  </a:t>
            </a:r>
          </a:p>
          <a:p>
            <a:pPr marL="0" indent="0">
              <a:buNone/>
            </a:pPr>
            <a:r>
              <a:rPr lang="en-IN" sz="2400" dirty="0" err="1"/>
              <a:t>printf</a:t>
            </a:r>
            <a:r>
              <a:rPr lang="en-IN" sz="2400" dirty="0"/>
              <a:t>("sum of 2 numbers:%d ",result);  </a:t>
            </a:r>
          </a:p>
          <a:p>
            <a:pPr marL="0" indent="0">
              <a:buNone/>
            </a:pPr>
            <a:r>
              <a:rPr lang="en-IN" sz="2400" dirty="0"/>
              <a:t>  </a:t>
            </a:r>
          </a:p>
          <a:p>
            <a:pPr marL="0" indent="0">
              <a:buNone/>
            </a:pPr>
            <a:r>
              <a:rPr lang="en-IN" sz="2400" dirty="0"/>
              <a:t>return 0;  </a:t>
            </a:r>
          </a:p>
          <a:p>
            <a:pPr marL="0" indent="0">
              <a:buNone/>
            </a:pPr>
            <a:r>
              <a:rPr lang="en-IN" sz="2400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786861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Syntax of Format </a:t>
            </a:r>
            <a:r>
              <a:rPr lang="en-US" dirty="0" err="1"/>
              <a:t>Specifier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%[flags][width][.precision][length]</a:t>
            </a:r>
            <a:r>
              <a:rPr lang="en-US" dirty="0" err="1"/>
              <a:t>specifier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689579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float </a:t>
            </a:r>
            <a:r>
              <a:rPr lang="en-IN" dirty="0" err="1"/>
              <a:t>myFloatNum</a:t>
            </a:r>
            <a:r>
              <a:rPr lang="en-IN" dirty="0"/>
              <a:t> = 3.5;</a:t>
            </a:r>
            <a:br>
              <a:rPr lang="en-IN" dirty="0"/>
            </a:br>
            <a:r>
              <a:rPr lang="en-IN" dirty="0"/>
              <a:t>double </a:t>
            </a:r>
            <a:r>
              <a:rPr lang="en-IN" dirty="0" err="1"/>
              <a:t>myDoubleNum</a:t>
            </a:r>
            <a:r>
              <a:rPr lang="en-IN" dirty="0"/>
              <a:t> = 19.99;</a:t>
            </a:r>
            <a:br>
              <a:rPr lang="en-IN" dirty="0"/>
            </a:br>
            <a:br>
              <a:rPr lang="en-IN" dirty="0"/>
            </a:br>
            <a:r>
              <a:rPr lang="en-IN" dirty="0" err="1"/>
              <a:t>printf</a:t>
            </a:r>
            <a:r>
              <a:rPr lang="en-IN" dirty="0"/>
              <a:t>("%f\n", </a:t>
            </a:r>
            <a:r>
              <a:rPr lang="en-IN" dirty="0" err="1"/>
              <a:t>myFloatNum</a:t>
            </a:r>
            <a:r>
              <a:rPr lang="en-IN" dirty="0"/>
              <a:t>); // Outputs 3.500000</a:t>
            </a:r>
            <a:br>
              <a:rPr lang="en-IN" dirty="0"/>
            </a:br>
            <a:r>
              <a:rPr lang="en-IN" dirty="0" err="1"/>
              <a:t>printf</a:t>
            </a:r>
            <a:r>
              <a:rPr lang="en-IN" dirty="0"/>
              <a:t>("%lf", </a:t>
            </a:r>
            <a:r>
              <a:rPr lang="en-IN" dirty="0" err="1"/>
              <a:t>myDoubleNum</a:t>
            </a:r>
            <a:r>
              <a:rPr lang="en-IN" dirty="0"/>
              <a:t>); // Outputs 19.990000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AEA2BB3-836F-324F-268B-8CE729125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IN" dirty="0"/>
              <a:t>Precision</a:t>
            </a:r>
          </a:p>
        </p:txBody>
      </p:sp>
    </p:spTree>
    <p:extLst>
      <p:ext uri="{BB962C8B-B14F-4D97-AF65-F5344CB8AC3E}">
        <p14:creationId xmlns:p14="http://schemas.microsoft.com/office/powerpoint/2010/main" val="400913889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6"/>
            <a:ext cx="85344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float </a:t>
            </a:r>
            <a:r>
              <a:rPr lang="en-IN" dirty="0" err="1"/>
              <a:t>myFloatNum</a:t>
            </a:r>
            <a:r>
              <a:rPr lang="en-IN" dirty="0"/>
              <a:t> = 3.5;</a:t>
            </a:r>
            <a:br>
              <a:rPr lang="en-IN" dirty="0"/>
            </a:br>
            <a:br>
              <a:rPr lang="en-IN" dirty="0"/>
            </a:br>
            <a:r>
              <a:rPr lang="en-IN" dirty="0" err="1"/>
              <a:t>printf</a:t>
            </a:r>
            <a:r>
              <a:rPr lang="en-IN" dirty="0"/>
              <a:t>("%f\n", </a:t>
            </a:r>
            <a:r>
              <a:rPr lang="en-IN" dirty="0" err="1"/>
              <a:t>myFloatNum</a:t>
            </a:r>
            <a:r>
              <a:rPr lang="en-IN" dirty="0"/>
              <a:t>); // Default will show 6 digits after the decimal point</a:t>
            </a:r>
            <a:br>
              <a:rPr lang="en-IN" dirty="0"/>
            </a:br>
            <a:r>
              <a:rPr lang="en-IN" dirty="0" err="1"/>
              <a:t>printf</a:t>
            </a:r>
            <a:r>
              <a:rPr lang="en-IN" dirty="0"/>
              <a:t>("%.1f\n", </a:t>
            </a:r>
            <a:r>
              <a:rPr lang="en-IN" dirty="0" err="1"/>
              <a:t>myFloatNum</a:t>
            </a:r>
            <a:r>
              <a:rPr lang="en-IN" dirty="0"/>
              <a:t>); // Only show 1 digit</a:t>
            </a:r>
            <a:br>
              <a:rPr lang="en-IN" dirty="0"/>
            </a:br>
            <a:r>
              <a:rPr lang="en-IN" dirty="0" err="1"/>
              <a:t>printf</a:t>
            </a:r>
            <a:r>
              <a:rPr lang="en-IN" dirty="0"/>
              <a:t>("%.2f\n", </a:t>
            </a:r>
            <a:r>
              <a:rPr lang="en-IN" dirty="0" err="1"/>
              <a:t>myFloatNum</a:t>
            </a:r>
            <a:r>
              <a:rPr lang="en-IN" dirty="0"/>
              <a:t>); // Only show 2 digits</a:t>
            </a:r>
            <a:br>
              <a:rPr lang="en-IN" dirty="0"/>
            </a:br>
            <a:r>
              <a:rPr lang="en-IN" dirty="0" err="1"/>
              <a:t>printf</a:t>
            </a:r>
            <a:r>
              <a:rPr lang="en-IN" dirty="0"/>
              <a:t>("%.4f", </a:t>
            </a:r>
            <a:r>
              <a:rPr lang="en-IN" dirty="0" err="1"/>
              <a:t>myFloatNum</a:t>
            </a:r>
            <a:r>
              <a:rPr lang="en-IN" dirty="0"/>
              <a:t>);   // Only show 4 digits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74DE3F-56D8-D7EB-C8C1-FFFF4550C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50831"/>
            <a:ext cx="8229600" cy="762000"/>
          </a:xfrm>
        </p:spPr>
        <p:txBody>
          <a:bodyPr/>
          <a:lstStyle/>
          <a:p>
            <a:r>
              <a:rPr lang="en-IN" dirty="0"/>
              <a:t>Precision</a:t>
            </a:r>
          </a:p>
        </p:txBody>
      </p:sp>
    </p:spTree>
    <p:extLst>
      <p:ext uri="{BB962C8B-B14F-4D97-AF65-F5344CB8AC3E}">
        <p14:creationId xmlns:p14="http://schemas.microsoft.com/office/powerpoint/2010/main" val="2037617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4600085"/>
              </p:ext>
            </p:extLst>
          </p:nvPr>
        </p:nvGraphicFramePr>
        <p:xfrm>
          <a:off x="381000" y="914400"/>
          <a:ext cx="8686800" cy="5715000"/>
        </p:xfrm>
        <a:graphic>
          <a:graphicData uri="http://schemas.openxmlformats.org/drawingml/2006/table">
            <a:tbl>
              <a:tblPr/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3703">
                <a:tc>
                  <a:txBody>
                    <a:bodyPr/>
                    <a:lstStyle/>
                    <a:p>
                      <a:pPr algn="l"/>
                      <a:r>
                        <a:rPr lang="en-IN" sz="1700" b="1" dirty="0">
                          <a:effectLst/>
                        </a:rPr>
                        <a:t>Section</a:t>
                      </a:r>
                    </a:p>
                  </a:txBody>
                  <a:tcPr marL="245595" marR="245595" marT="122797" marB="122797" anchor="ctr">
                    <a:lnL w="9525" cap="flat" cmpd="sng" algn="ctr">
                      <a:solidFill>
                        <a:srgbClr val="10AB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AF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0AB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700" b="1">
                          <a:effectLst/>
                        </a:rPr>
                        <a:t>Description</a:t>
                      </a:r>
                    </a:p>
                  </a:txBody>
                  <a:tcPr marL="245595" marR="245595" marT="122797" marB="122797" anchor="ctr">
                    <a:lnL w="9525" cap="flat" cmpd="sng" algn="ctr">
                      <a:solidFill>
                        <a:srgbClr val="F0AF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AF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AF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0AF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9811">
                <a:tc>
                  <a:txBody>
                    <a:bodyPr/>
                    <a:lstStyle/>
                    <a:p>
                      <a:pPr algn="l"/>
                      <a:r>
                        <a:rPr lang="en-IN" sz="1700" b="0" dirty="0">
                          <a:effectLst/>
                        </a:rPr>
                        <a:t>Documentation</a:t>
                      </a:r>
                    </a:p>
                  </a:txBody>
                  <a:tcPr marL="245595" marR="245595" marT="122797" marB="122797" anchor="ctr">
                    <a:lnL w="9525" cap="flat" cmpd="sng" algn="ctr">
                      <a:solidFill>
                        <a:srgbClr val="A0A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AF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0AE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0AB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b="0" dirty="0">
                          <a:effectLst/>
                        </a:rPr>
                        <a:t>Includes the program’s description, the programmer’s name, and the creation date. The majority of these are written as comments.</a:t>
                      </a:r>
                    </a:p>
                  </a:txBody>
                  <a:tcPr marL="245595" marR="245595" marT="122797" marB="122797" anchor="ctr">
                    <a:lnL w="9525" cap="flat" cmpd="sng" algn="ctr">
                      <a:solidFill>
                        <a:srgbClr val="90AF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AF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0AF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AA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1486">
                <a:tc>
                  <a:txBody>
                    <a:bodyPr/>
                    <a:lstStyle/>
                    <a:p>
                      <a:pPr algn="l"/>
                      <a:r>
                        <a:rPr lang="en-IN" sz="1700" b="0" dirty="0">
                          <a:effectLst/>
                        </a:rPr>
                        <a:t>Link</a:t>
                      </a:r>
                    </a:p>
                  </a:txBody>
                  <a:tcPr marL="245595" marR="245595" marT="122797" marB="122797" anchor="ctr">
                    <a:lnL w="9525" cap="flat" cmpd="sng" algn="ctr">
                      <a:solidFill>
                        <a:srgbClr val="20AB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AA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0AB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0AB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section includes all header files.</a:t>
                      </a:r>
                      <a:br>
                        <a:rPr lang="en-US" sz="1600" dirty="0"/>
                      </a:b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header file is a file that contains C declarations that can be shared among many files. We can use other people’s codes in our files due to it. Before compilation, a copy of these header files is inserted into your code.</a:t>
                      </a:r>
                      <a:endParaRPr lang="en-US" sz="1700" b="0" dirty="0">
                        <a:effectLst/>
                      </a:endParaRPr>
                    </a:p>
                  </a:txBody>
                  <a:tcPr marL="245595" marR="245595" marT="122797" marB="122797" anchor="ctr">
                    <a:lnL w="9525" cap="flat" cmpd="sng" algn="ctr">
                      <a:solidFill>
                        <a:srgbClr val="70AA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AA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AA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AA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81000" y="227158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33308" rIns="91440" bIns="17933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Sans"/>
                <a:cs typeface="Arial" pitchFamily="34" charset="0"/>
              </a:rPr>
              <a:t>Basic Structure of C Program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798267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762000"/>
          </a:xfrm>
        </p:spPr>
        <p:txBody>
          <a:bodyPr/>
          <a:lstStyle/>
          <a:p>
            <a:r>
              <a:rPr lang="en-IN" dirty="0"/>
              <a:t>Precision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480" y="762000"/>
            <a:ext cx="8991600" cy="5562600"/>
          </a:xfrm>
        </p:spPr>
        <p:txBody>
          <a:bodyPr>
            <a:noAutofit/>
          </a:bodyPr>
          <a:lstStyle/>
          <a:p>
            <a:r>
              <a:rPr lang="en-US" sz="2000" dirty="0"/>
              <a:t>Precision </a:t>
            </a:r>
            <a:r>
              <a:rPr lang="en-US" sz="2000" dirty="0" err="1"/>
              <a:t>subspecifier</a:t>
            </a:r>
            <a:r>
              <a:rPr lang="en-US" sz="2000" dirty="0"/>
              <a:t> meaning differs for different format </a:t>
            </a:r>
            <a:r>
              <a:rPr lang="en-US" sz="2000" dirty="0" err="1"/>
              <a:t>specifiers</a:t>
            </a:r>
            <a:r>
              <a:rPr lang="en-US" sz="2000" dirty="0"/>
              <a:t> it is being used with.</a:t>
            </a:r>
          </a:p>
          <a:p>
            <a:r>
              <a:rPr lang="en-US" sz="2000" dirty="0"/>
              <a:t>For Integral data(d, i, u, o, x): </a:t>
            </a:r>
            <a:r>
              <a:rPr lang="en-US" sz="2000" dirty="0">
                <a:solidFill>
                  <a:srgbClr val="FF0000"/>
                </a:solidFill>
              </a:rPr>
              <a:t>Specifies the minimum number of digits to be printed</a:t>
            </a:r>
            <a:r>
              <a:rPr lang="en-US" sz="2000" dirty="0"/>
              <a:t>.</a:t>
            </a:r>
          </a:p>
          <a:p>
            <a:r>
              <a:rPr lang="en-US" sz="2000" dirty="0"/>
              <a:t>But unlike the width sub-specifier, instead of white spaces, this sub-specifier adds leading zeroes to the number. </a:t>
            </a:r>
          </a:p>
          <a:p>
            <a:r>
              <a:rPr lang="en-US" sz="2000" dirty="0"/>
              <a:t>If the number has more digits than the precision, the number is printed as it is.</a:t>
            </a:r>
          </a:p>
          <a:p>
            <a:r>
              <a:rPr lang="en-US" sz="2000" dirty="0"/>
              <a:t>For Float or Double Data(f, e, a, A): Specifies the number of digits to be printed after the decimal point.</a:t>
            </a:r>
          </a:p>
          <a:p>
            <a:r>
              <a:rPr lang="en-US" sz="2000" dirty="0"/>
              <a:t>For String (s): Specifies the length of the string to be printed.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	Example</a:t>
            </a:r>
          </a:p>
          <a:p>
            <a:pPr marL="0" indent="0">
              <a:buNone/>
            </a:pPr>
            <a:r>
              <a:rPr lang="en-US" sz="2000" dirty="0"/>
              <a:t>		</a:t>
            </a:r>
            <a:r>
              <a:rPr lang="en-US" sz="2000" dirty="0" err="1"/>
              <a:t>printf</a:t>
            </a:r>
            <a:r>
              <a:rPr lang="en-US" sz="2000" dirty="0"/>
              <a:t>("%.10d", </a:t>
            </a:r>
            <a:r>
              <a:rPr lang="en-US" sz="2000" dirty="0" err="1"/>
              <a:t>some_integer</a:t>
            </a:r>
            <a:r>
              <a:rPr lang="en-US" sz="2000" dirty="0"/>
              <a:t>);</a:t>
            </a:r>
          </a:p>
          <a:p>
            <a:pPr marL="0" indent="0">
              <a:buNone/>
            </a:pPr>
            <a:r>
              <a:rPr lang="en-US" sz="2000" dirty="0"/>
              <a:t>		</a:t>
            </a:r>
            <a:r>
              <a:rPr lang="en-US" sz="2000" dirty="0" err="1"/>
              <a:t>printf</a:t>
            </a:r>
            <a:r>
              <a:rPr lang="en-US" sz="2000" dirty="0"/>
              <a:t>("%.3f", </a:t>
            </a:r>
            <a:r>
              <a:rPr lang="en-US" sz="2000" dirty="0" err="1"/>
              <a:t>some_float</a:t>
            </a:r>
            <a:r>
              <a:rPr lang="en-US" sz="2000" dirty="0"/>
              <a:t>);</a:t>
            </a:r>
          </a:p>
          <a:p>
            <a:pPr marL="0" indent="0">
              <a:buNone/>
            </a:pPr>
            <a:r>
              <a:rPr lang="en-US" sz="2000" dirty="0"/>
              <a:t>		</a:t>
            </a:r>
            <a:r>
              <a:rPr lang="en-US" sz="2000" dirty="0" err="1"/>
              <a:t>printf</a:t>
            </a:r>
            <a:r>
              <a:rPr lang="en-US" sz="2000" dirty="0"/>
              <a:t>("%.25s", </a:t>
            </a:r>
            <a:r>
              <a:rPr lang="en-US" sz="2000" dirty="0" err="1"/>
              <a:t>some_string</a:t>
            </a:r>
            <a:r>
              <a:rPr lang="en-US" sz="20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7686013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800" dirty="0"/>
              <a:t>// C program to illustrate the use of precision</a:t>
            </a:r>
          </a:p>
          <a:p>
            <a:pPr marL="0" indent="0">
              <a:buNone/>
            </a:pPr>
            <a:r>
              <a:rPr lang="en-IN" sz="1800" dirty="0"/>
              <a:t>// sub-</a:t>
            </a:r>
            <a:r>
              <a:rPr lang="en-IN" sz="1800" dirty="0" err="1"/>
              <a:t>specifier</a:t>
            </a:r>
            <a:endParaRPr lang="en-IN" sz="1800" dirty="0"/>
          </a:p>
          <a:p>
            <a:pPr marL="0" indent="0">
              <a:buNone/>
            </a:pPr>
            <a:r>
              <a:rPr lang="en-IN" sz="1800" dirty="0"/>
              <a:t>#include &lt;</a:t>
            </a:r>
            <a:r>
              <a:rPr lang="en-IN" sz="1800" dirty="0" err="1"/>
              <a:t>stdio.h</a:t>
            </a:r>
            <a:r>
              <a:rPr lang="en-IN" sz="1800" dirty="0"/>
              <a:t>&gt;</a:t>
            </a:r>
          </a:p>
          <a:p>
            <a:pPr marL="0" indent="0">
              <a:buNone/>
            </a:pPr>
            <a:r>
              <a:rPr lang="en-IN" sz="1800" dirty="0"/>
              <a:t> </a:t>
            </a:r>
          </a:p>
          <a:p>
            <a:pPr marL="0" indent="0">
              <a:buNone/>
            </a:pPr>
            <a:r>
              <a:rPr lang="en-IN" sz="1800" dirty="0" err="1"/>
              <a:t>int</a:t>
            </a:r>
            <a:r>
              <a:rPr lang="en-IN" sz="1800" dirty="0"/>
              <a:t> main()</a:t>
            </a:r>
          </a:p>
          <a:p>
            <a:pPr marL="0" indent="0">
              <a:buNone/>
            </a:pPr>
            <a:r>
              <a:rPr lang="en-IN" sz="1800" dirty="0"/>
              <a:t>{</a:t>
            </a:r>
          </a:p>
          <a:p>
            <a:pPr marL="0" indent="0">
              <a:buNone/>
            </a:pPr>
            <a:r>
              <a:rPr lang="en-IN" sz="1800" dirty="0"/>
              <a:t>    </a:t>
            </a:r>
            <a:r>
              <a:rPr lang="en-IN" sz="1800" dirty="0" err="1"/>
              <a:t>int</a:t>
            </a:r>
            <a:r>
              <a:rPr lang="en-IN" sz="1800" dirty="0"/>
              <a:t> </a:t>
            </a:r>
            <a:r>
              <a:rPr lang="en-IN" sz="1800" dirty="0" err="1"/>
              <a:t>num</a:t>
            </a:r>
            <a:r>
              <a:rPr lang="en-IN" sz="1800" dirty="0"/>
              <a:t> = 2451;</a:t>
            </a:r>
          </a:p>
          <a:p>
            <a:pPr marL="0" indent="0">
              <a:buNone/>
            </a:pPr>
            <a:r>
              <a:rPr lang="en-IN" sz="1800" dirty="0"/>
              <a:t>    float </a:t>
            </a:r>
            <a:r>
              <a:rPr lang="en-IN" sz="1800" dirty="0" err="1"/>
              <a:t>dec</a:t>
            </a:r>
            <a:r>
              <a:rPr lang="en-IN" sz="1800" dirty="0"/>
              <a:t> = 12.45126;</a:t>
            </a:r>
          </a:p>
          <a:p>
            <a:pPr marL="0" indent="0">
              <a:buNone/>
            </a:pPr>
            <a:r>
              <a:rPr lang="en-IN" sz="1800" dirty="0"/>
              <a:t>    char* </a:t>
            </a:r>
            <a:r>
              <a:rPr lang="en-IN" sz="1800" dirty="0" err="1"/>
              <a:t>arr</a:t>
            </a:r>
            <a:r>
              <a:rPr lang="en-IN" sz="1800" dirty="0"/>
              <a:t> = "</a:t>
            </a:r>
            <a:r>
              <a:rPr lang="en-IN" sz="1800" dirty="0" err="1"/>
              <a:t>GeeksforGeeks</a:t>
            </a:r>
            <a:r>
              <a:rPr lang="en-IN" sz="1800" dirty="0"/>
              <a:t>";</a:t>
            </a:r>
          </a:p>
          <a:p>
            <a:pPr marL="0" indent="0">
              <a:buNone/>
            </a:pPr>
            <a:r>
              <a:rPr lang="en-IN" sz="1800" dirty="0"/>
              <a:t> </a:t>
            </a:r>
          </a:p>
          <a:p>
            <a:pPr marL="0" indent="0">
              <a:buNone/>
            </a:pPr>
            <a:r>
              <a:rPr lang="en-IN" sz="1800" dirty="0"/>
              <a:t>    // precision for integral data</a:t>
            </a:r>
          </a:p>
          <a:p>
            <a:pPr marL="0" indent="0">
              <a:buNone/>
            </a:pPr>
            <a:r>
              <a:rPr lang="en-IN" sz="1800" dirty="0"/>
              <a:t>    </a:t>
            </a:r>
            <a:r>
              <a:rPr lang="en-IN" sz="1800" dirty="0" err="1"/>
              <a:t>printf</a:t>
            </a:r>
            <a:r>
              <a:rPr lang="en-IN" sz="1800" dirty="0"/>
              <a:t>("For integers: %.10d\n", </a:t>
            </a:r>
            <a:r>
              <a:rPr lang="en-IN" sz="1800" dirty="0" err="1"/>
              <a:t>num</a:t>
            </a:r>
            <a:r>
              <a:rPr lang="en-IN" sz="1800" dirty="0"/>
              <a:t>);</a:t>
            </a:r>
          </a:p>
          <a:p>
            <a:pPr marL="0" indent="0">
              <a:buNone/>
            </a:pPr>
            <a:r>
              <a:rPr lang="en-IN" sz="1800" dirty="0"/>
              <a:t>    // precision for numbers with decimal points</a:t>
            </a:r>
          </a:p>
          <a:p>
            <a:pPr marL="0" indent="0">
              <a:buNone/>
            </a:pPr>
            <a:r>
              <a:rPr lang="en-IN" sz="1800" dirty="0"/>
              <a:t>    </a:t>
            </a:r>
            <a:r>
              <a:rPr lang="en-IN" sz="1800" dirty="0" err="1"/>
              <a:t>printf</a:t>
            </a:r>
            <a:r>
              <a:rPr lang="en-IN" sz="1800" dirty="0"/>
              <a:t>("For floats: %.2f\n", </a:t>
            </a:r>
            <a:r>
              <a:rPr lang="en-IN" sz="1800" dirty="0" err="1"/>
              <a:t>dec</a:t>
            </a:r>
            <a:r>
              <a:rPr lang="en-IN" sz="1800" dirty="0"/>
              <a:t>);</a:t>
            </a:r>
          </a:p>
          <a:p>
            <a:pPr marL="0" indent="0">
              <a:buNone/>
            </a:pPr>
            <a:r>
              <a:rPr lang="en-IN" sz="1800" dirty="0"/>
              <a:t>    // for strings</a:t>
            </a:r>
          </a:p>
          <a:p>
            <a:pPr marL="0" indent="0">
              <a:buNone/>
            </a:pPr>
            <a:r>
              <a:rPr lang="en-IN" sz="1800" dirty="0"/>
              <a:t>    </a:t>
            </a:r>
            <a:r>
              <a:rPr lang="en-IN" sz="1800" dirty="0" err="1"/>
              <a:t>printf</a:t>
            </a:r>
            <a:r>
              <a:rPr lang="en-IN" sz="1800" dirty="0"/>
              <a:t>("For strings: %.5s", </a:t>
            </a:r>
            <a:r>
              <a:rPr lang="en-IN" sz="1800" dirty="0" err="1"/>
              <a:t>arr</a:t>
            </a:r>
            <a:r>
              <a:rPr lang="en-IN" sz="1800" dirty="0"/>
              <a:t>);</a:t>
            </a:r>
          </a:p>
          <a:p>
            <a:pPr marL="0" indent="0">
              <a:buNone/>
            </a:pPr>
            <a:r>
              <a:rPr lang="en-IN" sz="1800" dirty="0"/>
              <a:t> </a:t>
            </a:r>
          </a:p>
          <a:p>
            <a:pPr marL="0" indent="0">
              <a:buNone/>
            </a:pPr>
            <a:r>
              <a:rPr lang="en-IN" sz="1800" dirty="0"/>
              <a:t>    return 0;</a:t>
            </a:r>
          </a:p>
          <a:p>
            <a:pPr marL="0" indent="0">
              <a:buNone/>
            </a:pPr>
            <a:r>
              <a:rPr lang="en-IN" sz="1800" dirty="0"/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" y="76200"/>
            <a:ext cx="4876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Example 3: </a:t>
            </a:r>
            <a:r>
              <a:rPr lang="en-US" dirty="0" err="1"/>
              <a:t>printf</a:t>
            </a:r>
            <a:r>
              <a:rPr lang="en-US" dirty="0"/>
              <a:t> with Precision Sub-</a:t>
            </a:r>
            <a:r>
              <a:rPr lang="en-US" dirty="0" err="1"/>
              <a:t>Specifier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139553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8600"/>
            <a:ext cx="8153400" cy="662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833179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762000"/>
            <a:ext cx="5791200" cy="3662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295039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C - Operators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An operator is a symbol that tells the compiler to perform specific mathematical or logical functions. C language is rich in built-in operators and provides the following types of operators −</a:t>
            </a:r>
          </a:p>
          <a:p>
            <a:r>
              <a:rPr lang="en-US" dirty="0"/>
              <a:t>Arithmetic Operators</a:t>
            </a:r>
          </a:p>
          <a:p>
            <a:r>
              <a:rPr lang="en-US" dirty="0"/>
              <a:t>Relational Operators</a:t>
            </a:r>
          </a:p>
          <a:p>
            <a:r>
              <a:rPr lang="en-US" dirty="0"/>
              <a:t>Logical Operators</a:t>
            </a:r>
          </a:p>
          <a:p>
            <a:r>
              <a:rPr lang="en-US" dirty="0"/>
              <a:t>Bitwise Operators</a:t>
            </a:r>
          </a:p>
          <a:p>
            <a:r>
              <a:rPr lang="en-US" dirty="0"/>
              <a:t>Assignment Operators</a:t>
            </a:r>
          </a:p>
          <a:p>
            <a:r>
              <a:rPr lang="en-US" dirty="0" err="1"/>
              <a:t>Misc</a:t>
            </a:r>
            <a:r>
              <a:rPr lang="en-US" dirty="0"/>
              <a:t> Operators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848994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Arithmetic Operators</a:t>
            </a:r>
            <a:br>
              <a:rPr lang="en-IN" dirty="0"/>
            </a:br>
            <a:endParaRPr lang="en-IN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343" y="1600200"/>
            <a:ext cx="7419314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143000" y="838200"/>
            <a:ext cx="6629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Assume variable A holds 10 and variable B holds 20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59740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00891" y="152400"/>
            <a:ext cx="74676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r>
              <a:rPr lang="en-US" dirty="0"/>
              <a:t>main() {</a:t>
            </a:r>
          </a:p>
          <a:p>
            <a:r>
              <a:rPr lang="en-US" dirty="0"/>
              <a:t>   int a = 21, b = 10, c ;</a:t>
            </a:r>
          </a:p>
          <a:p>
            <a:r>
              <a:rPr lang="en-US" dirty="0"/>
              <a:t>   c = a + b;</a:t>
            </a:r>
          </a:p>
          <a:p>
            <a:r>
              <a:rPr lang="en-US" dirty="0"/>
              <a:t>   </a:t>
            </a:r>
            <a:r>
              <a:rPr lang="en-US" dirty="0" err="1"/>
              <a:t>printf</a:t>
            </a:r>
            <a:r>
              <a:rPr lang="en-US" dirty="0"/>
              <a:t>("Line 1 - Value of c is %d\n", c );</a:t>
            </a:r>
          </a:p>
          <a:p>
            <a:r>
              <a:rPr lang="en-US" dirty="0"/>
              <a:t>   c = a - b;</a:t>
            </a:r>
          </a:p>
          <a:p>
            <a:r>
              <a:rPr lang="en-US" dirty="0"/>
              <a:t>   </a:t>
            </a:r>
            <a:r>
              <a:rPr lang="en-US" dirty="0" err="1"/>
              <a:t>printf</a:t>
            </a:r>
            <a:r>
              <a:rPr lang="en-US" dirty="0"/>
              <a:t>("Line 2 - Value of c is %d\n", c );</a:t>
            </a:r>
          </a:p>
          <a:p>
            <a:r>
              <a:rPr lang="en-US" dirty="0"/>
              <a:t>   c = a * b;</a:t>
            </a:r>
          </a:p>
          <a:p>
            <a:r>
              <a:rPr lang="en-US" dirty="0"/>
              <a:t>   </a:t>
            </a:r>
            <a:r>
              <a:rPr lang="en-US" dirty="0" err="1"/>
              <a:t>printf</a:t>
            </a:r>
            <a:r>
              <a:rPr lang="en-US" dirty="0"/>
              <a:t>("Line 3 - Value of c is %d\n", c );</a:t>
            </a:r>
          </a:p>
          <a:p>
            <a:r>
              <a:rPr lang="en-US" dirty="0"/>
              <a:t>   c = a / b;</a:t>
            </a:r>
          </a:p>
          <a:p>
            <a:r>
              <a:rPr lang="en-US" dirty="0"/>
              <a:t>   </a:t>
            </a:r>
            <a:r>
              <a:rPr lang="en-US" dirty="0" err="1"/>
              <a:t>printf</a:t>
            </a:r>
            <a:r>
              <a:rPr lang="en-US" dirty="0"/>
              <a:t>("Line 4 - Value of c is %d\n", c );</a:t>
            </a:r>
          </a:p>
          <a:p>
            <a:r>
              <a:rPr lang="en-US" dirty="0"/>
              <a:t>   c = a % b;</a:t>
            </a:r>
          </a:p>
          <a:p>
            <a:r>
              <a:rPr lang="en-US" dirty="0"/>
              <a:t>   </a:t>
            </a:r>
            <a:r>
              <a:rPr lang="en-US" dirty="0" err="1"/>
              <a:t>printf</a:t>
            </a:r>
            <a:r>
              <a:rPr lang="en-US" dirty="0"/>
              <a:t>("Line 5 - Value of c is %d\n", c );</a:t>
            </a:r>
          </a:p>
          <a:p>
            <a:r>
              <a:rPr lang="en-US" dirty="0"/>
              <a:t>   c = a++; </a:t>
            </a:r>
          </a:p>
          <a:p>
            <a:r>
              <a:rPr lang="en-US" dirty="0"/>
              <a:t>   </a:t>
            </a:r>
            <a:r>
              <a:rPr lang="en-US" dirty="0" err="1"/>
              <a:t>printf</a:t>
            </a:r>
            <a:r>
              <a:rPr lang="en-US" dirty="0"/>
              <a:t>("Line 6 - Value of c is %d\n", c );</a:t>
            </a:r>
          </a:p>
          <a:p>
            <a:r>
              <a:rPr lang="en-US" dirty="0"/>
              <a:t>   c = a--; </a:t>
            </a:r>
          </a:p>
          <a:p>
            <a:r>
              <a:rPr lang="en-US" dirty="0"/>
              <a:t>   </a:t>
            </a:r>
            <a:r>
              <a:rPr lang="en-US" dirty="0" err="1"/>
              <a:t>printf</a:t>
            </a:r>
            <a:r>
              <a:rPr lang="en-US" dirty="0"/>
              <a:t>("Line 7 - Value of c is %d\n", c );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}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370856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Relational Operators</a:t>
            </a:r>
            <a:br>
              <a:rPr lang="en-IN" dirty="0"/>
            </a:br>
            <a:endParaRPr lang="en-IN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76400"/>
            <a:ext cx="7848599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6622492-C7D4-43B3-B950-13D435900E88}"/>
              </a:ext>
            </a:extLst>
          </p:cNvPr>
          <p:cNvSpPr txBox="1"/>
          <p:nvPr/>
        </p:nvSpPr>
        <p:spPr>
          <a:xfrm>
            <a:off x="3200400" y="950913"/>
            <a:ext cx="335921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/>
              <a:t>A=10 and B=20</a:t>
            </a:r>
            <a:endParaRPr lang="en-IN" sz="2600" b="1" dirty="0"/>
          </a:p>
        </p:txBody>
      </p:sp>
    </p:spTree>
    <p:extLst>
      <p:ext uri="{BB962C8B-B14F-4D97-AF65-F5344CB8AC3E}">
        <p14:creationId xmlns:p14="http://schemas.microsoft.com/office/powerpoint/2010/main" val="3101472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0A1637-2D65-EE59-5470-C00E79B60C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E08EF-3FE1-34B6-8F77-0A58E3588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Relational Operators</a:t>
            </a:r>
            <a:br>
              <a:rPr lang="en-IN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9F4495-CF7F-9621-8E54-457DCC1CD4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920" y="914400"/>
            <a:ext cx="8458200" cy="551656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869091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D5B597-38F8-7B5E-6AB1-70A15C192F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7C55E-44F4-1D3E-1AFF-ED774A494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Relational Operators</a:t>
            </a:r>
            <a:br>
              <a:rPr lang="en-IN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C12685-862D-4DF5-EEC6-A3CC20FC59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720" y="983065"/>
            <a:ext cx="5542280" cy="4906962"/>
          </a:xfrm>
          <a:prstGeom prst="rect">
            <a:avLst/>
          </a:prstGeom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2689DB9-3DFD-4FF3-B3F8-B41921EF4B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145" r="1" b="8592"/>
          <a:stretch/>
        </p:blipFill>
        <p:spPr>
          <a:xfrm>
            <a:off x="5882640" y="983065"/>
            <a:ext cx="2956560" cy="4899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491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9944885"/>
              </p:ext>
            </p:extLst>
          </p:nvPr>
        </p:nvGraphicFramePr>
        <p:xfrm>
          <a:off x="685800" y="457200"/>
          <a:ext cx="8229600" cy="6049962"/>
        </p:xfrm>
        <a:graphic>
          <a:graphicData uri="http://schemas.openxmlformats.org/drawingml/2006/table">
            <a:tbl>
              <a:tblPr/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81065">
                <a:tc>
                  <a:txBody>
                    <a:bodyPr/>
                    <a:lstStyle/>
                    <a:p>
                      <a:pPr algn="l"/>
                      <a:r>
                        <a:rPr lang="en-IN" sz="1800" b="0" dirty="0">
                          <a:effectLst/>
                        </a:rPr>
                        <a:t>Definition</a:t>
                      </a:r>
                    </a:p>
                  </a:txBody>
                  <a:tcPr marL="122607" marR="122607" marT="61304" marB="61304" anchor="ctr">
                    <a:lnL w="9525" cap="flat" cmpd="sng" algn="ctr">
                      <a:solidFill>
                        <a:srgbClr val="F04E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4E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4E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4E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>
                          <a:effectLst/>
                        </a:rPr>
                        <a:t>preprocessor directive that contains symbolic constants is included. For instance, #define enables the usage of constants in our code. In the code, it substitutes its value for each constant.</a:t>
                      </a:r>
                    </a:p>
                  </a:txBody>
                  <a:tcPr marL="122607" marR="122607" marT="61304" marB="61304" anchor="ctr">
                    <a:lnL w="9525" cap="flat" cmpd="sng" algn="ctr">
                      <a:solidFill>
                        <a:srgbClr val="F04E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4E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4E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4E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6766">
                <a:tc>
                  <a:txBody>
                    <a:bodyPr/>
                    <a:lstStyle/>
                    <a:p>
                      <a:pPr algn="l"/>
                      <a:r>
                        <a:rPr lang="en-IN" sz="1800" b="0">
                          <a:effectLst/>
                        </a:rPr>
                        <a:t>Global Declaration</a:t>
                      </a:r>
                    </a:p>
                  </a:txBody>
                  <a:tcPr marL="122607" marR="122607" marT="61304" marB="61304" anchor="ctr">
                    <a:lnL w="9525" cap="flat" cmpd="sng" algn="ctr">
                      <a:solidFill>
                        <a:srgbClr val="F04E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4E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4E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4E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effectLst/>
                        </a:rPr>
                        <a:t>Includes the declaration of functions, static global variables, and global variable declarations.</a:t>
                      </a:r>
                    </a:p>
                  </a:txBody>
                  <a:tcPr marL="122607" marR="122607" marT="61304" marB="61304" anchor="ctr">
                    <a:lnL w="9525" cap="flat" cmpd="sng" algn="ctr">
                      <a:solidFill>
                        <a:srgbClr val="F04E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4E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4E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4E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43916">
                <a:tc>
                  <a:txBody>
                    <a:bodyPr/>
                    <a:lstStyle/>
                    <a:p>
                      <a:pPr algn="l"/>
                      <a:r>
                        <a:rPr lang="en-IN" sz="1800" b="0">
                          <a:effectLst/>
                        </a:rPr>
                        <a:t>Main() Function</a:t>
                      </a:r>
                    </a:p>
                  </a:txBody>
                  <a:tcPr marL="122607" marR="122607" marT="61304" marB="61304" anchor="ctr">
                    <a:lnL w="9525" cap="flat" cmpd="sng" algn="ctr">
                      <a:solidFill>
                        <a:srgbClr val="F04E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4E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4E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4E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>
                          <a:effectLst/>
                        </a:rPr>
                        <a:t>Every C program’s main() function serves as the starting point for execution. A main() function must be present in every C program.</a:t>
                      </a:r>
                    </a:p>
                  </a:txBody>
                  <a:tcPr marL="122607" marR="122607" marT="61304" marB="61304" anchor="ctr">
                    <a:lnL w="9525" cap="flat" cmpd="sng" algn="ctr">
                      <a:solidFill>
                        <a:srgbClr val="F04E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4E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4E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4E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18215">
                <a:tc>
                  <a:txBody>
                    <a:bodyPr/>
                    <a:lstStyle/>
                    <a:p>
                      <a:pPr algn="l"/>
                      <a:r>
                        <a:rPr lang="en-IN" sz="1800" b="0" dirty="0">
                          <a:effectLst/>
                        </a:rPr>
                        <a:t>Subprograms</a:t>
                      </a:r>
                    </a:p>
                  </a:txBody>
                  <a:tcPr marL="122607" marR="122607" marT="61304" marB="61304" anchor="ctr">
                    <a:lnL w="9525" cap="flat" cmpd="sng" algn="ctr">
                      <a:solidFill>
                        <a:srgbClr val="F04E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4E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4E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4E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effectLst/>
                        </a:rPr>
                        <a:t>All user-defined methods should be included (functions the user provides). Both built-in functions and function definitions specified in the Global Declaration section may be included there. The main() method is what is used for them.</a:t>
                      </a:r>
                    </a:p>
                  </a:txBody>
                  <a:tcPr marL="122607" marR="122607" marT="61304" marB="61304" anchor="ctr">
                    <a:lnL w="9525" cap="flat" cmpd="sng" algn="ctr">
                      <a:solidFill>
                        <a:srgbClr val="F04E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4E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4E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4E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537781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Logical Operators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 variable </a:t>
            </a:r>
            <a:r>
              <a:rPr lang="en-US" b="1" dirty="0"/>
              <a:t>A</a:t>
            </a:r>
            <a:r>
              <a:rPr lang="en-US" dirty="0"/>
              <a:t> holds 1 and variable </a:t>
            </a:r>
            <a:r>
              <a:rPr lang="en-US" b="1" dirty="0"/>
              <a:t>B</a:t>
            </a:r>
            <a:r>
              <a:rPr lang="en-US" dirty="0"/>
              <a:t> holds 0, then −</a:t>
            </a:r>
            <a:endParaRPr lang="en-IN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667000"/>
            <a:ext cx="6126163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915845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Bitwise Operators</a:t>
            </a:r>
            <a:br>
              <a:rPr lang="en-IN" dirty="0"/>
            </a:br>
            <a:endParaRPr lang="en-IN" dirty="0"/>
          </a:p>
        </p:txBody>
      </p:sp>
      <p:pic>
        <p:nvPicPr>
          <p:cNvPr id="1331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66800"/>
            <a:ext cx="83820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1905000" y="762000"/>
            <a:ext cx="5562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Assume variable 'A' holds 60 and variable 'B' holds 13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307152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81000"/>
            <a:ext cx="8382000" cy="60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034878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6F6507E-5E65-5828-1827-490E20EE8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4038600"/>
            <a:ext cx="6896100" cy="20525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B0BEEF-F952-EC3E-ED9E-1A7B8175A1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00" y="457200"/>
            <a:ext cx="3419952" cy="2590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41DD506-2D76-5197-1F26-C6971607A2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838200"/>
            <a:ext cx="4419600" cy="1727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1455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Bitwise Complement Operator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Bitwise complement operator is a unary operator (works on only one operand). It changes </a:t>
            </a:r>
            <a:r>
              <a:rPr lang="en-US" b="1" dirty="0"/>
              <a:t>1</a:t>
            </a:r>
            <a:r>
              <a:rPr lang="en-US" dirty="0"/>
              <a:t> to </a:t>
            </a:r>
            <a:r>
              <a:rPr lang="en-US" b="1" dirty="0"/>
              <a:t>0</a:t>
            </a:r>
            <a:r>
              <a:rPr lang="en-US" dirty="0"/>
              <a:t> and </a:t>
            </a:r>
            <a:r>
              <a:rPr lang="en-US" b="1" dirty="0"/>
              <a:t>0</a:t>
            </a:r>
            <a:r>
              <a:rPr lang="en-US" dirty="0"/>
              <a:t> to </a:t>
            </a:r>
            <a:r>
              <a:rPr lang="en-US" b="1" dirty="0"/>
              <a:t>1</a:t>
            </a:r>
            <a:r>
              <a:rPr lang="en-US" dirty="0"/>
              <a:t>. It is denoted by ~.</a:t>
            </a:r>
          </a:p>
          <a:p>
            <a:r>
              <a:rPr lang="en-US" dirty="0"/>
              <a:t>35 = 00100011 (In Binary) Bitwise complement Operation of 35 ~ </a:t>
            </a:r>
          </a:p>
          <a:p>
            <a:r>
              <a:rPr lang="en-US" dirty="0"/>
              <a:t>00100011</a:t>
            </a:r>
          </a:p>
          <a:p>
            <a:pPr marL="0" indent="0">
              <a:buNone/>
            </a:pPr>
            <a:r>
              <a:rPr lang="en-US" dirty="0"/>
              <a:t>    ________ </a:t>
            </a:r>
          </a:p>
          <a:p>
            <a:r>
              <a:rPr lang="en-US" dirty="0"/>
              <a:t>11011100 = 220 (In decimal)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423696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1000" y="938703"/>
            <a:ext cx="8610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Twist in Bitwise Complement Operator in C Programming</a:t>
            </a:r>
          </a:p>
          <a:p>
            <a:r>
              <a:rPr lang="en-US" sz="2400" dirty="0"/>
              <a:t>The bitwise complement of 35 (~35) is -36 instead of 220, but why?</a:t>
            </a:r>
          </a:p>
          <a:p>
            <a:endParaRPr lang="en-US" sz="2400" dirty="0"/>
          </a:p>
          <a:p>
            <a:r>
              <a:rPr lang="en-US" sz="2400" dirty="0"/>
              <a:t>For any integer n, bitwise complement of n will be -(n + 1). To understand this, you should have the knowledge of 2's complement.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00946314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#include &lt;</a:t>
            </a:r>
            <a:r>
              <a:rPr lang="en-US" sz="2000" dirty="0" err="1"/>
              <a:t>stdio.h</a:t>
            </a:r>
            <a:r>
              <a:rPr lang="en-US" sz="2000" dirty="0"/>
              <a:t>&gt;  </a:t>
            </a:r>
          </a:p>
          <a:p>
            <a:pPr marL="0" indent="0">
              <a:buNone/>
            </a:pPr>
            <a:r>
              <a:rPr lang="en-US" sz="2000" b="1" dirty="0" err="1"/>
              <a:t>int</a:t>
            </a:r>
            <a:r>
              <a:rPr lang="en-US" sz="2000" dirty="0"/>
              <a:t> main ()  </a:t>
            </a:r>
          </a:p>
          <a:p>
            <a:pPr marL="0" indent="0">
              <a:buNone/>
            </a:pPr>
            <a:r>
              <a:rPr lang="en-US" sz="2000" dirty="0"/>
              <a:t>{  </a:t>
            </a:r>
          </a:p>
          <a:p>
            <a:pPr marL="0" indent="0">
              <a:buNone/>
            </a:pPr>
            <a:r>
              <a:rPr lang="en-US" sz="2000" dirty="0"/>
              <a:t>// declare local variable  </a:t>
            </a:r>
          </a:p>
          <a:p>
            <a:pPr marL="0" indent="0">
              <a:buNone/>
            </a:pPr>
            <a:r>
              <a:rPr lang="en-US" sz="2000" b="1" dirty="0" err="1"/>
              <a:t>int</a:t>
            </a:r>
            <a:r>
              <a:rPr lang="en-US" sz="2000" dirty="0"/>
              <a:t> </a:t>
            </a:r>
            <a:r>
              <a:rPr lang="en-US" sz="2000" dirty="0" err="1"/>
              <a:t>num</a:t>
            </a:r>
            <a:r>
              <a:rPr lang="en-US" sz="2000" dirty="0"/>
              <a:t>, bit;  </a:t>
            </a:r>
          </a:p>
          <a:p>
            <a:pPr marL="0" indent="0">
              <a:buNone/>
            </a:pPr>
            <a:r>
              <a:rPr lang="en-US" sz="2000" dirty="0" err="1"/>
              <a:t>printf</a:t>
            </a:r>
            <a:r>
              <a:rPr lang="en-US" sz="2000" dirty="0"/>
              <a:t> (" Enter a positive number: ");  </a:t>
            </a:r>
          </a:p>
          <a:p>
            <a:pPr marL="0" indent="0">
              <a:buNone/>
            </a:pPr>
            <a:r>
              <a:rPr lang="en-US" sz="2000" dirty="0" err="1"/>
              <a:t>scanf</a:t>
            </a:r>
            <a:r>
              <a:rPr lang="en-US" sz="2000" dirty="0"/>
              <a:t> (" %d", &amp;</a:t>
            </a:r>
            <a:r>
              <a:rPr lang="en-US" sz="2000" dirty="0" err="1"/>
              <a:t>num</a:t>
            </a:r>
            <a:r>
              <a:rPr lang="en-US" sz="2000" dirty="0"/>
              <a:t>);  </a:t>
            </a:r>
          </a:p>
          <a:p>
            <a:pPr marL="0" indent="0">
              <a:buNone/>
            </a:pPr>
            <a:r>
              <a:rPr lang="en-US" sz="2000" dirty="0"/>
              <a:t>  </a:t>
            </a:r>
          </a:p>
          <a:p>
            <a:pPr marL="0" indent="0">
              <a:buNone/>
            </a:pPr>
            <a:r>
              <a:rPr lang="en-US" sz="2000" dirty="0" err="1"/>
              <a:t>printf</a:t>
            </a:r>
            <a:r>
              <a:rPr lang="en-US" sz="2000" dirty="0"/>
              <a:t> (" No. of binary bits shifted to the right side: ");  </a:t>
            </a:r>
          </a:p>
          <a:p>
            <a:pPr marL="0" indent="0">
              <a:buNone/>
            </a:pPr>
            <a:r>
              <a:rPr lang="en-US" sz="2000" dirty="0" err="1"/>
              <a:t>scanf</a:t>
            </a:r>
            <a:r>
              <a:rPr lang="en-US" sz="2000" dirty="0"/>
              <a:t> (" %d", &amp;bit);  </a:t>
            </a:r>
          </a:p>
          <a:p>
            <a:pPr marL="0" indent="0">
              <a:buNone/>
            </a:pPr>
            <a:r>
              <a:rPr lang="en-US" sz="2000" dirty="0"/>
              <a:t>// use right shift operator to shift the bits  </a:t>
            </a:r>
          </a:p>
          <a:p>
            <a:pPr marL="0" indent="0">
              <a:buNone/>
            </a:pPr>
            <a:r>
              <a:rPr lang="en-US" sz="2000" dirty="0" err="1"/>
              <a:t>num</a:t>
            </a:r>
            <a:r>
              <a:rPr lang="en-US" sz="2000" dirty="0"/>
              <a:t> = (</a:t>
            </a:r>
            <a:r>
              <a:rPr lang="en-US" sz="2000" dirty="0" err="1"/>
              <a:t>num</a:t>
            </a:r>
            <a:r>
              <a:rPr lang="en-US" sz="2000" dirty="0"/>
              <a:t> &gt;&gt; bit);  </a:t>
            </a:r>
          </a:p>
          <a:p>
            <a:pPr marL="0" indent="0">
              <a:buNone/>
            </a:pPr>
            <a:r>
              <a:rPr lang="en-US" sz="2000" dirty="0" err="1"/>
              <a:t>printf</a:t>
            </a:r>
            <a:r>
              <a:rPr lang="en-US" sz="2000" dirty="0"/>
              <a:t> (" \n After using the right shift operator to shift the bits at the right side. ");  </a:t>
            </a:r>
          </a:p>
          <a:p>
            <a:pPr marL="0" indent="0">
              <a:buNone/>
            </a:pPr>
            <a:r>
              <a:rPr lang="en-US" sz="2000" dirty="0" err="1"/>
              <a:t>printf</a:t>
            </a:r>
            <a:r>
              <a:rPr lang="en-US" sz="2000" dirty="0"/>
              <a:t> (" \n New value of the </a:t>
            </a:r>
            <a:r>
              <a:rPr lang="en-US" sz="2000" dirty="0" err="1"/>
              <a:t>num</a:t>
            </a:r>
            <a:r>
              <a:rPr lang="en-US" sz="2000" dirty="0"/>
              <a:t> = %d", </a:t>
            </a:r>
            <a:r>
              <a:rPr lang="en-US" sz="2000" dirty="0" err="1"/>
              <a:t>num</a:t>
            </a:r>
            <a:r>
              <a:rPr lang="en-US" sz="2000" dirty="0"/>
              <a:t>);  </a:t>
            </a:r>
          </a:p>
          <a:p>
            <a:pPr marL="0" indent="0">
              <a:buNone/>
            </a:pPr>
            <a:r>
              <a:rPr lang="en-US" sz="2000" b="1" dirty="0"/>
              <a:t>return</a:t>
            </a:r>
            <a:r>
              <a:rPr lang="en-US" sz="2000" dirty="0"/>
              <a:t> 0;  </a:t>
            </a:r>
          </a:p>
          <a:p>
            <a:pPr marL="0" indent="0">
              <a:buNone/>
            </a:pPr>
            <a:r>
              <a:rPr lang="en-US" sz="2000" dirty="0"/>
              <a:t>}  </a:t>
            </a:r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77995632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85800"/>
            <a:ext cx="8229600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#include &lt;</a:t>
            </a:r>
            <a:r>
              <a:rPr lang="en-US" dirty="0" err="1"/>
              <a:t>stdio.h</a:t>
            </a:r>
            <a:r>
              <a:rPr lang="en-US" dirty="0"/>
              <a:t>&gt;  </a:t>
            </a:r>
          </a:p>
          <a:p>
            <a:pPr marL="0" indent="0">
              <a:buNone/>
            </a:pPr>
            <a:r>
              <a:rPr lang="en-US" b="1" dirty="0" err="1"/>
              <a:t>int</a:t>
            </a:r>
            <a:r>
              <a:rPr lang="en-US" dirty="0"/>
              <a:t> main ()  </a:t>
            </a:r>
          </a:p>
          <a:p>
            <a:pPr marL="0" indent="0">
              <a:buNone/>
            </a:pPr>
            <a:r>
              <a:rPr lang="en-US" dirty="0"/>
              <a:t>{  </a:t>
            </a:r>
          </a:p>
          <a:p>
            <a:pPr marL="0" indent="0">
              <a:buNone/>
            </a:pPr>
            <a:r>
              <a:rPr lang="en-US" dirty="0"/>
              <a:t>// declare local variable  </a:t>
            </a:r>
          </a:p>
          <a:p>
            <a:pPr marL="0" indent="0">
              <a:buNone/>
            </a:pPr>
            <a:r>
              <a:rPr lang="en-US" b="1" dirty="0" err="1"/>
              <a:t>int</a:t>
            </a:r>
            <a:r>
              <a:rPr lang="en-US" dirty="0"/>
              <a:t> </a:t>
            </a:r>
            <a:r>
              <a:rPr lang="en-US" dirty="0" err="1"/>
              <a:t>num</a:t>
            </a:r>
            <a:r>
              <a:rPr lang="en-US" dirty="0"/>
              <a:t>;  </a:t>
            </a:r>
          </a:p>
          <a:p>
            <a:pPr marL="0" indent="0">
              <a:buNone/>
            </a:pPr>
            <a:r>
              <a:rPr lang="en-US" dirty="0" err="1"/>
              <a:t>printf</a:t>
            </a:r>
            <a:r>
              <a:rPr lang="en-US" dirty="0"/>
              <a:t> (" Enter a positive number: ");  </a:t>
            </a:r>
          </a:p>
          <a:p>
            <a:pPr marL="0" indent="0">
              <a:buNone/>
            </a:pPr>
            <a:r>
              <a:rPr lang="en-US" dirty="0" err="1"/>
              <a:t>scanf</a:t>
            </a:r>
            <a:r>
              <a:rPr lang="en-US" dirty="0"/>
              <a:t> (" %d", &amp;</a:t>
            </a:r>
            <a:r>
              <a:rPr lang="en-US" dirty="0" err="1"/>
              <a:t>num</a:t>
            </a:r>
            <a:r>
              <a:rPr lang="en-US" dirty="0"/>
              <a:t>);  </a:t>
            </a:r>
          </a:p>
          <a:p>
            <a:pPr marL="0" indent="0">
              <a:buNone/>
            </a:pPr>
            <a:r>
              <a:rPr lang="en-US" dirty="0"/>
              <a:t>// use right shift operator to shift the bits  </a:t>
            </a:r>
          </a:p>
          <a:p>
            <a:pPr marL="0" indent="0">
              <a:buNone/>
            </a:pPr>
            <a:r>
              <a:rPr lang="en-US" dirty="0" err="1"/>
              <a:t>num</a:t>
            </a:r>
            <a:r>
              <a:rPr lang="en-US" dirty="0"/>
              <a:t> = (</a:t>
            </a:r>
            <a:r>
              <a:rPr lang="en-US" dirty="0" err="1"/>
              <a:t>num</a:t>
            </a:r>
            <a:r>
              <a:rPr lang="en-US" dirty="0"/>
              <a:t> &gt;&gt; 2); // It shifts two bits at the right side  </a:t>
            </a:r>
          </a:p>
          <a:p>
            <a:pPr marL="0" indent="0">
              <a:buNone/>
            </a:pPr>
            <a:r>
              <a:rPr lang="en-US" dirty="0" err="1"/>
              <a:t>printf</a:t>
            </a:r>
            <a:r>
              <a:rPr lang="en-US" dirty="0"/>
              <a:t> (" \n After shifting the binary bits to the right side. ");  </a:t>
            </a:r>
          </a:p>
          <a:p>
            <a:pPr marL="0" indent="0">
              <a:buNone/>
            </a:pPr>
            <a:r>
              <a:rPr lang="en-US" dirty="0" err="1"/>
              <a:t>printf</a:t>
            </a:r>
            <a:r>
              <a:rPr lang="en-US" dirty="0"/>
              <a:t> (" \n The new value of the variable </a:t>
            </a:r>
            <a:r>
              <a:rPr lang="en-US" dirty="0" err="1"/>
              <a:t>num</a:t>
            </a:r>
            <a:r>
              <a:rPr lang="en-US" dirty="0"/>
              <a:t> = %d", </a:t>
            </a:r>
            <a:r>
              <a:rPr lang="en-US" dirty="0" err="1"/>
              <a:t>num</a:t>
            </a:r>
            <a:r>
              <a:rPr lang="en-US" dirty="0"/>
              <a:t>);  </a:t>
            </a:r>
          </a:p>
          <a:p>
            <a:pPr marL="0" indent="0">
              <a:buNone/>
            </a:pPr>
            <a:r>
              <a:rPr lang="en-US" b="1" dirty="0"/>
              <a:t>return</a:t>
            </a:r>
            <a:r>
              <a:rPr lang="en-US" dirty="0"/>
              <a:t> 0;  </a:t>
            </a:r>
          </a:p>
          <a:p>
            <a:pPr marL="0" indent="0">
              <a:buNone/>
            </a:pPr>
            <a:r>
              <a:rPr lang="en-US" dirty="0"/>
              <a:t>}  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590882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Assignment Operators</a:t>
            </a:r>
            <a:br>
              <a:rPr lang="en-IN" dirty="0"/>
            </a:br>
            <a:endParaRPr lang="en-IN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990600"/>
            <a:ext cx="78486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618921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1" y="533400"/>
            <a:ext cx="7005638" cy="5714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2684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Tokens in C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 token in C can be defined as the smallest individual element of the C programming language that is meaningful to the compiler. </a:t>
            </a:r>
          </a:p>
          <a:p>
            <a:pPr algn="just"/>
            <a:r>
              <a:rPr lang="en-US" dirty="0"/>
              <a:t>It is the basic component of a C program.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523716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err="1"/>
              <a:t>Misc</a:t>
            </a:r>
            <a:r>
              <a:rPr lang="en-IN" dirty="0"/>
              <a:t> Operators ↦ </a:t>
            </a:r>
            <a:r>
              <a:rPr lang="en-IN" dirty="0" err="1"/>
              <a:t>sizeof</a:t>
            </a:r>
            <a:r>
              <a:rPr lang="en-IN" dirty="0"/>
              <a:t> &amp; ternary</a:t>
            </a:r>
            <a:br>
              <a:rPr lang="en-IN" dirty="0"/>
            </a:br>
            <a:endParaRPr lang="en-IN" dirty="0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066800"/>
            <a:ext cx="7096552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208160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07818" y="152400"/>
            <a:ext cx="82296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r>
              <a:rPr lang="en-US" dirty="0"/>
              <a:t>main() {</a:t>
            </a:r>
          </a:p>
          <a:p>
            <a:r>
              <a:rPr lang="en-US" dirty="0"/>
              <a:t>   </a:t>
            </a:r>
            <a:r>
              <a:rPr lang="en-US" dirty="0" err="1"/>
              <a:t>int</a:t>
            </a:r>
            <a:r>
              <a:rPr lang="en-US" dirty="0"/>
              <a:t> a = 4;</a:t>
            </a:r>
          </a:p>
          <a:p>
            <a:r>
              <a:rPr lang="en-US" dirty="0"/>
              <a:t>   short b;</a:t>
            </a:r>
          </a:p>
          <a:p>
            <a:r>
              <a:rPr lang="en-US" dirty="0"/>
              <a:t>   double c;</a:t>
            </a:r>
          </a:p>
          <a:p>
            <a:r>
              <a:rPr lang="en-US" dirty="0"/>
              <a:t>   </a:t>
            </a:r>
            <a:r>
              <a:rPr lang="en-US" dirty="0" err="1"/>
              <a:t>int</a:t>
            </a:r>
            <a:r>
              <a:rPr lang="en-US" dirty="0"/>
              <a:t>* </a:t>
            </a:r>
            <a:r>
              <a:rPr lang="en-US" dirty="0" err="1"/>
              <a:t>ptr</a:t>
            </a:r>
            <a:r>
              <a:rPr lang="en-US" dirty="0"/>
              <a:t>;</a:t>
            </a:r>
          </a:p>
          <a:p>
            <a:r>
              <a:rPr lang="en-US" dirty="0"/>
              <a:t>   /* example of </a:t>
            </a:r>
            <a:r>
              <a:rPr lang="en-US" dirty="0" err="1"/>
              <a:t>sizeof</a:t>
            </a:r>
            <a:r>
              <a:rPr lang="en-US" dirty="0"/>
              <a:t> operator */</a:t>
            </a:r>
          </a:p>
          <a:p>
            <a:r>
              <a:rPr lang="en-US" dirty="0"/>
              <a:t>   </a:t>
            </a:r>
            <a:r>
              <a:rPr lang="en-US" dirty="0" err="1"/>
              <a:t>printf</a:t>
            </a:r>
            <a:r>
              <a:rPr lang="en-US" dirty="0"/>
              <a:t>("Line 1 - Size of variable a = %d\n", </a:t>
            </a:r>
            <a:r>
              <a:rPr lang="en-US" dirty="0" err="1">
                <a:solidFill>
                  <a:srgbClr val="FF0000"/>
                </a:solidFill>
              </a:rPr>
              <a:t>sizeof</a:t>
            </a:r>
            <a:r>
              <a:rPr lang="en-US" dirty="0">
                <a:solidFill>
                  <a:srgbClr val="FF0000"/>
                </a:solidFill>
              </a:rPr>
              <a:t>(a) </a:t>
            </a:r>
            <a:r>
              <a:rPr lang="en-US" dirty="0"/>
              <a:t>);</a:t>
            </a:r>
          </a:p>
          <a:p>
            <a:r>
              <a:rPr lang="en-US" dirty="0"/>
              <a:t>   </a:t>
            </a:r>
            <a:r>
              <a:rPr lang="en-US" dirty="0" err="1"/>
              <a:t>printf</a:t>
            </a:r>
            <a:r>
              <a:rPr lang="en-US" dirty="0"/>
              <a:t>("Line 2 - Size of variable b = %d\n", </a:t>
            </a:r>
            <a:r>
              <a:rPr lang="en-US" dirty="0" err="1"/>
              <a:t>sizeof</a:t>
            </a:r>
            <a:r>
              <a:rPr lang="en-US" dirty="0"/>
              <a:t>(b) );</a:t>
            </a:r>
          </a:p>
          <a:p>
            <a:r>
              <a:rPr lang="en-US" dirty="0"/>
              <a:t>   </a:t>
            </a:r>
            <a:r>
              <a:rPr lang="en-US" dirty="0" err="1"/>
              <a:t>printf</a:t>
            </a:r>
            <a:r>
              <a:rPr lang="en-US" dirty="0"/>
              <a:t>("Line 3 - Size of variable c= %d\n", </a:t>
            </a:r>
            <a:r>
              <a:rPr lang="en-US" dirty="0" err="1"/>
              <a:t>sizeof</a:t>
            </a:r>
            <a:r>
              <a:rPr lang="en-US" dirty="0"/>
              <a:t>(c) );</a:t>
            </a:r>
          </a:p>
          <a:p>
            <a:endParaRPr lang="en-US" dirty="0"/>
          </a:p>
          <a:p>
            <a:r>
              <a:rPr lang="en-US" dirty="0"/>
              <a:t>   /* example of &amp; and * operators */</a:t>
            </a:r>
          </a:p>
          <a:p>
            <a:r>
              <a:rPr lang="en-US" dirty="0">
                <a:solidFill>
                  <a:srgbClr val="FF0000"/>
                </a:solidFill>
              </a:rPr>
              <a:t>   </a:t>
            </a:r>
            <a:r>
              <a:rPr lang="en-US" dirty="0" err="1">
                <a:solidFill>
                  <a:srgbClr val="FF0000"/>
                </a:solidFill>
              </a:rPr>
              <a:t>ptr</a:t>
            </a:r>
            <a:r>
              <a:rPr lang="en-US" dirty="0">
                <a:solidFill>
                  <a:srgbClr val="FF0000"/>
                </a:solidFill>
              </a:rPr>
              <a:t> = &amp;a;</a:t>
            </a:r>
            <a:r>
              <a:rPr lang="en-US" dirty="0"/>
              <a:t>	/* '</a:t>
            </a:r>
            <a:r>
              <a:rPr lang="en-US" dirty="0" err="1"/>
              <a:t>ptr</a:t>
            </a:r>
            <a:r>
              <a:rPr lang="en-US" dirty="0"/>
              <a:t>' now contains the address of 'a'*/</a:t>
            </a:r>
          </a:p>
          <a:p>
            <a:r>
              <a:rPr lang="en-US" dirty="0"/>
              <a:t>   </a:t>
            </a:r>
            <a:r>
              <a:rPr lang="en-US" dirty="0" err="1"/>
              <a:t>printf</a:t>
            </a:r>
            <a:r>
              <a:rPr lang="en-US" dirty="0"/>
              <a:t>("value of a is  %d\n", a);</a:t>
            </a:r>
          </a:p>
          <a:p>
            <a:r>
              <a:rPr lang="en-US" dirty="0"/>
              <a:t>   </a:t>
            </a:r>
            <a:r>
              <a:rPr lang="en-US" dirty="0" err="1"/>
              <a:t>printf</a:t>
            </a:r>
            <a:r>
              <a:rPr lang="en-US" dirty="0"/>
              <a:t>("*</a:t>
            </a:r>
            <a:r>
              <a:rPr lang="en-US" dirty="0" err="1"/>
              <a:t>ptr</a:t>
            </a:r>
            <a:r>
              <a:rPr lang="en-US" dirty="0"/>
              <a:t> is %d.\n", </a:t>
            </a:r>
            <a:r>
              <a:rPr lang="en-US" dirty="0">
                <a:solidFill>
                  <a:srgbClr val="FF0000"/>
                </a:solidFill>
              </a:rPr>
              <a:t>*</a:t>
            </a:r>
            <a:r>
              <a:rPr lang="en-US" dirty="0" err="1">
                <a:solidFill>
                  <a:srgbClr val="FF0000"/>
                </a:solidFill>
              </a:rPr>
              <a:t>ptr</a:t>
            </a:r>
            <a:r>
              <a:rPr lang="en-US" dirty="0">
                <a:solidFill>
                  <a:srgbClr val="FF0000"/>
                </a:solidFill>
              </a:rPr>
              <a:t>);</a:t>
            </a:r>
          </a:p>
          <a:p>
            <a:endParaRPr lang="en-US" dirty="0"/>
          </a:p>
          <a:p>
            <a:r>
              <a:rPr lang="en-US" dirty="0"/>
              <a:t>   /* example of ternary operator */</a:t>
            </a:r>
          </a:p>
          <a:p>
            <a:r>
              <a:rPr lang="en-US" dirty="0"/>
              <a:t>   </a:t>
            </a:r>
            <a:r>
              <a:rPr lang="en-US" dirty="0">
                <a:solidFill>
                  <a:srgbClr val="FF0000"/>
                </a:solidFill>
              </a:rPr>
              <a:t>a = 10;</a:t>
            </a:r>
          </a:p>
          <a:p>
            <a:r>
              <a:rPr lang="en-US" dirty="0">
                <a:solidFill>
                  <a:srgbClr val="FF0000"/>
                </a:solidFill>
              </a:rPr>
              <a:t>   b = (a == 1) ? 20: 30;</a:t>
            </a:r>
          </a:p>
          <a:p>
            <a:r>
              <a:rPr lang="en-US" dirty="0"/>
              <a:t>   </a:t>
            </a:r>
            <a:r>
              <a:rPr lang="en-US" dirty="0" err="1"/>
              <a:t>printf</a:t>
            </a:r>
            <a:r>
              <a:rPr lang="en-US" dirty="0"/>
              <a:t>( "Value of b is %d\n", b );</a:t>
            </a:r>
          </a:p>
          <a:p>
            <a:endParaRPr lang="en-US" dirty="0"/>
          </a:p>
          <a:p>
            <a:r>
              <a:rPr lang="en-US" dirty="0"/>
              <a:t>   b = (a == 10) ? 20: 30;</a:t>
            </a:r>
          </a:p>
          <a:p>
            <a:r>
              <a:rPr lang="en-US" dirty="0"/>
              <a:t>   </a:t>
            </a:r>
            <a:r>
              <a:rPr lang="en-US" dirty="0" err="1"/>
              <a:t>printf</a:t>
            </a:r>
            <a:r>
              <a:rPr lang="en-US" dirty="0"/>
              <a:t>( "Value of b is %d\n", b );</a:t>
            </a:r>
          </a:p>
          <a:p>
            <a:r>
              <a:rPr lang="en-US" dirty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687822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0"/>
            <a:ext cx="76962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endParaRPr lang="en-US" dirty="0"/>
          </a:p>
          <a:p>
            <a:r>
              <a:rPr lang="en-US" dirty="0"/>
              <a:t>main() {</a:t>
            </a:r>
          </a:p>
          <a:p>
            <a:endParaRPr lang="en-US" dirty="0"/>
          </a:p>
          <a:p>
            <a:r>
              <a:rPr lang="en-US" dirty="0"/>
              <a:t>   </a:t>
            </a:r>
            <a:r>
              <a:rPr lang="en-US" dirty="0" err="1"/>
              <a:t>int</a:t>
            </a:r>
            <a:r>
              <a:rPr lang="en-US" dirty="0"/>
              <a:t> a = 21;</a:t>
            </a:r>
          </a:p>
          <a:p>
            <a:r>
              <a:rPr lang="en-US" dirty="0"/>
              <a:t>   </a:t>
            </a:r>
            <a:r>
              <a:rPr lang="en-US" dirty="0" err="1"/>
              <a:t>int</a:t>
            </a:r>
            <a:r>
              <a:rPr lang="en-US" dirty="0"/>
              <a:t> c ;</a:t>
            </a:r>
          </a:p>
          <a:p>
            <a:endParaRPr lang="en-US" dirty="0"/>
          </a:p>
          <a:p>
            <a:r>
              <a:rPr lang="en-US" dirty="0"/>
              <a:t>   c =  a;</a:t>
            </a:r>
          </a:p>
          <a:p>
            <a:r>
              <a:rPr lang="en-US" dirty="0"/>
              <a:t>   </a:t>
            </a:r>
            <a:r>
              <a:rPr lang="en-US" dirty="0" err="1"/>
              <a:t>printf</a:t>
            </a:r>
            <a:r>
              <a:rPr lang="en-US" dirty="0"/>
              <a:t>("Line 1 - =  Operator Example, Value of c = %d\n", c );</a:t>
            </a:r>
          </a:p>
          <a:p>
            <a:endParaRPr lang="en-US" dirty="0"/>
          </a:p>
          <a:p>
            <a:r>
              <a:rPr lang="en-US" dirty="0"/>
              <a:t>   c +=  a;</a:t>
            </a:r>
          </a:p>
          <a:p>
            <a:r>
              <a:rPr lang="en-US" dirty="0"/>
              <a:t>   </a:t>
            </a:r>
            <a:r>
              <a:rPr lang="en-US" dirty="0" err="1"/>
              <a:t>printf</a:t>
            </a:r>
            <a:r>
              <a:rPr lang="en-US" dirty="0"/>
              <a:t>("Line 2 - += Operator Example, Value of c = %d\n", c );</a:t>
            </a:r>
          </a:p>
          <a:p>
            <a:endParaRPr lang="en-US" dirty="0"/>
          </a:p>
          <a:p>
            <a:r>
              <a:rPr lang="en-US" dirty="0"/>
              <a:t>   c -=  a;</a:t>
            </a:r>
          </a:p>
          <a:p>
            <a:r>
              <a:rPr lang="en-US" dirty="0"/>
              <a:t>   </a:t>
            </a:r>
            <a:r>
              <a:rPr lang="en-US" dirty="0" err="1"/>
              <a:t>printf</a:t>
            </a:r>
            <a:r>
              <a:rPr lang="en-US" dirty="0"/>
              <a:t>("Line 3 - -= Operator Example, Value of c = %d\n", c );</a:t>
            </a:r>
          </a:p>
          <a:p>
            <a:endParaRPr lang="en-US" dirty="0"/>
          </a:p>
          <a:p>
            <a:r>
              <a:rPr lang="en-US" dirty="0"/>
              <a:t>   c *=  a;</a:t>
            </a:r>
          </a:p>
          <a:p>
            <a:r>
              <a:rPr lang="en-US" dirty="0"/>
              <a:t>   </a:t>
            </a:r>
            <a:r>
              <a:rPr lang="en-US" dirty="0" err="1"/>
              <a:t>printf</a:t>
            </a:r>
            <a:r>
              <a:rPr lang="en-US" dirty="0"/>
              <a:t>("Line 4 - *= Operator Example, Value of c = %d\n", c );</a:t>
            </a:r>
          </a:p>
          <a:p>
            <a:endParaRPr lang="en-US" dirty="0"/>
          </a:p>
          <a:p>
            <a:r>
              <a:rPr lang="en-US" dirty="0"/>
              <a:t>   c /=  a;</a:t>
            </a:r>
          </a:p>
          <a:p>
            <a:r>
              <a:rPr lang="en-US" dirty="0"/>
              <a:t>   </a:t>
            </a:r>
            <a:r>
              <a:rPr lang="en-US" dirty="0" err="1"/>
              <a:t>printf</a:t>
            </a:r>
            <a:r>
              <a:rPr lang="en-US" dirty="0"/>
              <a:t>("Line 5 - /= Operator Example, Value of c = %d\n", c );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300994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1273" y="609600"/>
            <a:ext cx="72390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  = 200;</a:t>
            </a:r>
          </a:p>
          <a:p>
            <a:r>
              <a:rPr lang="en-US" dirty="0"/>
              <a:t>   c %=  a;</a:t>
            </a:r>
          </a:p>
          <a:p>
            <a:r>
              <a:rPr lang="en-US" dirty="0"/>
              <a:t>   </a:t>
            </a:r>
            <a:r>
              <a:rPr lang="en-US" dirty="0" err="1"/>
              <a:t>printf</a:t>
            </a:r>
            <a:r>
              <a:rPr lang="en-US" dirty="0"/>
              <a:t>("Line 6 - %= Operator Example, Value of c = %d\n", c );</a:t>
            </a:r>
          </a:p>
          <a:p>
            <a:endParaRPr lang="en-US" dirty="0"/>
          </a:p>
          <a:p>
            <a:r>
              <a:rPr lang="en-US" dirty="0"/>
              <a:t>   c &lt;&lt;=  2;</a:t>
            </a:r>
          </a:p>
          <a:p>
            <a:r>
              <a:rPr lang="en-US" dirty="0"/>
              <a:t>   </a:t>
            </a:r>
            <a:r>
              <a:rPr lang="en-US" dirty="0" err="1"/>
              <a:t>printf</a:t>
            </a:r>
            <a:r>
              <a:rPr lang="en-US" dirty="0"/>
              <a:t>("Line 7 - &lt;&lt;= Operator Example, Value of c = %d\n", c );</a:t>
            </a:r>
          </a:p>
          <a:p>
            <a:endParaRPr lang="en-US" dirty="0"/>
          </a:p>
          <a:p>
            <a:r>
              <a:rPr lang="en-US" dirty="0"/>
              <a:t>   c &gt;&gt;=  2;</a:t>
            </a:r>
          </a:p>
          <a:p>
            <a:r>
              <a:rPr lang="en-US" dirty="0"/>
              <a:t>   </a:t>
            </a:r>
            <a:r>
              <a:rPr lang="en-US" dirty="0" err="1"/>
              <a:t>printf</a:t>
            </a:r>
            <a:r>
              <a:rPr lang="en-US" dirty="0"/>
              <a:t>("Line 8 - &gt;&gt;= Operator Example, Value of c = %d\n", c );</a:t>
            </a:r>
          </a:p>
          <a:p>
            <a:endParaRPr lang="en-US" dirty="0"/>
          </a:p>
          <a:p>
            <a:r>
              <a:rPr lang="en-US" dirty="0"/>
              <a:t>   c &amp;=  2;</a:t>
            </a:r>
          </a:p>
          <a:p>
            <a:r>
              <a:rPr lang="en-US" dirty="0"/>
              <a:t>   </a:t>
            </a:r>
            <a:r>
              <a:rPr lang="en-US" dirty="0" err="1"/>
              <a:t>printf</a:t>
            </a:r>
            <a:r>
              <a:rPr lang="en-US" dirty="0"/>
              <a:t>("Line 9 - &amp;= Operator Example, Value of c = %d\n", c );</a:t>
            </a:r>
          </a:p>
          <a:p>
            <a:endParaRPr lang="en-US" dirty="0"/>
          </a:p>
          <a:p>
            <a:r>
              <a:rPr lang="en-US" dirty="0"/>
              <a:t>   c ^=  2;</a:t>
            </a:r>
          </a:p>
          <a:p>
            <a:r>
              <a:rPr lang="en-US" dirty="0"/>
              <a:t>   </a:t>
            </a:r>
            <a:r>
              <a:rPr lang="en-US" dirty="0" err="1"/>
              <a:t>printf</a:t>
            </a:r>
            <a:r>
              <a:rPr lang="en-US" dirty="0"/>
              <a:t>("Line 10 - ^= Operator Example, Value of c = %d\n", c );</a:t>
            </a:r>
          </a:p>
          <a:p>
            <a:endParaRPr lang="en-US" dirty="0"/>
          </a:p>
          <a:p>
            <a:r>
              <a:rPr lang="en-US" dirty="0"/>
              <a:t>   c |=  2;</a:t>
            </a:r>
          </a:p>
          <a:p>
            <a:r>
              <a:rPr lang="en-US" dirty="0"/>
              <a:t>   </a:t>
            </a:r>
            <a:r>
              <a:rPr lang="en-US" dirty="0" err="1"/>
              <a:t>printf</a:t>
            </a:r>
            <a:r>
              <a:rPr lang="en-US" dirty="0"/>
              <a:t>("Line 11 - |= Operator Example, Value of c = %d\n", c );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4794264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Operators Precedence in C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Operator precedence determines </a:t>
            </a:r>
            <a:r>
              <a:rPr lang="en-US" dirty="0">
                <a:solidFill>
                  <a:srgbClr val="FF0000"/>
                </a:solidFill>
              </a:rPr>
              <a:t>the grouping of terms in an expression and decides how an expression is evaluated. </a:t>
            </a:r>
            <a:r>
              <a:rPr lang="en-US" dirty="0"/>
              <a:t>Certain operators have higher precedence than others; for example, the multiplication operator has a higher precedence than the addition operator.</a:t>
            </a:r>
          </a:p>
          <a:p>
            <a:r>
              <a:rPr lang="en-US" dirty="0"/>
              <a:t>For example, </a:t>
            </a:r>
            <a:r>
              <a:rPr lang="en-US" dirty="0">
                <a:solidFill>
                  <a:srgbClr val="FF0000"/>
                </a:solidFill>
              </a:rPr>
              <a:t>x = 7 + 3 * 2</a:t>
            </a:r>
            <a:r>
              <a:rPr lang="en-US" dirty="0"/>
              <a:t>; here, x is assigned 13, not 20 because operator * has a higher precedence than +, so it first gets multiplied with 3*2 and then adds into 7.</a:t>
            </a:r>
          </a:p>
          <a:p>
            <a:r>
              <a:rPr lang="en-US" dirty="0"/>
              <a:t>Here, operators with the highest precedence appear at the top of the table, those with the lowest appear at the bottom. Within an expression, higher precedence operators will be evaluated first.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614798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0"/>
            <a:ext cx="8763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614515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45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600"/>
            <a:ext cx="8839200" cy="640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241378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560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22" y="228600"/>
            <a:ext cx="8046156" cy="5897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8298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381000"/>
            <a:ext cx="6629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b="1" dirty="0"/>
              <a:t>Types of Tokens in C</a:t>
            </a:r>
          </a:p>
          <a:p>
            <a:pPr fontAlgn="base"/>
            <a:r>
              <a:rPr lang="en-US" dirty="0"/>
              <a:t>The tokens of C language can be classified into six types based on the functions they are used to perform. The types of C tokens are as follows:</a:t>
            </a:r>
          </a:p>
        </p:txBody>
      </p:sp>
      <p:pic>
        <p:nvPicPr>
          <p:cNvPr id="17410" name="Picture 2" descr="tokens in 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09038"/>
            <a:ext cx="8534400" cy="4978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998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Keywords</a:t>
            </a:r>
          </a:p>
          <a:p>
            <a:r>
              <a:rPr lang="en-US" dirty="0"/>
              <a:t>Identifiers</a:t>
            </a:r>
          </a:p>
          <a:p>
            <a:r>
              <a:rPr lang="en-US" dirty="0"/>
              <a:t>Constants</a:t>
            </a:r>
          </a:p>
          <a:p>
            <a:r>
              <a:rPr lang="en-US" dirty="0"/>
              <a:t>Strings</a:t>
            </a:r>
          </a:p>
          <a:p>
            <a:r>
              <a:rPr lang="en-US" dirty="0"/>
              <a:t>Special Symbols</a:t>
            </a:r>
          </a:p>
          <a:p>
            <a:r>
              <a:rPr lang="en-US" dirty="0"/>
              <a:t>Operators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2291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1860</TotalTime>
  <Words>4488</Words>
  <Application>Microsoft Office PowerPoint</Application>
  <PresentationFormat>On-screen Show (4:3)</PresentationFormat>
  <Paragraphs>488</Paragraphs>
  <Slides>77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82" baseType="lpstr">
      <vt:lpstr>Arial</vt:lpstr>
      <vt:lpstr>Calibri</vt:lpstr>
      <vt:lpstr>Fira Sans</vt:lpstr>
      <vt:lpstr>Wingdings</vt:lpstr>
      <vt:lpstr>Office Theme</vt:lpstr>
      <vt:lpstr>BCSE102L- Structured and Object-Oriented Programming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Tokens in C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 Variables </vt:lpstr>
      <vt:lpstr>C Variable Syntax </vt:lpstr>
      <vt:lpstr>PowerPoint Presentation</vt:lpstr>
      <vt:lpstr>Rules for defining variables </vt:lpstr>
      <vt:lpstr>PowerPoint Presentation</vt:lpstr>
      <vt:lpstr>Types of Variables in C </vt:lpstr>
      <vt:lpstr>Local Variable </vt:lpstr>
      <vt:lpstr>Global Variable </vt:lpstr>
      <vt:lpstr>Static Variable </vt:lpstr>
      <vt:lpstr>Automatic Variable </vt:lpstr>
      <vt:lpstr>PowerPoint Presentation</vt:lpstr>
      <vt:lpstr>Data Types in C</vt:lpstr>
      <vt:lpstr>PowerPoint Presentation</vt:lpstr>
      <vt:lpstr>PowerPoint Presentation</vt:lpstr>
      <vt:lpstr>PowerPoint Presentation</vt:lpstr>
      <vt:lpstr>Char: </vt:lpstr>
      <vt:lpstr>Float: </vt:lpstr>
      <vt:lpstr>Double: </vt:lpstr>
      <vt:lpstr>PowerPoint Presentation</vt:lpstr>
      <vt:lpstr>PowerPoint Presentation</vt:lpstr>
      <vt:lpstr>void </vt:lpstr>
      <vt:lpstr>printf() and scanf() in C</vt:lpstr>
      <vt:lpstr>Parameters </vt:lpstr>
      <vt:lpstr>1. Specifier </vt:lpstr>
      <vt:lpstr>PowerPoint Presentation</vt:lpstr>
      <vt:lpstr>scanf() function </vt:lpstr>
      <vt:lpstr>Program to print cube of given number</vt:lpstr>
      <vt:lpstr>PowerPoint Presentation</vt:lpstr>
      <vt:lpstr>PowerPoint Presentation</vt:lpstr>
      <vt:lpstr>Precision</vt:lpstr>
      <vt:lpstr>Precision</vt:lpstr>
      <vt:lpstr>Precision</vt:lpstr>
      <vt:lpstr>PowerPoint Presentation</vt:lpstr>
      <vt:lpstr>PowerPoint Presentation</vt:lpstr>
      <vt:lpstr>PowerPoint Presentation</vt:lpstr>
      <vt:lpstr>C - Operators </vt:lpstr>
      <vt:lpstr>Arithmetic Operators </vt:lpstr>
      <vt:lpstr>PowerPoint Presentation</vt:lpstr>
      <vt:lpstr>Relational Operators </vt:lpstr>
      <vt:lpstr>Relational Operators </vt:lpstr>
      <vt:lpstr>Relational Operators </vt:lpstr>
      <vt:lpstr>Logical Operators </vt:lpstr>
      <vt:lpstr>Bitwise Operators </vt:lpstr>
      <vt:lpstr>PowerPoint Presentation</vt:lpstr>
      <vt:lpstr>PowerPoint Presentation</vt:lpstr>
      <vt:lpstr>Bitwise Complement Operator </vt:lpstr>
      <vt:lpstr>PowerPoint Presentation</vt:lpstr>
      <vt:lpstr>PowerPoint Presentation</vt:lpstr>
      <vt:lpstr>PowerPoint Presentation</vt:lpstr>
      <vt:lpstr>Assignment Operators </vt:lpstr>
      <vt:lpstr>PowerPoint Presentation</vt:lpstr>
      <vt:lpstr>Misc Operators ↦ sizeof &amp; ternary </vt:lpstr>
      <vt:lpstr>PowerPoint Presentation</vt:lpstr>
      <vt:lpstr>PowerPoint Presentation</vt:lpstr>
      <vt:lpstr>PowerPoint Presentation</vt:lpstr>
      <vt:lpstr>Operators Precedence in C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welcome</dc:creator>
  <cp:lastModifiedBy>Arumuga Arun R</cp:lastModifiedBy>
  <cp:revision>176</cp:revision>
  <dcterms:created xsi:type="dcterms:W3CDTF">2006-08-16T00:00:00Z</dcterms:created>
  <dcterms:modified xsi:type="dcterms:W3CDTF">2024-12-18T18:17:27Z</dcterms:modified>
</cp:coreProperties>
</file>