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3" r:id="rId2"/>
    <p:sldMasterId id="2147483682" r:id="rId3"/>
    <p:sldMasterId id="2147483671" r:id="rId4"/>
    <p:sldMasterId id="2147483660" r:id="rId5"/>
  </p:sldMasterIdLst>
  <p:notesMasterIdLst>
    <p:notesMasterId r:id="rId46"/>
  </p:notesMasterIdLst>
  <p:sldIdLst>
    <p:sldId id="388" r:id="rId6"/>
    <p:sldId id="38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91" r:id="rId22"/>
    <p:sldId id="292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806" r:id="rId44"/>
    <p:sldId id="807" r:id="rId4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Roboto Black" panose="02000000000000000000" pitchFamily="2" charset="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eCWAHfscgD2EyDKw3VIshrtD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55" y="77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customschemas.google.com/relationships/presentationmetadata" Target="metadata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oboto" panose="02000000000000000000" pitchFamily="2" charset="0"/>
        <a:ea typeface="Roboto" panose="02000000000000000000" pitchFamily="2" charset="0"/>
        <a:cs typeface="Roboto" panose="02000000000000000000" pitchFamily="2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66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9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eda9ada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3eda9ada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8" name="Google Shape;5198;p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9" name="Google Shape;5199;p56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strike="noStrik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29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871D-6C2A-5F06-D246-236E9038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45D27-51A7-4BF9-F877-76157D72BC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6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40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0781e0cf6_0_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g140781e0cf6_0_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4" name="Google Shape;54;g140781e0cf6_0_1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59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49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781e0cf6_0_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g140781e0cf6_0_1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36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781e0cf6_0_2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1" name="Google Shape;61;g140781e0cf6_0_2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07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781e0cf6_0_2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64" name="Google Shape;64;g140781e0cf6_0_2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5" name="Google Shape;65;g140781e0cf6_0_2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6" name="Google Shape;66;g140781e0cf6_0_2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7" name="Google Shape;67;g140781e0cf6_0_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3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781e0cf6_0_2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70" name="Google Shape;70;g140781e0cf6_0_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5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2" name="Google Shape;1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781e0cf6_0_2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g140781e0cf6_0_2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4" name="Google Shape;74;g140781e0cf6_0_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88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 preserve="1">
  <p:cSld name="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40781e0cf6_0_218" descr="A close up of a logo&#10;&#10;Description generated with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6801" y="183601"/>
            <a:ext cx="7668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40781e0cf6_0_218" descr="A picture containing colorful, colored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55603" b="37530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40781e0cf6_0_21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79" name="Google Shape;79;g140781e0cf6_0_21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0" name="Google Shape;80;g140781e0cf6_0_21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1" name="Google Shape;81;g140781e0cf6_0_21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320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5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3012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0781e0cf6_0_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g140781e0cf6_0_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4" name="Google Shape;54;g140781e0cf6_0_1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831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8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781e0cf6_0_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g140781e0cf6_0_1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857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781e0cf6_0_2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1" name="Google Shape;61;g140781e0cf6_0_2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0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781e0cf6_0_2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64" name="Google Shape;64;g140781e0cf6_0_2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5" name="Google Shape;65;g140781e0cf6_0_2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6" name="Google Shape;66;g140781e0cf6_0_2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7" name="Google Shape;67;g140781e0cf6_0_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23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781e0cf6_0_2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70" name="Google Shape;70;g140781e0cf6_0_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97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Google Shape;1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781e0cf6_0_2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g140781e0cf6_0_2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4" name="Google Shape;74;g140781e0cf6_0_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997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 preserve="1">
  <p:cSld name="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40781e0cf6_0_218" descr="A close up of a logo&#10;&#10;Description generated with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6801" y="183601"/>
            <a:ext cx="7668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40781e0cf6_0_218" descr="A picture containing colorful, colored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55603" b="37530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40781e0cf6_0_21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79" name="Google Shape;79;g140781e0cf6_0_21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0" name="Google Shape;80;g140781e0cf6_0_21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1" name="Google Shape;81;g140781e0cf6_0_21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323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140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2969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0781e0cf6_0_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g140781e0cf6_0_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4" name="Google Shape;54;g140781e0cf6_0_1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457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667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781e0cf6_0_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g140781e0cf6_0_1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772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781e0cf6_0_2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1" name="Google Shape;61;g140781e0cf6_0_2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828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781e0cf6_0_2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64" name="Google Shape;64;g140781e0cf6_0_2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5" name="Google Shape;65;g140781e0cf6_0_2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6" name="Google Shape;66;g140781e0cf6_0_2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7" name="Google Shape;67;g140781e0cf6_0_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061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781e0cf6_0_2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70" name="Google Shape;70;g140781e0cf6_0_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0" name="Google Shape;20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781e0cf6_0_2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g140781e0cf6_0_2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4" name="Google Shape;74;g140781e0cf6_0_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758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 preserve="1">
  <p:cSld name="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40781e0cf6_0_218" descr="A close up of a logo&#10;&#10;Description generated with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6801" y="183601"/>
            <a:ext cx="7668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40781e0cf6_0_218" descr="A picture containing colorful, colored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55603" b="37530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40781e0cf6_0_21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79" name="Google Shape;79;g140781e0cf6_0_21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0" name="Google Shape;80;g140781e0cf6_0_21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1" name="Google Shape;81;g140781e0cf6_0_21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631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126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481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0781e0cf6_0_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g140781e0cf6_0_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4" name="Google Shape;54;g140781e0cf6_0_1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959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8670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781e0cf6_0_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g140781e0cf6_0_1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131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0781e0cf6_0_2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61" name="Google Shape;61;g140781e0cf6_0_2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6220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781e0cf6_0_2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64" name="Google Shape;64;g140781e0cf6_0_2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5" name="Google Shape;65;g140781e0cf6_0_2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6" name="Google Shape;66;g140781e0cf6_0_2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7" name="Google Shape;67;g140781e0cf6_0_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62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781e0cf6_0_2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70" name="Google Shape;70;g140781e0cf6_0_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93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781e0cf6_0_2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g140781e0cf6_0_2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4" name="Google Shape;74;g140781e0cf6_0_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102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 preserve="1">
  <p:cSld name="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40781e0cf6_0_218" descr="A close up of a logo&#10;&#10;Description generated with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6801" y="183601"/>
            <a:ext cx="7668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40781e0cf6_0_218" descr="A picture containing colorful, colored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55603" b="37530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40781e0cf6_0_21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79" name="Google Shape;79;g140781e0cf6_0_21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0" name="Google Shape;80;g140781e0cf6_0_21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81" name="Google Shape;81;g140781e0cf6_0_21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4690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2706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1" name="Google Shape;3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5" name="Google Shape;35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7" name="Google Shape;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Google Shape;15;p82">
            <a:extLst>
              <a:ext uri="{FF2B5EF4-FFF2-40B4-BE49-F238E27FC236}">
                <a16:creationId xmlns:a16="http://schemas.microsoft.com/office/drawing/2014/main" id="{4D5DABBE-7B87-9295-6090-1C814FBDDC03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4" r:id="rId12"/>
    <p:sldLayoutId id="214748370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0781e0cf6_0_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Google Shape;49;g140781e0cf6_0_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g140781e0cf6_0_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oogle Shape;15;p82">
            <a:extLst>
              <a:ext uri="{FF2B5EF4-FFF2-40B4-BE49-F238E27FC236}">
                <a16:creationId xmlns:a16="http://schemas.microsoft.com/office/drawing/2014/main" id="{CFF9B58E-9561-405F-B926-2DE1554007CF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1" y="7220"/>
            <a:ext cx="9144001" cy="513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4040AB75-B266-CD3A-48C6-48380FEAF3BA}"/>
              </a:ext>
            </a:extLst>
          </p:cNvPr>
          <p:cNvSpPr txBox="1"/>
          <p:nvPr userDrawn="1"/>
        </p:nvSpPr>
        <p:spPr>
          <a:xfrm>
            <a:off x="773462" y="1323279"/>
            <a:ext cx="7506064" cy="292187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D86446A8-37BE-493C-6F20-8D7CA5EDAF23}"/>
              </a:ext>
            </a:extLst>
          </p:cNvPr>
          <p:cNvSpPr txBox="1"/>
          <p:nvPr userDrawn="1"/>
        </p:nvSpPr>
        <p:spPr>
          <a:xfrm>
            <a:off x="773462" y="579950"/>
            <a:ext cx="5166839" cy="463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100" dirty="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619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0781e0cf6_0_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Google Shape;49;g140781e0cf6_0_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g140781e0cf6_0_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oogle Shape;15;p82">
            <a:extLst>
              <a:ext uri="{FF2B5EF4-FFF2-40B4-BE49-F238E27FC236}">
                <a16:creationId xmlns:a16="http://schemas.microsoft.com/office/drawing/2014/main" id="{CFF9B58E-9561-405F-B926-2DE1554007CF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1" y="7220"/>
            <a:ext cx="9144001" cy="513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4040AB75-B266-CD3A-48C6-48380FEAF3BA}"/>
              </a:ext>
            </a:extLst>
          </p:cNvPr>
          <p:cNvSpPr txBox="1"/>
          <p:nvPr userDrawn="1"/>
        </p:nvSpPr>
        <p:spPr>
          <a:xfrm>
            <a:off x="773462" y="1323279"/>
            <a:ext cx="7506064" cy="292187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D86446A8-37BE-493C-6F20-8D7CA5EDAF23}"/>
              </a:ext>
            </a:extLst>
          </p:cNvPr>
          <p:cNvSpPr txBox="1"/>
          <p:nvPr userDrawn="1"/>
        </p:nvSpPr>
        <p:spPr>
          <a:xfrm>
            <a:off x="773462" y="579950"/>
            <a:ext cx="5166839" cy="463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100" dirty="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322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0781e0cf6_0_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Google Shape;49;g140781e0cf6_0_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g140781e0cf6_0_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oogle Shape;15;p82">
            <a:extLst>
              <a:ext uri="{FF2B5EF4-FFF2-40B4-BE49-F238E27FC236}">
                <a16:creationId xmlns:a16="http://schemas.microsoft.com/office/drawing/2014/main" id="{CFF9B58E-9561-405F-B926-2DE1554007CF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1" y="7220"/>
            <a:ext cx="9144001" cy="513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4040AB75-B266-CD3A-48C6-48380FEAF3BA}"/>
              </a:ext>
            </a:extLst>
          </p:cNvPr>
          <p:cNvSpPr txBox="1"/>
          <p:nvPr userDrawn="1"/>
        </p:nvSpPr>
        <p:spPr>
          <a:xfrm>
            <a:off x="773462" y="1323279"/>
            <a:ext cx="7506064" cy="292187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D86446A8-37BE-493C-6F20-8D7CA5EDAF23}"/>
              </a:ext>
            </a:extLst>
          </p:cNvPr>
          <p:cNvSpPr txBox="1"/>
          <p:nvPr userDrawn="1"/>
        </p:nvSpPr>
        <p:spPr>
          <a:xfrm>
            <a:off x="773462" y="579950"/>
            <a:ext cx="5166839" cy="463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100" dirty="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2646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0781e0cf6_0_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9" name="Google Shape;49;g140781e0cf6_0_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0" name="Google Shape;50;g140781e0cf6_0_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oogle Shape;15;p82">
            <a:extLst>
              <a:ext uri="{FF2B5EF4-FFF2-40B4-BE49-F238E27FC236}">
                <a16:creationId xmlns:a16="http://schemas.microsoft.com/office/drawing/2014/main" id="{CFF9B58E-9561-405F-B926-2DE1554007CF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1" y="7220"/>
            <a:ext cx="9144001" cy="513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3">
            <a:extLst>
              <a:ext uri="{FF2B5EF4-FFF2-40B4-BE49-F238E27FC236}">
                <a16:creationId xmlns:a16="http://schemas.microsoft.com/office/drawing/2014/main" id="{4040AB75-B266-CD3A-48C6-48380FEAF3BA}"/>
              </a:ext>
            </a:extLst>
          </p:cNvPr>
          <p:cNvSpPr txBox="1"/>
          <p:nvPr userDrawn="1"/>
        </p:nvSpPr>
        <p:spPr>
          <a:xfrm>
            <a:off x="773462" y="1323279"/>
            <a:ext cx="7506064" cy="292187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Google Shape;70;p3">
            <a:extLst>
              <a:ext uri="{FF2B5EF4-FFF2-40B4-BE49-F238E27FC236}">
                <a16:creationId xmlns:a16="http://schemas.microsoft.com/office/drawing/2014/main" id="{D86446A8-37BE-493C-6F20-8D7CA5EDAF23}"/>
              </a:ext>
            </a:extLst>
          </p:cNvPr>
          <p:cNvSpPr txBox="1"/>
          <p:nvPr userDrawn="1"/>
        </p:nvSpPr>
        <p:spPr>
          <a:xfrm>
            <a:off x="773462" y="579950"/>
            <a:ext cx="5166839" cy="463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2100" dirty="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53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m57dAaKhna3ZaWs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codemithr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08400" y="999450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301" y="1714196"/>
            <a:ext cx="5412125" cy="6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E6C0EA91-0CAF-F418-D0A5-F3FCFE96E6F4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88517" y="1317150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a 1.8225?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1.45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1.35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1.25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1.15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B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816A9DD2-B016-5013-D59B-6136D9BEC46A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750" y="1670675"/>
            <a:ext cx="3644650" cy="7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9BBC115C-0F78-B465-C051-41E6859777DE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795454" y="1338147"/>
            <a:ext cx="6916345" cy="281322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 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7/6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1/2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6/7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2/3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A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887" y="1288436"/>
            <a:ext cx="581025" cy="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DF161E44-0544-433E-79C0-EF962116FB5C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0164" y="1758296"/>
            <a:ext cx="30003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F3B46822-EFFA-A7C3-E315-0EDEC4FC8E28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795454" y="1382751"/>
            <a:ext cx="6916346" cy="269242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0.0016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0.4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0.004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0.04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C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B8DE9EAE-D78A-5A82-05A3-430DF77A04B5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566" y="1620301"/>
            <a:ext cx="43624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1CDE53AB-C70D-9D9C-6EE8-B521E5F6EF9F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/>
        </p:nvSpPr>
        <p:spPr>
          <a:xfrm>
            <a:off x="825688" y="1398926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least perfect square, which is divisible by each of 21, 36 and 66 is: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213444</a:t>
            </a:r>
            <a:endParaRPr b="1" i="0" u="none" strike="noStrike" cap="none" dirty="0">
              <a:solidFill>
                <a:srgbClr val="0077CC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214344</a:t>
            </a:r>
            <a:endParaRPr b="1" i="0" u="none" strike="noStrike" cap="none" dirty="0">
              <a:solidFill>
                <a:srgbClr val="0077CC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214434</a:t>
            </a:r>
            <a:endParaRPr b="1" i="0" u="none" strike="noStrike" cap="none" dirty="0">
              <a:solidFill>
                <a:srgbClr val="0077CC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231444</a:t>
            </a:r>
            <a:endParaRPr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A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FCE54801-CB61-201B-EA09-17284CE0176A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Q5</a:t>
            </a:r>
          </a:p>
        </p:txBody>
      </p:sp>
    </p:spTree>
    <p:extLst>
      <p:ext uri="{BB962C8B-B14F-4D97-AF65-F5344CB8AC3E}">
        <p14:creationId xmlns:p14="http://schemas.microsoft.com/office/powerpoint/2010/main" val="18017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773649" y="12353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L.C.M. of 21, 36, 66 = 2772.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Now, 2772 = 2 x 2 x 3 x 3 x 7 x 11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To make it a perfect square, it must be multiplied by 7 x 11.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So, required number = 2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x 3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x 7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x 11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= 213444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998F83BB-6132-DB91-5313-3CCD19FF09AB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99760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832624" y="1308409"/>
            <a:ext cx="6879175" cy="276676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4489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67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63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A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DBC43DC5-CC31-7BAF-AE4F-7DACF1CF3D41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algn="l">
              <a:buSzPct val="111111"/>
            </a:pP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48264" y="1741810"/>
            <a:ext cx="4690948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  <a:buSzPts val="4900"/>
            </a:pPr>
            <a:r>
              <a:rPr lang="en-IN" sz="24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SQUARES AND SQUARE ROOTS</a:t>
            </a:r>
            <a:endParaRPr lang="en-IN" sz="2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lnSpc>
                <a:spcPct val="115000"/>
              </a:lnSpc>
              <a:buSzPts val="4900"/>
            </a:pPr>
            <a:endParaRPr lang="en-US" sz="2400" b="1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795454" y="1144859"/>
            <a:ext cx="6916346" cy="293031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We group the last pair of digits, and the rest of the digits together.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Now, since the unit digit of 4489 is 9. So we can say that unit digit of its square root will be either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 or 7. 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 consider first 2 digits i.e. 44. Since 44 comes in between the squares of 6 and 7 (i.e. 36&lt;44&lt;49),so we can say that the tens digit of the square root of 4489 will be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6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So far we can say that the square root will be either 63 or 67.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 we can fix the exact unit digit.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To find the exact unit digit, we consider the tens digit i.e. 6 and the next term i.e.7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Multiply these 2 terms 6*7=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42,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Since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44 is greater than 42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So square root of 4489 will be the bigger of the two options i.e.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67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921757E8-DB83-53D6-0D64-C0BA9FF01F55}"/>
              </a:ext>
            </a:extLst>
          </p:cNvPr>
          <p:cNvSpPr/>
          <p:nvPr/>
        </p:nvSpPr>
        <p:spPr>
          <a:xfrm>
            <a:off x="743414" y="618925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765716" y="1353015"/>
            <a:ext cx="6946083" cy="2722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16641?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121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129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131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139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B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30F76D71-023D-21CD-5AB5-3D5BFB58CDD3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02888" y="1338145"/>
            <a:ext cx="6908912" cy="273702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We pair the digits up starting from the right side. Since there is one extra left over after two pairs are </a:t>
            </a:r>
            <a:r>
              <a:rPr lang="en-GB" b="0" i="0" u="none" strike="noStrike" cap="none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formed,we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club it with the pair closest to it.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Unit digit will be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 or 9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Since, 144&lt;166&lt;169, so the square root will definitely be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121 or 129.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 consider 12 and 13 =&gt;12*13=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156&lt;166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 166 is greater the 156,we pick the larger of the options i.e. </a:t>
            </a: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129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394428F2-2087-EEA1-F50C-3E45F49E8D5A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810322" y="1345579"/>
            <a:ext cx="6901478" cy="27295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square root of 33489 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173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177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183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187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C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6582A407-77AE-32B9-A6A0-94A2FC84EBB3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802888" y="1353015"/>
            <a:ext cx="6908912" cy="2722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We pair the digits up starting from the right side. Since there is one extra left over after two pairs are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formed,we</a:t>
            </a: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club it with the pair closest to it.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Unit digit will be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 or 7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Since, 18^2&lt;334&lt;19^2, so the square root will definitely be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183 or 187.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 consider 18 and 19 =&gt;12*13=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342&lt;334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 334 is lesser than 342, we pick the lesser of two numbers i.e.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183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97B40181-D3B4-ACDB-9C59-69F123C2C92C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/>
        </p:nvSpPr>
        <p:spPr>
          <a:xfrm>
            <a:off x="802888" y="1353015"/>
            <a:ext cx="6908912" cy="2722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least four digit number which is a perfect square.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1025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1225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1144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1024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D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841E8FF1-508C-2A8B-8D2A-2365D813E93E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684439" y="1465833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32*32 =1024</a:t>
            </a:r>
            <a:endParaRPr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78D1792D-CB22-4B93-A4CC-63DC4A096522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810322" y="1367883"/>
            <a:ext cx="6901478" cy="270729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If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= 1.414 then find the value of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20,000 +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200 = ? 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152.76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153.46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155.54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165.56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C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41FC5558-FDA9-A238-6AEC-FC1A47571106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832624" y="1405053"/>
            <a:ext cx="6879176" cy="267012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= 1.414 =&gt;</a:t>
            </a:r>
            <a:endParaRPr sz="2000"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20000 = 141.4</a:t>
            </a:r>
            <a:endParaRPr sz="2000"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200 = 14.14</a:t>
            </a:r>
            <a:endParaRPr sz="2000"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Adding these two, we get 155.54</a:t>
            </a:r>
            <a:endParaRPr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58315C50-DB14-C13E-0747-3ED317A91288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/>
        </p:nvSpPr>
        <p:spPr>
          <a:xfrm>
            <a:off x="788020" y="1345579"/>
            <a:ext cx="6923780" cy="27295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103^2 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10709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9609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9709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10609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D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6E9E8FD3-07F4-92B0-AA3C-5A569F78DA09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da9ada65_0_7"/>
          <p:cNvSpPr txBox="1"/>
          <p:nvPr/>
        </p:nvSpPr>
        <p:spPr>
          <a:xfrm>
            <a:off x="629900" y="1315938"/>
            <a:ext cx="8185500" cy="144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URL:</a:t>
            </a:r>
            <a:r>
              <a:rPr lang="en-GB" sz="1600" b="1" dirty="0">
                <a:solidFill>
                  <a:schemeClr val="dk1"/>
                </a:solidFill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600" b="1" u="sng" dirty="0">
                <a:solidFill>
                  <a:schemeClr val="hlin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  <a:hlinkClick r:id="rId3"/>
              </a:rPr>
              <a:t>https://forms.gle/am57dAaKhna3ZaWs6</a:t>
            </a:r>
            <a:endParaRPr sz="1600" b="1" u="sng" dirty="0">
              <a:solidFill>
                <a:schemeClr val="hlin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QR CODE: 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</p:txBody>
      </p:sp>
      <p:pic>
        <p:nvPicPr>
          <p:cNvPr id="61" name="Google Shape;61;g13eda9ada6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372" y="2363593"/>
            <a:ext cx="2300556" cy="20152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484F31-B21D-8495-C6D2-B6E10D8CA6E5}"/>
              </a:ext>
            </a:extLst>
          </p:cNvPr>
          <p:cNvSpPr txBox="1"/>
          <p:nvPr/>
        </p:nvSpPr>
        <p:spPr>
          <a:xfrm>
            <a:off x="2694878" y="5490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TEST TIME ON ADDITION AND SUBTRACTION :</a:t>
            </a:r>
            <a:endParaRPr lang="en-US" sz="14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/>
        </p:nvSpPr>
        <p:spPr>
          <a:xfrm>
            <a:off x="765716" y="1278673"/>
            <a:ext cx="7493621" cy="27965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 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Add the number to the ones digit: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103 + 3 = 106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ones digit number (if the result is a single digit put a 0 in front of it):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3^2 = 09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Place the result from Step 2 next to the result from Step 1: 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         10609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3F7918DA-1CB3-05D5-4E9D-046D5A28D79C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/>
        </p:nvSpPr>
        <p:spPr>
          <a:xfrm>
            <a:off x="765716" y="1300975"/>
            <a:ext cx="6946083" cy="27741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value of 97^2 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10409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9409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8409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7409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B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8034A73A-4B66-8DBF-C295-1C2B83E8A1ED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/>
        </p:nvSpPr>
        <p:spPr>
          <a:xfrm>
            <a:off x="825190" y="1256371"/>
            <a:ext cx="6886610" cy="281880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from 100: 100- 97 = 3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(from Step 1) from original number : 97-3 =94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result from Step 1 (if the result is a single digit put a 0 in front of it): 3^2 = 09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4.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Place the result from Step 3 next to the result from Step 2: 9409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9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DEDEEF7A-5095-19A7-5471-6E4555ED93BB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/>
        </p:nvSpPr>
        <p:spPr>
          <a:xfrm>
            <a:off x="773150" y="1345579"/>
            <a:ext cx="6938649" cy="27295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 the value of 48^2 ?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2704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2504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2904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2304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D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03DA00D2-CEB1-40A5-5991-CDEECF31D289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/>
        </p:nvSpPr>
        <p:spPr>
          <a:xfrm>
            <a:off x="802888" y="1338145"/>
            <a:ext cx="6908912" cy="273702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from 50: 50-48=2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result (from Step 1) from 25: 25-2 =23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result from Step 1 if the result is a single digit put a 0 in front of it ) 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2^2 = 04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4.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Place the result from Step 3 next to the result from Step 2: 2304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5BC2DD45-EFA4-6E8F-01B1-F3B72E4BDF1B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/>
        </p:nvSpPr>
        <p:spPr>
          <a:xfrm>
            <a:off x="802888" y="1360449"/>
            <a:ext cx="6908912" cy="27147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How many natural number lie between the square of the following numbers 12 and 13.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24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23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25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26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A 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4C5F78B6-E899-4076-5E95-4B22F703EC06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/>
        </p:nvSpPr>
        <p:spPr>
          <a:xfrm>
            <a:off x="766215" y="1302282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We know that between n^2 and (n+1)^2 there are 2n non-perfect square numbers. So, between 12^2 and 13^2, there are 2(12) , that is 24 natural numbers.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4B221CFC-B6EC-2CD5-B6F5-9CF970409B16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/>
        </p:nvSpPr>
        <p:spPr>
          <a:xfrm>
            <a:off x="773648" y="1317151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Evaluate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(0.0169* ?) = 1.3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101600"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100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1000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None of these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7250575" y="413640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B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1A0225C4-D121-4CFE-3187-449653F4A0C0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/>
        </p:nvSpPr>
        <p:spPr>
          <a:xfrm>
            <a:off x="795951" y="1346887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Let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(0.0169 * ?)= 1.3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Then, 0.0169 * ?=(1.3)^2 = 1.69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=&gt;?=1.69/0.0169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?= 100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93375974-3124-9030-1F6E-5C5AF8816A48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" name="Google Shape;5201;p561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000000"/>
              </a:buClr>
              <a:buSzPts val="1200"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000000"/>
              </a:buClr>
              <a:buSzPts val="1200"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000000"/>
              </a:buClr>
              <a:buSzPts val="1200"/>
            </a:pP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6805" name="Google Shape;1420;p18">
            <a:extLst>
              <a:ext uri="{FF2B5EF4-FFF2-40B4-BE49-F238E27FC236}">
                <a16:creationId xmlns:a16="http://schemas.microsoft.com/office/drawing/2014/main" id="{EF29B0C4-6766-C518-F208-025B01250D6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Google Shape;1421;p18">
            <a:extLst>
              <a:ext uri="{FF2B5EF4-FFF2-40B4-BE49-F238E27FC236}">
                <a16:creationId xmlns:a16="http://schemas.microsoft.com/office/drawing/2014/main" id="{04A2AACF-A287-93F4-A91D-C8DE8603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5" tIns="82925" rIns="81625" bIns="829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Roboto" panose="02000000000000000000" pitchFamily="2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boto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1200"/>
              <a:buFontTx/>
              <a:buNone/>
            </a:pPr>
            <a:r>
              <a:rPr lang="en-US" altLang="en-US" sz="1200" dirty="0">
                <a:solidFill>
                  <a:srgbClr val="666666"/>
                </a:solidFill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  <a:hlinkClick r:id="rId4"/>
              </a:rPr>
              <a:t>https://learn.codemithra.com</a:t>
            </a:r>
            <a:endParaRPr lang="en-US" altLang="en-US" sz="1200" dirty="0">
              <a:solidFill>
                <a:srgbClr val="666666"/>
              </a:solidFill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ts val="1200"/>
              <a:buFontTx/>
              <a:buNone/>
            </a:pPr>
            <a:endParaRPr lang="en-US" altLang="en-US" sz="1200" dirty="0">
              <a:solidFill>
                <a:srgbClr val="000000"/>
              </a:solidFill>
              <a:ea typeface="Roboto" panose="02000000000000000000" pitchFamily="2" charset="0"/>
              <a:cs typeface="Roboto" panose="02000000000000000000" pitchFamily="2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8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327600" y="233550"/>
            <a:ext cx="3812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SQUARES AND SQUARE ROOTS</a:t>
            </a:r>
            <a:endParaRPr sz="2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765716" y="1345580"/>
            <a:ext cx="6946083" cy="25698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Finding Squares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Above 100: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05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Add the number to the ones digit: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105 + 5 = 110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ones digit number (if the result is a single digit put a 0 in front of it):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= 25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Place the result from Step 2 next to the result from Step 1: 11025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8F242-F0FE-6FC9-88C4-761E06351893}"/>
              </a:ext>
            </a:extLst>
          </p:cNvPr>
          <p:cNvSpPr txBox="1"/>
          <p:nvPr/>
        </p:nvSpPr>
        <p:spPr>
          <a:xfrm>
            <a:off x="683942" y="519334"/>
            <a:ext cx="62781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SQUARES AND SQUARE ROOTS</a:t>
            </a:r>
            <a:endParaRPr lang="en-IN" sz="2800" b="1" dirty="0">
              <a:solidFill>
                <a:srgbClr val="00B0F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IN" sz="1200" dirty="0"/>
            </a:br>
            <a:endParaRPr lang="en-IN" sz="1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pPr>
              <a:lnSpc>
                <a:spcPct val="100000"/>
              </a:lnSpc>
              <a:buSzPts val="5200"/>
            </a:pP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3700"/>
            </a:pPr>
            <a:r>
              <a:rPr lang="en-IN" sz="37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THANK YOU</a:t>
            </a:r>
            <a:endParaRPr sz="37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IN" sz="10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+91 78150 95095</a:t>
            </a:r>
            <a:endParaRPr sz="10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  <p:cxnSp>
        <p:nvCxnSpPr>
          <p:cNvPr id="134" name="Google Shape;134;p9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9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IN" sz="10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codemithra@ethnus.com</a:t>
            </a:r>
            <a:endParaRPr sz="10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IN" sz="10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edium"/>
              </a:rPr>
              <a:t>www.codemithra.com</a:t>
            </a:r>
            <a:endParaRPr sz="10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327600" y="233550"/>
            <a:ext cx="3812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SQUARES AND SQUARE ROOTS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817757" y="1326553"/>
            <a:ext cx="692378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Below 100: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99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from 100: 100- 99 = 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(from Step 1) from original number : 99-1 =98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result from Step 1 (if the result is a single digit put a 0 in front of it): 1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= 01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4.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Place the result from Step 3 next to the result from Step 2: 9801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539308" y="293720"/>
            <a:ext cx="3600392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SQUARES AND SQUARE ROOTS</a:t>
            </a:r>
            <a:endParaRPr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73151" y="1397620"/>
            <a:ext cx="7175648" cy="274643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Below 50:</a:t>
            </a:r>
            <a:endParaRPr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49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number from 50: 50-49=1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Subtract the result (from Step 1) from 25: 25-1 =24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Square the result from Step 1 if the result is a single digit put a 0 in front of it ) : 1</a:t>
            </a:r>
            <a:r>
              <a:rPr lang="en-GB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= 01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4. 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Place the result from Step 3 next to the result from Step 2: 2401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27600" y="233550"/>
            <a:ext cx="3812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SQUARE AND SQUARE ROOT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788020" y="999450"/>
            <a:ext cx="692378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Above 50: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51</a:t>
            </a:r>
            <a:r>
              <a:rPr lang="en-GB" sz="1600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1.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Add 25 to the ones digit: 25 + 1 = 26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2. 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Square the ones digit number ( if the result is a single digit put a 0 in front of it ) :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GB" sz="1600" b="0" i="0" u="none" strike="noStrike" cap="none" baseline="30000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= 01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Step 3.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Place the result from Step 2 next to the result from Step 1 : 2601</a:t>
            </a:r>
            <a:endParaRPr sz="16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327600" y="233550"/>
            <a:ext cx="3812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SQUARE AND SQUARE ROOT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80584" y="1323278"/>
            <a:ext cx="6931215" cy="28207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Finding the square root of perfect squares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EXAMPLE: Find the square root of 7056?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We pair the digits up starting from the right side. Since there is one extra left over after two pairs are </a:t>
            </a:r>
            <a:r>
              <a:rPr lang="en-GB" b="0" i="0" u="none" strike="noStrike" cap="non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formed,we</a:t>
            </a: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club it with the pair closest to it.</a:t>
            </a:r>
            <a:endParaRPr b="0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Unit digit will be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 or 6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Since, 64&lt;70&lt;81, so the square root will definitely be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84 or 86.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Now consider 8 and 9 =&gt;8*9=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72&gt;70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Since 70 is lesser the 72, ,we pick the lesser of the options i.e. </a:t>
            </a: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84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Answer: 84</a:t>
            </a:r>
            <a:endParaRPr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50848" y="1427355"/>
            <a:ext cx="6960951" cy="26478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square root of (7 + 3*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5) (7 - 3*√5)) is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4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3*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√</a:t>
            </a:r>
            <a:r>
              <a:rPr lang="en-GB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5</a:t>
            </a:r>
            <a:endParaRPr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Answer: B</a:t>
            </a:r>
            <a:endParaRPr sz="14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00;p5">
            <a:extLst>
              <a:ext uri="{FF2B5EF4-FFF2-40B4-BE49-F238E27FC236}">
                <a16:creationId xmlns:a16="http://schemas.microsoft.com/office/drawing/2014/main" id="{1443865A-9B4D-846E-1DC1-C3D30F164AFB}"/>
              </a:ext>
            </a:extLst>
          </p:cNvPr>
          <p:cNvSpPr/>
          <p:nvPr/>
        </p:nvSpPr>
        <p:spPr>
          <a:xfrm>
            <a:off x="750848" y="708750"/>
            <a:ext cx="2648100" cy="449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000"/>
            </a:pPr>
            <a:r>
              <a:rPr lang="en-GB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lang="en-GB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lang="en-GB" sz="20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1507</Words>
  <Application>Microsoft Office PowerPoint</Application>
  <PresentationFormat>On-screen Show (16:9)</PresentationFormat>
  <Paragraphs>231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Roboto</vt:lpstr>
      <vt:lpstr>Roboto Black</vt:lpstr>
      <vt:lpstr>Simple Light</vt:lpstr>
      <vt:lpstr>4_Simple Light</vt:lpstr>
      <vt:lpstr>3_Simple Light</vt:lpstr>
      <vt:lpstr>2_Simple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poojaramaraj71@gmail.com</cp:lastModifiedBy>
  <cp:revision>6</cp:revision>
  <dcterms:modified xsi:type="dcterms:W3CDTF">2024-07-20T06:43:08Z</dcterms:modified>
</cp:coreProperties>
</file>