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69" r:id="rId7"/>
    <p:sldMasterId id="214748367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Lst>
  <p:sldSz cy="5143500" cx="9144000"/>
  <p:notesSz cx="6858000" cy="9144000"/>
  <p:embeddedFontLst>
    <p:embeddedFont>
      <p:font typeface="Roboto"/>
      <p:regular r:id="rId47"/>
      <p:bold r:id="rId48"/>
      <p:italic r:id="rId49"/>
      <p:boldItalic r:id="rId50"/>
    </p:embeddedFont>
    <p:embeddedFont>
      <p:font typeface="Proxima Nova"/>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 uri="http://customooxmlschemas.google.com/">
      <go:slidesCustomData xmlns:go="http://customooxmlschemas.google.com/" r:id="rId55" roundtripDataSignature="AMtx7mhAAwdIZVXifH5XSdlEhprCZC+2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5AE1D53-58B9-41C4-8B70-65DD5462D305}">
  <a:tblStyle styleId="{75AE1D53-58B9-41C4-8B70-65DD5462D30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ProximaNova-regular.fntdata"/><Relationship Id="rId50" Type="http://schemas.openxmlformats.org/officeDocument/2006/relationships/font" Target="fonts/Roboto-boldItalic.fntdata"/><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2.xml"/><Relationship Id="rId55" Type="http://customschemas.google.com/relationships/presentationmetadata" Target="metadata"/><Relationship Id="rId10" Type="http://schemas.openxmlformats.org/officeDocument/2006/relationships/slide" Target="slides/slide1.xml"/><Relationship Id="rId54" Type="http://schemas.openxmlformats.org/officeDocument/2006/relationships/font" Target="fonts/ProximaNova-boldItalic.fntdata"/><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462eb10da2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462eb10da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62eb10da2_0_8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462eb10da2_0_8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62eb10da2_0_5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462eb10da2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62eb10da2_0_8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462eb10da2_0_8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462eb10da2_0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462eb10da2_0_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62eb10da2_0_8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462eb10da2_0_8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62eb10da2_0_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462eb10da2_0_5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62eb10da2_0_8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462eb10da2_0_8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62eb10da2_0_5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462eb10da2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462eb10da2_0_8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462eb10da2_0_8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62eb10da2_0_6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462eb10da2_0_6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62eb10da2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462eb10d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462eb10da2_0_9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462eb10da2_0_9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462eb10da2_0_6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1462eb10da2_0_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62eb10da2_0_9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462eb10da2_0_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62eb10da2_0_6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462eb10da2_0_6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62eb10da2_0_9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462eb10da2_0_9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462eb10da2_0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1462eb10da2_0_6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62eb10da2_0_9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462eb10da2_0_9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462eb10da2_0_6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462eb10da2_0_6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462eb10da2_0_9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462eb10da2_0_9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462eb10da2_0_7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1462eb10da2_0_7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62eb10da2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462eb10da2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62eb10da2_0_9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462eb10da2_0_9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462eb10da2_0_7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462eb10da2_0_7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462eb10da2_0_9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1462eb10da2_0_9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462eb10da2_0_7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462eb10da2_0_7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47dace60c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147dace60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47dace60c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147dace60c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47dace60c8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147dace60c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47dace60c8_0_89:notes"/>
          <p:cNvSpPr/>
          <p:nvPr>
            <p:ph idx="2" type="sldImg"/>
          </p:nvPr>
        </p:nvSpPr>
        <p:spPr>
          <a:xfrm>
            <a:off x="380259"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147dace60c8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62eb10da2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a:p>
        </p:txBody>
      </p:sp>
      <p:sp>
        <p:nvSpPr>
          <p:cNvPr id="177" name="Google Shape;177;g1462eb10da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462eb10da2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a:p>
        </p:txBody>
      </p:sp>
      <p:sp>
        <p:nvSpPr>
          <p:cNvPr id="186" name="Google Shape;186;g1462eb10da2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62eb10da2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a:p>
        </p:txBody>
      </p:sp>
      <p:sp>
        <p:nvSpPr>
          <p:cNvPr id="195" name="Google Shape;195;g1462eb10da2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462eb10da2_0_4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1462eb10da2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62eb10da2_0_8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462eb10da2_0_8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t>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462eb10da2_0_5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1462eb10da2_0_5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45720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4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g1462eb10da2_0_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4" name="Google Shape;54;g1462eb10da2_0_10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5" name="Google Shape;55;g1462eb10da2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g1462eb10da2_0_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8" name="Google Shape;58;g1462eb10da2_0_1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g1462eb10da2_0_10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61" name="Google Shape;61;g1462eb10da2_0_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g1462eb10da2_0_1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1462eb10da2_0_1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5" name="Google Shape;65;g1462eb10da2_0_1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6" name="Google Shape;66;g1462eb10da2_0_1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7" name="Google Shape;67;g1462eb10da2_0_1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g1462eb10da2_0_1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70" name="Google Shape;70;g1462eb10da2_0_1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sp>
        <p:nvSpPr>
          <p:cNvPr id="72" name="Google Shape;72;g1462eb10da2_0_1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73" name="Google Shape;73;g1462eb10da2_0_1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74" name="Google Shape;74;g1462eb10da2_0_1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75" name="Shape 75"/>
        <p:cNvGrpSpPr/>
        <p:nvPr/>
      </p:nvGrpSpPr>
      <p:grpSpPr>
        <a:xfrm>
          <a:off x="0" y="0"/>
          <a:ext cx="0" cy="0"/>
          <a:chOff x="0" y="0"/>
          <a:chExt cx="0" cy="0"/>
        </a:xfrm>
      </p:grpSpPr>
      <p:pic>
        <p:nvPicPr>
          <p:cNvPr descr="A close up of a logo&#10;&#10;Description generated with high confidence" id="76" name="Google Shape;76;g1462eb10da2_0_124"/>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77" name="Google Shape;77;g1462eb10da2_0_124"/>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78" name="Google Shape;78;g1462eb10da2_0_124"/>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79" name="Google Shape;79;g1462eb10da2_0_124"/>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80" name="Google Shape;80;g1462eb10da2_0_124"/>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81" name="Google Shape;81;g1462eb10da2_0_124"/>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4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sp>
        <p:nvSpPr>
          <p:cNvPr id="87" name="Google Shape;87;g1462eb10da2_0_4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8" name="Google Shape;88;g1462eb10da2_0_4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9" name="Google Shape;89;g1462eb10da2_0_4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g1462eb10da2_0_4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3" name="Google Shape;93;g1462eb10da2_0_4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sp>
        <p:nvSpPr>
          <p:cNvPr id="95" name="Google Shape;95;g1462eb10da2_0_47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6" name="Google Shape;96;g1462eb10da2_0_4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g1462eb10da2_0_47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1462eb10da2_0_47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00" name="Google Shape;100;g1462eb10da2_0_47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g1462eb10da2_0_47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g1462eb10da2_0_4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g1462eb10da2_0_48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5" name="Google Shape;105;g1462eb10da2_0_4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g1462eb10da2_0_48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8" name="Google Shape;108;g1462eb10da2_0_48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9" name="Google Shape;109;g1462eb10da2_0_4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10" name="Shape 110"/>
        <p:cNvGrpSpPr/>
        <p:nvPr/>
      </p:nvGrpSpPr>
      <p:grpSpPr>
        <a:xfrm>
          <a:off x="0" y="0"/>
          <a:ext cx="0" cy="0"/>
          <a:chOff x="0" y="0"/>
          <a:chExt cx="0" cy="0"/>
        </a:xfrm>
      </p:grpSpPr>
      <p:pic>
        <p:nvPicPr>
          <p:cNvPr descr="A close up of a logo&#10;&#10;Description generated with high confidence" id="111" name="Google Shape;111;g1462eb10da2_0_488"/>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12" name="Google Shape;112;g1462eb10da2_0_488"/>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113" name="Google Shape;113;g1462eb10da2_0_488"/>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14" name="Google Shape;114;g1462eb10da2_0_488"/>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15" name="Google Shape;115;g1462eb10da2_0_488"/>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16" name="Google Shape;116;g1462eb10da2_0_488"/>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1" name="Shape 121"/>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g1462eb10da2_0_8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4" name="Google Shape;124;g1462eb10da2_0_8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25" name="Google Shape;125;g1462eb10da2_0_8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g1462eb10da2_0_8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8" name="Google Shape;128;g1462eb10da2_0_8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9" name="Shape 129"/>
        <p:cNvGrpSpPr/>
        <p:nvPr/>
      </p:nvGrpSpPr>
      <p:grpSpPr>
        <a:xfrm>
          <a:off x="0" y="0"/>
          <a:ext cx="0" cy="0"/>
          <a:chOff x="0" y="0"/>
          <a:chExt cx="0" cy="0"/>
        </a:xfrm>
      </p:grpSpPr>
      <p:sp>
        <p:nvSpPr>
          <p:cNvPr id="130" name="Google Shape;130;g1462eb10da2_0_8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31" name="Google Shape;131;g1462eb10da2_0_8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2" name="Shape 132"/>
        <p:cNvGrpSpPr/>
        <p:nvPr/>
      </p:nvGrpSpPr>
      <p:grpSpPr>
        <a:xfrm>
          <a:off x="0" y="0"/>
          <a:ext cx="0" cy="0"/>
          <a:chOff x="0" y="0"/>
          <a:chExt cx="0" cy="0"/>
        </a:xfrm>
      </p:grpSpPr>
      <p:sp>
        <p:nvSpPr>
          <p:cNvPr id="133" name="Google Shape;133;g1462eb10da2_0_8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1462eb10da2_0_8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35" name="Google Shape;135;g1462eb10da2_0_8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g1462eb10da2_0_8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37" name="Google Shape;137;g1462eb10da2_0_8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sp>
        <p:nvSpPr>
          <p:cNvPr id="139" name="Google Shape;139;g1462eb10da2_0_8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40" name="Google Shape;140;g1462eb10da2_0_8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g1462eb10da2_0_85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43" name="Google Shape;143;g1462eb10da2_0_85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44" name="Google Shape;144;g1462eb10da2_0_8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45" name="Shape 145"/>
        <p:cNvGrpSpPr/>
        <p:nvPr/>
      </p:nvGrpSpPr>
      <p:grpSpPr>
        <a:xfrm>
          <a:off x="0" y="0"/>
          <a:ext cx="0" cy="0"/>
          <a:chOff x="0" y="0"/>
          <a:chExt cx="0" cy="0"/>
        </a:xfrm>
      </p:grpSpPr>
      <p:pic>
        <p:nvPicPr>
          <p:cNvPr descr="A close up of a logo&#10;&#10;Description generated with high confidence" id="146" name="Google Shape;146;g1462eb10da2_0_857"/>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47" name="Google Shape;147;g1462eb10da2_0_857"/>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48" name="Google Shape;148;g1462eb10da2_0_857"/>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49" name="Google Shape;149;g1462eb10da2_0_857"/>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50" name="Google Shape;150;g1462eb10da2_0_857"/>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151" name="Google Shape;151;g1462eb10da2_0_857"/>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0" name="Google Shape;20;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theme" Target="../theme/theme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theme" Target="../theme/theme4.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7" name="Shape 47"/>
        <p:cNvGrpSpPr/>
        <p:nvPr/>
      </p:nvGrpSpPr>
      <p:grpSpPr>
        <a:xfrm>
          <a:off x="0" y="0"/>
          <a:ext cx="0" cy="0"/>
          <a:chOff x="0" y="0"/>
          <a:chExt cx="0" cy="0"/>
        </a:xfrm>
      </p:grpSpPr>
      <p:sp>
        <p:nvSpPr>
          <p:cNvPr id="48" name="Google Shape;48;g1462eb10da2_0_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9" name="Google Shape;49;g1462eb10da2_0_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0" name="Google Shape;50;g1462eb10da2_0_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g1462eb10da2_0_4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4" name="Google Shape;84;g1462eb10da2_0_4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5" name="Google Shape;85;g1462eb10da2_0_4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g1462eb10da2_0_8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9" name="Google Shape;119;g1462eb10da2_0_8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0" name="Google Shape;120;g1462eb10da2_0_8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forms.gle/CjrdddBi8D3GBYJCA" TargetMode="External"/><Relationship Id="rId6"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23.png"/><Relationship Id="rId13" Type="http://schemas.openxmlformats.org/officeDocument/2006/relationships/image" Target="../media/image25.png"/><Relationship Id="rId12"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21.png"/><Relationship Id="rId9"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30.png"/><Relationship Id="rId7" Type="http://schemas.openxmlformats.org/officeDocument/2006/relationships/hyperlink" Target="https://learn.codemithra.com/" TargetMode="External"/><Relationship Id="rId8" Type="http://schemas.openxmlformats.org/officeDocument/2006/relationships/hyperlink" Target="https://learn.codemithr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www.mathsisfun.com/whole-number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1462eb10da2_0_83"/>
          <p:cNvPicPr preferRelativeResize="0"/>
          <p:nvPr/>
        </p:nvPicPr>
        <p:blipFill rotWithShape="1">
          <a:blip r:embed="rId3">
            <a:alphaModFix/>
          </a:blip>
          <a:srcRect b="0" l="0" r="0" t="0"/>
          <a:stretch/>
        </p:blipFill>
        <p:spPr>
          <a:xfrm>
            <a:off x="2808000" y="431425"/>
            <a:ext cx="3527999" cy="42806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sp>
        <p:nvSpPr>
          <p:cNvPr id="233" name="Google Shape;233;g1462eb10da2_0_86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234" name="Google Shape;234;g1462eb10da2_0_866"/>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35" name="Google Shape;235;g1462eb10da2_0_866"/>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36" name="Google Shape;236;g1462eb10da2_0_866"/>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Q02</a:t>
            </a:r>
            <a:endParaRPr b="1" sz="2000">
              <a:solidFill>
                <a:srgbClr val="FFFFFF"/>
              </a:solidFill>
            </a:endParaRPr>
          </a:p>
        </p:txBody>
      </p:sp>
      <p:sp>
        <p:nvSpPr>
          <p:cNvPr id="237" name="Google Shape;237;g1462eb10da2_0_866"/>
          <p:cNvSpPr txBox="1"/>
          <p:nvPr/>
        </p:nvSpPr>
        <p:spPr>
          <a:xfrm>
            <a:off x="719550" y="1641725"/>
            <a:ext cx="7889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400"/>
              <a:buFont typeface="Arial"/>
              <a:buNone/>
            </a:pPr>
            <a:r>
              <a:rPr lang="en-GB">
                <a:solidFill>
                  <a:schemeClr val="dk1"/>
                </a:solidFill>
                <a:highlight>
                  <a:srgbClr val="FCFCFC"/>
                </a:highlight>
              </a:rPr>
              <a:t>Ending with 6 and from the table we know that cube of 6 ends with 6</a:t>
            </a:r>
            <a:endParaRPr>
              <a:solidFill>
                <a:schemeClr val="dk1"/>
              </a:solidFill>
              <a:highlight>
                <a:srgbClr val="FCFCFC"/>
              </a:highlight>
            </a:endParaRPr>
          </a:p>
          <a:p>
            <a:pPr indent="0" lvl="0" marL="0" rtl="0" algn="l">
              <a:lnSpc>
                <a:spcPct val="115000"/>
              </a:lnSpc>
              <a:spcBef>
                <a:spcPts val="0"/>
              </a:spcBef>
              <a:spcAft>
                <a:spcPts val="0"/>
              </a:spcAft>
              <a:buNone/>
            </a:pPr>
            <a:r>
              <a:rPr lang="en-GB">
                <a:solidFill>
                  <a:schemeClr val="dk1"/>
                </a:solidFill>
                <a:highlight>
                  <a:srgbClr val="FCFCFC"/>
                </a:highlight>
              </a:rPr>
              <a:t>Largest cube which is less than 175 is 125 and it is the cube of 5 so the tens digit would be 5.</a:t>
            </a:r>
            <a:endParaRPr>
              <a:solidFill>
                <a:schemeClr val="dk1"/>
              </a:solidFill>
              <a:highlight>
                <a:srgbClr val="FCFCFC"/>
              </a:highlight>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highlight>
                  <a:srgbClr val="FCFCFC"/>
                </a:highlight>
              </a:rPr>
              <a:t>There the cube root of 175616 is 56.</a:t>
            </a:r>
            <a:endParaRPr b="1">
              <a:solidFill>
                <a:schemeClr val="dk1"/>
              </a:solidFill>
              <a:highlight>
                <a:srgbClr val="FCFCFC"/>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462eb10da2_0_546"/>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By what least number 4320 be multiplied to obtain a number which is a perfect cube?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45</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48</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52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50</a:t>
            </a:r>
            <a:endParaRPr>
              <a:solidFill>
                <a:schemeClr val="dk1"/>
              </a:solidFill>
            </a:endParaRPr>
          </a:p>
        </p:txBody>
      </p:sp>
      <p:pic>
        <p:nvPicPr>
          <p:cNvPr id="243" name="Google Shape;243;g1462eb10da2_0_546"/>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44" name="Google Shape;244;g1462eb10da2_0_546"/>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45" name="Google Shape;245;g1462eb10da2_0_546"/>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3</a:t>
            </a:r>
            <a:endParaRPr b="1" i="0" sz="2000" u="none" cap="none" strike="noStrike">
              <a:solidFill>
                <a:srgbClr val="FFFFFF"/>
              </a:solidFill>
              <a:latin typeface="Arial"/>
              <a:ea typeface="Arial"/>
              <a:cs typeface="Arial"/>
              <a:sym typeface="Arial"/>
            </a:endParaRPr>
          </a:p>
        </p:txBody>
      </p:sp>
      <p:sp>
        <p:nvSpPr>
          <p:cNvPr id="246" name="Google Shape;246;g1462eb10da2_0_546"/>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D</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sp>
        <p:nvSpPr>
          <p:cNvPr id="251" name="Google Shape;251;g1462eb10da2_0_874"/>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252" name="Google Shape;252;g1462eb10da2_0_874"/>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53" name="Google Shape;253;g1462eb10da2_0_874"/>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54" name="Google Shape;254;g1462eb10da2_0_874"/>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Q03</a:t>
            </a:r>
            <a:endParaRPr b="1" sz="2000">
              <a:solidFill>
                <a:srgbClr val="FFFFFF"/>
              </a:solidFill>
            </a:endParaRPr>
          </a:p>
        </p:txBody>
      </p:sp>
      <p:sp>
        <p:nvSpPr>
          <p:cNvPr id="255" name="Google Shape;255;g1462eb10da2_0_874"/>
          <p:cNvSpPr txBox="1"/>
          <p:nvPr/>
        </p:nvSpPr>
        <p:spPr>
          <a:xfrm>
            <a:off x="719550" y="1641725"/>
            <a:ext cx="7889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Clearly, 4320 = 23 * 33 * 22 * 5.</a:t>
            </a:r>
            <a:endParaRPr>
              <a:solidFill>
                <a:schemeClr val="dk1"/>
              </a:solidFill>
            </a:endParaRPr>
          </a:p>
          <a:p>
            <a:pPr indent="0" lvl="0" marL="0" rtl="0" algn="l">
              <a:lnSpc>
                <a:spcPct val="115000"/>
              </a:lnSpc>
              <a:spcBef>
                <a:spcPts val="0"/>
              </a:spcBef>
              <a:spcAft>
                <a:spcPts val="0"/>
              </a:spcAft>
              <a:buNone/>
            </a:pPr>
            <a:r>
              <a:rPr lang="en-GB">
                <a:solidFill>
                  <a:schemeClr val="dk1"/>
                </a:solidFill>
              </a:rPr>
              <a:t>To make it a perfect cube, it must be multiplied by 2 * 5^2 i.e,50.</a:t>
            </a:r>
            <a:endParaRPr>
              <a:solidFill>
                <a:schemeClr val="dk1"/>
              </a:solidFill>
              <a:highlight>
                <a:srgbClr val="FCFCF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462eb10da2_0_562"/>
          <p:cNvSpPr txBox="1"/>
          <p:nvPr/>
        </p:nvSpPr>
        <p:spPr>
          <a:xfrm>
            <a:off x="342900" y="1314449"/>
            <a:ext cx="8472300" cy="1617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400"/>
              <a:buFont typeface="Arial"/>
              <a:buNone/>
            </a:pPr>
            <a:r>
              <a:rPr lang="en-GB">
                <a:solidFill>
                  <a:schemeClr val="dk1"/>
                </a:solidFill>
              </a:rPr>
              <a:t>Find the least number by which 750 should be multiplied, so that it becomes a perfect cube.</a:t>
            </a:r>
            <a:endParaRPr>
              <a:solidFill>
                <a:schemeClr val="dk1"/>
              </a:solidFill>
            </a:endParaRPr>
          </a:p>
          <a:p>
            <a:pPr indent="0" lvl="0" marL="0" rtl="0" algn="l">
              <a:lnSpc>
                <a:spcPct val="115000"/>
              </a:lnSpc>
              <a:spcBef>
                <a:spcPts val="0"/>
              </a:spcBef>
              <a:spcAft>
                <a:spcPts val="0"/>
              </a:spcAft>
              <a:buClr>
                <a:schemeClr val="dk1"/>
              </a:buClr>
              <a:buSzPts val="1400"/>
              <a:buFont typeface="Arial"/>
              <a:buNone/>
            </a:pPr>
            <a:r>
              <a:t/>
            </a:r>
            <a:endParaRPr>
              <a:solidFill>
                <a:schemeClr val="dk1"/>
              </a:solidFill>
            </a:endParaRPr>
          </a:p>
          <a:p>
            <a:pPr indent="-317500" lvl="0" marL="457200" rtl="0" algn="l">
              <a:lnSpc>
                <a:spcPct val="115000"/>
              </a:lnSpc>
              <a:spcBef>
                <a:spcPts val="800"/>
              </a:spcBef>
              <a:spcAft>
                <a:spcPts val="0"/>
              </a:spcAft>
              <a:buClr>
                <a:schemeClr val="dk1"/>
              </a:buClr>
              <a:buSzPts val="1400"/>
              <a:buAutoNum type="alphaUcPeriod"/>
            </a:pPr>
            <a:r>
              <a:rPr lang="en-GB">
                <a:solidFill>
                  <a:schemeClr val="dk1"/>
                </a:solidFill>
              </a:rPr>
              <a:t> 12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24</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36</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48</a:t>
            </a:r>
            <a:endParaRPr>
              <a:solidFill>
                <a:schemeClr val="dk1"/>
              </a:solidFill>
            </a:endParaRPr>
          </a:p>
        </p:txBody>
      </p:sp>
      <p:pic>
        <p:nvPicPr>
          <p:cNvPr id="261" name="Google Shape;261;g1462eb10da2_0_562"/>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62" name="Google Shape;262;g1462eb10da2_0_562"/>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63" name="Google Shape;263;g1462eb10da2_0_562"/>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4</a:t>
            </a:r>
            <a:endParaRPr b="1" i="0" sz="2000" u="none" cap="none" strike="noStrike">
              <a:solidFill>
                <a:srgbClr val="FFFFFF"/>
              </a:solidFill>
              <a:latin typeface="Arial"/>
              <a:ea typeface="Arial"/>
              <a:cs typeface="Arial"/>
              <a:sym typeface="Arial"/>
            </a:endParaRPr>
          </a:p>
        </p:txBody>
      </p:sp>
      <p:sp>
        <p:nvSpPr>
          <p:cNvPr id="264" name="Google Shape;264;g1462eb10da2_0_562"/>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C</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g1462eb10da2_0_88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270" name="Google Shape;270;g1462eb10da2_0_882"/>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71" name="Google Shape;271;g1462eb10da2_0_882"/>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72" name="Google Shape;272;g1462eb10da2_0_882"/>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Q04</a:t>
            </a:r>
            <a:endParaRPr b="1" sz="2000">
              <a:solidFill>
                <a:srgbClr val="FFFFFF"/>
              </a:solidFill>
            </a:endParaRPr>
          </a:p>
        </p:txBody>
      </p:sp>
      <p:sp>
        <p:nvSpPr>
          <p:cNvPr id="273" name="Google Shape;273;g1462eb10da2_0_882"/>
          <p:cNvSpPr txBox="1"/>
          <p:nvPr/>
        </p:nvSpPr>
        <p:spPr>
          <a:xfrm>
            <a:off x="719550" y="1641725"/>
            <a:ext cx="78894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Prime factorization of 750= (2 * 3 * 5 * 5 * 5)</a:t>
            </a:r>
            <a:endParaRPr>
              <a:solidFill>
                <a:schemeClr val="dk1"/>
              </a:solidFill>
            </a:endParaRPr>
          </a:p>
          <a:p>
            <a:pPr indent="0" lvl="0" marL="0" rtl="0" algn="l">
              <a:lnSpc>
                <a:spcPct val="115000"/>
              </a:lnSpc>
              <a:spcBef>
                <a:spcPts val="0"/>
              </a:spcBef>
              <a:spcAft>
                <a:spcPts val="0"/>
              </a:spcAft>
              <a:buNone/>
            </a:pPr>
            <a:r>
              <a:rPr lang="en-GB">
                <a:solidFill>
                  <a:schemeClr val="dk1"/>
                </a:solidFill>
              </a:rPr>
              <a:t>To make it perfect cube we should multiply with (2 * 2) * (3 * 3) = 36.</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462eb10da2_0_578"/>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400"/>
              <a:buFont typeface="Arial"/>
              <a:buNone/>
            </a:pPr>
            <a:r>
              <a:rPr lang="en-GB">
                <a:solidFill>
                  <a:schemeClr val="dk1"/>
                </a:solidFill>
              </a:rPr>
              <a:t>Find the cube root of 2744</a:t>
            </a:r>
            <a:endParaRPr>
              <a:solidFill>
                <a:schemeClr val="dk1"/>
              </a:solidFill>
            </a:endParaRPr>
          </a:p>
          <a:p>
            <a:pPr indent="0" lvl="0" marL="0" rtl="0" algn="l">
              <a:lnSpc>
                <a:spcPct val="115000"/>
              </a:lnSpc>
              <a:spcBef>
                <a:spcPts val="0"/>
              </a:spcBef>
              <a:spcAft>
                <a:spcPts val="0"/>
              </a:spcAft>
              <a:buClr>
                <a:schemeClr val="dk1"/>
              </a:buClr>
              <a:buSzPts val="14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14</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13</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16</a:t>
            </a:r>
            <a:endParaRPr>
              <a:solidFill>
                <a:schemeClr val="dk1"/>
              </a:solidFill>
            </a:endParaRPr>
          </a:p>
        </p:txBody>
      </p:sp>
      <p:pic>
        <p:nvPicPr>
          <p:cNvPr id="279" name="Google Shape;279;g1462eb10da2_0_578"/>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80" name="Google Shape;280;g1462eb10da2_0_578"/>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81" name="Google Shape;281;g1462eb10da2_0_578"/>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5</a:t>
            </a:r>
            <a:endParaRPr b="1" i="0" sz="2000" u="none" cap="none" strike="noStrike">
              <a:solidFill>
                <a:srgbClr val="FFFFFF"/>
              </a:solidFill>
              <a:latin typeface="Arial"/>
              <a:ea typeface="Arial"/>
              <a:cs typeface="Arial"/>
              <a:sym typeface="Arial"/>
            </a:endParaRPr>
          </a:p>
        </p:txBody>
      </p:sp>
      <p:sp>
        <p:nvSpPr>
          <p:cNvPr id="282" name="Google Shape;282;g1462eb10da2_0_578"/>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B</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 name="Shape 286"/>
        <p:cNvGrpSpPr/>
        <p:nvPr/>
      </p:nvGrpSpPr>
      <p:grpSpPr>
        <a:xfrm>
          <a:off x="0" y="0"/>
          <a:ext cx="0" cy="0"/>
          <a:chOff x="0" y="0"/>
          <a:chExt cx="0" cy="0"/>
        </a:xfrm>
      </p:grpSpPr>
      <p:sp>
        <p:nvSpPr>
          <p:cNvPr id="287" name="Google Shape;287;g1462eb10da2_0_89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288" name="Google Shape;288;g1462eb10da2_0_890"/>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89" name="Google Shape;289;g1462eb10da2_0_890"/>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90" name="Google Shape;290;g1462eb10da2_0_890"/>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Q05</a:t>
            </a:r>
            <a:endParaRPr b="1" sz="2000">
              <a:solidFill>
                <a:srgbClr val="FFFFFF"/>
              </a:solidFill>
            </a:endParaRPr>
          </a:p>
        </p:txBody>
      </p:sp>
      <p:sp>
        <p:nvSpPr>
          <p:cNvPr id="291" name="Google Shape;291;g1462eb10da2_0_890"/>
          <p:cNvSpPr txBox="1"/>
          <p:nvPr/>
        </p:nvSpPr>
        <p:spPr>
          <a:xfrm>
            <a:off x="719550" y="1641725"/>
            <a:ext cx="78894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Resolve the given number as the product of prime factors and take the product of prime factors, choosing one out of three of the same prime factors. Resolving 2744 as the product of prime factors, we get: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         2744 =2^3.7^3.</a:t>
            </a:r>
            <a:endParaRPr>
              <a:solidFill>
                <a:schemeClr val="dk1"/>
              </a:solidFill>
            </a:endParaRPr>
          </a:p>
          <a:p>
            <a:pPr indent="0" lvl="0" marL="0" rtl="0" algn="l">
              <a:lnSpc>
                <a:spcPct val="115000"/>
              </a:lnSpc>
              <a:spcBef>
                <a:spcPts val="0"/>
              </a:spcBef>
              <a:spcAft>
                <a:spcPts val="0"/>
              </a:spcAft>
              <a:buNone/>
            </a:pPr>
            <a:r>
              <a:rPr lang="en-GB">
                <a:solidFill>
                  <a:schemeClr val="dk1"/>
                </a:solidFill>
              </a:rPr>
              <a:t> √(3&amp;2744) = 2 x 7 = 14.</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462eb10da2_0_594"/>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400"/>
              <a:buFont typeface="Arial"/>
              <a:buNone/>
            </a:pPr>
            <a:r>
              <a:rPr lang="en-GB">
                <a:solidFill>
                  <a:schemeClr val="dk1"/>
                </a:solidFill>
              </a:rPr>
              <a:t>Find the cube and cube root of 27.</a:t>
            </a:r>
            <a:endParaRPr>
              <a:solidFill>
                <a:schemeClr val="dk1"/>
              </a:solidFill>
            </a:endParaRPr>
          </a:p>
          <a:p>
            <a:pPr indent="0" lvl="0" marL="0" rtl="0" algn="l">
              <a:lnSpc>
                <a:spcPct val="115000"/>
              </a:lnSpc>
              <a:spcBef>
                <a:spcPts val="0"/>
              </a:spcBef>
              <a:spcAft>
                <a:spcPts val="0"/>
              </a:spcAft>
              <a:buClr>
                <a:schemeClr val="dk1"/>
              </a:buClr>
              <a:buSzPts val="14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19683, 3</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19723, 3</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18720, 4</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18683, 3</a:t>
            </a:r>
            <a:endParaRPr>
              <a:solidFill>
                <a:schemeClr val="dk1"/>
              </a:solidFill>
            </a:endParaRPr>
          </a:p>
        </p:txBody>
      </p:sp>
      <p:pic>
        <p:nvPicPr>
          <p:cNvPr id="297" name="Google Shape;297;g1462eb10da2_0_594"/>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98" name="Google Shape;298;g1462eb10da2_0_594"/>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99" name="Google Shape;299;g1462eb10da2_0_594"/>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6</a:t>
            </a:r>
            <a:endParaRPr b="1" i="0" sz="2000" u="none" cap="none" strike="noStrike">
              <a:solidFill>
                <a:srgbClr val="FFFFFF"/>
              </a:solidFill>
              <a:latin typeface="Arial"/>
              <a:ea typeface="Arial"/>
              <a:cs typeface="Arial"/>
              <a:sym typeface="Arial"/>
            </a:endParaRPr>
          </a:p>
        </p:txBody>
      </p:sp>
      <p:sp>
        <p:nvSpPr>
          <p:cNvPr id="300" name="Google Shape;300;g1462eb10da2_0_594"/>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A</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g1462eb10da2_0_898"/>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306" name="Google Shape;306;g1462eb10da2_0_898"/>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07" name="Google Shape;307;g1462eb10da2_0_898"/>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08" name="Google Shape;308;g1462eb10da2_0_898"/>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Q06</a:t>
            </a:r>
            <a:endParaRPr b="1" sz="2000">
              <a:solidFill>
                <a:srgbClr val="FFFFFF"/>
              </a:solidFill>
            </a:endParaRPr>
          </a:p>
        </p:txBody>
      </p:sp>
      <p:sp>
        <p:nvSpPr>
          <p:cNvPr id="309" name="Google Shape;309;g1462eb10da2_0_898"/>
          <p:cNvSpPr txBox="1"/>
          <p:nvPr/>
        </p:nvSpPr>
        <p:spPr>
          <a:xfrm>
            <a:off x="719550" y="1641725"/>
            <a:ext cx="7889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The cube of 27 will be found by multiplying it three times i.e. 27 * 27 * 27 = 19683.</a:t>
            </a:r>
            <a:endParaRPr>
              <a:solidFill>
                <a:schemeClr val="dk1"/>
              </a:solidFill>
            </a:endParaRPr>
          </a:p>
          <a:p>
            <a:pPr indent="0" lvl="0" marL="0" rtl="0" algn="l">
              <a:lnSpc>
                <a:spcPct val="115000"/>
              </a:lnSpc>
              <a:spcBef>
                <a:spcPts val="0"/>
              </a:spcBef>
              <a:spcAft>
                <a:spcPts val="0"/>
              </a:spcAft>
              <a:buNone/>
            </a:pPr>
            <a:r>
              <a:rPr lang="en-GB">
                <a:solidFill>
                  <a:schemeClr val="dk1"/>
                </a:solidFill>
              </a:rPr>
              <a:t>Now the prime factorization of 27 is 3 * 3 * 3.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As you know, you need to take one number for every group of three.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As 3 appear three times, taking a single 3 for the same, the cube root of 27 is 3.</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462eb10da2_0_610"/>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cube root of 74088 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47</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42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37</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52</a:t>
            </a:r>
            <a:endParaRPr>
              <a:solidFill>
                <a:schemeClr val="dk1"/>
              </a:solidFill>
            </a:endParaRPr>
          </a:p>
        </p:txBody>
      </p:sp>
      <p:pic>
        <p:nvPicPr>
          <p:cNvPr id="315" name="Google Shape;315;g1462eb10da2_0_610"/>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16" name="Google Shape;316;g1462eb10da2_0_610"/>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17" name="Google Shape;317;g1462eb10da2_0_610"/>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7</a:t>
            </a:r>
            <a:endParaRPr b="1" i="0" sz="2000" u="none" cap="none" strike="noStrike">
              <a:solidFill>
                <a:srgbClr val="FFFFFF"/>
              </a:solidFill>
              <a:latin typeface="Arial"/>
              <a:ea typeface="Arial"/>
              <a:cs typeface="Arial"/>
              <a:sym typeface="Arial"/>
            </a:endParaRPr>
          </a:p>
        </p:txBody>
      </p:sp>
      <p:sp>
        <p:nvSpPr>
          <p:cNvPr id="318" name="Google Shape;318;g1462eb10da2_0_610"/>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B</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1462eb10da2_0_87"/>
          <p:cNvPicPr preferRelativeResize="0"/>
          <p:nvPr/>
        </p:nvPicPr>
        <p:blipFill rotWithShape="1">
          <a:blip r:embed="rId3">
            <a:alphaModFix/>
          </a:blip>
          <a:srcRect b="51127" l="41241" r="-23988" t="9529"/>
          <a:stretch/>
        </p:blipFill>
        <p:spPr>
          <a:xfrm>
            <a:off x="0" y="4073752"/>
            <a:ext cx="4457700" cy="1065625"/>
          </a:xfrm>
          <a:prstGeom prst="rect">
            <a:avLst/>
          </a:prstGeom>
          <a:noFill/>
          <a:ln>
            <a:noFill/>
          </a:ln>
        </p:spPr>
      </p:pic>
      <p:pic>
        <p:nvPicPr>
          <p:cNvPr id="162" name="Google Shape;162;g1462eb10da2_0_87"/>
          <p:cNvPicPr preferRelativeResize="0"/>
          <p:nvPr/>
        </p:nvPicPr>
        <p:blipFill rotWithShape="1">
          <a:blip r:embed="rId4">
            <a:alphaModFix/>
          </a:blip>
          <a:srcRect b="0" l="0" r="53855" t="0"/>
          <a:stretch/>
        </p:blipFill>
        <p:spPr>
          <a:xfrm>
            <a:off x="8096775" y="0"/>
            <a:ext cx="1047224" cy="1102725"/>
          </a:xfrm>
          <a:prstGeom prst="rect">
            <a:avLst/>
          </a:prstGeom>
          <a:noFill/>
          <a:ln>
            <a:noFill/>
          </a:ln>
        </p:spPr>
      </p:pic>
      <p:pic>
        <p:nvPicPr>
          <p:cNvPr id="163" name="Google Shape;163;g1462eb10da2_0_87"/>
          <p:cNvPicPr preferRelativeResize="0"/>
          <p:nvPr/>
        </p:nvPicPr>
        <p:blipFill rotWithShape="1">
          <a:blip r:embed="rId3">
            <a:alphaModFix/>
          </a:blip>
          <a:srcRect b="57237" l="8630" r="8622" t="0"/>
          <a:stretch/>
        </p:blipFill>
        <p:spPr>
          <a:xfrm flipH="1" rot="10800000">
            <a:off x="0" y="625"/>
            <a:ext cx="3564399" cy="926125"/>
          </a:xfrm>
          <a:prstGeom prst="rect">
            <a:avLst/>
          </a:prstGeom>
          <a:noFill/>
          <a:ln>
            <a:noFill/>
          </a:ln>
        </p:spPr>
      </p:pic>
      <p:sp>
        <p:nvSpPr>
          <p:cNvPr id="164" name="Google Shape;164;g1462eb10da2_0_87"/>
          <p:cNvSpPr/>
          <p:nvPr/>
        </p:nvSpPr>
        <p:spPr>
          <a:xfrm>
            <a:off x="2147550" y="514550"/>
            <a:ext cx="5242200" cy="412200"/>
          </a:xfrm>
          <a:prstGeom prst="roundRect">
            <a:avLst>
              <a:gd fmla="val 16667" name="adj"/>
            </a:avLst>
          </a:prstGeom>
          <a:solidFill>
            <a:srgbClr val="FF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GB" sz="1700">
                <a:solidFill>
                  <a:schemeClr val="lt1"/>
                </a:solidFill>
              </a:rPr>
              <a:t>TEST TIME ON SQUARES AND SQUARE ROOT</a:t>
            </a:r>
            <a:endParaRPr b="1" sz="2000">
              <a:solidFill>
                <a:srgbClr val="FFFFFF"/>
              </a:solidFill>
            </a:endParaRPr>
          </a:p>
        </p:txBody>
      </p:sp>
      <p:sp>
        <p:nvSpPr>
          <p:cNvPr id="165" name="Google Shape;165;g1462eb10da2_0_87"/>
          <p:cNvSpPr txBox="1"/>
          <p:nvPr>
            <p:ph idx="1" type="body"/>
          </p:nvPr>
        </p:nvSpPr>
        <p:spPr>
          <a:xfrm>
            <a:off x="729200" y="12319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2500">
                <a:solidFill>
                  <a:srgbClr val="373737"/>
                </a:solidFill>
                <a:highlight>
                  <a:srgbClr val="FFFFFF"/>
                </a:highlight>
              </a:rPr>
              <a:t>URL: </a:t>
            </a:r>
            <a:r>
              <a:rPr lang="en-GB" sz="2000" u="sng">
                <a:solidFill>
                  <a:srgbClr val="FF0000"/>
                </a:solidFill>
                <a:latin typeface="Roboto"/>
                <a:ea typeface="Roboto"/>
                <a:cs typeface="Roboto"/>
                <a:sym typeface="Roboto"/>
                <a:hlinkClick r:id="rId5">
                  <a:extLst>
                    <a:ext uri="{A12FA001-AC4F-418D-AE19-62706E023703}">
                      <ahyp:hlinkClr val="tx"/>
                    </a:ext>
                  </a:extLst>
                </a:hlinkClick>
              </a:rPr>
              <a:t>https://forms.gle/CjrdddBi8D3GBYJCA</a:t>
            </a:r>
            <a:endParaRPr b="1" sz="1900">
              <a:solidFill>
                <a:srgbClr val="FF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900">
              <a:solidFill>
                <a:srgbClr val="373737"/>
              </a:solidFill>
              <a:highlight>
                <a:srgbClr val="FFFFFF"/>
              </a:highlight>
            </a:endParaRPr>
          </a:p>
          <a:p>
            <a:pPr indent="0" lvl="0" marL="0" rtl="0" algn="l">
              <a:lnSpc>
                <a:spcPct val="115000"/>
              </a:lnSpc>
              <a:spcBef>
                <a:spcPts val="0"/>
              </a:spcBef>
              <a:spcAft>
                <a:spcPts val="0"/>
              </a:spcAft>
              <a:buSzPts val="1800"/>
              <a:buNone/>
            </a:pPr>
            <a:r>
              <a:t/>
            </a:r>
            <a:endParaRPr b="1" sz="1900">
              <a:solidFill>
                <a:srgbClr val="373737"/>
              </a:solidFill>
              <a:highlight>
                <a:srgbClr val="FFFFFF"/>
              </a:highlight>
            </a:endParaRPr>
          </a:p>
          <a:p>
            <a:pPr indent="0" lvl="0" marL="0" rtl="0" algn="l">
              <a:lnSpc>
                <a:spcPct val="115000"/>
              </a:lnSpc>
              <a:spcBef>
                <a:spcPts val="0"/>
              </a:spcBef>
              <a:spcAft>
                <a:spcPts val="0"/>
              </a:spcAft>
              <a:buSzPts val="1800"/>
              <a:buNone/>
            </a:pPr>
            <a:r>
              <a:rPr b="1" lang="en-GB" sz="2400">
                <a:solidFill>
                  <a:srgbClr val="373737"/>
                </a:solidFill>
                <a:highlight>
                  <a:srgbClr val="FFFFFF"/>
                </a:highlight>
              </a:rPr>
              <a:t>QR CODE:</a:t>
            </a:r>
            <a:endParaRPr b="1" sz="2400">
              <a:solidFill>
                <a:srgbClr val="373737"/>
              </a:solidFill>
              <a:highlight>
                <a:srgbClr val="FFFFFF"/>
              </a:highlight>
            </a:endParaRPr>
          </a:p>
        </p:txBody>
      </p:sp>
      <p:pic>
        <p:nvPicPr>
          <p:cNvPr id="166" name="Google Shape;166;g1462eb10da2_0_87"/>
          <p:cNvPicPr preferRelativeResize="0"/>
          <p:nvPr/>
        </p:nvPicPr>
        <p:blipFill>
          <a:blip r:embed="rId6">
            <a:alphaModFix/>
          </a:blip>
          <a:stretch>
            <a:fillRect/>
          </a:stretch>
        </p:blipFill>
        <p:spPr>
          <a:xfrm>
            <a:off x="3310825" y="2220450"/>
            <a:ext cx="1946976" cy="16928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sp>
        <p:nvSpPr>
          <p:cNvPr id="323" name="Google Shape;323;g1462eb10da2_0_90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324" name="Google Shape;324;g1462eb10da2_0_906"/>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25" name="Google Shape;325;g1462eb10da2_0_906"/>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26" name="Google Shape;326;g1462eb10da2_0_906"/>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Q07</a:t>
            </a:r>
            <a:endParaRPr b="1" sz="2000">
              <a:solidFill>
                <a:srgbClr val="FFFFFF"/>
              </a:solidFill>
            </a:endParaRPr>
          </a:p>
        </p:txBody>
      </p:sp>
      <p:sp>
        <p:nvSpPr>
          <p:cNvPr id="327" name="Google Shape;327;g1462eb10da2_0_906"/>
          <p:cNvSpPr txBox="1"/>
          <p:nvPr/>
        </p:nvSpPr>
        <p:spPr>
          <a:xfrm>
            <a:off x="719550" y="1641725"/>
            <a:ext cx="7889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74088 = 6 x 6 x 6 x 7 x 7 x 7 = 6</a:t>
            </a:r>
            <a:r>
              <a:rPr baseline="30000" lang="en-GB">
                <a:solidFill>
                  <a:schemeClr val="dk1"/>
                </a:solidFill>
              </a:rPr>
              <a:t>3</a:t>
            </a:r>
            <a:r>
              <a:rPr lang="en-GB">
                <a:solidFill>
                  <a:schemeClr val="dk1"/>
                </a:solidFill>
              </a:rPr>
              <a:t> x 7</a:t>
            </a:r>
            <a:r>
              <a:rPr baseline="30000" lang="en-GB">
                <a:solidFill>
                  <a:schemeClr val="dk1"/>
                </a:solidFill>
              </a:rPr>
              <a:t>3</a:t>
            </a:r>
            <a:endParaRPr baseline="30000">
              <a:solidFill>
                <a:schemeClr val="dk1"/>
              </a:solidFill>
            </a:endParaRPr>
          </a:p>
          <a:p>
            <a:pPr indent="0" lvl="0" marL="0" rtl="0" algn="l">
              <a:lnSpc>
                <a:spcPct val="115000"/>
              </a:lnSpc>
              <a:spcBef>
                <a:spcPts val="0"/>
              </a:spcBef>
              <a:spcAft>
                <a:spcPts val="0"/>
              </a:spcAft>
              <a:buNone/>
            </a:pPr>
            <a:r>
              <a:rPr lang="en-GB">
                <a:solidFill>
                  <a:schemeClr val="dk1"/>
                </a:solidFill>
              </a:rPr>
              <a:t>Then the cube root of 74088 = 74088</a:t>
            </a:r>
            <a:r>
              <a:rPr baseline="30000" lang="en-GB">
                <a:solidFill>
                  <a:schemeClr val="dk1"/>
                </a:solidFill>
              </a:rPr>
              <a:t>(1/3)</a:t>
            </a:r>
            <a:r>
              <a:rPr lang="en-GB">
                <a:solidFill>
                  <a:schemeClr val="dk1"/>
                </a:solidFill>
              </a:rPr>
              <a:t> = (6</a:t>
            </a:r>
            <a:r>
              <a:rPr baseline="30000" lang="en-GB">
                <a:solidFill>
                  <a:schemeClr val="dk1"/>
                </a:solidFill>
              </a:rPr>
              <a:t>3</a:t>
            </a:r>
            <a:r>
              <a:rPr lang="en-GB">
                <a:solidFill>
                  <a:schemeClr val="dk1"/>
                </a:solidFill>
              </a:rPr>
              <a:t> x 7</a:t>
            </a:r>
            <a:r>
              <a:rPr baseline="30000" lang="en-GB">
                <a:solidFill>
                  <a:schemeClr val="dk1"/>
                </a:solidFill>
              </a:rPr>
              <a:t>3</a:t>
            </a:r>
            <a:r>
              <a:rPr lang="en-GB">
                <a:solidFill>
                  <a:schemeClr val="dk1"/>
                </a:solidFill>
              </a:rPr>
              <a:t>)</a:t>
            </a:r>
            <a:r>
              <a:rPr baseline="30000" lang="en-GB">
                <a:solidFill>
                  <a:schemeClr val="dk1"/>
                </a:solidFill>
              </a:rPr>
              <a:t>⅓</a:t>
            </a:r>
            <a:endParaRPr baseline="30000">
              <a:solidFill>
                <a:schemeClr val="dk1"/>
              </a:solidFill>
            </a:endParaRPr>
          </a:p>
          <a:p>
            <a:pPr indent="0" lvl="0" marL="0" rtl="0" algn="l">
              <a:lnSpc>
                <a:spcPct val="115000"/>
              </a:lnSpc>
              <a:spcBef>
                <a:spcPts val="0"/>
              </a:spcBef>
              <a:spcAft>
                <a:spcPts val="0"/>
              </a:spcAft>
              <a:buNone/>
            </a:pPr>
            <a:r>
              <a:rPr lang="en-GB">
                <a:solidFill>
                  <a:schemeClr val="dk1"/>
                </a:solidFill>
              </a:rPr>
              <a:t>6x7 = 42</a:t>
            </a:r>
            <a:endParaRPr>
              <a:solidFill>
                <a:schemeClr val="dk1"/>
              </a:solidFill>
            </a:endParaRPr>
          </a:p>
          <a:p>
            <a:pPr indent="0" lvl="0" marL="0" rtl="0" algn="l">
              <a:lnSpc>
                <a:spcPct val="115000"/>
              </a:lnSpc>
              <a:spcBef>
                <a:spcPts val="0"/>
              </a:spcBef>
              <a:spcAft>
                <a:spcPts val="0"/>
              </a:spcAft>
              <a:buNone/>
            </a:pPr>
            <a:r>
              <a:rPr lang="en-GB">
                <a:solidFill>
                  <a:schemeClr val="dk1"/>
                </a:solidFill>
              </a:rPr>
              <a:t>Hence the answer is 42.</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462eb10da2_0_626"/>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Find the least number which is used to multiply (4</a:t>
            </a:r>
            <a:r>
              <a:rPr baseline="30000" lang="en-GB">
                <a:solidFill>
                  <a:schemeClr val="dk1"/>
                </a:solidFill>
              </a:rPr>
              <a:t>2</a:t>
            </a:r>
            <a:r>
              <a:rPr lang="en-GB">
                <a:solidFill>
                  <a:schemeClr val="dk1"/>
                </a:solidFill>
              </a:rPr>
              <a:t> x 3</a:t>
            </a:r>
            <a:r>
              <a:rPr baseline="30000" lang="en-GB">
                <a:solidFill>
                  <a:schemeClr val="dk1"/>
                </a:solidFill>
              </a:rPr>
              <a:t>3</a:t>
            </a:r>
            <a:r>
              <a:rPr lang="en-GB">
                <a:solidFill>
                  <a:schemeClr val="dk1"/>
                </a:solidFill>
              </a:rPr>
              <a:t> x 6) to get a perfect cube.</a:t>
            </a:r>
            <a:endParaRPr>
              <a:solidFill>
                <a:schemeClr val="dk1"/>
              </a:solidFill>
            </a:endParaRPr>
          </a:p>
          <a:p>
            <a:pPr indent="0" lvl="0" marL="11430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120</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144</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169</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216</a:t>
            </a:r>
            <a:endParaRPr>
              <a:solidFill>
                <a:schemeClr val="dk1"/>
              </a:solidFill>
            </a:endParaRPr>
          </a:p>
        </p:txBody>
      </p:sp>
      <p:pic>
        <p:nvPicPr>
          <p:cNvPr id="333" name="Google Shape;333;g1462eb10da2_0_626"/>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34" name="Google Shape;334;g1462eb10da2_0_626"/>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35" name="Google Shape;335;g1462eb10da2_0_626"/>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8</a:t>
            </a:r>
            <a:endParaRPr b="1" i="0" sz="2000" u="none" cap="none" strike="noStrike">
              <a:solidFill>
                <a:srgbClr val="FFFFFF"/>
              </a:solidFill>
              <a:latin typeface="Arial"/>
              <a:ea typeface="Arial"/>
              <a:cs typeface="Arial"/>
              <a:sym typeface="Arial"/>
            </a:endParaRPr>
          </a:p>
        </p:txBody>
      </p:sp>
      <p:sp>
        <p:nvSpPr>
          <p:cNvPr id="336" name="Google Shape;336;g1462eb10da2_0_626"/>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B</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0" name="Shape 340"/>
        <p:cNvGrpSpPr/>
        <p:nvPr/>
      </p:nvGrpSpPr>
      <p:grpSpPr>
        <a:xfrm>
          <a:off x="0" y="0"/>
          <a:ext cx="0" cy="0"/>
          <a:chOff x="0" y="0"/>
          <a:chExt cx="0" cy="0"/>
        </a:xfrm>
      </p:grpSpPr>
      <p:sp>
        <p:nvSpPr>
          <p:cNvPr id="341" name="Google Shape;341;g1462eb10da2_0_914"/>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342" name="Google Shape;342;g1462eb10da2_0_914"/>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43" name="Google Shape;343;g1462eb10da2_0_914"/>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44" name="Google Shape;344;g1462eb10da2_0_914"/>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Q08</a:t>
            </a:r>
            <a:endParaRPr b="1" sz="2000">
              <a:solidFill>
                <a:srgbClr val="FFFFFF"/>
              </a:solidFill>
            </a:endParaRPr>
          </a:p>
        </p:txBody>
      </p:sp>
      <p:sp>
        <p:nvSpPr>
          <p:cNvPr id="345" name="Google Shape;345;g1462eb10da2_0_914"/>
          <p:cNvSpPr txBox="1"/>
          <p:nvPr/>
        </p:nvSpPr>
        <p:spPr>
          <a:xfrm>
            <a:off x="719550" y="1641725"/>
            <a:ext cx="7889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Given number is 4</a:t>
            </a:r>
            <a:r>
              <a:rPr baseline="30000" lang="en-GB">
                <a:solidFill>
                  <a:schemeClr val="dk1"/>
                </a:solidFill>
              </a:rPr>
              <a:t>2</a:t>
            </a:r>
            <a:r>
              <a:rPr lang="en-GB">
                <a:solidFill>
                  <a:schemeClr val="dk1"/>
                </a:solidFill>
              </a:rPr>
              <a:t> x 3</a:t>
            </a:r>
            <a:r>
              <a:rPr baseline="30000" lang="en-GB">
                <a:solidFill>
                  <a:schemeClr val="dk1"/>
                </a:solidFill>
              </a:rPr>
              <a:t>3</a:t>
            </a:r>
            <a:r>
              <a:rPr lang="en-GB">
                <a:solidFill>
                  <a:schemeClr val="dk1"/>
                </a:solidFill>
              </a:rPr>
              <a:t> x 6 i.e., 4 x 4 x 3 x 3 x 3 x 6</a:t>
            </a:r>
            <a:endParaRPr>
              <a:solidFill>
                <a:schemeClr val="dk1"/>
              </a:solidFill>
            </a:endParaRPr>
          </a:p>
          <a:p>
            <a:pPr indent="0" lvl="0" marL="0" rtl="0" algn="l">
              <a:lnSpc>
                <a:spcPct val="115000"/>
              </a:lnSpc>
              <a:spcBef>
                <a:spcPts val="0"/>
              </a:spcBef>
              <a:spcAft>
                <a:spcPts val="0"/>
              </a:spcAft>
              <a:buNone/>
            </a:pPr>
            <a:r>
              <a:rPr lang="en-GB">
                <a:solidFill>
                  <a:schemeClr val="dk1"/>
                </a:solidFill>
              </a:rPr>
              <a:t>If we multiply the above by 4 x 6 x 6 then we have the nearest cube (4</a:t>
            </a:r>
            <a:r>
              <a:rPr baseline="30000" lang="en-GB">
                <a:solidFill>
                  <a:schemeClr val="dk1"/>
                </a:solidFill>
              </a:rPr>
              <a:t>3</a:t>
            </a:r>
            <a:r>
              <a:rPr lang="en-GB">
                <a:solidFill>
                  <a:schemeClr val="dk1"/>
                </a:solidFill>
              </a:rPr>
              <a:t> x 3</a:t>
            </a:r>
            <a:r>
              <a:rPr baseline="30000" lang="en-GB">
                <a:solidFill>
                  <a:schemeClr val="dk1"/>
                </a:solidFill>
              </a:rPr>
              <a:t>3</a:t>
            </a:r>
            <a:r>
              <a:rPr lang="en-GB">
                <a:solidFill>
                  <a:schemeClr val="dk1"/>
                </a:solidFill>
              </a:rPr>
              <a:t> x 6</a:t>
            </a:r>
            <a:r>
              <a:rPr baseline="30000" lang="en-GB">
                <a:solidFill>
                  <a:schemeClr val="dk1"/>
                </a:solidFill>
              </a:rPr>
              <a:t>3</a:t>
            </a:r>
            <a:r>
              <a:rPr lang="en-GB">
                <a:solidFill>
                  <a:schemeClr val="dk1"/>
                </a:solidFill>
              </a:rPr>
              <a:t>) of the given number.</a:t>
            </a:r>
            <a:endParaRPr>
              <a:solidFill>
                <a:schemeClr val="dk1"/>
              </a:solidFill>
            </a:endParaRPr>
          </a:p>
          <a:p>
            <a:pPr indent="0" lvl="0" marL="0" rtl="0" algn="l">
              <a:lnSpc>
                <a:spcPct val="115000"/>
              </a:lnSpc>
              <a:spcBef>
                <a:spcPts val="0"/>
              </a:spcBef>
              <a:spcAft>
                <a:spcPts val="0"/>
              </a:spcAft>
              <a:buNone/>
            </a:pPr>
            <a:r>
              <a:rPr lang="en-GB">
                <a:solidFill>
                  <a:schemeClr val="dk1"/>
                </a:solidFill>
              </a:rPr>
              <a:t>Hence, the answer is 4 x 6 x 6 = 144.</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462eb10da2_0_642"/>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Find the least number that is multiplied by 3969 to get a number which is a perfect cube: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65</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72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63</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78</a:t>
            </a:r>
            <a:endParaRPr>
              <a:solidFill>
                <a:schemeClr val="dk1"/>
              </a:solidFill>
            </a:endParaRPr>
          </a:p>
        </p:txBody>
      </p:sp>
      <p:pic>
        <p:nvPicPr>
          <p:cNvPr id="351" name="Google Shape;351;g1462eb10da2_0_642"/>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52" name="Google Shape;352;g1462eb10da2_0_642"/>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53" name="Google Shape;353;g1462eb10da2_0_642"/>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9</a:t>
            </a:r>
            <a:endParaRPr b="1" i="0" sz="2000" u="none" cap="none" strike="noStrike">
              <a:solidFill>
                <a:srgbClr val="FFFFFF"/>
              </a:solidFill>
              <a:latin typeface="Arial"/>
              <a:ea typeface="Arial"/>
              <a:cs typeface="Arial"/>
              <a:sym typeface="Arial"/>
            </a:endParaRPr>
          </a:p>
        </p:txBody>
      </p:sp>
      <p:sp>
        <p:nvSpPr>
          <p:cNvPr id="354" name="Google Shape;354;g1462eb10da2_0_642"/>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C</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8" name="Shape 358"/>
        <p:cNvGrpSpPr/>
        <p:nvPr/>
      </p:nvGrpSpPr>
      <p:grpSpPr>
        <a:xfrm>
          <a:off x="0" y="0"/>
          <a:ext cx="0" cy="0"/>
          <a:chOff x="0" y="0"/>
          <a:chExt cx="0" cy="0"/>
        </a:xfrm>
      </p:grpSpPr>
      <p:sp>
        <p:nvSpPr>
          <p:cNvPr id="359" name="Google Shape;359;g1462eb10da2_0_92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360" name="Google Shape;360;g1462eb10da2_0_922"/>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61" name="Google Shape;361;g1462eb10da2_0_922"/>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62" name="Google Shape;362;g1462eb10da2_0_922"/>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Q09</a:t>
            </a:r>
            <a:endParaRPr b="1" sz="2000">
              <a:solidFill>
                <a:srgbClr val="FFFFFF"/>
              </a:solidFill>
            </a:endParaRPr>
          </a:p>
        </p:txBody>
      </p:sp>
      <p:sp>
        <p:nvSpPr>
          <p:cNvPr id="363" name="Google Shape;363;g1462eb10da2_0_922"/>
          <p:cNvSpPr txBox="1"/>
          <p:nvPr/>
        </p:nvSpPr>
        <p:spPr>
          <a:xfrm>
            <a:off x="719550" y="1641725"/>
            <a:ext cx="78894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Resolving the given 3969 as a product of prime factors as 3969 = 7 x 7 x 9 x 9 = 7</a:t>
            </a:r>
            <a:r>
              <a:rPr baseline="30000" lang="en-GB">
                <a:solidFill>
                  <a:schemeClr val="dk1"/>
                </a:solidFill>
              </a:rPr>
              <a:t>2</a:t>
            </a:r>
            <a:r>
              <a:rPr lang="en-GB">
                <a:solidFill>
                  <a:schemeClr val="dk1"/>
                </a:solidFill>
              </a:rPr>
              <a:t> x 9</a:t>
            </a:r>
            <a:r>
              <a:rPr baseline="30000" lang="en-GB">
                <a:solidFill>
                  <a:schemeClr val="dk1"/>
                </a:solidFill>
              </a:rPr>
              <a:t>2</a:t>
            </a:r>
            <a:endParaRPr baseline="30000">
              <a:solidFill>
                <a:schemeClr val="dk1"/>
              </a:solidFill>
            </a:endParaRPr>
          </a:p>
          <a:p>
            <a:pPr indent="0" lvl="0" marL="0" rtl="0" algn="l">
              <a:lnSpc>
                <a:spcPct val="115000"/>
              </a:lnSpc>
              <a:spcBef>
                <a:spcPts val="0"/>
              </a:spcBef>
              <a:spcAft>
                <a:spcPts val="0"/>
              </a:spcAft>
              <a:buNone/>
            </a:pPr>
            <a:r>
              <a:rPr lang="en-GB">
                <a:solidFill>
                  <a:schemeClr val="dk1"/>
                </a:solidFill>
              </a:rPr>
              <a:t>To make a number perfect cube, we have to multiply that number by the least number (7 x 9).</a:t>
            </a:r>
            <a:endParaRPr>
              <a:solidFill>
                <a:schemeClr val="dk1"/>
              </a:solidFill>
            </a:endParaRPr>
          </a:p>
          <a:p>
            <a:pPr indent="0" lvl="0" marL="0" rtl="0" algn="l">
              <a:lnSpc>
                <a:spcPct val="115000"/>
              </a:lnSpc>
              <a:spcBef>
                <a:spcPts val="0"/>
              </a:spcBef>
              <a:spcAft>
                <a:spcPts val="0"/>
              </a:spcAft>
              <a:buNone/>
            </a:pPr>
            <a:r>
              <a:rPr lang="en-GB">
                <a:solidFill>
                  <a:schemeClr val="dk1"/>
                </a:solidFill>
              </a:rPr>
              <a:t>(7 x 9) x 7</a:t>
            </a:r>
            <a:r>
              <a:rPr baseline="30000" lang="en-GB">
                <a:solidFill>
                  <a:schemeClr val="dk1"/>
                </a:solidFill>
              </a:rPr>
              <a:t>2</a:t>
            </a:r>
            <a:r>
              <a:rPr lang="en-GB">
                <a:solidFill>
                  <a:schemeClr val="dk1"/>
                </a:solidFill>
              </a:rPr>
              <a:t> x 9</a:t>
            </a:r>
            <a:r>
              <a:rPr baseline="30000" lang="en-GB">
                <a:solidFill>
                  <a:schemeClr val="dk1"/>
                </a:solidFill>
              </a:rPr>
              <a:t>2</a:t>
            </a:r>
            <a:r>
              <a:rPr lang="en-GB">
                <a:solidFill>
                  <a:schemeClr val="dk1"/>
                </a:solidFill>
              </a:rPr>
              <a:t> = 3969 x (7 x 9)</a:t>
            </a:r>
            <a:endParaRPr>
              <a:solidFill>
                <a:schemeClr val="dk1"/>
              </a:solidFill>
            </a:endParaRPr>
          </a:p>
          <a:p>
            <a:pPr indent="0" lvl="0" marL="0" rtl="0" algn="l">
              <a:lnSpc>
                <a:spcPct val="115000"/>
              </a:lnSpc>
              <a:spcBef>
                <a:spcPts val="0"/>
              </a:spcBef>
              <a:spcAft>
                <a:spcPts val="0"/>
              </a:spcAft>
              <a:buNone/>
            </a:pPr>
            <a:r>
              <a:rPr lang="en-GB">
                <a:solidFill>
                  <a:schemeClr val="dk1"/>
                </a:solidFill>
              </a:rPr>
              <a:t>7</a:t>
            </a:r>
            <a:r>
              <a:rPr baseline="30000" lang="en-GB">
                <a:solidFill>
                  <a:schemeClr val="dk1"/>
                </a:solidFill>
              </a:rPr>
              <a:t>3</a:t>
            </a:r>
            <a:r>
              <a:rPr lang="en-GB">
                <a:solidFill>
                  <a:schemeClr val="dk1"/>
                </a:solidFill>
              </a:rPr>
              <a:t> x 93 = 3969 x 63</a:t>
            </a:r>
            <a:endParaRPr>
              <a:solidFill>
                <a:schemeClr val="dk1"/>
              </a:solidFill>
            </a:endParaRPr>
          </a:p>
          <a:p>
            <a:pPr indent="0" lvl="0" marL="0" rtl="0" algn="l">
              <a:lnSpc>
                <a:spcPct val="115000"/>
              </a:lnSpc>
              <a:spcBef>
                <a:spcPts val="0"/>
              </a:spcBef>
              <a:spcAft>
                <a:spcPts val="0"/>
              </a:spcAft>
              <a:buNone/>
            </a:pPr>
            <a:r>
              <a:rPr lang="en-GB">
                <a:solidFill>
                  <a:schemeClr val="dk1"/>
                </a:solidFill>
              </a:rPr>
              <a:t>Hence, the answer is 63.</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g1462eb10da2_0_658"/>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69" name="Google Shape;369;g1462eb10da2_0_658"/>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70" name="Google Shape;370;g1462eb10da2_0_658"/>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Q10</a:t>
            </a:r>
            <a:endParaRPr b="1" i="0" sz="2000" u="none" cap="none" strike="noStrike">
              <a:solidFill>
                <a:srgbClr val="FFFFFF"/>
              </a:solidFill>
              <a:latin typeface="Arial"/>
              <a:ea typeface="Arial"/>
              <a:cs typeface="Arial"/>
              <a:sym typeface="Arial"/>
            </a:endParaRPr>
          </a:p>
        </p:txBody>
      </p:sp>
      <p:sp>
        <p:nvSpPr>
          <p:cNvPr id="371" name="Google Shape;371;g1462eb10da2_0_658"/>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D</a:t>
            </a:r>
            <a:endParaRPr b="0" i="0" sz="1600" u="none" cap="none" strike="noStrike">
              <a:solidFill>
                <a:schemeClr val="dk1"/>
              </a:solidFill>
              <a:latin typeface="Arial"/>
              <a:ea typeface="Arial"/>
              <a:cs typeface="Arial"/>
              <a:sym typeface="Arial"/>
            </a:endParaRPr>
          </a:p>
        </p:txBody>
      </p:sp>
      <p:pic>
        <p:nvPicPr>
          <p:cNvPr id="372" name="Google Shape;372;g1462eb10da2_0_658"/>
          <p:cNvPicPr preferRelativeResize="0"/>
          <p:nvPr/>
        </p:nvPicPr>
        <p:blipFill rotWithShape="1">
          <a:blip r:embed="rId5">
            <a:alphaModFix/>
          </a:blip>
          <a:srcRect b="0" l="0" r="0" t="0"/>
          <a:stretch/>
        </p:blipFill>
        <p:spPr>
          <a:xfrm>
            <a:off x="681775" y="1331275"/>
            <a:ext cx="4054900" cy="926125"/>
          </a:xfrm>
          <a:prstGeom prst="rect">
            <a:avLst/>
          </a:prstGeom>
          <a:noFill/>
          <a:ln>
            <a:noFill/>
          </a:ln>
        </p:spPr>
      </p:pic>
      <p:sp>
        <p:nvSpPr>
          <p:cNvPr id="373" name="Google Shape;373;g1462eb10da2_0_658"/>
          <p:cNvSpPr txBox="1"/>
          <p:nvPr/>
        </p:nvSpPr>
        <p:spPr>
          <a:xfrm>
            <a:off x="681775" y="2488475"/>
            <a:ext cx="30000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0.0002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0.002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0.02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0.2</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7" name="Shape 377"/>
        <p:cNvGrpSpPr/>
        <p:nvPr/>
      </p:nvGrpSpPr>
      <p:grpSpPr>
        <a:xfrm>
          <a:off x="0" y="0"/>
          <a:ext cx="0" cy="0"/>
          <a:chOff x="0" y="0"/>
          <a:chExt cx="0" cy="0"/>
        </a:xfrm>
      </p:grpSpPr>
      <p:sp>
        <p:nvSpPr>
          <p:cNvPr id="378" name="Google Shape;378;g1462eb10da2_0_93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379" name="Google Shape;379;g1462eb10da2_0_930"/>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80" name="Google Shape;380;g1462eb10da2_0_930"/>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81" name="Google Shape;381;g1462eb10da2_0_930"/>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Q10</a:t>
            </a:r>
            <a:endParaRPr b="1" sz="2000">
              <a:solidFill>
                <a:srgbClr val="FFFFFF"/>
              </a:solidFill>
            </a:endParaRPr>
          </a:p>
        </p:txBody>
      </p:sp>
      <p:sp>
        <p:nvSpPr>
          <p:cNvPr id="382" name="Google Shape;382;g1462eb10da2_0_930"/>
          <p:cNvSpPr txBox="1"/>
          <p:nvPr/>
        </p:nvSpPr>
        <p:spPr>
          <a:xfrm>
            <a:off x="719550" y="1641725"/>
            <a:ext cx="78894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1"/>
              </a:solidFill>
            </a:endParaRPr>
          </a:p>
          <a:p>
            <a:pPr indent="0" lvl="0" marL="152400" rtl="0" algn="l">
              <a:lnSpc>
                <a:spcPct val="115000"/>
              </a:lnSpc>
              <a:spcBef>
                <a:spcPts val="0"/>
              </a:spcBef>
              <a:spcAft>
                <a:spcPts val="0"/>
              </a:spcAft>
              <a:buNone/>
            </a:pPr>
            <a:r>
              <a:rPr lang="en-GB">
                <a:solidFill>
                  <a:schemeClr val="dk1"/>
                </a:solidFill>
              </a:rPr>
              <a:t>        √.000064</a:t>
            </a:r>
            <a:endParaRPr>
              <a:solidFill>
                <a:schemeClr val="dk1"/>
              </a:solidFill>
            </a:endParaRPr>
          </a:p>
          <a:p>
            <a:pPr indent="0" lvl="0" marL="152400" rtl="0" algn="l">
              <a:lnSpc>
                <a:spcPct val="115000"/>
              </a:lnSpc>
              <a:spcBef>
                <a:spcPts val="0"/>
              </a:spcBef>
              <a:spcAft>
                <a:spcPts val="0"/>
              </a:spcAft>
              <a:buNone/>
            </a:pPr>
            <a:r>
              <a:rPr lang="en-GB">
                <a:solidFill>
                  <a:schemeClr val="dk1"/>
                </a:solidFill>
              </a:rPr>
              <a:t>        	=√(64/10^6)</a:t>
            </a:r>
            <a:endParaRPr>
              <a:solidFill>
                <a:schemeClr val="dk1"/>
              </a:solidFill>
            </a:endParaRPr>
          </a:p>
          <a:p>
            <a:pPr indent="0" lvl="0" marL="152400" rtl="0" algn="l">
              <a:lnSpc>
                <a:spcPct val="115000"/>
              </a:lnSpc>
              <a:spcBef>
                <a:spcPts val="0"/>
              </a:spcBef>
              <a:spcAft>
                <a:spcPts val="0"/>
              </a:spcAft>
              <a:buNone/>
            </a:pPr>
            <a:r>
              <a:rPr lang="en-GB">
                <a:solidFill>
                  <a:schemeClr val="dk1"/>
                </a:solidFill>
              </a:rPr>
              <a:t>         	=8/10^3</a:t>
            </a:r>
            <a:endParaRPr>
              <a:solidFill>
                <a:schemeClr val="dk1"/>
              </a:solidFill>
            </a:endParaRPr>
          </a:p>
          <a:p>
            <a:pPr indent="0" lvl="0" marL="152400" rtl="0" algn="l">
              <a:lnSpc>
                <a:spcPct val="115000"/>
              </a:lnSpc>
              <a:spcBef>
                <a:spcPts val="0"/>
              </a:spcBef>
              <a:spcAft>
                <a:spcPts val="0"/>
              </a:spcAft>
              <a:buNone/>
            </a:pPr>
            <a:r>
              <a:rPr lang="en-GB">
                <a:solidFill>
                  <a:schemeClr val="dk1"/>
                </a:solidFill>
              </a:rPr>
              <a:t>         	=.008</a:t>
            </a:r>
            <a:endParaRPr>
              <a:solidFill>
                <a:schemeClr val="dk1"/>
              </a:solidFill>
            </a:endParaRPr>
          </a:p>
          <a:p>
            <a:pPr indent="0" lvl="0" marL="152400" rtl="0" algn="l">
              <a:lnSpc>
                <a:spcPct val="115000"/>
              </a:lnSpc>
              <a:spcBef>
                <a:spcPts val="0"/>
              </a:spcBef>
              <a:spcAft>
                <a:spcPts val="0"/>
              </a:spcAft>
              <a:buNone/>
            </a:pPr>
            <a:r>
              <a:rPr lang="en-GB">
                <a:solidFill>
                  <a:schemeClr val="dk1"/>
                </a:solidFill>
              </a:rPr>
              <a:t>         	=√(3&amp;.008)</a:t>
            </a:r>
            <a:endParaRPr>
              <a:solidFill>
                <a:schemeClr val="dk1"/>
              </a:solidFill>
            </a:endParaRPr>
          </a:p>
          <a:p>
            <a:pPr indent="0" lvl="0" marL="152400" rtl="0" algn="l">
              <a:lnSpc>
                <a:spcPct val="115000"/>
              </a:lnSpc>
              <a:spcBef>
                <a:spcPts val="0"/>
              </a:spcBef>
              <a:spcAft>
                <a:spcPts val="0"/>
              </a:spcAft>
              <a:buNone/>
            </a:pPr>
            <a:r>
              <a:rPr lang="en-GB">
                <a:solidFill>
                  <a:schemeClr val="dk1"/>
                </a:solidFill>
              </a:rPr>
              <a:t>         	=√(3&amp;8/1000)</a:t>
            </a:r>
            <a:endParaRPr>
              <a:solidFill>
                <a:schemeClr val="dk1"/>
              </a:solidFill>
            </a:endParaRPr>
          </a:p>
          <a:p>
            <a:pPr indent="0" lvl="0" marL="152400" rtl="0" algn="l">
              <a:lnSpc>
                <a:spcPct val="115000"/>
              </a:lnSpc>
              <a:spcBef>
                <a:spcPts val="0"/>
              </a:spcBef>
              <a:spcAft>
                <a:spcPts val="0"/>
              </a:spcAft>
              <a:buNone/>
            </a:pPr>
            <a:r>
              <a:rPr lang="en-GB">
                <a:solidFill>
                  <a:schemeClr val="dk1"/>
                </a:solidFill>
              </a:rPr>
              <a:t>         	=2/10</a:t>
            </a:r>
            <a:endParaRPr>
              <a:solidFill>
                <a:schemeClr val="dk1"/>
              </a:solidFill>
            </a:endParaRPr>
          </a:p>
          <a:p>
            <a:pPr indent="0" lvl="0" marL="457200" rtl="0" algn="l">
              <a:lnSpc>
                <a:spcPct val="115000"/>
              </a:lnSpc>
              <a:spcBef>
                <a:spcPts val="0"/>
              </a:spcBef>
              <a:spcAft>
                <a:spcPts val="800"/>
              </a:spcAft>
              <a:buNone/>
            </a:pPr>
            <a:r>
              <a:rPr lang="en-GB">
                <a:solidFill>
                  <a:schemeClr val="dk1"/>
                </a:solidFill>
              </a:rPr>
              <a:t>          =0.2</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462eb10da2_0_698"/>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largest four digit number which is a perfect cube, 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7000</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8000</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9261</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9999</a:t>
            </a:r>
            <a:endParaRPr>
              <a:solidFill>
                <a:schemeClr val="dk1"/>
              </a:solidFill>
            </a:endParaRPr>
          </a:p>
        </p:txBody>
      </p:sp>
      <p:pic>
        <p:nvPicPr>
          <p:cNvPr id="388" name="Google Shape;388;g1462eb10da2_0_698"/>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89" name="Google Shape;389;g1462eb10da2_0_698"/>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90" name="Google Shape;390;g1462eb10da2_0_698"/>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a:t>
            </a:r>
            <a:r>
              <a:rPr b="1" lang="en-GB" sz="2000">
                <a:solidFill>
                  <a:srgbClr val="FFFFFF"/>
                </a:solidFill>
              </a:rPr>
              <a:t>11</a:t>
            </a:r>
            <a:endParaRPr b="1" i="0" sz="2000" u="none" cap="none" strike="noStrike">
              <a:solidFill>
                <a:srgbClr val="FFFFFF"/>
              </a:solidFill>
              <a:latin typeface="Arial"/>
              <a:ea typeface="Arial"/>
              <a:cs typeface="Arial"/>
              <a:sym typeface="Arial"/>
            </a:endParaRPr>
          </a:p>
        </p:txBody>
      </p:sp>
      <p:sp>
        <p:nvSpPr>
          <p:cNvPr id="391" name="Google Shape;391;g1462eb10da2_0_698"/>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C</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5" name="Shape 395"/>
        <p:cNvGrpSpPr/>
        <p:nvPr/>
      </p:nvGrpSpPr>
      <p:grpSpPr>
        <a:xfrm>
          <a:off x="0" y="0"/>
          <a:ext cx="0" cy="0"/>
          <a:chOff x="0" y="0"/>
          <a:chExt cx="0" cy="0"/>
        </a:xfrm>
      </p:grpSpPr>
      <p:sp>
        <p:nvSpPr>
          <p:cNvPr id="396" name="Google Shape;396;g1462eb10da2_0_938"/>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397" name="Google Shape;397;g1462eb10da2_0_938"/>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398" name="Google Shape;398;g1462eb10da2_0_938"/>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399" name="Google Shape;399;g1462eb10da2_0_938"/>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Q11</a:t>
            </a:r>
            <a:endParaRPr b="1" sz="2000">
              <a:solidFill>
                <a:srgbClr val="FFFFFF"/>
              </a:solidFill>
            </a:endParaRPr>
          </a:p>
        </p:txBody>
      </p:sp>
      <p:sp>
        <p:nvSpPr>
          <p:cNvPr id="400" name="Google Shape;400;g1462eb10da2_0_938"/>
          <p:cNvSpPr txBox="1"/>
          <p:nvPr/>
        </p:nvSpPr>
        <p:spPr>
          <a:xfrm>
            <a:off x="719550" y="1641725"/>
            <a:ext cx="7889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21*21*21 = 9261</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462eb10da2_0_714"/>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400"/>
              <a:buFont typeface="Arial"/>
              <a:buNone/>
            </a:pPr>
            <a:r>
              <a:rPr lang="en-GB">
                <a:solidFill>
                  <a:schemeClr val="dk1"/>
                </a:solidFill>
              </a:rPr>
              <a:t>Find out the cube root of 1728</a:t>
            </a:r>
            <a:endParaRPr>
              <a:solidFill>
                <a:schemeClr val="dk1"/>
              </a:solidFill>
            </a:endParaRPr>
          </a:p>
          <a:p>
            <a:pPr indent="0" lvl="0" marL="0" rtl="0" algn="l">
              <a:lnSpc>
                <a:spcPct val="115000"/>
              </a:lnSpc>
              <a:spcBef>
                <a:spcPts val="0"/>
              </a:spcBef>
              <a:spcAft>
                <a:spcPts val="0"/>
              </a:spcAft>
              <a:buClr>
                <a:schemeClr val="dk1"/>
              </a:buClr>
              <a:buSzPts val="14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16</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13</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23</a:t>
            </a:r>
            <a:endParaRPr>
              <a:solidFill>
                <a:schemeClr val="dk1"/>
              </a:solidFill>
            </a:endParaRPr>
          </a:p>
        </p:txBody>
      </p:sp>
      <p:pic>
        <p:nvPicPr>
          <p:cNvPr id="406" name="Google Shape;406;g1462eb10da2_0_714"/>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407" name="Google Shape;407;g1462eb10da2_0_714"/>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408" name="Google Shape;408;g1462eb10da2_0_714"/>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a:t>
            </a:r>
            <a:r>
              <a:rPr b="1" lang="en-GB" sz="2000">
                <a:solidFill>
                  <a:srgbClr val="FFFFFF"/>
                </a:solidFill>
              </a:rPr>
              <a:t>12</a:t>
            </a:r>
            <a:endParaRPr b="1" i="0" sz="2000" u="none" cap="none" strike="noStrike">
              <a:solidFill>
                <a:srgbClr val="FFFFFF"/>
              </a:solidFill>
              <a:latin typeface="Arial"/>
              <a:ea typeface="Arial"/>
              <a:cs typeface="Arial"/>
              <a:sym typeface="Arial"/>
            </a:endParaRPr>
          </a:p>
        </p:txBody>
      </p:sp>
      <p:sp>
        <p:nvSpPr>
          <p:cNvPr id="409" name="Google Shape;409;g1462eb10da2_0_714"/>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A</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462eb10da2_0_209"/>
          <p:cNvSpPr txBox="1"/>
          <p:nvPr>
            <p:ph idx="1" type="body"/>
          </p:nvPr>
        </p:nvSpPr>
        <p:spPr>
          <a:xfrm>
            <a:off x="1328100" y="2073378"/>
            <a:ext cx="6487800" cy="926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3600"/>
              <a:buFont typeface="Arial"/>
              <a:buNone/>
            </a:pPr>
            <a:r>
              <a:rPr b="1" lang="en-GB" sz="3000">
                <a:solidFill>
                  <a:schemeClr val="dk1"/>
                </a:solidFill>
                <a:latin typeface="Verdana"/>
                <a:ea typeface="Verdana"/>
                <a:cs typeface="Verdana"/>
                <a:sym typeface="Verdana"/>
              </a:rPr>
              <a:t>CUBES AND CUBE ROOTS </a:t>
            </a:r>
            <a:endParaRPr b="1" sz="3000">
              <a:solidFill>
                <a:schemeClr val="dk1"/>
              </a:solidFill>
              <a:latin typeface="Verdana"/>
              <a:ea typeface="Verdana"/>
              <a:cs typeface="Verdana"/>
              <a:sym typeface="Verdana"/>
            </a:endParaRPr>
          </a:p>
        </p:txBody>
      </p:sp>
      <p:pic>
        <p:nvPicPr>
          <p:cNvPr id="172" name="Google Shape;172;g1462eb10da2_0_209"/>
          <p:cNvPicPr preferRelativeResize="0"/>
          <p:nvPr/>
        </p:nvPicPr>
        <p:blipFill rotWithShape="1">
          <a:blip r:embed="rId3">
            <a:alphaModFix/>
          </a:blip>
          <a:srcRect b="51127" l="41241" r="-23988" t="9529"/>
          <a:stretch/>
        </p:blipFill>
        <p:spPr>
          <a:xfrm>
            <a:off x="0" y="4073752"/>
            <a:ext cx="4457700" cy="1065625"/>
          </a:xfrm>
          <a:prstGeom prst="rect">
            <a:avLst/>
          </a:prstGeom>
          <a:noFill/>
          <a:ln>
            <a:noFill/>
          </a:ln>
        </p:spPr>
      </p:pic>
      <p:pic>
        <p:nvPicPr>
          <p:cNvPr id="173" name="Google Shape;173;g1462eb10da2_0_209"/>
          <p:cNvPicPr preferRelativeResize="0"/>
          <p:nvPr/>
        </p:nvPicPr>
        <p:blipFill rotWithShape="1">
          <a:blip r:embed="rId4">
            <a:alphaModFix/>
          </a:blip>
          <a:srcRect b="0" l="0" r="53855" t="0"/>
          <a:stretch/>
        </p:blipFill>
        <p:spPr>
          <a:xfrm>
            <a:off x="8096775" y="0"/>
            <a:ext cx="1047224" cy="1102725"/>
          </a:xfrm>
          <a:prstGeom prst="rect">
            <a:avLst/>
          </a:prstGeom>
          <a:noFill/>
          <a:ln>
            <a:noFill/>
          </a:ln>
        </p:spPr>
      </p:pic>
      <p:pic>
        <p:nvPicPr>
          <p:cNvPr id="174" name="Google Shape;174;g1462eb10da2_0_209"/>
          <p:cNvPicPr preferRelativeResize="0"/>
          <p:nvPr/>
        </p:nvPicPr>
        <p:blipFill rotWithShape="1">
          <a:blip r:embed="rId3">
            <a:alphaModFix/>
          </a:blip>
          <a:srcRect b="57237" l="8630" r="8622" t="0"/>
          <a:stretch/>
        </p:blipFill>
        <p:spPr>
          <a:xfrm flipH="1" rot="10800000">
            <a:off x="0" y="625"/>
            <a:ext cx="3564399" cy="926125"/>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3" name="Shape 413"/>
        <p:cNvGrpSpPr/>
        <p:nvPr/>
      </p:nvGrpSpPr>
      <p:grpSpPr>
        <a:xfrm>
          <a:off x="0" y="0"/>
          <a:ext cx="0" cy="0"/>
          <a:chOff x="0" y="0"/>
          <a:chExt cx="0" cy="0"/>
        </a:xfrm>
      </p:grpSpPr>
      <p:sp>
        <p:nvSpPr>
          <p:cNvPr id="414" name="Google Shape;414;g1462eb10da2_0_94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415" name="Google Shape;415;g1462eb10da2_0_946"/>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416" name="Google Shape;416;g1462eb10da2_0_946"/>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417" name="Google Shape;417;g1462eb10da2_0_946"/>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Q12</a:t>
            </a:r>
            <a:endParaRPr b="1" sz="2000">
              <a:solidFill>
                <a:srgbClr val="FFFFFF"/>
              </a:solidFill>
            </a:endParaRPr>
          </a:p>
        </p:txBody>
      </p:sp>
      <p:sp>
        <p:nvSpPr>
          <p:cNvPr id="418" name="Google Shape;418;g1462eb10da2_0_946"/>
          <p:cNvSpPr txBox="1"/>
          <p:nvPr/>
        </p:nvSpPr>
        <p:spPr>
          <a:xfrm>
            <a:off x="719550" y="1641725"/>
            <a:ext cx="7889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First we will do prime factorization.</a:t>
            </a:r>
            <a:endParaRPr>
              <a:solidFill>
                <a:schemeClr val="dk1"/>
              </a:solidFill>
            </a:endParaRPr>
          </a:p>
          <a:p>
            <a:pPr indent="0" lvl="0" marL="0" rtl="0" algn="l">
              <a:lnSpc>
                <a:spcPct val="115000"/>
              </a:lnSpc>
              <a:spcBef>
                <a:spcPts val="0"/>
              </a:spcBef>
              <a:spcAft>
                <a:spcPts val="0"/>
              </a:spcAft>
              <a:buNone/>
            </a:pPr>
            <a:r>
              <a:rPr lang="en-GB">
                <a:solidFill>
                  <a:schemeClr val="dk1"/>
                </a:solidFill>
              </a:rPr>
              <a:t>Prime factorization of 1728 is = 2 * 2 * 2 * 2 * 2 * 2 * 3* 3 * 3 </a:t>
            </a:r>
            <a:endParaRPr>
              <a:solidFill>
                <a:schemeClr val="dk1"/>
              </a:solidFill>
            </a:endParaRPr>
          </a:p>
          <a:p>
            <a:pPr indent="0" lvl="0" marL="0" rtl="0" algn="l">
              <a:lnSpc>
                <a:spcPct val="115000"/>
              </a:lnSpc>
              <a:spcBef>
                <a:spcPts val="0"/>
              </a:spcBef>
              <a:spcAft>
                <a:spcPts val="0"/>
              </a:spcAft>
              <a:buNone/>
            </a:pPr>
            <a:r>
              <a:rPr lang="en-GB">
                <a:solidFill>
                  <a:schemeClr val="dk1"/>
                </a:solidFill>
              </a:rPr>
              <a:t>                            			 = (2 * 2 * 3) * (2 * 2 * 3) * (2 * 2 * 3)  </a:t>
            </a:r>
            <a:endParaRPr>
              <a:solidFill>
                <a:schemeClr val="dk1"/>
              </a:solidFill>
            </a:endParaRPr>
          </a:p>
          <a:p>
            <a:pPr indent="457200" lvl="0" marL="2286000" rtl="0" algn="l">
              <a:lnSpc>
                <a:spcPct val="115000"/>
              </a:lnSpc>
              <a:spcBef>
                <a:spcPts val="0"/>
              </a:spcBef>
              <a:spcAft>
                <a:spcPts val="0"/>
              </a:spcAft>
              <a:buNone/>
            </a:pPr>
            <a:r>
              <a:rPr lang="en-GB">
                <a:solidFill>
                  <a:schemeClr val="dk1"/>
                </a:solidFill>
              </a:rPr>
              <a:t> = 12 * 12 * 12 the cube root of 1728 is 12.</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462eb10da2_0_730"/>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Find the cube root of 15625.</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19</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23</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25</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21</a:t>
            </a:r>
            <a:endParaRPr>
              <a:solidFill>
                <a:schemeClr val="dk1"/>
              </a:solidFill>
            </a:endParaRPr>
          </a:p>
        </p:txBody>
      </p:sp>
      <p:pic>
        <p:nvPicPr>
          <p:cNvPr id="424" name="Google Shape;424;g1462eb10da2_0_730"/>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425" name="Google Shape;425;g1462eb10da2_0_730"/>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426" name="Google Shape;426;g1462eb10da2_0_730"/>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a:t>
            </a:r>
            <a:r>
              <a:rPr b="1" lang="en-GB" sz="2000">
                <a:solidFill>
                  <a:srgbClr val="FFFFFF"/>
                </a:solidFill>
              </a:rPr>
              <a:t>13</a:t>
            </a:r>
            <a:endParaRPr b="1" i="0" sz="2000" u="none" cap="none" strike="noStrike">
              <a:solidFill>
                <a:srgbClr val="FFFFFF"/>
              </a:solidFill>
              <a:latin typeface="Arial"/>
              <a:ea typeface="Arial"/>
              <a:cs typeface="Arial"/>
              <a:sym typeface="Arial"/>
            </a:endParaRPr>
          </a:p>
        </p:txBody>
      </p:sp>
      <p:sp>
        <p:nvSpPr>
          <p:cNvPr id="427" name="Google Shape;427;g1462eb10da2_0_730"/>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C</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1" name="Shape 431"/>
        <p:cNvGrpSpPr/>
        <p:nvPr/>
      </p:nvGrpSpPr>
      <p:grpSpPr>
        <a:xfrm>
          <a:off x="0" y="0"/>
          <a:ext cx="0" cy="0"/>
          <a:chOff x="0" y="0"/>
          <a:chExt cx="0" cy="0"/>
        </a:xfrm>
      </p:grpSpPr>
      <p:sp>
        <p:nvSpPr>
          <p:cNvPr id="432" name="Google Shape;432;g1462eb10da2_0_954"/>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433" name="Google Shape;433;g1462eb10da2_0_954"/>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434" name="Google Shape;434;g1462eb10da2_0_954"/>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435" name="Google Shape;435;g1462eb10da2_0_954"/>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Q13</a:t>
            </a:r>
            <a:endParaRPr b="1" sz="2000">
              <a:solidFill>
                <a:srgbClr val="FFFFFF"/>
              </a:solidFill>
            </a:endParaRPr>
          </a:p>
        </p:txBody>
      </p:sp>
      <p:sp>
        <p:nvSpPr>
          <p:cNvPr id="436" name="Google Shape;436;g1462eb10da2_0_954"/>
          <p:cNvSpPr txBox="1"/>
          <p:nvPr/>
        </p:nvSpPr>
        <p:spPr>
          <a:xfrm>
            <a:off x="719550" y="1641725"/>
            <a:ext cx="78894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The factors of 15625 are = 5 * 5 * 5 * 5 * 5 * 5.</a:t>
            </a:r>
            <a:endParaRPr>
              <a:solidFill>
                <a:schemeClr val="dk1"/>
              </a:solidFill>
            </a:endParaRPr>
          </a:p>
          <a:p>
            <a:pPr indent="0" lvl="0" marL="1828800" rtl="0" algn="l">
              <a:lnSpc>
                <a:spcPct val="115000"/>
              </a:lnSpc>
              <a:spcBef>
                <a:spcPts val="0"/>
              </a:spcBef>
              <a:spcAft>
                <a:spcPts val="0"/>
              </a:spcAft>
              <a:buNone/>
            </a:pPr>
            <a:r>
              <a:rPr lang="en-GB">
                <a:solidFill>
                  <a:schemeClr val="dk1"/>
                </a:solidFill>
              </a:rPr>
              <a:t>   = (5 * 5) * (5 * 5) * (5 * 5)</a:t>
            </a:r>
            <a:endParaRPr>
              <a:solidFill>
                <a:schemeClr val="dk1"/>
              </a:solidFill>
            </a:endParaRPr>
          </a:p>
          <a:p>
            <a:pPr indent="457200" lvl="0" marL="1371600" rtl="0" algn="l">
              <a:lnSpc>
                <a:spcPct val="115000"/>
              </a:lnSpc>
              <a:spcBef>
                <a:spcPts val="0"/>
              </a:spcBef>
              <a:spcAft>
                <a:spcPts val="0"/>
              </a:spcAft>
              <a:buNone/>
            </a:pPr>
            <a:r>
              <a:rPr lang="en-GB">
                <a:solidFill>
                  <a:schemeClr val="dk1"/>
                </a:solidFill>
              </a:rPr>
              <a:t>   =25 * 25 * 25 Þ the cube root of 15625 is 25.</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462eb10da2_0_746"/>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Find the smallest number by which 73002 should be divided so as to make it a perfect cube.</a:t>
            </a:r>
            <a:endParaRPr>
              <a:solidFill>
                <a:schemeClr val="dk1"/>
              </a:solidFill>
            </a:endParaRPr>
          </a:p>
          <a:p>
            <a:pPr indent="0" lvl="0" marL="114300" rtl="0" algn="l">
              <a:lnSpc>
                <a:spcPct val="115000"/>
              </a:lnSpc>
              <a:spcBef>
                <a:spcPts val="0"/>
              </a:spcBef>
              <a:spcAft>
                <a:spcPts val="0"/>
              </a:spcAft>
              <a:buClr>
                <a:schemeClr val="dk1"/>
              </a:buClr>
              <a:buSzPts val="11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6</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7</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 11</a:t>
            </a:r>
            <a:endParaRPr>
              <a:solidFill>
                <a:schemeClr val="dk1"/>
              </a:solidFill>
            </a:endParaRPr>
          </a:p>
        </p:txBody>
      </p:sp>
      <p:pic>
        <p:nvPicPr>
          <p:cNvPr id="442" name="Google Shape;442;g1462eb10da2_0_746"/>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443" name="Google Shape;443;g1462eb10da2_0_746"/>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444" name="Google Shape;444;g1462eb10da2_0_746"/>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a:t>
            </a:r>
            <a:r>
              <a:rPr b="1" lang="en-GB" sz="2000">
                <a:solidFill>
                  <a:srgbClr val="FFFFFF"/>
                </a:solidFill>
              </a:rPr>
              <a:t>14</a:t>
            </a:r>
            <a:endParaRPr b="1" i="0" sz="2000" u="none" cap="none" strike="noStrike">
              <a:solidFill>
                <a:srgbClr val="FFFFFF"/>
              </a:solidFill>
              <a:latin typeface="Arial"/>
              <a:ea typeface="Arial"/>
              <a:cs typeface="Arial"/>
              <a:sym typeface="Arial"/>
            </a:endParaRPr>
          </a:p>
        </p:txBody>
      </p:sp>
      <p:sp>
        <p:nvSpPr>
          <p:cNvPr id="445" name="Google Shape;445;g1462eb10da2_0_746"/>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B</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9" name="Shape 449"/>
        <p:cNvGrpSpPr/>
        <p:nvPr/>
      </p:nvGrpSpPr>
      <p:grpSpPr>
        <a:xfrm>
          <a:off x="0" y="0"/>
          <a:ext cx="0" cy="0"/>
          <a:chOff x="0" y="0"/>
          <a:chExt cx="0" cy="0"/>
        </a:xfrm>
      </p:grpSpPr>
      <p:sp>
        <p:nvSpPr>
          <p:cNvPr id="450" name="Google Shape;450;g147dace60c8_0_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451" name="Google Shape;451;g147dace60c8_0_0"/>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452" name="Google Shape;452;g147dace60c8_0_0"/>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453" name="Google Shape;453;g147dace60c8_0_0"/>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Q14</a:t>
            </a:r>
            <a:endParaRPr b="1" sz="2000">
              <a:solidFill>
                <a:srgbClr val="FFFFFF"/>
              </a:solidFill>
            </a:endParaRPr>
          </a:p>
        </p:txBody>
      </p:sp>
      <p:sp>
        <p:nvSpPr>
          <p:cNvPr id="454" name="Google Shape;454;g147dace60c8_0_0"/>
          <p:cNvSpPr txBox="1"/>
          <p:nvPr/>
        </p:nvSpPr>
        <p:spPr>
          <a:xfrm>
            <a:off x="719550" y="1641725"/>
            <a:ext cx="7889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prime factorization of the number 73002 is </a:t>
            </a:r>
            <a:r>
              <a:rPr lang="en-GB" u="sng">
                <a:solidFill>
                  <a:schemeClr val="dk1"/>
                </a:solidFill>
              </a:rPr>
              <a:t>23 * 23 * 23</a:t>
            </a:r>
            <a:r>
              <a:rPr lang="en-GB">
                <a:solidFill>
                  <a:schemeClr val="dk1"/>
                </a:solidFill>
              </a:rPr>
              <a:t> * 2 * 3.</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you can see 23 already appears three times, there is a single 2 and a single 3.</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This implies if this number is divided by 6, it will become a perfect cube.</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Hence the answer to the question will be 6.</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147dace60c8_0_8"/>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400"/>
              <a:buFont typeface="Arial"/>
              <a:buNone/>
            </a:pPr>
            <a:r>
              <a:rPr lang="en-GB">
                <a:solidFill>
                  <a:schemeClr val="dk1"/>
                </a:solidFill>
                <a:highlight>
                  <a:schemeClr val="lt1"/>
                </a:highlight>
              </a:rPr>
              <a:t>The cube root of .000216 is</a:t>
            </a:r>
            <a:endParaRPr>
              <a:solidFill>
                <a:schemeClr val="dk1"/>
              </a:solidFill>
              <a:highlight>
                <a:schemeClr val="lt1"/>
              </a:highlight>
            </a:endParaRPr>
          </a:p>
          <a:p>
            <a:pPr indent="0" lvl="0" marL="0" rtl="0" algn="l">
              <a:lnSpc>
                <a:spcPct val="115000"/>
              </a:lnSpc>
              <a:spcBef>
                <a:spcPts val="0"/>
              </a:spcBef>
              <a:spcAft>
                <a:spcPts val="0"/>
              </a:spcAft>
              <a:buClr>
                <a:schemeClr val="dk1"/>
              </a:buClr>
              <a:buSzPts val="1400"/>
              <a:buFont typeface="Arial"/>
              <a:buNone/>
            </a:pPr>
            <a:r>
              <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.6</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.06</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.007</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.87</a:t>
            </a:r>
            <a:endParaRPr>
              <a:solidFill>
                <a:schemeClr val="dk1"/>
              </a:solidFill>
            </a:endParaRPr>
          </a:p>
        </p:txBody>
      </p:sp>
      <p:pic>
        <p:nvPicPr>
          <p:cNvPr id="460" name="Google Shape;460;g147dace60c8_0_8"/>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461" name="Google Shape;461;g147dace60c8_0_8"/>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462" name="Google Shape;462;g147dace60c8_0_8"/>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a:t>
            </a:r>
            <a:r>
              <a:rPr b="1" lang="en-GB" sz="2000">
                <a:solidFill>
                  <a:srgbClr val="FFFFFF"/>
                </a:solidFill>
              </a:rPr>
              <a:t>15</a:t>
            </a:r>
            <a:endParaRPr b="1" i="0" sz="2000" u="none" cap="none" strike="noStrike">
              <a:solidFill>
                <a:srgbClr val="FFFFFF"/>
              </a:solidFill>
              <a:latin typeface="Arial"/>
              <a:ea typeface="Arial"/>
              <a:cs typeface="Arial"/>
              <a:sym typeface="Arial"/>
            </a:endParaRPr>
          </a:p>
        </p:txBody>
      </p:sp>
      <p:sp>
        <p:nvSpPr>
          <p:cNvPr id="463" name="Google Shape;463;g147dace60c8_0_8"/>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B</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7" name="Shape 467"/>
        <p:cNvGrpSpPr/>
        <p:nvPr/>
      </p:nvGrpSpPr>
      <p:grpSpPr>
        <a:xfrm>
          <a:off x="0" y="0"/>
          <a:ext cx="0" cy="0"/>
          <a:chOff x="0" y="0"/>
          <a:chExt cx="0" cy="0"/>
        </a:xfrm>
      </p:grpSpPr>
      <p:sp>
        <p:nvSpPr>
          <p:cNvPr id="468" name="Google Shape;468;g147dace60c8_0_1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469" name="Google Shape;469;g147dace60c8_0_16"/>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470" name="Google Shape;470;g147dace60c8_0_16"/>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471" name="Google Shape;471;g147dace60c8_0_16"/>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Q15</a:t>
            </a:r>
            <a:endParaRPr b="1" sz="2000">
              <a:solidFill>
                <a:srgbClr val="FFFFFF"/>
              </a:solidFill>
            </a:endParaRPr>
          </a:p>
        </p:txBody>
      </p:sp>
      <p:sp>
        <p:nvSpPr>
          <p:cNvPr id="472" name="Google Shape;472;g147dace60c8_0_16"/>
          <p:cNvSpPr txBox="1"/>
          <p:nvPr/>
        </p:nvSpPr>
        <p:spPr>
          <a:xfrm>
            <a:off x="719550" y="1641725"/>
            <a:ext cx="78894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500">
                <a:solidFill>
                  <a:schemeClr val="dk1"/>
                </a:solidFill>
              </a:rPr>
              <a:t>=(0.000216)^(⅓)</a:t>
            </a:r>
            <a:endParaRPr sz="1500">
              <a:solidFill>
                <a:schemeClr val="dk1"/>
              </a:solidFill>
            </a:endParaRPr>
          </a:p>
          <a:p>
            <a:pPr indent="0" lvl="0" marL="0" rtl="0" algn="l">
              <a:lnSpc>
                <a:spcPct val="115000"/>
              </a:lnSpc>
              <a:spcBef>
                <a:spcPts val="0"/>
              </a:spcBef>
              <a:spcAft>
                <a:spcPts val="0"/>
              </a:spcAft>
              <a:buNone/>
            </a:pPr>
            <a:r>
              <a:rPr lang="en-GB" sz="1500">
                <a:solidFill>
                  <a:schemeClr val="dk1"/>
                </a:solidFill>
              </a:rPr>
              <a:t>=(216)^(⅓)/(10)^2</a:t>
            </a:r>
            <a:endParaRPr sz="1500">
              <a:solidFill>
                <a:schemeClr val="dk1"/>
              </a:solidFill>
            </a:endParaRPr>
          </a:p>
          <a:p>
            <a:pPr indent="0" lvl="0" marL="0" rtl="0" algn="l">
              <a:lnSpc>
                <a:spcPct val="115000"/>
              </a:lnSpc>
              <a:spcBef>
                <a:spcPts val="0"/>
              </a:spcBef>
              <a:spcAft>
                <a:spcPts val="0"/>
              </a:spcAft>
              <a:buNone/>
            </a:pPr>
            <a:r>
              <a:rPr lang="en-GB" sz="1500">
                <a:solidFill>
                  <a:schemeClr val="dk1"/>
                </a:solidFill>
              </a:rPr>
              <a:t>=6/10</a:t>
            </a:r>
            <a:r>
              <a:rPr baseline="30000" lang="en-GB" sz="1500">
                <a:solidFill>
                  <a:schemeClr val="dk1"/>
                </a:solidFill>
              </a:rPr>
              <a:t>2</a:t>
            </a:r>
            <a:endParaRPr baseline="30000" sz="1500">
              <a:solidFill>
                <a:schemeClr val="dk1"/>
              </a:solidFill>
            </a:endParaRPr>
          </a:p>
          <a:p>
            <a:pPr indent="0" lvl="0" marL="0" rtl="0" algn="l">
              <a:lnSpc>
                <a:spcPct val="115000"/>
              </a:lnSpc>
              <a:spcBef>
                <a:spcPts val="0"/>
              </a:spcBef>
              <a:spcAft>
                <a:spcPts val="0"/>
              </a:spcAft>
              <a:buNone/>
            </a:pPr>
            <a:r>
              <a:rPr lang="en-GB" sz="1500">
                <a:solidFill>
                  <a:schemeClr val="dk1"/>
                </a:solidFill>
                <a:highlight>
                  <a:schemeClr val="lt1"/>
                </a:highlight>
              </a:rPr>
              <a:t>=6/100 </a:t>
            </a:r>
            <a:endParaRPr sz="1500">
              <a:solidFill>
                <a:schemeClr val="dk1"/>
              </a:solidFill>
              <a:highlight>
                <a:schemeClr val="lt1"/>
              </a:highlight>
            </a:endParaRPr>
          </a:p>
          <a:p>
            <a:pPr indent="0" lvl="0" marL="0" rtl="0" algn="l">
              <a:lnSpc>
                <a:spcPct val="115000"/>
              </a:lnSpc>
              <a:spcBef>
                <a:spcPts val="0"/>
              </a:spcBef>
              <a:spcAft>
                <a:spcPts val="0"/>
              </a:spcAft>
              <a:buNone/>
            </a:pPr>
            <a:r>
              <a:rPr lang="en-GB" sz="1500">
                <a:solidFill>
                  <a:schemeClr val="dk1"/>
                </a:solidFill>
                <a:highlight>
                  <a:schemeClr val="lt1"/>
                </a:highlight>
              </a:rPr>
              <a:t>=0.06</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147dace60c8_0_89"/>
          <p:cNvSpPr/>
          <p:nvPr/>
        </p:nvSpPr>
        <p:spPr>
          <a:xfrm>
            <a:off x="-25350" y="-7313"/>
            <a:ext cx="9169200" cy="1088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8" name="Google Shape;478;g147dace60c8_0_89"/>
          <p:cNvSpPr txBox="1"/>
          <p:nvPr/>
        </p:nvSpPr>
        <p:spPr>
          <a:xfrm>
            <a:off x="2419350" y="2058175"/>
            <a:ext cx="4248600" cy="774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GB" sz="5400" u="none" cap="none" strike="noStrike">
                <a:solidFill>
                  <a:schemeClr val="dk1"/>
                </a:solidFill>
                <a:latin typeface="Arial"/>
                <a:ea typeface="Arial"/>
                <a:cs typeface="Arial"/>
                <a:sym typeface="Arial"/>
              </a:rPr>
              <a:t>THANK YOU</a:t>
            </a:r>
            <a:endParaRPr b="0" i="0" sz="5400" u="none" cap="none" strike="noStrike">
              <a:solidFill>
                <a:schemeClr val="dk1"/>
              </a:solidFill>
              <a:latin typeface="Arial"/>
              <a:ea typeface="Arial"/>
              <a:cs typeface="Arial"/>
              <a:sym typeface="Arial"/>
            </a:endParaRPr>
          </a:p>
        </p:txBody>
      </p:sp>
      <p:pic>
        <p:nvPicPr>
          <p:cNvPr id="479" name="Google Shape;479;g147dace60c8_0_89"/>
          <p:cNvPicPr preferRelativeResize="0"/>
          <p:nvPr/>
        </p:nvPicPr>
        <p:blipFill rotWithShape="1">
          <a:blip r:embed="rId3">
            <a:alphaModFix/>
          </a:blip>
          <a:srcRect b="0" l="0" r="0" t="0"/>
          <a:stretch/>
        </p:blipFill>
        <p:spPr>
          <a:xfrm>
            <a:off x="174312" y="1368213"/>
            <a:ext cx="1979523" cy="2407088"/>
          </a:xfrm>
          <a:prstGeom prst="rect">
            <a:avLst/>
          </a:prstGeom>
          <a:noFill/>
          <a:ln>
            <a:noFill/>
          </a:ln>
        </p:spPr>
      </p:pic>
      <p:sp>
        <p:nvSpPr>
          <p:cNvPr id="480" name="Google Shape;480;g147dace60c8_0_89"/>
          <p:cNvSpPr txBox="1"/>
          <p:nvPr/>
        </p:nvSpPr>
        <p:spPr>
          <a:xfrm>
            <a:off x="1022925" y="363447"/>
            <a:ext cx="1673400" cy="41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chemeClr val="dk1"/>
                </a:solidFill>
                <a:latin typeface="Calibri"/>
                <a:ea typeface="Calibri"/>
                <a:cs typeface="Calibri"/>
                <a:sym typeface="Calibri"/>
              </a:rPr>
              <a:t>/ethnuscodemithra</a:t>
            </a:r>
            <a:endParaRPr b="0" i="0" sz="1200" u="none" cap="none" strike="noStrike">
              <a:solidFill>
                <a:schemeClr val="dk1"/>
              </a:solidFill>
              <a:latin typeface="Calibri"/>
              <a:ea typeface="Calibri"/>
              <a:cs typeface="Calibri"/>
              <a:sym typeface="Calibri"/>
            </a:endParaRPr>
          </a:p>
        </p:txBody>
      </p:sp>
      <p:pic>
        <p:nvPicPr>
          <p:cNvPr id="481" name="Google Shape;481;g147dace60c8_0_89"/>
          <p:cNvPicPr preferRelativeResize="0"/>
          <p:nvPr/>
        </p:nvPicPr>
        <p:blipFill rotWithShape="1">
          <a:blip r:embed="rId4">
            <a:alphaModFix/>
          </a:blip>
          <a:srcRect b="0" l="0" r="0" t="0"/>
          <a:stretch/>
        </p:blipFill>
        <p:spPr>
          <a:xfrm>
            <a:off x="300225" y="213608"/>
            <a:ext cx="713224" cy="644936"/>
          </a:xfrm>
          <a:prstGeom prst="rect">
            <a:avLst/>
          </a:prstGeom>
          <a:noFill/>
          <a:ln>
            <a:noFill/>
          </a:ln>
        </p:spPr>
      </p:pic>
      <p:pic>
        <p:nvPicPr>
          <p:cNvPr id="482" name="Google Shape;482;g147dace60c8_0_89"/>
          <p:cNvPicPr preferRelativeResize="0"/>
          <p:nvPr/>
        </p:nvPicPr>
        <p:blipFill rotWithShape="1">
          <a:blip r:embed="rId5">
            <a:alphaModFix/>
          </a:blip>
          <a:srcRect b="0" l="0" r="0" t="0"/>
          <a:stretch/>
        </p:blipFill>
        <p:spPr>
          <a:xfrm>
            <a:off x="5388850" y="226355"/>
            <a:ext cx="644913" cy="644943"/>
          </a:xfrm>
          <a:prstGeom prst="rect">
            <a:avLst/>
          </a:prstGeom>
          <a:noFill/>
          <a:ln>
            <a:noFill/>
          </a:ln>
        </p:spPr>
      </p:pic>
      <p:sp>
        <p:nvSpPr>
          <p:cNvPr id="483" name="Google Shape;483;g147dace60c8_0_89"/>
          <p:cNvSpPr txBox="1"/>
          <p:nvPr/>
        </p:nvSpPr>
        <p:spPr>
          <a:xfrm>
            <a:off x="6025875" y="363447"/>
            <a:ext cx="898200" cy="41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1200" u="none" cap="none" strike="noStrike">
                <a:solidFill>
                  <a:srgbClr val="4A86E8"/>
                </a:solidFill>
                <a:latin typeface="Calibri"/>
                <a:ea typeface="Calibri"/>
                <a:cs typeface="Calibri"/>
                <a:sym typeface="Calibri"/>
              </a:rPr>
              <a:t>/ethnus</a:t>
            </a:r>
            <a:endParaRPr b="1" i="0" sz="1200" u="none" cap="none" strike="noStrike">
              <a:solidFill>
                <a:srgbClr val="4A86E8"/>
              </a:solidFill>
              <a:latin typeface="Proxima Nova"/>
              <a:ea typeface="Proxima Nova"/>
              <a:cs typeface="Proxima Nova"/>
              <a:sym typeface="Proxima Nova"/>
            </a:endParaRPr>
          </a:p>
        </p:txBody>
      </p:sp>
      <p:sp>
        <p:nvSpPr>
          <p:cNvPr id="484" name="Google Shape;484;g147dace60c8_0_89"/>
          <p:cNvSpPr txBox="1"/>
          <p:nvPr/>
        </p:nvSpPr>
        <p:spPr>
          <a:xfrm>
            <a:off x="3575139" y="374446"/>
            <a:ext cx="1673400" cy="41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200" u="none" cap="none" strike="noStrike">
                <a:solidFill>
                  <a:srgbClr val="FF0000"/>
                </a:solidFill>
                <a:latin typeface="Calibri"/>
                <a:ea typeface="Calibri"/>
                <a:cs typeface="Calibri"/>
                <a:sym typeface="Calibri"/>
              </a:rPr>
              <a:t>Ethnus Codemithra</a:t>
            </a:r>
            <a:endParaRPr b="0" i="0" sz="1200" u="none" cap="none" strike="noStrike">
              <a:solidFill>
                <a:srgbClr val="FF0000"/>
              </a:solidFill>
              <a:latin typeface="Calibri"/>
              <a:ea typeface="Calibri"/>
              <a:cs typeface="Calibri"/>
              <a:sym typeface="Calibri"/>
            </a:endParaRPr>
          </a:p>
        </p:txBody>
      </p:sp>
      <p:pic>
        <p:nvPicPr>
          <p:cNvPr id="485" name="Google Shape;485;g147dace60c8_0_89"/>
          <p:cNvPicPr preferRelativeResize="0"/>
          <p:nvPr/>
        </p:nvPicPr>
        <p:blipFill rotWithShape="1">
          <a:blip r:embed="rId6">
            <a:alphaModFix/>
          </a:blip>
          <a:srcRect b="0" l="2901" r="2901" t="0"/>
          <a:stretch/>
        </p:blipFill>
        <p:spPr>
          <a:xfrm>
            <a:off x="7065600" y="215383"/>
            <a:ext cx="608215" cy="644918"/>
          </a:xfrm>
          <a:prstGeom prst="rect">
            <a:avLst/>
          </a:prstGeom>
          <a:noFill/>
          <a:ln>
            <a:noFill/>
          </a:ln>
        </p:spPr>
      </p:pic>
      <p:sp>
        <p:nvSpPr>
          <p:cNvPr id="486" name="Google Shape;486;g147dace60c8_0_89"/>
          <p:cNvSpPr txBox="1"/>
          <p:nvPr/>
        </p:nvSpPr>
        <p:spPr>
          <a:xfrm>
            <a:off x="7689950" y="374444"/>
            <a:ext cx="1320600" cy="41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0000"/>
              </a:buClr>
              <a:buSzPts val="1200"/>
              <a:buFont typeface="Calibri"/>
              <a:buNone/>
            </a:pPr>
            <a:r>
              <a:rPr b="0" i="0" lang="en-GB" sz="1200" u="none" cap="none" strike="noStrike">
                <a:solidFill>
                  <a:srgbClr val="FF0000"/>
                </a:solidFill>
                <a:latin typeface="Calibri"/>
                <a:ea typeface="Calibri"/>
                <a:cs typeface="Calibri"/>
                <a:sym typeface="Calibri"/>
              </a:rPr>
              <a:t>/code_mithra</a:t>
            </a:r>
            <a:endParaRPr b="0" i="0" sz="1200" u="none" cap="none" strike="noStrike">
              <a:solidFill>
                <a:srgbClr val="FF0000"/>
              </a:solidFill>
              <a:latin typeface="Calibri"/>
              <a:ea typeface="Calibri"/>
              <a:cs typeface="Calibri"/>
              <a:sym typeface="Calibri"/>
            </a:endParaRPr>
          </a:p>
        </p:txBody>
      </p:sp>
      <p:sp>
        <p:nvSpPr>
          <p:cNvPr id="487" name="Google Shape;487;g147dace60c8_0_89"/>
          <p:cNvSpPr txBox="1"/>
          <p:nvPr/>
        </p:nvSpPr>
        <p:spPr>
          <a:xfrm>
            <a:off x="6033775" y="3411675"/>
            <a:ext cx="3071700" cy="5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hlink"/>
              </a:buClr>
              <a:buSzPts val="2400"/>
              <a:buFont typeface="Calibri"/>
              <a:buNone/>
            </a:pPr>
            <a:r>
              <a:rPr b="0" i="0" lang="en-GB" sz="1800" u="sng" cap="none" strike="noStrike">
                <a:solidFill>
                  <a:schemeClr val="hlink"/>
                </a:solidFill>
                <a:latin typeface="Calibri"/>
                <a:ea typeface="Calibri"/>
                <a:cs typeface="Calibri"/>
                <a:sym typeface="Calibri"/>
                <a:hlinkClick r:id="rId7"/>
              </a:rPr>
              <a:t>https://learn.codemithra.com/</a:t>
            </a:r>
            <a:endParaRPr b="0" i="0" sz="1800" u="sng" cap="none" strike="noStrike">
              <a:solidFill>
                <a:schemeClr val="hlink"/>
              </a:solidFill>
              <a:latin typeface="Proxima Nova"/>
              <a:ea typeface="Proxima Nova"/>
              <a:cs typeface="Proxima Nova"/>
              <a:sym typeface="Proxima Nova"/>
              <a:hlinkClick r:id="rId8"/>
            </a:endParaRPr>
          </a:p>
        </p:txBody>
      </p:sp>
      <p:sp>
        <p:nvSpPr>
          <p:cNvPr id="488" name="Google Shape;488;g147dace60c8_0_89"/>
          <p:cNvSpPr/>
          <p:nvPr/>
        </p:nvSpPr>
        <p:spPr>
          <a:xfrm>
            <a:off x="-25350" y="4051180"/>
            <a:ext cx="9169200" cy="1088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9" name="Google Shape;489;g147dace60c8_0_89"/>
          <p:cNvSpPr txBox="1"/>
          <p:nvPr/>
        </p:nvSpPr>
        <p:spPr>
          <a:xfrm>
            <a:off x="1563475" y="4421940"/>
            <a:ext cx="2184600" cy="41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Proxima Nova"/>
              <a:buNone/>
            </a:pPr>
            <a:r>
              <a:rPr b="0" i="0" lang="en-GB" sz="1200" u="none" cap="none" strike="noStrike">
                <a:solidFill>
                  <a:schemeClr val="dk1"/>
                </a:solidFill>
                <a:latin typeface="Proxima Nova"/>
                <a:ea typeface="Proxima Nova"/>
                <a:cs typeface="Proxima Nova"/>
                <a:sym typeface="Proxima Nova"/>
              </a:rPr>
              <a:t>codemithra@ethnus.com</a:t>
            </a:r>
            <a:endParaRPr b="0" i="0" sz="1200" u="none" cap="none" strike="noStrike">
              <a:solidFill>
                <a:schemeClr val="dk1"/>
              </a:solidFill>
              <a:latin typeface="Proxima Nova"/>
              <a:ea typeface="Proxima Nova"/>
              <a:cs typeface="Proxima Nova"/>
              <a:sym typeface="Proxima Nova"/>
            </a:endParaRPr>
          </a:p>
        </p:txBody>
      </p:sp>
      <p:pic>
        <p:nvPicPr>
          <p:cNvPr id="490" name="Google Shape;490;g147dace60c8_0_89"/>
          <p:cNvPicPr preferRelativeResize="0"/>
          <p:nvPr/>
        </p:nvPicPr>
        <p:blipFill rotWithShape="1">
          <a:blip r:embed="rId9">
            <a:alphaModFix/>
          </a:blip>
          <a:srcRect b="0" l="0" r="0" t="0"/>
          <a:stretch/>
        </p:blipFill>
        <p:spPr>
          <a:xfrm>
            <a:off x="5998788" y="4273864"/>
            <a:ext cx="713058" cy="713058"/>
          </a:xfrm>
          <a:prstGeom prst="rect">
            <a:avLst/>
          </a:prstGeom>
          <a:noFill/>
          <a:ln>
            <a:noFill/>
          </a:ln>
        </p:spPr>
      </p:pic>
      <p:pic>
        <p:nvPicPr>
          <p:cNvPr id="491" name="Google Shape;491;g147dace60c8_0_89"/>
          <p:cNvPicPr preferRelativeResize="0"/>
          <p:nvPr/>
        </p:nvPicPr>
        <p:blipFill rotWithShape="1">
          <a:blip r:embed="rId10">
            <a:alphaModFix/>
          </a:blip>
          <a:srcRect b="0" l="0" r="0" t="0"/>
          <a:stretch/>
        </p:blipFill>
        <p:spPr>
          <a:xfrm>
            <a:off x="909825" y="4272109"/>
            <a:ext cx="716576" cy="716576"/>
          </a:xfrm>
          <a:prstGeom prst="rect">
            <a:avLst/>
          </a:prstGeom>
          <a:noFill/>
          <a:ln>
            <a:noFill/>
          </a:ln>
        </p:spPr>
      </p:pic>
      <p:pic>
        <p:nvPicPr>
          <p:cNvPr id="492" name="Google Shape;492;g147dace60c8_0_89"/>
          <p:cNvPicPr preferRelativeResize="0"/>
          <p:nvPr/>
        </p:nvPicPr>
        <p:blipFill rotWithShape="1">
          <a:blip r:embed="rId11">
            <a:alphaModFix/>
          </a:blip>
          <a:srcRect b="0" l="0" r="0" t="0"/>
          <a:stretch/>
        </p:blipFill>
        <p:spPr>
          <a:xfrm>
            <a:off x="3712438" y="4284861"/>
            <a:ext cx="713058" cy="713058"/>
          </a:xfrm>
          <a:prstGeom prst="rect">
            <a:avLst/>
          </a:prstGeom>
          <a:noFill/>
          <a:ln>
            <a:noFill/>
          </a:ln>
        </p:spPr>
      </p:pic>
      <p:sp>
        <p:nvSpPr>
          <p:cNvPr id="493" name="Google Shape;493;g147dace60c8_0_89"/>
          <p:cNvSpPr txBox="1"/>
          <p:nvPr/>
        </p:nvSpPr>
        <p:spPr>
          <a:xfrm>
            <a:off x="4425675" y="4421940"/>
            <a:ext cx="1573200" cy="41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Proxima Nova"/>
              <a:buNone/>
            </a:pPr>
            <a:r>
              <a:rPr b="0" i="0" lang="en-GB" sz="1200" u="none" cap="none" strike="noStrike">
                <a:solidFill>
                  <a:schemeClr val="dk1"/>
                </a:solidFill>
                <a:latin typeface="Proxima Nova"/>
                <a:ea typeface="Proxima Nova"/>
                <a:cs typeface="Proxima Nova"/>
                <a:sym typeface="Proxima Nova"/>
              </a:rPr>
              <a:t>+91 7815 095 095</a:t>
            </a:r>
            <a:endParaRPr b="0" i="0" sz="1200" u="none" cap="none" strike="noStrike">
              <a:solidFill>
                <a:schemeClr val="dk1"/>
              </a:solidFill>
              <a:latin typeface="Proxima Nova"/>
              <a:ea typeface="Proxima Nova"/>
              <a:cs typeface="Proxima Nova"/>
              <a:sym typeface="Proxima Nova"/>
            </a:endParaRPr>
          </a:p>
        </p:txBody>
      </p:sp>
      <p:sp>
        <p:nvSpPr>
          <p:cNvPr id="494" name="Google Shape;494;g147dace60c8_0_89"/>
          <p:cNvSpPr txBox="1"/>
          <p:nvPr/>
        </p:nvSpPr>
        <p:spPr>
          <a:xfrm>
            <a:off x="6660975" y="4432938"/>
            <a:ext cx="1573200" cy="41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Proxima Nova"/>
              <a:buNone/>
            </a:pPr>
            <a:r>
              <a:rPr b="0" i="0" lang="en-GB" sz="1200" u="none" cap="none" strike="noStrike">
                <a:solidFill>
                  <a:schemeClr val="dk1"/>
                </a:solidFill>
                <a:latin typeface="Proxima Nova"/>
                <a:ea typeface="Proxima Nova"/>
                <a:cs typeface="Proxima Nova"/>
                <a:sym typeface="Proxima Nova"/>
              </a:rPr>
              <a:t>+91 9019 921 340</a:t>
            </a:r>
            <a:endParaRPr b="0" i="0" sz="1200" u="none" cap="none" strike="noStrike">
              <a:solidFill>
                <a:schemeClr val="dk1"/>
              </a:solidFill>
              <a:latin typeface="Proxima Nova"/>
              <a:ea typeface="Proxima Nova"/>
              <a:cs typeface="Proxima Nova"/>
              <a:sym typeface="Proxima Nova"/>
            </a:endParaRPr>
          </a:p>
        </p:txBody>
      </p:sp>
      <p:pic>
        <p:nvPicPr>
          <p:cNvPr id="495" name="Google Shape;495;g147dace60c8_0_89"/>
          <p:cNvPicPr preferRelativeResize="0"/>
          <p:nvPr/>
        </p:nvPicPr>
        <p:blipFill rotWithShape="1">
          <a:blip r:embed="rId12">
            <a:alphaModFix/>
          </a:blip>
          <a:srcRect b="0" l="0" r="0" t="0"/>
          <a:stretch/>
        </p:blipFill>
        <p:spPr>
          <a:xfrm>
            <a:off x="2823886" y="269196"/>
            <a:ext cx="788272" cy="554265"/>
          </a:xfrm>
          <a:prstGeom prst="rect">
            <a:avLst/>
          </a:prstGeom>
          <a:noFill/>
          <a:ln>
            <a:noFill/>
          </a:ln>
        </p:spPr>
      </p:pic>
      <p:pic>
        <p:nvPicPr>
          <p:cNvPr id="496" name="Google Shape;496;g147dace60c8_0_89"/>
          <p:cNvPicPr preferRelativeResize="0"/>
          <p:nvPr/>
        </p:nvPicPr>
        <p:blipFill rotWithShape="1">
          <a:blip r:embed="rId13">
            <a:alphaModFix/>
          </a:blip>
          <a:srcRect b="0" l="0" r="0" t="0"/>
          <a:stretch/>
        </p:blipFill>
        <p:spPr>
          <a:xfrm>
            <a:off x="6668004" y="1521447"/>
            <a:ext cx="1904053" cy="1904053"/>
          </a:xfrm>
          <a:prstGeom prst="rect">
            <a:avLst/>
          </a:prstGeom>
          <a:noFill/>
          <a:ln>
            <a:noFill/>
          </a:ln>
        </p:spPr>
      </p:pic>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462eb10da2_0_295"/>
          <p:cNvPicPr preferRelativeResize="0"/>
          <p:nvPr/>
        </p:nvPicPr>
        <p:blipFill rotWithShape="1">
          <a:blip r:embed="rId3">
            <a:alphaModFix/>
          </a:blip>
          <a:srcRect b="51127" l="41241" r="-23988" t="9529"/>
          <a:stretch/>
        </p:blipFill>
        <p:spPr>
          <a:xfrm>
            <a:off x="0" y="4073752"/>
            <a:ext cx="4457700" cy="1065625"/>
          </a:xfrm>
          <a:prstGeom prst="rect">
            <a:avLst/>
          </a:prstGeom>
          <a:noFill/>
          <a:ln>
            <a:noFill/>
          </a:ln>
        </p:spPr>
      </p:pic>
      <p:pic>
        <p:nvPicPr>
          <p:cNvPr id="180" name="Google Shape;180;g1462eb10da2_0_295"/>
          <p:cNvPicPr preferRelativeResize="0"/>
          <p:nvPr/>
        </p:nvPicPr>
        <p:blipFill rotWithShape="1">
          <a:blip r:embed="rId4">
            <a:alphaModFix/>
          </a:blip>
          <a:srcRect b="0" l="0" r="53855" t="0"/>
          <a:stretch/>
        </p:blipFill>
        <p:spPr>
          <a:xfrm>
            <a:off x="8096775" y="0"/>
            <a:ext cx="1047224" cy="1102725"/>
          </a:xfrm>
          <a:prstGeom prst="rect">
            <a:avLst/>
          </a:prstGeom>
          <a:noFill/>
          <a:ln>
            <a:noFill/>
          </a:ln>
        </p:spPr>
      </p:pic>
      <p:pic>
        <p:nvPicPr>
          <p:cNvPr id="181" name="Google Shape;181;g1462eb10da2_0_295"/>
          <p:cNvPicPr preferRelativeResize="0"/>
          <p:nvPr/>
        </p:nvPicPr>
        <p:blipFill rotWithShape="1">
          <a:blip r:embed="rId3">
            <a:alphaModFix/>
          </a:blip>
          <a:srcRect b="57237" l="8630" r="8622" t="0"/>
          <a:stretch/>
        </p:blipFill>
        <p:spPr>
          <a:xfrm flipH="1" rot="10800000">
            <a:off x="0" y="625"/>
            <a:ext cx="3564399" cy="926125"/>
          </a:xfrm>
          <a:prstGeom prst="rect">
            <a:avLst/>
          </a:prstGeom>
          <a:noFill/>
          <a:ln>
            <a:noFill/>
          </a:ln>
        </p:spPr>
      </p:pic>
      <p:sp>
        <p:nvSpPr>
          <p:cNvPr id="182" name="Google Shape;182;g1462eb10da2_0_295"/>
          <p:cNvSpPr/>
          <p:nvPr/>
        </p:nvSpPr>
        <p:spPr>
          <a:xfrm>
            <a:off x="2147550" y="514550"/>
            <a:ext cx="4848900" cy="4122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2000"/>
              <a:buFont typeface="Arial"/>
              <a:buNone/>
            </a:pPr>
            <a:r>
              <a:rPr lang="en-GB" sz="2000">
                <a:solidFill>
                  <a:schemeClr val="lt1"/>
                </a:solidFill>
                <a:latin typeface="Roboto"/>
                <a:ea typeface="Roboto"/>
                <a:cs typeface="Roboto"/>
                <a:sym typeface="Roboto"/>
              </a:rPr>
              <a:t>CONCEPTS</a:t>
            </a:r>
            <a:endParaRPr b="1" i="0" sz="2000" u="none" cap="none" strike="noStrike">
              <a:solidFill>
                <a:srgbClr val="FFFFFF"/>
              </a:solidFill>
              <a:latin typeface="Arial"/>
              <a:ea typeface="Arial"/>
              <a:cs typeface="Arial"/>
              <a:sym typeface="Arial"/>
            </a:endParaRPr>
          </a:p>
        </p:txBody>
      </p:sp>
      <p:sp>
        <p:nvSpPr>
          <p:cNvPr id="183" name="Google Shape;183;g1462eb10da2_0_295"/>
          <p:cNvSpPr txBox="1"/>
          <p:nvPr>
            <p:ph idx="1" type="body"/>
          </p:nvPr>
        </p:nvSpPr>
        <p:spPr>
          <a:xfrm>
            <a:off x="495300" y="1041400"/>
            <a:ext cx="7814100" cy="25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GB" sz="1400">
                <a:solidFill>
                  <a:schemeClr val="dk1"/>
                </a:solidFill>
              </a:rPr>
              <a:t>The word ‘cube’ is used in geometry. A cube is a solid figure which has all its sides equal.</a:t>
            </a:r>
            <a:endParaRPr sz="1400">
              <a:solidFill>
                <a:schemeClr val="dk1"/>
              </a:solidFill>
            </a:endParaRPr>
          </a:p>
          <a:p>
            <a:pPr indent="0" lvl="0" marL="0" rtl="0" algn="l">
              <a:spcBef>
                <a:spcPts val="800"/>
              </a:spcBef>
              <a:spcAft>
                <a:spcPts val="0"/>
              </a:spcAft>
              <a:buClr>
                <a:schemeClr val="dk1"/>
              </a:buClr>
              <a:buSzPts val="1400"/>
              <a:buFont typeface="Arial"/>
              <a:buNone/>
            </a:pPr>
            <a:r>
              <a:rPr lang="en-GB" sz="1400">
                <a:solidFill>
                  <a:schemeClr val="dk1"/>
                </a:solidFill>
              </a:rPr>
              <a:t>Consider the numbers 1, 8, 27, ...</a:t>
            </a:r>
            <a:endParaRPr sz="1400">
              <a:solidFill>
                <a:schemeClr val="dk1"/>
              </a:solidFill>
            </a:endParaRPr>
          </a:p>
          <a:p>
            <a:pPr indent="0" lvl="0" marL="0" rtl="0" algn="l">
              <a:spcBef>
                <a:spcPts val="800"/>
              </a:spcBef>
              <a:spcAft>
                <a:spcPts val="0"/>
              </a:spcAft>
              <a:buClr>
                <a:schemeClr val="dk1"/>
              </a:buClr>
              <a:buSzPts val="1400"/>
              <a:buFont typeface="Arial"/>
              <a:buNone/>
            </a:pPr>
            <a:r>
              <a:rPr lang="en-GB" sz="1400">
                <a:solidFill>
                  <a:schemeClr val="dk1"/>
                </a:solidFill>
              </a:rPr>
              <a:t>These are called perfect cubes or cube numbers. </a:t>
            </a:r>
            <a:endParaRPr sz="1400">
              <a:solidFill>
                <a:schemeClr val="dk1"/>
              </a:solidFill>
            </a:endParaRPr>
          </a:p>
          <a:p>
            <a:pPr indent="0" lvl="0" marL="0" rtl="0" algn="l">
              <a:spcBef>
                <a:spcPts val="800"/>
              </a:spcBef>
              <a:spcAft>
                <a:spcPts val="0"/>
              </a:spcAft>
              <a:buClr>
                <a:schemeClr val="dk1"/>
              </a:buClr>
              <a:buSzPts val="1400"/>
              <a:buFont typeface="Arial"/>
              <a:buNone/>
            </a:pPr>
            <a:r>
              <a:rPr lang="en-GB" sz="1400">
                <a:solidFill>
                  <a:schemeClr val="dk1"/>
                </a:solidFill>
              </a:rPr>
              <a:t>Can you say why they are named so? </a:t>
            </a:r>
            <a:endParaRPr sz="1400">
              <a:solidFill>
                <a:schemeClr val="dk1"/>
              </a:solidFill>
            </a:endParaRPr>
          </a:p>
          <a:p>
            <a:pPr indent="0" lvl="0" marL="0" rtl="0" algn="l">
              <a:spcBef>
                <a:spcPts val="800"/>
              </a:spcBef>
              <a:spcAft>
                <a:spcPts val="0"/>
              </a:spcAft>
              <a:buClr>
                <a:schemeClr val="dk1"/>
              </a:buClr>
              <a:buSzPts val="1400"/>
              <a:buFont typeface="Arial"/>
              <a:buNone/>
            </a:pPr>
            <a:r>
              <a:rPr lang="en-GB" sz="1400">
                <a:solidFill>
                  <a:schemeClr val="dk1"/>
                </a:solidFill>
              </a:rPr>
              <a:t>Each of them is obtained when a number is multiplied by taking it three times.</a:t>
            </a:r>
            <a:endParaRPr sz="1400">
              <a:solidFill>
                <a:schemeClr val="dk1"/>
              </a:solidFill>
            </a:endParaRPr>
          </a:p>
          <a:p>
            <a:pPr indent="0" lvl="0" marL="0" rtl="0" algn="l">
              <a:spcBef>
                <a:spcPts val="800"/>
              </a:spcBef>
              <a:spcAft>
                <a:spcPts val="0"/>
              </a:spcAft>
              <a:buClr>
                <a:schemeClr val="dk1"/>
              </a:buClr>
              <a:buSzPts val="1400"/>
              <a:buFont typeface="Arial"/>
              <a:buNone/>
            </a:pPr>
            <a:r>
              <a:rPr lang="en-GB" sz="1400">
                <a:solidFill>
                  <a:schemeClr val="dk1"/>
                </a:solidFill>
              </a:rPr>
              <a:t>Perfect cubes:</a:t>
            </a:r>
            <a:endParaRPr sz="1400">
              <a:solidFill>
                <a:schemeClr val="dk1"/>
              </a:solidFill>
            </a:endParaRPr>
          </a:p>
          <a:p>
            <a:pPr indent="0" lvl="0" marL="0" rtl="0" algn="l">
              <a:spcBef>
                <a:spcPts val="800"/>
              </a:spcBef>
              <a:spcAft>
                <a:spcPts val="0"/>
              </a:spcAft>
              <a:buClr>
                <a:schemeClr val="dk1"/>
              </a:buClr>
              <a:buSzPts val="1400"/>
              <a:buFont typeface="Arial"/>
              <a:buNone/>
            </a:pPr>
            <a:r>
              <a:rPr lang="en-GB" sz="1400">
                <a:solidFill>
                  <a:schemeClr val="dk1"/>
                </a:solidFill>
              </a:rPr>
              <a:t>The Perfect Cubes are the cubes of the </a:t>
            </a:r>
            <a:r>
              <a:rPr lang="en-GB" sz="1400">
                <a:solidFill>
                  <a:schemeClr val="dk1"/>
                </a:solidFill>
                <a:uFill>
                  <a:noFill/>
                </a:uFill>
                <a:hlinkClick r:id="rId5">
                  <a:extLst>
                    <a:ext uri="{A12FA001-AC4F-418D-AE19-62706E023703}">
                      <ahyp:hlinkClr val="tx"/>
                    </a:ext>
                  </a:extLst>
                </a:hlinkClick>
              </a:rPr>
              <a:t>whole numbers</a:t>
            </a:r>
            <a:r>
              <a:rPr lang="en-GB" sz="1400">
                <a:solidFill>
                  <a:schemeClr val="dk1"/>
                </a:solidFill>
              </a:rPr>
              <a:t>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1462eb10da2_0_339"/>
          <p:cNvPicPr preferRelativeResize="0"/>
          <p:nvPr/>
        </p:nvPicPr>
        <p:blipFill rotWithShape="1">
          <a:blip r:embed="rId3">
            <a:alphaModFix/>
          </a:blip>
          <a:srcRect b="51127" l="41241" r="-23988" t="9529"/>
          <a:stretch/>
        </p:blipFill>
        <p:spPr>
          <a:xfrm>
            <a:off x="0" y="4073752"/>
            <a:ext cx="4457700" cy="1065625"/>
          </a:xfrm>
          <a:prstGeom prst="rect">
            <a:avLst/>
          </a:prstGeom>
          <a:noFill/>
          <a:ln>
            <a:noFill/>
          </a:ln>
        </p:spPr>
      </p:pic>
      <p:pic>
        <p:nvPicPr>
          <p:cNvPr id="189" name="Google Shape;189;g1462eb10da2_0_339"/>
          <p:cNvPicPr preferRelativeResize="0"/>
          <p:nvPr/>
        </p:nvPicPr>
        <p:blipFill rotWithShape="1">
          <a:blip r:embed="rId4">
            <a:alphaModFix/>
          </a:blip>
          <a:srcRect b="0" l="0" r="53855" t="0"/>
          <a:stretch/>
        </p:blipFill>
        <p:spPr>
          <a:xfrm>
            <a:off x="8096775" y="0"/>
            <a:ext cx="1047224" cy="1102725"/>
          </a:xfrm>
          <a:prstGeom prst="rect">
            <a:avLst/>
          </a:prstGeom>
          <a:noFill/>
          <a:ln>
            <a:noFill/>
          </a:ln>
        </p:spPr>
      </p:pic>
      <p:pic>
        <p:nvPicPr>
          <p:cNvPr id="190" name="Google Shape;190;g1462eb10da2_0_339"/>
          <p:cNvPicPr preferRelativeResize="0"/>
          <p:nvPr/>
        </p:nvPicPr>
        <p:blipFill rotWithShape="1">
          <a:blip r:embed="rId3">
            <a:alphaModFix/>
          </a:blip>
          <a:srcRect b="57237" l="8630" r="8622" t="0"/>
          <a:stretch/>
        </p:blipFill>
        <p:spPr>
          <a:xfrm flipH="1" rot="10800000">
            <a:off x="0" y="625"/>
            <a:ext cx="3564399" cy="926125"/>
          </a:xfrm>
          <a:prstGeom prst="rect">
            <a:avLst/>
          </a:prstGeom>
          <a:noFill/>
          <a:ln>
            <a:noFill/>
          </a:ln>
        </p:spPr>
      </p:pic>
      <p:sp>
        <p:nvSpPr>
          <p:cNvPr id="191" name="Google Shape;191;g1462eb10da2_0_339"/>
          <p:cNvSpPr/>
          <p:nvPr/>
        </p:nvSpPr>
        <p:spPr>
          <a:xfrm>
            <a:off x="2147550" y="514550"/>
            <a:ext cx="4848900" cy="4122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2000"/>
              <a:buFont typeface="Arial"/>
              <a:buNone/>
            </a:pPr>
            <a:r>
              <a:rPr lang="en-GB" sz="2000">
                <a:solidFill>
                  <a:schemeClr val="lt1"/>
                </a:solidFill>
                <a:latin typeface="Roboto"/>
                <a:ea typeface="Roboto"/>
                <a:cs typeface="Roboto"/>
                <a:sym typeface="Roboto"/>
              </a:rPr>
              <a:t>POINT</a:t>
            </a:r>
            <a:r>
              <a:rPr lang="en-GB" sz="2000">
                <a:solidFill>
                  <a:schemeClr val="lt1"/>
                </a:solidFill>
                <a:latin typeface="Roboto"/>
                <a:ea typeface="Roboto"/>
                <a:cs typeface="Roboto"/>
                <a:sym typeface="Roboto"/>
              </a:rPr>
              <a:t>S TO REMEMBER</a:t>
            </a:r>
            <a:endParaRPr b="1" i="0" sz="2000" u="none" cap="none" strike="noStrike">
              <a:solidFill>
                <a:srgbClr val="FFFFFF"/>
              </a:solidFill>
              <a:latin typeface="Arial"/>
              <a:ea typeface="Arial"/>
              <a:cs typeface="Arial"/>
              <a:sym typeface="Arial"/>
            </a:endParaRPr>
          </a:p>
        </p:txBody>
      </p:sp>
      <p:graphicFrame>
        <p:nvGraphicFramePr>
          <p:cNvPr id="192" name="Google Shape;192;g1462eb10da2_0_339"/>
          <p:cNvGraphicFramePr/>
          <p:nvPr/>
        </p:nvGraphicFramePr>
        <p:xfrm>
          <a:off x="1371025" y="1181350"/>
          <a:ext cx="3000000" cy="3000000"/>
        </p:xfrm>
        <a:graphic>
          <a:graphicData uri="http://schemas.openxmlformats.org/drawingml/2006/table">
            <a:tbl>
              <a:tblPr>
                <a:solidFill>
                  <a:srgbClr val="FCFCFC"/>
                </a:solidFill>
                <a:tableStyleId>{75AE1D53-58B9-41C4-8B70-65DD5462D305}</a:tableStyleId>
              </a:tblPr>
              <a:tblGrid>
                <a:gridCol w="1456725"/>
                <a:gridCol w="1638825"/>
                <a:gridCol w="3306400"/>
              </a:tblGrid>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1</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1</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1 ends with 1</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2</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8</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2 ends with 8</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3</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27</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3 ends with 7</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4</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64</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4 ends with 4</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5</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125</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5 ends with 5</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6</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216</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6 ends with 6</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7</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343</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7 ends with 3</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8</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512</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8 ends with 2</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9</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729</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9 ends with 9</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r h="337375">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highlight>
                            <a:srgbClr val="FCFCFC"/>
                          </a:highlight>
                        </a:rPr>
                        <a:t>10</a:t>
                      </a:r>
                      <a:r>
                        <a:rPr baseline="30000" lang="en-GB" sz="1400" u="none" cap="none" strike="noStrike">
                          <a:highlight>
                            <a:srgbClr val="FCFCFC"/>
                          </a:highlight>
                        </a:rPr>
                        <a:t>3</a:t>
                      </a:r>
                      <a:endParaRPr baseline="30000"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1000</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GB" sz="1400" u="none" cap="none" strike="noStrike">
                          <a:highlight>
                            <a:srgbClr val="FCFCFC"/>
                          </a:highlight>
                        </a:rPr>
                        <a:t>Cube of 10 ends with 0</a:t>
                      </a:r>
                      <a:endParaRPr sz="1400" u="none" cap="none" strike="noStrike">
                        <a:highlight>
                          <a:srgbClr val="FCFCFC"/>
                        </a:highlight>
                      </a:endParaRPr>
                    </a:p>
                  </a:txBody>
                  <a:tcPr marT="47625" marB="47625" marR="76200" marL="76200">
                    <a:lnL cap="flat" cmpd="sng" w="9525">
                      <a:solidFill>
                        <a:srgbClr val="ACACAC"/>
                      </a:solidFill>
                      <a:prstDash val="solid"/>
                      <a:round/>
                      <a:headEnd len="sm" w="sm" type="none"/>
                      <a:tailEnd len="sm" w="sm" type="none"/>
                    </a:lnL>
                    <a:lnR cap="flat" cmpd="sng" w="9525">
                      <a:solidFill>
                        <a:srgbClr val="ACACAC"/>
                      </a:solidFill>
                      <a:prstDash val="solid"/>
                      <a:round/>
                      <a:headEnd len="sm" w="sm" type="none"/>
                      <a:tailEnd len="sm" w="sm" type="none"/>
                    </a:lnR>
                    <a:lnT cap="flat" cmpd="sng" w="9525">
                      <a:solidFill>
                        <a:srgbClr val="ACACAC"/>
                      </a:solidFill>
                      <a:prstDash val="solid"/>
                      <a:round/>
                      <a:headEnd len="sm" w="sm" type="none"/>
                      <a:tailEnd len="sm" w="sm" type="none"/>
                    </a:lnT>
                    <a:lnB cap="flat" cmpd="sng" w="9525">
                      <a:solidFill>
                        <a:srgbClr val="ACACA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g1462eb10da2_0_348"/>
          <p:cNvPicPr preferRelativeResize="0"/>
          <p:nvPr/>
        </p:nvPicPr>
        <p:blipFill rotWithShape="1">
          <a:blip r:embed="rId3">
            <a:alphaModFix/>
          </a:blip>
          <a:srcRect b="51127" l="41241" r="-23988" t="9529"/>
          <a:stretch/>
        </p:blipFill>
        <p:spPr>
          <a:xfrm>
            <a:off x="0" y="4073752"/>
            <a:ext cx="4457700" cy="1065625"/>
          </a:xfrm>
          <a:prstGeom prst="rect">
            <a:avLst/>
          </a:prstGeom>
          <a:noFill/>
          <a:ln>
            <a:noFill/>
          </a:ln>
        </p:spPr>
      </p:pic>
      <p:pic>
        <p:nvPicPr>
          <p:cNvPr id="198" name="Google Shape;198;g1462eb10da2_0_348"/>
          <p:cNvPicPr preferRelativeResize="0"/>
          <p:nvPr/>
        </p:nvPicPr>
        <p:blipFill rotWithShape="1">
          <a:blip r:embed="rId4">
            <a:alphaModFix/>
          </a:blip>
          <a:srcRect b="0" l="0" r="53855" t="0"/>
          <a:stretch/>
        </p:blipFill>
        <p:spPr>
          <a:xfrm>
            <a:off x="8096775" y="0"/>
            <a:ext cx="1047224" cy="1102725"/>
          </a:xfrm>
          <a:prstGeom prst="rect">
            <a:avLst/>
          </a:prstGeom>
          <a:noFill/>
          <a:ln>
            <a:noFill/>
          </a:ln>
        </p:spPr>
      </p:pic>
      <p:pic>
        <p:nvPicPr>
          <p:cNvPr id="199" name="Google Shape;199;g1462eb10da2_0_348"/>
          <p:cNvPicPr preferRelativeResize="0"/>
          <p:nvPr/>
        </p:nvPicPr>
        <p:blipFill rotWithShape="1">
          <a:blip r:embed="rId3">
            <a:alphaModFix/>
          </a:blip>
          <a:srcRect b="57237" l="8630" r="8622" t="0"/>
          <a:stretch/>
        </p:blipFill>
        <p:spPr>
          <a:xfrm flipH="1" rot="10800000">
            <a:off x="0" y="625"/>
            <a:ext cx="3564399" cy="926125"/>
          </a:xfrm>
          <a:prstGeom prst="rect">
            <a:avLst/>
          </a:prstGeom>
          <a:noFill/>
          <a:ln>
            <a:noFill/>
          </a:ln>
        </p:spPr>
      </p:pic>
      <p:sp>
        <p:nvSpPr>
          <p:cNvPr id="200" name="Google Shape;200;g1462eb10da2_0_348"/>
          <p:cNvSpPr/>
          <p:nvPr/>
        </p:nvSpPr>
        <p:spPr>
          <a:xfrm>
            <a:off x="2147550" y="514550"/>
            <a:ext cx="4848900" cy="4122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2000"/>
              <a:buFont typeface="Arial"/>
              <a:buNone/>
            </a:pPr>
            <a:r>
              <a:rPr lang="en-GB" sz="2000">
                <a:solidFill>
                  <a:schemeClr val="lt1"/>
                </a:solidFill>
                <a:latin typeface="Roboto"/>
                <a:ea typeface="Roboto"/>
                <a:cs typeface="Roboto"/>
                <a:sym typeface="Roboto"/>
              </a:rPr>
              <a:t>EXAMPLES</a:t>
            </a:r>
            <a:endParaRPr b="1" i="0" sz="2000" u="none" cap="none" strike="noStrike">
              <a:solidFill>
                <a:srgbClr val="FFFFFF"/>
              </a:solidFill>
              <a:latin typeface="Arial"/>
              <a:ea typeface="Arial"/>
              <a:cs typeface="Arial"/>
              <a:sym typeface="Arial"/>
            </a:endParaRPr>
          </a:p>
        </p:txBody>
      </p:sp>
      <p:sp>
        <p:nvSpPr>
          <p:cNvPr id="201" name="Google Shape;201;g1462eb10da2_0_348"/>
          <p:cNvSpPr txBox="1"/>
          <p:nvPr>
            <p:ph idx="1" type="body"/>
          </p:nvPr>
        </p:nvSpPr>
        <p:spPr>
          <a:xfrm>
            <a:off x="495300" y="1041400"/>
            <a:ext cx="7814100" cy="2549700"/>
          </a:xfrm>
          <a:prstGeom prst="rect">
            <a:avLst/>
          </a:prstGeom>
          <a:noFill/>
          <a:ln>
            <a:noFill/>
          </a:ln>
        </p:spPr>
        <p:txBody>
          <a:bodyPr anchorCtr="0" anchor="t" bIns="91425" lIns="91425" spcFirstLastPara="1" rIns="91425" wrap="square" tIns="91425">
            <a:noAutofit/>
          </a:bodyPr>
          <a:lstStyle/>
          <a:p>
            <a:pPr indent="0" lvl="0" marL="101600" marR="101600" rtl="0" algn="l">
              <a:spcBef>
                <a:spcPts val="0"/>
              </a:spcBef>
              <a:spcAft>
                <a:spcPts val="0"/>
              </a:spcAft>
              <a:buClr>
                <a:schemeClr val="dk1"/>
              </a:buClr>
              <a:buSzPts val="1400"/>
              <a:buFont typeface="Arial"/>
              <a:buNone/>
            </a:pPr>
            <a:r>
              <a:rPr b="1" lang="en-GB" sz="1400">
                <a:solidFill>
                  <a:srgbClr val="333333"/>
                </a:solidFill>
                <a:highlight>
                  <a:schemeClr val="lt1"/>
                </a:highlight>
              </a:rPr>
              <a:t>Find out the cube root of 19683.</a:t>
            </a:r>
            <a:endParaRPr b="1" sz="1400">
              <a:solidFill>
                <a:srgbClr val="333333"/>
              </a:solidFill>
              <a:highlight>
                <a:schemeClr val="lt1"/>
              </a:highlight>
            </a:endParaRPr>
          </a:p>
          <a:p>
            <a:pPr indent="0" lvl="0" marL="101600" marR="101600" rtl="0" algn="l">
              <a:spcBef>
                <a:spcPts val="800"/>
              </a:spcBef>
              <a:spcAft>
                <a:spcPts val="0"/>
              </a:spcAft>
              <a:buClr>
                <a:schemeClr val="dk1"/>
              </a:buClr>
              <a:buSzPts val="1400"/>
              <a:buFont typeface="Arial"/>
              <a:buNone/>
            </a:pPr>
            <a:r>
              <a:rPr b="1" lang="en-GB" sz="1400">
                <a:solidFill>
                  <a:srgbClr val="333333"/>
                </a:solidFill>
                <a:highlight>
                  <a:srgbClr val="FCFCFC"/>
                </a:highlight>
              </a:rPr>
              <a:t>Step 1</a:t>
            </a:r>
            <a:r>
              <a:rPr lang="en-GB" sz="1400">
                <a:solidFill>
                  <a:srgbClr val="333333"/>
                </a:solidFill>
                <a:highlight>
                  <a:srgbClr val="FCFCFC"/>
                </a:highlight>
              </a:rPr>
              <a:t>: underline the last three digits and see it is ending with 3 that means</a:t>
            </a:r>
            <a:endParaRPr sz="1400">
              <a:solidFill>
                <a:srgbClr val="333333"/>
              </a:solidFill>
              <a:highlight>
                <a:srgbClr val="FCFCFC"/>
              </a:highlight>
            </a:endParaRPr>
          </a:p>
          <a:p>
            <a:pPr indent="0" lvl="0" marL="101600" marR="101600" rtl="0" algn="l">
              <a:spcBef>
                <a:spcPts val="800"/>
              </a:spcBef>
              <a:spcAft>
                <a:spcPts val="0"/>
              </a:spcAft>
              <a:buClr>
                <a:schemeClr val="dk1"/>
              </a:buClr>
              <a:buSzPts val="1400"/>
              <a:buFont typeface="Arial"/>
              <a:buNone/>
            </a:pPr>
            <a:r>
              <a:rPr b="1" lang="en-GB" sz="1400">
                <a:solidFill>
                  <a:srgbClr val="333333"/>
                </a:solidFill>
                <a:highlight>
                  <a:srgbClr val="FCFCFC"/>
                </a:highlight>
              </a:rPr>
              <a:t>Explanation</a:t>
            </a:r>
            <a:r>
              <a:rPr lang="en-GB" sz="1400">
                <a:solidFill>
                  <a:srgbClr val="333333"/>
                </a:solidFill>
                <a:highlight>
                  <a:srgbClr val="FCFCFC"/>
                </a:highlight>
              </a:rPr>
              <a:t>: Look at the table; we can see that cube of 7 ends with 3, so the unit digit of the required number would be 7 </a:t>
            </a:r>
            <a:endParaRPr sz="1400">
              <a:solidFill>
                <a:srgbClr val="333333"/>
              </a:solidFill>
              <a:highlight>
                <a:srgbClr val="FCFCFC"/>
              </a:highlight>
            </a:endParaRPr>
          </a:p>
          <a:p>
            <a:pPr indent="0" lvl="0" marL="101600" marR="101600" rtl="0" algn="l">
              <a:spcBef>
                <a:spcPts val="800"/>
              </a:spcBef>
              <a:spcAft>
                <a:spcPts val="0"/>
              </a:spcAft>
              <a:buClr>
                <a:schemeClr val="dk1"/>
              </a:buClr>
              <a:buSzPts val="1400"/>
              <a:buFont typeface="Arial"/>
              <a:buNone/>
            </a:pPr>
            <a:r>
              <a:rPr b="1" lang="en-GB" sz="1400">
                <a:solidFill>
                  <a:srgbClr val="333333"/>
                </a:solidFill>
                <a:highlight>
                  <a:srgbClr val="FCFCFC"/>
                </a:highlight>
              </a:rPr>
              <a:t>Step 2</a:t>
            </a:r>
            <a:r>
              <a:rPr lang="en-GB" sz="1400">
                <a:solidFill>
                  <a:srgbClr val="333333"/>
                </a:solidFill>
                <a:highlight>
                  <a:srgbClr val="FCFCFC"/>
                </a:highlight>
              </a:rPr>
              <a:t>: Now look in the table and find the greatest cube which is less than 19. We can see in this case it is 8 and its cube root is 2.</a:t>
            </a:r>
            <a:endParaRPr sz="1400">
              <a:solidFill>
                <a:srgbClr val="333333"/>
              </a:solidFill>
              <a:highlight>
                <a:srgbClr val="FCFCFC"/>
              </a:highlight>
            </a:endParaRPr>
          </a:p>
          <a:p>
            <a:pPr indent="0" lvl="0" marL="0" marR="101600" rtl="0" algn="l">
              <a:spcBef>
                <a:spcPts val="800"/>
              </a:spcBef>
              <a:spcAft>
                <a:spcPts val="0"/>
              </a:spcAft>
              <a:buClr>
                <a:schemeClr val="dk1"/>
              </a:buClr>
              <a:buSzPts val="1400"/>
              <a:buFont typeface="Arial"/>
              <a:buNone/>
            </a:pPr>
            <a:r>
              <a:rPr b="1" lang="en-GB" sz="1400">
                <a:solidFill>
                  <a:srgbClr val="333333"/>
                </a:solidFill>
                <a:highlight>
                  <a:srgbClr val="FCFCFC"/>
                </a:highlight>
              </a:rPr>
              <a:t>  So the digit at tens place would be 2</a:t>
            </a:r>
            <a:endParaRPr b="1" sz="1400">
              <a:solidFill>
                <a:srgbClr val="333333"/>
              </a:solidFill>
              <a:highlight>
                <a:srgbClr val="FCFCFC"/>
              </a:highlight>
            </a:endParaRPr>
          </a:p>
          <a:p>
            <a:pPr indent="0" lvl="0" marL="0" marR="101600" rtl="0" algn="l">
              <a:spcBef>
                <a:spcPts val="800"/>
              </a:spcBef>
              <a:spcAft>
                <a:spcPts val="0"/>
              </a:spcAft>
              <a:buNone/>
            </a:pPr>
            <a:r>
              <a:rPr lang="en-GB" sz="1400">
                <a:solidFill>
                  <a:srgbClr val="333333"/>
                </a:solidFill>
                <a:highlight>
                  <a:srgbClr val="FCFCFC"/>
                </a:highlight>
              </a:rPr>
              <a:t>  Therefore the cube root of 19683 is 27.</a:t>
            </a:r>
            <a:endParaRPr sz="1400">
              <a:solidFill>
                <a:srgbClr val="333333"/>
              </a:solidFill>
              <a:highlight>
                <a:srgbClr val="FCFCFC"/>
              </a:highlight>
            </a:endParaRPr>
          </a:p>
          <a:p>
            <a:pPr indent="0" lvl="0" marL="0" rtl="0" algn="l">
              <a:spcBef>
                <a:spcPts val="800"/>
              </a:spcBef>
              <a:spcAft>
                <a:spcPts val="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462eb10da2_0_443"/>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400"/>
              <a:buFont typeface="Arial"/>
              <a:buNone/>
            </a:pPr>
            <a:r>
              <a:rPr lang="en-GB">
                <a:solidFill>
                  <a:schemeClr val="dk1"/>
                </a:solidFill>
              </a:rPr>
              <a:t>What is the cube root of 250047?</a:t>
            </a:r>
            <a:endParaRPr>
              <a:solidFill>
                <a:schemeClr val="dk1"/>
              </a:solidFill>
            </a:endParaRPr>
          </a:p>
          <a:p>
            <a:pPr indent="0" lvl="0" marL="0" rtl="0" algn="l">
              <a:lnSpc>
                <a:spcPct val="115000"/>
              </a:lnSpc>
              <a:spcBef>
                <a:spcPts val="0"/>
              </a:spcBef>
              <a:spcAft>
                <a:spcPts val="0"/>
              </a:spcAft>
              <a:buClr>
                <a:schemeClr val="dk1"/>
              </a:buClr>
              <a:buSzPts val="1400"/>
              <a:buFont typeface="Arial"/>
              <a:buNone/>
            </a:pPr>
            <a:r>
              <a:t/>
            </a:r>
            <a:endParaRPr b="1">
              <a:solidFill>
                <a:schemeClr val="dk1"/>
              </a:solidFill>
              <a:highlight>
                <a:srgbClr val="D6D6D6"/>
              </a:highlight>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52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63</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74</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23</a:t>
            </a:r>
            <a:endParaRPr>
              <a:solidFill>
                <a:schemeClr val="dk1"/>
              </a:solidFill>
            </a:endParaRPr>
          </a:p>
        </p:txBody>
      </p:sp>
      <p:pic>
        <p:nvPicPr>
          <p:cNvPr id="207" name="Google Shape;207;g1462eb10da2_0_443"/>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08" name="Google Shape;208;g1462eb10da2_0_443"/>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09" name="Google Shape;209;g1462eb10da2_0_443"/>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1</a:t>
            </a:r>
            <a:endParaRPr b="1" i="0" sz="2000" u="none" cap="none" strike="noStrike">
              <a:solidFill>
                <a:srgbClr val="FFFFFF"/>
              </a:solidFill>
              <a:latin typeface="Arial"/>
              <a:ea typeface="Arial"/>
              <a:cs typeface="Arial"/>
              <a:sym typeface="Arial"/>
            </a:endParaRPr>
          </a:p>
        </p:txBody>
      </p:sp>
      <p:sp>
        <p:nvSpPr>
          <p:cNvPr id="210" name="Google Shape;210;g1462eb10da2_0_443"/>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B</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g1462eb10da2_0_821"/>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t/>
            </a:r>
            <a:endParaRPr>
              <a:solidFill>
                <a:schemeClr val="dk1"/>
              </a:solidFill>
              <a:highlight>
                <a:schemeClr val="lt1"/>
              </a:highlight>
            </a:endParaRPr>
          </a:p>
        </p:txBody>
      </p:sp>
      <p:pic>
        <p:nvPicPr>
          <p:cNvPr id="216" name="Google Shape;216;g1462eb10da2_0_821"/>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17" name="Google Shape;217;g1462eb10da2_0_821"/>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18" name="Google Shape;218;g1462eb10da2_0_821"/>
          <p:cNvSpPr/>
          <p:nvPr/>
        </p:nvSpPr>
        <p:spPr>
          <a:xfrm>
            <a:off x="3247950" y="27040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solidFill>
                  <a:srgbClr val="FFFFFF"/>
                </a:solidFill>
              </a:rPr>
              <a:t>Explanation: Q01</a:t>
            </a:r>
            <a:endParaRPr b="1" sz="2000">
              <a:solidFill>
                <a:srgbClr val="FFFFFF"/>
              </a:solidFill>
            </a:endParaRPr>
          </a:p>
        </p:txBody>
      </p:sp>
      <p:sp>
        <p:nvSpPr>
          <p:cNvPr id="219" name="Google Shape;219;g1462eb10da2_0_821"/>
          <p:cNvSpPr txBox="1"/>
          <p:nvPr/>
        </p:nvSpPr>
        <p:spPr>
          <a:xfrm>
            <a:off x="866550" y="1534400"/>
            <a:ext cx="7410900" cy="194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solidFill>
                  <a:schemeClr val="dk1"/>
                </a:solidFill>
                <a:highlight>
                  <a:srgbClr val="FCFCFC"/>
                </a:highlight>
              </a:rPr>
              <a:t>Step 1:</a:t>
            </a:r>
            <a:r>
              <a:rPr lang="en-GB">
                <a:solidFill>
                  <a:schemeClr val="dk1"/>
                </a:solidFill>
                <a:highlight>
                  <a:srgbClr val="FCFCFC"/>
                </a:highlight>
              </a:rPr>
              <a:t> 250</a:t>
            </a:r>
            <a:r>
              <a:rPr lang="en-GB" u="sng">
                <a:solidFill>
                  <a:schemeClr val="dk1"/>
                </a:solidFill>
                <a:highlight>
                  <a:srgbClr val="FCFCFC"/>
                </a:highlight>
              </a:rPr>
              <a:t>047</a:t>
            </a:r>
            <a:endParaRPr u="sng">
              <a:solidFill>
                <a:schemeClr val="dk1"/>
              </a:solidFill>
              <a:highlight>
                <a:srgbClr val="FCFCFC"/>
              </a:highlight>
            </a:endParaRPr>
          </a:p>
          <a:p>
            <a:pPr indent="0" lvl="0" marL="0" rtl="0" algn="l">
              <a:lnSpc>
                <a:spcPct val="115000"/>
              </a:lnSpc>
              <a:spcBef>
                <a:spcPts val="800"/>
              </a:spcBef>
              <a:spcAft>
                <a:spcPts val="0"/>
              </a:spcAft>
              <a:buNone/>
            </a:pPr>
            <a:r>
              <a:rPr lang="en-GB">
                <a:solidFill>
                  <a:schemeClr val="dk1"/>
                </a:solidFill>
                <a:highlight>
                  <a:srgbClr val="FCFCFC"/>
                </a:highlight>
              </a:rPr>
              <a:t>Last three digit ending with 7 , From the table a cube of 3 is ending with 7 is ,it means the unit digit would be 3 .</a:t>
            </a:r>
            <a:endParaRPr>
              <a:solidFill>
                <a:schemeClr val="dk1"/>
              </a:solidFill>
              <a:highlight>
                <a:srgbClr val="FCFCFC"/>
              </a:highlight>
            </a:endParaRPr>
          </a:p>
          <a:p>
            <a:pPr indent="0" lvl="0" marL="0" rtl="0" algn="l">
              <a:lnSpc>
                <a:spcPct val="115000"/>
              </a:lnSpc>
              <a:spcBef>
                <a:spcPts val="800"/>
              </a:spcBef>
              <a:spcAft>
                <a:spcPts val="0"/>
              </a:spcAft>
              <a:buNone/>
            </a:pPr>
            <a:r>
              <a:rPr b="1" lang="en-GB">
                <a:solidFill>
                  <a:schemeClr val="dk1"/>
                </a:solidFill>
                <a:highlight>
                  <a:srgbClr val="FCFCFC"/>
                </a:highlight>
              </a:rPr>
              <a:t>Step 2:</a:t>
            </a:r>
            <a:r>
              <a:rPr lang="en-GB">
                <a:solidFill>
                  <a:schemeClr val="dk1"/>
                </a:solidFill>
                <a:highlight>
                  <a:srgbClr val="FCFCFC"/>
                </a:highlight>
              </a:rPr>
              <a:t> Now see the first three digits .From the table we can see that the largest cube which is less than 250 is 216( 63). So the digit at tens place would be 6</a:t>
            </a:r>
            <a:endParaRPr>
              <a:solidFill>
                <a:schemeClr val="dk1"/>
              </a:solidFill>
              <a:highlight>
                <a:srgbClr val="FCFCFC"/>
              </a:highlight>
            </a:endParaRPr>
          </a:p>
          <a:p>
            <a:pPr indent="0" lvl="0" marL="0" rtl="0" algn="l">
              <a:lnSpc>
                <a:spcPct val="115000"/>
              </a:lnSpc>
              <a:spcBef>
                <a:spcPts val="800"/>
              </a:spcBef>
              <a:spcAft>
                <a:spcPts val="800"/>
              </a:spcAft>
              <a:buNone/>
            </a:pPr>
            <a:r>
              <a:rPr lang="en-GB">
                <a:solidFill>
                  <a:schemeClr val="dk1"/>
                </a:solidFill>
                <a:highlight>
                  <a:srgbClr val="FCFCFC"/>
                </a:highlight>
              </a:rPr>
              <a:t>Therefore the cube root of 250047 is 63.</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462eb10da2_0_530"/>
          <p:cNvSpPr txBox="1"/>
          <p:nvPr/>
        </p:nvSpPr>
        <p:spPr>
          <a:xfrm>
            <a:off x="342900" y="1314449"/>
            <a:ext cx="8472300" cy="154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400"/>
              <a:buFont typeface="Arial"/>
              <a:buNone/>
            </a:pPr>
            <a:r>
              <a:rPr lang="en-GB">
                <a:solidFill>
                  <a:schemeClr val="dk1"/>
                </a:solidFill>
              </a:rPr>
              <a:t>What is the cube root of 175616?</a:t>
            </a:r>
            <a:endParaRPr>
              <a:solidFill>
                <a:schemeClr val="dk1"/>
              </a:solidFill>
            </a:endParaRPr>
          </a:p>
          <a:p>
            <a:pPr indent="0" lvl="0" marL="0" rtl="0" algn="l">
              <a:lnSpc>
                <a:spcPct val="115000"/>
              </a:lnSpc>
              <a:spcBef>
                <a:spcPts val="0"/>
              </a:spcBef>
              <a:spcAft>
                <a:spcPts val="0"/>
              </a:spcAft>
              <a:buClr>
                <a:schemeClr val="dk1"/>
              </a:buClr>
              <a:buSzPts val="1400"/>
              <a:buFont typeface="Arial"/>
              <a:buNone/>
            </a:pPr>
            <a:r>
              <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42</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36</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56</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86</a:t>
            </a:r>
            <a:endParaRPr>
              <a:solidFill>
                <a:schemeClr val="dk1"/>
              </a:solidFill>
            </a:endParaRPr>
          </a:p>
        </p:txBody>
      </p:sp>
      <p:pic>
        <p:nvPicPr>
          <p:cNvPr id="225" name="Google Shape;225;g1462eb10da2_0_530"/>
          <p:cNvPicPr preferRelativeResize="0"/>
          <p:nvPr/>
        </p:nvPicPr>
        <p:blipFill rotWithShape="1">
          <a:blip r:embed="rId3">
            <a:alphaModFix/>
          </a:blip>
          <a:srcRect b="0" l="0" r="53855" t="0"/>
          <a:stretch/>
        </p:blipFill>
        <p:spPr>
          <a:xfrm>
            <a:off x="8096775" y="0"/>
            <a:ext cx="1047224" cy="1102725"/>
          </a:xfrm>
          <a:prstGeom prst="rect">
            <a:avLst/>
          </a:prstGeom>
          <a:noFill/>
          <a:ln>
            <a:noFill/>
          </a:ln>
        </p:spPr>
      </p:pic>
      <p:pic>
        <p:nvPicPr>
          <p:cNvPr id="226" name="Google Shape;226;g1462eb10da2_0_530"/>
          <p:cNvPicPr preferRelativeResize="0"/>
          <p:nvPr/>
        </p:nvPicPr>
        <p:blipFill rotWithShape="1">
          <a:blip r:embed="rId4">
            <a:alphaModFix/>
          </a:blip>
          <a:srcRect b="57237" l="8630" r="8622" t="0"/>
          <a:stretch/>
        </p:blipFill>
        <p:spPr>
          <a:xfrm flipH="1" rot="10800000">
            <a:off x="0" y="625"/>
            <a:ext cx="3564399" cy="926125"/>
          </a:xfrm>
          <a:prstGeom prst="rect">
            <a:avLst/>
          </a:prstGeom>
          <a:noFill/>
          <a:ln>
            <a:noFill/>
          </a:ln>
        </p:spPr>
      </p:pic>
      <p:sp>
        <p:nvSpPr>
          <p:cNvPr id="227" name="Google Shape;227;g1462eb10da2_0_530"/>
          <p:cNvSpPr/>
          <p:nvPr/>
        </p:nvSpPr>
        <p:spPr>
          <a:xfrm>
            <a:off x="3247950" y="270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Arial"/>
                <a:ea typeface="Arial"/>
                <a:cs typeface="Arial"/>
                <a:sym typeface="Arial"/>
              </a:rPr>
              <a:t>Question: Q0</a:t>
            </a:r>
            <a:r>
              <a:rPr b="1" lang="en-GB" sz="2000">
                <a:solidFill>
                  <a:srgbClr val="FFFFFF"/>
                </a:solidFill>
              </a:rPr>
              <a:t>2</a:t>
            </a:r>
            <a:endParaRPr b="1" i="0" sz="2000" u="none" cap="none" strike="noStrike">
              <a:solidFill>
                <a:srgbClr val="FFFFFF"/>
              </a:solidFill>
              <a:latin typeface="Arial"/>
              <a:ea typeface="Arial"/>
              <a:cs typeface="Arial"/>
              <a:sym typeface="Arial"/>
            </a:endParaRPr>
          </a:p>
        </p:txBody>
      </p:sp>
      <p:sp>
        <p:nvSpPr>
          <p:cNvPr id="228" name="Google Shape;228;g1462eb10da2_0_530"/>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Answer : </a:t>
            </a:r>
            <a:r>
              <a:rPr b="1" lang="en-GB" sz="1600">
                <a:solidFill>
                  <a:schemeClr val="dk1"/>
                </a:solidFill>
              </a:rPr>
              <a:t>C</a:t>
            </a:r>
            <a:endParaRPr b="0" i="0" sz="16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