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Robot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907">
          <p15:clr>
            <a:srgbClr val="9AA0A6"/>
          </p15:clr>
        </p15:guide>
        <p15:guide id="4" pos="5272">
          <p15:clr>
            <a:srgbClr val="9AA0A6"/>
          </p15:clr>
        </p15:guide>
        <p15:guide id="5" orient="horz" pos="737">
          <p15:clr>
            <a:srgbClr val="9AA0A6"/>
          </p15:clr>
        </p15:guide>
        <p15:guide id="6" orient="horz" pos="397">
          <p15:clr>
            <a:srgbClr val="9AA0A6"/>
          </p15:clr>
        </p15:guide>
      </p15:sldGuideLst>
    </p:ext>
    <p:ext uri="GoogleSlidesCustomDataVersion2">
      <go:slidesCustomData xmlns:go="http://customooxmlschemas.google.com/" r:id="rId59" roundtripDataSignature="AMtx7mhx1yliUY/AmikXwYCWzZeHejln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-italic.fntdata"/><Relationship Id="rId12" Type="http://schemas.openxmlformats.org/officeDocument/2006/relationships/slide" Target="slides/slide7.xml"/><Relationship Id="rId56" Type="http://schemas.openxmlformats.org/officeDocument/2006/relationships/font" Target="fonts/Roboto-bold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4674aba2a3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g14674aba2a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674aba2a3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14674aba2a3_0_3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674aba2a3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14674aba2a3_0_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74aba2a3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14674aba2a3_0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674aba2a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14674aba2a3_0_3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74aba2a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14674aba2a3_0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674aba2a3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g14674aba2a3_0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674aba2a3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14674aba2a3_0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74aba2a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14674aba2a3_0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674aba2a3_0_4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14674aba2a3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74aba2a3_0_4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4674aba2a3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674aba2a3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4674aba2a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74aba2a3_0_5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4674aba2a3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74aba2a3_0_5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4674aba2a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74aba2a3_0_5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4674aba2a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74aba2a3_0_5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4674aba2a3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674aba2a3_0_6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4674aba2a3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74aba2a3_0_6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4674aba2a3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74aba2a3_0_6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4674aba2a3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74aba2a3_0_6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4674aba2a3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74aba2a3_0_6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4674aba2a3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74aba2a3_0_6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4674aba2a3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74aba2a3_0_6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4674aba2a3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674aba2a3_0_6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4674aba2a3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74aba2a3_0_6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14674aba2a3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674aba2a3_0_6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4674aba2a3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674aba2a3_0_6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4674aba2a3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74aba2a3_0_6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4674aba2a3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74aba2a3_0_7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14674aba2a3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4674aba2a3_0_7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4674aba2a3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74aba2a3_0_7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4674aba2a3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4674aba2a3_0_7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4674aba2a3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674aba2a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g14674aba2a3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4674aba2a3_0_7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4674aba2a3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4674aba2a3_0_7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4674aba2a3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74aba2a3_0_7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4674aba2a3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4674aba2a3_0_7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4674aba2a3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4674aba2a3_0_7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14674aba2a3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674aba2a3_0_7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14674aba2a3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4674aba2a3_0_7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4674aba2a3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74aba2a3_0_732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g14674aba2a3_0_732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674aba2a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14674aba2a3_0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674aba2a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14674aba2a3_0_3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674aba2a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g14674aba2a3_0_3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74aba2a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g14674aba2a3_0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74aba2a3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14674aba2a3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4674aba2a3_0_5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14674aba2a3_0_5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4674aba2a3_0_5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g14674aba2a3_0_5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4674aba2a3_0_5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25;g14674aba2a3_0_5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g14674aba2a3_0_5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g14674aba2a3_0_5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g14674aba2a3_0_5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4674aba2a3_0_55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1" name="Google Shape;31;g14674aba2a3_0_5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4674aba2a3_0_56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g14674aba2a3_0_56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g14674aba2a3_0_5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37" name="Google Shape;37;g14674aba2a3_0_5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38" name="Google Shape;38;g14674aba2a3_0_565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4674aba2a3_0_565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g14674aba2a3_0_565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g14674aba2a3_0_565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42;g14674aba2a3_0_565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674aba2a3_0_5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4674aba2a3_0_5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4674aba2a3_0_5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g14674aba2a3_0_5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ecCkY8aF7c4ezGFN8" TargetMode="External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Relationship Id="rId4" Type="http://schemas.openxmlformats.org/officeDocument/2006/relationships/hyperlink" Target="https://learn.codemithra.com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g14674aba2a3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14674aba2a3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g14674aba2a3_0_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674aba2a3_0_336"/>
          <p:cNvSpPr/>
          <p:nvPr/>
        </p:nvSpPr>
        <p:spPr>
          <a:xfrm>
            <a:off x="720000" y="757800"/>
            <a:ext cx="18783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14674aba2a3_0_336"/>
          <p:cNvSpPr txBox="1"/>
          <p:nvPr>
            <p:ph idx="1" type="body"/>
          </p:nvPr>
        </p:nvSpPr>
        <p:spPr>
          <a:xfrm>
            <a:off x="720000" y="1440000"/>
            <a:ext cx="7759200" cy="1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Dividing a large number by 5</a:t>
            </a:r>
            <a:endParaRPr b="1"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All you need to follow only two steps, in first step multiply the number by 2 while in second step move the decimal point.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For example: 235 / 5 =</a:t>
            </a: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?</a:t>
            </a:r>
            <a:endParaRPr b="1"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1. 235 * 2 = 470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2. Move the decimal: 47.0 or just 47</a:t>
            </a:r>
            <a:endParaRPr b="1" sz="1400" u="sng">
              <a:solidFill>
                <a:schemeClr val="dk1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74aba2a3_0_344"/>
          <p:cNvSpPr/>
          <p:nvPr/>
        </p:nvSpPr>
        <p:spPr>
          <a:xfrm>
            <a:off x="720000" y="757800"/>
            <a:ext cx="1747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14674aba2a3_0_344"/>
          <p:cNvSpPr txBox="1"/>
          <p:nvPr>
            <p:ph idx="1" type="body"/>
          </p:nvPr>
        </p:nvSpPr>
        <p:spPr>
          <a:xfrm>
            <a:off x="720000" y="1440000"/>
            <a:ext cx="7759200" cy="24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Multiplication of a two-digit number by 11</a:t>
            </a:r>
            <a:endParaRPr b="1"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To multiply 25 and 11, imagine there is a space between 25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1. Put an imaginary space in between: 25*11= 2_5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2.  Just add 2 and 5 and put the result in the imaginary space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So, the answer is: 25 * 11 = </a:t>
            </a: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275</a:t>
            </a:r>
            <a:endParaRPr b="1" sz="1400">
              <a:solidFill>
                <a:schemeClr val="dk1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674aba2a3_0_352"/>
          <p:cNvSpPr/>
          <p:nvPr/>
        </p:nvSpPr>
        <p:spPr>
          <a:xfrm>
            <a:off x="720000" y="757800"/>
            <a:ext cx="17478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14674aba2a3_0_352"/>
          <p:cNvSpPr txBox="1"/>
          <p:nvPr>
            <p:ph idx="1" type="body"/>
          </p:nvPr>
        </p:nvSpPr>
        <p:spPr>
          <a:xfrm>
            <a:off x="720000" y="1440000"/>
            <a:ext cx="8095200" cy="3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 u="sng">
                <a:solidFill>
                  <a:schemeClr val="dk1"/>
                </a:solidFill>
                <a:highlight>
                  <a:srgbClr val="FEFEFE"/>
                </a:highlight>
              </a:rPr>
              <a:t>Multiply any large number by 12</a:t>
            </a:r>
            <a:endParaRPr b="1" sz="1400" u="sng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To multiply any number by 12 just double last digit and thereafter double each digit and add it to its neighbour.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For example  13243 * 12 =  ?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1. 13243 * 12 =  _____6 (Double of Last Digit 3= 6 )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2. 13243 * 12 =  ____16 (Now Double 4= 8, and add it to 3, 8+3=11, 1 will get carry over )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3. 13243 * 12=   ___916 (Now Double 2=4, and add it to 4 with carry, 4+4+1=9)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674aba2a3_0_360"/>
          <p:cNvSpPr/>
          <p:nvPr/>
        </p:nvSpPr>
        <p:spPr>
          <a:xfrm>
            <a:off x="720000" y="757800"/>
            <a:ext cx="16824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14674aba2a3_0_360"/>
          <p:cNvSpPr txBox="1"/>
          <p:nvPr>
            <p:ph idx="1" type="body"/>
          </p:nvPr>
        </p:nvSpPr>
        <p:spPr>
          <a:xfrm>
            <a:off x="720000" y="1440000"/>
            <a:ext cx="77592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4. 13243 * 12 =   __8916 (Now Double 3=6, and add it to 2, 6+2=8)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5. 13243 * 12 =   _58916 (Now Double  1=2, and add it to 3, 1+3=5)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6. 13243 * 12 =   158916 (Now Double 0=0, and add it to 1, 0+1=1)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So your final answer of 13243 * 12 = 158916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74aba2a3_0_368"/>
          <p:cNvSpPr/>
          <p:nvPr/>
        </p:nvSpPr>
        <p:spPr>
          <a:xfrm>
            <a:off x="720000" y="757800"/>
            <a:ext cx="16824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14674aba2a3_0_368"/>
          <p:cNvSpPr txBox="1"/>
          <p:nvPr>
            <p:ph idx="1" type="body"/>
          </p:nvPr>
        </p:nvSpPr>
        <p:spPr>
          <a:xfrm>
            <a:off x="720000" y="1440000"/>
            <a:ext cx="77592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Multiplication of any 3-digit numbers</a:t>
            </a:r>
            <a:endParaRPr b="1"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Take any two numbers like 308 and 306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1. Now subtract the number at unit place.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308-8=300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306-6=300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2. Now select any number and add the unit digit of another number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308+6=314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674aba2a3_0_376"/>
          <p:cNvSpPr/>
          <p:nvPr/>
        </p:nvSpPr>
        <p:spPr>
          <a:xfrm>
            <a:off x="720000" y="757800"/>
            <a:ext cx="1992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14674aba2a3_0_376"/>
          <p:cNvSpPr txBox="1"/>
          <p:nvPr>
            <p:ph idx="1" type="body"/>
          </p:nvPr>
        </p:nvSpPr>
        <p:spPr>
          <a:xfrm>
            <a:off x="720000" y="1440000"/>
            <a:ext cx="7759200" cy="1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3. Now multiply, 314×300 = 94200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4. Now multiply the unit digits of both numbers, 8×6=48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5. Add, 94200+48 = 94248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The product of the numbers 308 and 306 is 94248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900">
              <a:solidFill>
                <a:schemeClr val="dk1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74aba2a3_0_384"/>
          <p:cNvSpPr/>
          <p:nvPr/>
        </p:nvSpPr>
        <p:spPr>
          <a:xfrm>
            <a:off x="720000" y="757800"/>
            <a:ext cx="17805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14674aba2a3_0_384"/>
          <p:cNvSpPr txBox="1"/>
          <p:nvPr>
            <p:ph idx="1" type="body"/>
          </p:nvPr>
        </p:nvSpPr>
        <p:spPr>
          <a:xfrm>
            <a:off x="720000" y="1440000"/>
            <a:ext cx="7759200" cy="28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Trick for finding any square:</a:t>
            </a:r>
            <a:endParaRPr b="1"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Let’s take an example to understand this: (99) ² =? 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1. Choose 100 as base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2. Difference =99-100 = -1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3. Number + difference = 99 + (-1) = 98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4. Multiplying result with base = 98*100 = 9800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5. Adding result with square of difference= 9800 + (-1)² = 9801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674aba2a3_0_392"/>
          <p:cNvSpPr/>
          <p:nvPr/>
        </p:nvSpPr>
        <p:spPr>
          <a:xfrm>
            <a:off x="720000" y="757800"/>
            <a:ext cx="17967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g14674aba2a3_0_392"/>
          <p:cNvSpPr txBox="1"/>
          <p:nvPr>
            <p:ph idx="1" type="body"/>
          </p:nvPr>
        </p:nvSpPr>
        <p:spPr>
          <a:xfrm>
            <a:off x="720000" y="1440000"/>
            <a:ext cx="7759200" cy="26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When number of 9’s in the multiplier is same as the number of digits in the multiplicand</a:t>
            </a:r>
            <a:r>
              <a:rPr lang="en-GB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</a:rPr>
              <a:t>Example : 765 × 999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</a:rPr>
              <a:t>Step I: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</a:rPr>
              <a:t> The number being multiplied by 9’s is first reduced by 1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</a:rPr>
              <a:t>   i.e. 765 – 1 = 764 This is first part of the answer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</a:rPr>
              <a:t>Step II: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</a:rPr>
              <a:t> All from 9 and the last from 10” is applied to 765 to get 235, which is the second part of the answer.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</a:rPr>
              <a:t>    765 × 999 = 764235</a:t>
            </a:r>
            <a:endParaRPr b="1" sz="1400">
              <a:solidFill>
                <a:srgbClr val="333333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674aba2a3_0_486"/>
          <p:cNvSpPr txBox="1"/>
          <p:nvPr/>
        </p:nvSpPr>
        <p:spPr>
          <a:xfrm>
            <a:off x="720000" y="1439999"/>
            <a:ext cx="80883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Solve the given question: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93*86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8098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9098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7998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9808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4674aba2a3_0_486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14674aba2a3_0_486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674aba2a3_0_494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14674aba2a3_0_494"/>
          <p:cNvSpPr/>
          <p:nvPr/>
        </p:nvSpPr>
        <p:spPr>
          <a:xfrm>
            <a:off x="720000" y="720600"/>
            <a:ext cx="23520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g14674aba2a3_0_494"/>
          <p:cNvSpPr txBox="1"/>
          <p:nvPr/>
        </p:nvSpPr>
        <p:spPr>
          <a:xfrm>
            <a:off x="720000" y="1440000"/>
            <a:ext cx="7073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100 -86 = 14, 100 -93 = 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 * 7 = 98 (last two digits)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93-14= 86-7 =79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Therefore, the correct answer is 7998</a:t>
            </a:r>
            <a:endParaRPr b="1" i="0" sz="1400" u="none" cap="none" strike="noStrike">
              <a:solidFill>
                <a:schemeClr val="dk1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14674aba2a3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14674aba2a3_0_87"/>
          <p:cNvSpPr txBox="1"/>
          <p:nvPr/>
        </p:nvSpPr>
        <p:spPr>
          <a:xfrm>
            <a:off x="178001" y="2109682"/>
            <a:ext cx="46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VEDIC MATHS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74aba2a3_0_572"/>
          <p:cNvSpPr txBox="1"/>
          <p:nvPr/>
        </p:nvSpPr>
        <p:spPr>
          <a:xfrm>
            <a:off x="720000" y="1440000"/>
            <a:ext cx="80883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Solve the given question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89*109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9081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9281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9701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9401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14674aba2a3_0_572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14674aba2a3_0_572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74aba2a3_0_580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g14674aba2a3_0_580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Q02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g14674aba2a3_0_580"/>
          <p:cNvSpPr txBox="1"/>
          <p:nvPr/>
        </p:nvSpPr>
        <p:spPr>
          <a:xfrm>
            <a:off x="720000" y="1440000"/>
            <a:ext cx="7073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100 - 89 = 11, 100 -109 = -9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 * -9 = -99 (100-99=01) (last two digits) (1 borrowed)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109-11-= 89+9 =98 -1 (borrowed) = 97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Therefore, the correct answer is 9701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74aba2a3_0_588"/>
          <p:cNvSpPr txBox="1"/>
          <p:nvPr/>
        </p:nvSpPr>
        <p:spPr>
          <a:xfrm>
            <a:off x="720000" y="1440000"/>
            <a:ext cx="80880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square of 55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2525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2925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3025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14674aba2a3_0_588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14674aba2a3_0_588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74aba2a3_0_596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14674aba2a3_0_596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g14674aba2a3_0_596"/>
          <p:cNvSpPr txBox="1"/>
          <p:nvPr/>
        </p:nvSpPr>
        <p:spPr>
          <a:xfrm>
            <a:off x="720000" y="1440002"/>
            <a:ext cx="70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55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⇒ (5 * 6), 25 = 3025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4674aba2a3_0_604"/>
          <p:cNvSpPr txBox="1"/>
          <p:nvPr/>
        </p:nvSpPr>
        <p:spPr>
          <a:xfrm>
            <a:off x="720000" y="1440000"/>
            <a:ext cx="80955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square of 112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11244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12544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13544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14544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14674aba2a3_0_604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g14674aba2a3_0_604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74aba2a3_0_612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g14674aba2a3_0_612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g14674aba2a3_0_612"/>
          <p:cNvSpPr txBox="1"/>
          <p:nvPr/>
        </p:nvSpPr>
        <p:spPr>
          <a:xfrm>
            <a:off x="720000" y="1440001"/>
            <a:ext cx="70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(112) 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112 + 12 | (12) 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144 | (carry 4)44 = 12544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74aba2a3_0_620"/>
          <p:cNvSpPr txBox="1"/>
          <p:nvPr/>
        </p:nvSpPr>
        <p:spPr>
          <a:xfrm>
            <a:off x="720000" y="1440000"/>
            <a:ext cx="80955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solution for 494 * 496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235022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245012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245024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235012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14674aba2a3_0_620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g14674aba2a3_0_620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74aba2a3_0_628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14674aba2a3_0_628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14674aba2a3_0_628"/>
          <p:cNvSpPr txBox="1"/>
          <p:nvPr/>
        </p:nvSpPr>
        <p:spPr>
          <a:xfrm>
            <a:off x="720000" y="1439999"/>
            <a:ext cx="7073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1: 500 – 494 = 6, 500 – 496 = 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2: 6*4 = 24 (last two digits)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3: 4a94-4 = 496 -6 = 490*5 = 2450 (first 4 digits)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Therefore, the correct answer is 245024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74aba2a3_0_636"/>
          <p:cNvSpPr txBox="1"/>
          <p:nvPr/>
        </p:nvSpPr>
        <p:spPr>
          <a:xfrm>
            <a:off x="720000" y="1440000"/>
            <a:ext cx="80955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1397 x 1397 = ?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</a:t>
            </a:r>
            <a:r>
              <a:rPr b="1" i="0" lang="en-GB" sz="1400" u="none" cap="none" strike="noStrike">
                <a:solidFill>
                  <a:srgbClr val="0077C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	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1951609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	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1981709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	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18362619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	 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2031719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14674aba2a3_0_636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Q06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14674aba2a3_0_636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74aba2a3_0_644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Q06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14674aba2a3_0_644"/>
          <p:cNvSpPr txBox="1"/>
          <p:nvPr/>
        </p:nvSpPr>
        <p:spPr>
          <a:xfrm>
            <a:off x="720000" y="1440000"/>
            <a:ext cx="70179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1397 x 1397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 (1397)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3000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 (1400 - 3)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endParaRPr b="0" baseline="3000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 (1400)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+ (3)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- (2 x 1400 x 3)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 1960000 + 9 - 8400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 1960009 - 8400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 1951609.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2151200" y="757800"/>
            <a:ext cx="44151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 TIME ON CUBES AND CUBE ROOT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"/>
          <p:cNvSpPr txBox="1"/>
          <p:nvPr>
            <p:ph idx="1" type="body"/>
          </p:nvPr>
        </p:nvSpPr>
        <p:spPr>
          <a:xfrm>
            <a:off x="957800" y="1170000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500">
                <a:solidFill>
                  <a:srgbClr val="373737"/>
                </a:solidFill>
                <a:highlight>
                  <a:srgbClr val="FFFFFF"/>
                </a:highlight>
              </a:rPr>
              <a:t>URL: </a:t>
            </a:r>
            <a:r>
              <a:rPr b="1" lang="en-GB" sz="2000" u="sng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https://forms.gle/ecCkY8aF7c4ezGFN8</a:t>
            </a:r>
            <a:endParaRPr b="1" sz="20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400">
                <a:solidFill>
                  <a:srgbClr val="373737"/>
                </a:solidFill>
                <a:highlight>
                  <a:srgbClr val="FFFFFF"/>
                </a:highlight>
              </a:rPr>
              <a:t>QR CODE:</a:t>
            </a:r>
            <a:endParaRPr b="1" sz="2400">
              <a:solidFill>
                <a:srgbClr val="373737"/>
              </a:solidFill>
              <a:highlight>
                <a:srgbClr val="FFFFFF"/>
              </a:highlight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7151" y="2099325"/>
            <a:ext cx="2615476" cy="22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74aba2a3_0_652"/>
          <p:cNvSpPr txBox="1"/>
          <p:nvPr/>
        </p:nvSpPr>
        <p:spPr>
          <a:xfrm>
            <a:off x="720000" y="1440000"/>
            <a:ext cx="8095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Calculate, 89 * 109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	9081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	9281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	9701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	9401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14674aba2a3_0_652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Q07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14674aba2a3_0_652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674aba2a3_0_660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g14674aba2a3_0_660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Q07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g14674aba2a3_0_660"/>
          <p:cNvSpPr txBox="1"/>
          <p:nvPr/>
        </p:nvSpPr>
        <p:spPr>
          <a:xfrm>
            <a:off x="720000" y="1440000"/>
            <a:ext cx="7033800" cy="18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100 - 89 = 11, 100 - 109 = -9</a:t>
            </a:r>
            <a:endParaRPr b="0" i="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11 * -9 = -99 (100-99 = 01) (last two digits) (1 borrowed)</a:t>
            </a:r>
            <a:endParaRPr b="0" i="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109-11-= 89+9 =98 -1 (borrowed) = 97</a:t>
            </a:r>
            <a:endParaRPr b="0" i="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Therefore, the correct answer is 9701</a:t>
            </a:r>
            <a:endParaRPr b="0" i="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74aba2a3_0_668"/>
          <p:cNvSpPr txBox="1"/>
          <p:nvPr/>
        </p:nvSpPr>
        <p:spPr>
          <a:xfrm>
            <a:off x="720000" y="1440000"/>
            <a:ext cx="81381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Calculate, 51 * 27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	1477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	1277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	1377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	1777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g14674aba2a3_0_668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Q08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g14674aba2a3_0_668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674aba2a3_0_676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Q08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g14674aba2a3_0_676"/>
          <p:cNvSpPr txBox="1"/>
          <p:nvPr/>
        </p:nvSpPr>
        <p:spPr>
          <a:xfrm>
            <a:off x="720000" y="1440000"/>
            <a:ext cx="70731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51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27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Step 1: 1 * 7 = 07 (Write 07).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Step 2: 1 * 2 + 5 * 7 + 2 (Carried Over) = 37 (Write 7 and 3 is carried over to the next step)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Step 3: 5 * 2 + 3 (Carried Over) = 13 (Write 13 because this is the last step)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1377 is the answer.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74aba2a3_0_684"/>
          <p:cNvSpPr txBox="1"/>
          <p:nvPr/>
        </p:nvSpPr>
        <p:spPr>
          <a:xfrm>
            <a:off x="720000" y="1440000"/>
            <a:ext cx="81309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25 × 25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	425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	625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	430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	735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g14674aba2a3_0_684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Q09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g14674aba2a3_0_684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74aba2a3_0_692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g14674aba2a3_0_692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Q09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g14674aba2a3_0_692"/>
          <p:cNvSpPr txBox="1"/>
          <p:nvPr/>
        </p:nvSpPr>
        <p:spPr>
          <a:xfrm>
            <a:off x="720000" y="1440000"/>
            <a:ext cx="7033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I: 5 × 5 = 25 which form R.H.S. part of answer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II: 2 × (next consecutive number)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i.e. 2 ×3 = 6, which form L.H.S. part of answer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∴ 25 × 25 = 625</a:t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674aba2a3_0_700"/>
          <p:cNvSpPr txBox="1"/>
          <p:nvPr/>
        </p:nvSpPr>
        <p:spPr>
          <a:xfrm>
            <a:off x="720000" y="1440000"/>
            <a:ext cx="81309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Calculate,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765 × 999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	764235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	784275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	765255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	744230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g14674aba2a3_0_700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Q10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g14674aba2a3_0_700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674aba2a3_0_708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g14674aba2a3_0_708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Q10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g14674aba2a3_0_708"/>
          <p:cNvSpPr txBox="1"/>
          <p:nvPr/>
        </p:nvSpPr>
        <p:spPr>
          <a:xfrm>
            <a:off x="720000" y="1439999"/>
            <a:ext cx="70731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I: The number being multiplied by 9’s is first reduced by 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i.e. 765 – 1 = 764 This is first part of the answer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II: “All from 9 and the last from 10” is applied to 765 to get 235, which is the second part of the answer.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∴ 765 × 999 = 764235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74aba2a3_0_716"/>
          <p:cNvSpPr txBox="1"/>
          <p:nvPr/>
        </p:nvSpPr>
        <p:spPr>
          <a:xfrm>
            <a:off x="720000" y="1440000"/>
            <a:ext cx="80955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square of 1004.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	1009016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	1508016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	1048016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	1008016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g14674aba2a3_0_716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g14674aba2a3_0_716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674aba2a3_0_724"/>
          <p:cNvSpPr txBox="1"/>
          <p:nvPr/>
        </p:nvSpPr>
        <p:spPr>
          <a:xfrm>
            <a:off x="342900" y="1046820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g14674aba2a3_0_724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g14674aba2a3_0_724"/>
          <p:cNvSpPr txBox="1"/>
          <p:nvPr/>
        </p:nvSpPr>
        <p:spPr>
          <a:xfrm>
            <a:off x="720000" y="1440000"/>
            <a:ext cx="7033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Step1: For first part add 1004 and 04 to get 1008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Step2: For second part 4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16 = 016 (as, base is 1000 a three digit no.)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∴ (1004)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1008016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4674aba2a3_0_167"/>
          <p:cNvSpPr/>
          <p:nvPr/>
        </p:nvSpPr>
        <p:spPr>
          <a:xfrm>
            <a:off x="720000" y="757800"/>
            <a:ext cx="24171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14674aba2a3_0_167"/>
          <p:cNvSpPr txBox="1"/>
          <p:nvPr>
            <p:ph idx="1" type="body"/>
          </p:nvPr>
        </p:nvSpPr>
        <p:spPr>
          <a:xfrm>
            <a:off x="720000" y="1440000"/>
            <a:ext cx="7759200" cy="22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name Vedic Maths is derived from a Sanskrit word ‘Veda’ which means ‘Knowledge’.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a collection of techniques to solve maths problems in an easy and faster way.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simplicity of Vedic Mathematics means that calculations can be carried out mentally.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"/>
          <p:cNvSpPr txBox="1"/>
          <p:nvPr/>
        </p:nvSpPr>
        <p:spPr>
          <a:xfrm>
            <a:off x="720000" y="1440000"/>
            <a:ext cx="81381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Calculate, 1863 × 99999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	126299137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	166298537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	186298137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	176295134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4674aba2a3_0_740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g14674aba2a3_0_740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g14674aba2a3_0_740"/>
          <p:cNvSpPr txBox="1"/>
          <p:nvPr/>
        </p:nvSpPr>
        <p:spPr>
          <a:xfrm>
            <a:off x="720000" y="1440000"/>
            <a:ext cx="70731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I : Here 1863 has 4 digits and 99999 have 5-digits, we suppose 1863 to be as 01863. Reduce this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one to get 1862 which form the first part of answer.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II: Apply ‘All from 9 and last from 10’ to 01863 gives 98137 which form the last part of answer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∴ 1863 x 99999 = 186298137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674aba2a3_0_748"/>
          <p:cNvSpPr txBox="1"/>
          <p:nvPr/>
        </p:nvSpPr>
        <p:spPr>
          <a:xfrm>
            <a:off x="720000" y="1440000"/>
            <a:ext cx="81381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Calculate, 62 * 43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	2566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	2466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	2866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	2666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g14674aba2a3_0_748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g14674aba2a3_0_748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74aba2a3_0_756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g14674aba2a3_0_756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g14674aba2a3_0_756"/>
          <p:cNvSpPr txBox="1"/>
          <p:nvPr/>
        </p:nvSpPr>
        <p:spPr>
          <a:xfrm>
            <a:off x="720000" y="1440000"/>
            <a:ext cx="70731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1: 2 * 3 = 6 (Write 6 which is the single digit number)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2: 6 * 3 + 2 * 4 = 26 (Write 6 and 2 is carried over to the next step)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3: 6 * 4 + 2 (Carried Over) = 26 (Write 26 as this is the last step).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2666 is the answer.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674aba2a3_0_764"/>
          <p:cNvSpPr txBox="1"/>
          <p:nvPr/>
        </p:nvSpPr>
        <p:spPr>
          <a:xfrm>
            <a:off x="720000" y="1440000"/>
            <a:ext cx="80955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Calculate, 109 × 96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	10264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	10464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	0864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	10364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g14674aba2a3_0_764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g14674aba2a3_0_764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4674aba2a3_0_772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g14674aba2a3_0_772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g14674aba2a3_0_772"/>
          <p:cNvSpPr txBox="1"/>
          <p:nvPr/>
        </p:nvSpPr>
        <p:spPr>
          <a:xfrm>
            <a:off x="720000" y="1440000"/>
            <a:ext cx="7033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109 X 96 is calculated as: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1: 109 -100 = 9, 96-100= -4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2: 9 × -4 = -36, 100 -36 =64(last two digits)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3: 109-4= 96+9 = 105 -1 (borrowed) =104. Therefore, the answer is 10464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74aba2a3_0_780"/>
          <p:cNvSpPr txBox="1"/>
          <p:nvPr/>
        </p:nvSpPr>
        <p:spPr>
          <a:xfrm>
            <a:off x="720000" y="1440000"/>
            <a:ext cx="80955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solution for 976 * 653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637328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647358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876458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983458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g14674aba2a3_0_780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g14674aba2a3_0_780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4674aba2a3_0_788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g14674aba2a3_0_788"/>
          <p:cNvSpPr/>
          <p:nvPr/>
        </p:nvSpPr>
        <p:spPr>
          <a:xfrm>
            <a:off x="720000" y="720600"/>
            <a:ext cx="28326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 Q15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g14674aba2a3_0_788"/>
          <p:cNvSpPr txBox="1"/>
          <p:nvPr/>
        </p:nvSpPr>
        <p:spPr>
          <a:xfrm>
            <a:off x="720000" y="1440000"/>
            <a:ext cx="7033800" cy="238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976 × 653 is calculated as:</a:t>
            </a:r>
            <a:endParaRPr b="0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1: 6 × 3 = 18 (Write 8 as the last digit and 1 is carried over to the next step)</a:t>
            </a:r>
            <a:endParaRPr b="0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2: 7 × 3 + 6 × 5 + 1(Carried Over) = 52 (Write 2 and 5 is carried over to the next step)</a:t>
            </a:r>
            <a:endParaRPr b="0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3: 9 × 3 + 6 × 6 + 7 × 5 + 5 (Carried Over) = 98 (Write 8 and 9 is carried over to the next step)</a:t>
            </a:r>
            <a:endParaRPr b="0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4: 9 × 5 + 7 × 6 + 9(Carried Over) = 96 (Write 6 and 9 is carried over to the next step)</a:t>
            </a:r>
            <a:endParaRPr b="0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5: 9 × 6 + 9 (Carried Over) = 63 (Write 39). Therefore, 637328 is the answer.</a:t>
            </a:r>
            <a:endParaRPr b="0"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674aba2a3_0_732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0" name="Google Shape;360;g14674aba2a3_0_7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14674aba2a3_0_732"/>
          <p:cNvSpPr/>
          <p:nvPr/>
        </p:nvSpPr>
        <p:spPr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8" name="Google Shape;3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1" name="Google Shape;371;p3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p3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3" name="Google Shape;37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5" name="Google Shape;375;p3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674aba2a3_0_294"/>
          <p:cNvSpPr/>
          <p:nvPr/>
        </p:nvSpPr>
        <p:spPr>
          <a:xfrm>
            <a:off x="720000" y="757800"/>
            <a:ext cx="23355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14674aba2a3_0_294"/>
          <p:cNvSpPr txBox="1"/>
          <p:nvPr>
            <p:ph idx="1" type="body"/>
          </p:nvPr>
        </p:nvSpPr>
        <p:spPr>
          <a:xfrm>
            <a:off x="720000" y="1440000"/>
            <a:ext cx="77592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</a:rPr>
              <a:t>Squaring of a number ending with 5: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Multiply the first digit on the left with (itself + 1) and put 25 on the end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For example: Find (45)² =?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Step 1. 45 x 45 = …….25 (in the end)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Step 2.  4x (4+1) = 4 x 5 = 20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Hence the answer will be 2025.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74aba2a3_0_302"/>
          <p:cNvSpPr/>
          <p:nvPr/>
        </p:nvSpPr>
        <p:spPr>
          <a:xfrm>
            <a:off x="720000" y="757800"/>
            <a:ext cx="22701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g14674aba2a3_0_302"/>
          <p:cNvSpPr txBox="1"/>
          <p:nvPr>
            <p:ph idx="1" type="body"/>
          </p:nvPr>
        </p:nvSpPr>
        <p:spPr>
          <a:xfrm>
            <a:off x="720000" y="1440000"/>
            <a:ext cx="78861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Subtraction from 1000, 10000, 100000 and so on.</a:t>
            </a:r>
            <a:endParaRPr b="1"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You just keep one formula – </a:t>
            </a:r>
            <a:r>
              <a:rPr i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Subtract all from 9 and the last from 10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.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For example: 1000 – 473 =?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We simply subtract each figure in 473 from 9 and the last figure from 10.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1</a:t>
            </a:r>
            <a:r>
              <a:rPr i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.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 9 – 4 = 5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2</a:t>
            </a:r>
            <a:r>
              <a:rPr i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.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 9 – 7 = 2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3</a:t>
            </a:r>
            <a:r>
              <a:rPr i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.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 10 – 3 = 7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So, the answer is 1000 – 473 = 527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74aba2a3_0_310"/>
          <p:cNvSpPr/>
          <p:nvPr/>
        </p:nvSpPr>
        <p:spPr>
          <a:xfrm>
            <a:off x="720000" y="726300"/>
            <a:ext cx="19437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g14674aba2a3_0_310"/>
          <p:cNvSpPr txBox="1"/>
          <p:nvPr>
            <p:ph idx="1" type="body"/>
          </p:nvPr>
        </p:nvSpPr>
        <p:spPr>
          <a:xfrm>
            <a:off x="720000" y="1440000"/>
            <a:ext cx="7759200" cy="27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Multiplying any number by 5</a:t>
            </a:r>
            <a:endParaRPr b="1"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Take any number, then divide it by 2 (in other words, half the number). If the result is whole, add a 0 at the end. If it is not, ignore the remainder and add a 5 at the end. It works every time: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For example: 2462 x 5 =?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1. 2462 / 2 = 1231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2</a:t>
            </a:r>
            <a:r>
              <a:rPr b="1" i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.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 Whole number, so add 0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The answer will be 2462 x 5 = 12310</a:t>
            </a:r>
            <a:endParaRPr b="1" sz="1400">
              <a:solidFill>
                <a:schemeClr val="dk1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4674aba2a3_0_318"/>
          <p:cNvSpPr/>
          <p:nvPr/>
        </p:nvSpPr>
        <p:spPr>
          <a:xfrm>
            <a:off x="792275" y="757800"/>
            <a:ext cx="17406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g14674aba2a3_0_318"/>
          <p:cNvSpPr txBox="1"/>
          <p:nvPr>
            <p:ph idx="1" type="body"/>
          </p:nvPr>
        </p:nvSpPr>
        <p:spPr>
          <a:xfrm>
            <a:off x="720000" y="1440000"/>
            <a:ext cx="7759200" cy="27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Multiplication of any 2-digit numbers, from 11 to 19</a:t>
            </a:r>
            <a:endParaRPr b="1"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 u="sng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1</a:t>
            </a:r>
            <a:r>
              <a:rPr b="1" i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: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 Add the unit digit of smaller no. to the larger numeral.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 2: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 Multiply the result by 10.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3</a:t>
            </a:r>
            <a:r>
              <a:rPr b="1" i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: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 Multiply the unit digits of both numbers.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4: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 Add both the numbers (involve in step 1 &amp; step 2).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333333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74aba2a3_0_328"/>
          <p:cNvSpPr/>
          <p:nvPr/>
        </p:nvSpPr>
        <p:spPr>
          <a:xfrm>
            <a:off x="720000" y="757800"/>
            <a:ext cx="2041500" cy="4122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g14674aba2a3_0_328"/>
          <p:cNvSpPr txBox="1"/>
          <p:nvPr>
            <p:ph idx="1" type="body"/>
          </p:nvPr>
        </p:nvSpPr>
        <p:spPr>
          <a:xfrm>
            <a:off x="720000" y="1440000"/>
            <a:ext cx="7759200" cy="27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Multiplication of any 2-digit numbers, from 11 to 19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example: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 </a:t>
            </a:r>
            <a:b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</a:b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Multiply 2 numbers, say 13 and 16.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1: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 16 + 3 =19.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2: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 19*10 = 190.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3: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 3*6 = 18</a:t>
            </a:r>
            <a:endParaRPr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Step 4: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 Add the two numbers, 190+18 and the answer is </a:t>
            </a:r>
            <a:r>
              <a:rPr b="1" lang="en-GB" sz="1400">
                <a:solidFill>
                  <a:schemeClr val="dk1"/>
                </a:solidFill>
                <a:highlight>
                  <a:srgbClr val="FEFEFE"/>
                </a:highlight>
              </a:rPr>
              <a:t>208</a:t>
            </a:r>
            <a:r>
              <a:rPr lang="en-GB" sz="1400">
                <a:solidFill>
                  <a:schemeClr val="dk1"/>
                </a:solidFill>
                <a:highlight>
                  <a:srgbClr val="FEFEFE"/>
                </a:highlight>
              </a:rPr>
              <a:t>.</a:t>
            </a:r>
            <a:endParaRPr b="1" sz="1400">
              <a:solidFill>
                <a:schemeClr val="dk1"/>
              </a:solidFill>
              <a:highlight>
                <a:srgbClr val="FEFEFE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EFEFE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