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2835">
          <p15:clr>
            <a:srgbClr val="9AA0A6"/>
          </p15:clr>
        </p15:guide>
        <p15:guide id="3" pos="5272">
          <p15:clr>
            <a:srgbClr val="9AA0A6"/>
          </p15:clr>
        </p15:guide>
        <p15:guide id="4" orient="horz" pos="907">
          <p15:clr>
            <a:srgbClr val="9AA0A6"/>
          </p15:clr>
        </p15:guide>
        <p15:guide id="5" orient="horz" pos="737">
          <p15:clr>
            <a:srgbClr val="9AA0A6"/>
          </p15:clr>
        </p15:guide>
        <p15:guide id="6" orient="horz" pos="397">
          <p15:clr>
            <a:srgbClr val="9AA0A6"/>
          </p15:clr>
        </p15:guide>
      </p15:sldGuideLst>
    </p:ext>
    <p:ext uri="GoogleSlidesCustomDataVersion2">
      <go:slidesCustomData xmlns:go="http://customooxmlschemas.google.com/" r:id="rId51" roundtripDataSignature="AMtx7mhDlBb2qJGaWQV2fGFIsErBzV54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835" orient="horz"/>
        <p:guide pos="5272"/>
        <p:guide pos="907" orient="horz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Product term should be single since base value has 1 zero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fd9aa068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3fd9aa0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Since base value is 100, product is made into double digit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Product is negative.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Add the base value to product and subtract 1 from sum value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is negative.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base value to product and subtract 1 from sum value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Step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23-1=22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Step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99-22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Step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3*7 ;  4*1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Step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4*7+3*1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Step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1*4 ; 3*2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Step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3*4+2*1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1*2+6=8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6*2+4=16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4*2+0=8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Carryover term is circled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1*2+9=11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9*2+8=26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8*2+0=16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Carryover term is circled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3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trick:Product value is negative. Base value 10 is added and 1  is subtracted from sum value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trick:Sum is multiplied to the base term 6.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0" name="Google Shape;4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3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TznU4NLBGexTRHhJ6" TargetMode="External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hyperlink" Target="https://learn.codemithra.com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720000" y="1440000"/>
            <a:ext cx="81123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rgbClr val="000000"/>
                </a:solidFill>
              </a:rPr>
              <a:t>46*44 = 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 sz="1400">
                <a:solidFill>
                  <a:srgbClr val="000000"/>
                </a:solidFill>
              </a:rPr>
              <a:t>2020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 sz="1400">
                <a:solidFill>
                  <a:srgbClr val="000000"/>
                </a:solidFill>
              </a:rPr>
              <a:t>2024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 sz="1400">
                <a:solidFill>
                  <a:srgbClr val="000000"/>
                </a:solidFill>
              </a:rPr>
              <a:t>2021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UcPeriod"/>
            </a:pPr>
            <a:r>
              <a:rPr lang="en-GB" sz="1400">
                <a:solidFill>
                  <a:srgbClr val="000000"/>
                </a:solidFill>
              </a:rPr>
              <a:t>2012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Question: 01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7250475" y="4233850"/>
            <a:ext cx="1564500" cy="41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327600" y="708750"/>
            <a:ext cx="7384200" cy="3366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		4  6  *  4  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20 24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5*4               6*4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1447311" y="1432200"/>
            <a:ext cx="241925" cy="311100"/>
          </a:xfrm>
          <a:custGeom>
            <a:rect b="b" l="l" r="r" t="t"/>
            <a:pathLst>
              <a:path extrusionOk="0" h="12444" w="9677">
                <a:moveTo>
                  <a:pt x="9677" y="11956"/>
                </a:moveTo>
                <a:cubicBezTo>
                  <a:pt x="6478" y="12596"/>
                  <a:pt x="1003" y="12630"/>
                  <a:pt x="212" y="9465"/>
                </a:cubicBezTo>
                <a:cubicBezTo>
                  <a:pt x="-634" y="6078"/>
                  <a:pt x="3135" y="3123"/>
                  <a:pt x="469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1949868" y="1260799"/>
            <a:ext cx="573750" cy="283500"/>
          </a:xfrm>
          <a:custGeom>
            <a:rect b="b" l="l" r="r" t="t"/>
            <a:pathLst>
              <a:path extrusionOk="0" h="11340" w="22950">
                <a:moveTo>
                  <a:pt x="35" y="11340"/>
                </a:moveTo>
                <a:cubicBezTo>
                  <a:pt x="35" y="8397"/>
                  <a:pt x="-106" y="4186"/>
                  <a:pt x="2526" y="2871"/>
                </a:cubicBezTo>
                <a:cubicBezTo>
                  <a:pt x="6414" y="928"/>
                  <a:pt x="11262" y="2433"/>
                  <a:pt x="15478" y="1377"/>
                </a:cubicBezTo>
                <a:cubicBezTo>
                  <a:pt x="16806" y="1044"/>
                  <a:pt x="18324" y="-380"/>
                  <a:pt x="19463" y="380"/>
                </a:cubicBezTo>
                <a:cubicBezTo>
                  <a:pt x="22002" y="2075"/>
                  <a:pt x="22950" y="5796"/>
                  <a:pt x="22950" y="88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10"/>
          <p:cNvCxnSpPr/>
          <p:nvPr/>
        </p:nvCxnSpPr>
        <p:spPr>
          <a:xfrm flipH="1">
            <a:off x="1801250" y="2092275"/>
            <a:ext cx="286500" cy="5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0"/>
          <p:cNvCxnSpPr/>
          <p:nvPr/>
        </p:nvCxnSpPr>
        <p:spPr>
          <a:xfrm>
            <a:off x="2299450" y="2104550"/>
            <a:ext cx="4734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0"/>
          <p:cNvCxnSpPr/>
          <p:nvPr/>
        </p:nvCxnSpPr>
        <p:spPr>
          <a:xfrm flipH="1" rot="10800000">
            <a:off x="1763950" y="1818125"/>
            <a:ext cx="8592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0"/>
          <p:cNvCxnSpPr/>
          <p:nvPr/>
        </p:nvCxnSpPr>
        <p:spPr>
          <a:xfrm flipH="1" rot="10800000">
            <a:off x="1788850" y="2166850"/>
            <a:ext cx="8220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 * 39 = 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1209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1309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1039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1299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7250475" y="4233850"/>
            <a:ext cx="1564500" cy="41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4084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    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	3  1  * 3   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	   12  09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      4*3             9*1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12"/>
          <p:cNvCxnSpPr/>
          <p:nvPr/>
        </p:nvCxnSpPr>
        <p:spPr>
          <a:xfrm flipH="1">
            <a:off x="2722875" y="2378725"/>
            <a:ext cx="2616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2"/>
          <p:cNvCxnSpPr/>
          <p:nvPr/>
        </p:nvCxnSpPr>
        <p:spPr>
          <a:xfrm>
            <a:off x="3270975" y="2334725"/>
            <a:ext cx="3735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2"/>
          <p:cNvSpPr/>
          <p:nvPr/>
        </p:nvSpPr>
        <p:spPr>
          <a:xfrm>
            <a:off x="2297428" y="1382913"/>
            <a:ext cx="363200" cy="383900"/>
          </a:xfrm>
          <a:custGeom>
            <a:rect b="b" l="l" r="r" t="t"/>
            <a:pathLst>
              <a:path extrusionOk="0" h="15356" w="14528">
                <a:moveTo>
                  <a:pt x="14528" y="14945"/>
                </a:moveTo>
                <a:cubicBezTo>
                  <a:pt x="10182" y="14945"/>
                  <a:pt x="4648" y="16526"/>
                  <a:pt x="1576" y="13451"/>
                </a:cubicBezTo>
                <a:cubicBezTo>
                  <a:pt x="-1729" y="10143"/>
                  <a:pt x="885" y="0"/>
                  <a:pt x="556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2934625" y="1234702"/>
            <a:ext cx="572875" cy="297150"/>
          </a:xfrm>
          <a:custGeom>
            <a:rect b="b" l="l" r="r" t="t"/>
            <a:pathLst>
              <a:path extrusionOk="0" h="11886" w="22915">
                <a:moveTo>
                  <a:pt x="0" y="11886"/>
                </a:moveTo>
                <a:cubicBezTo>
                  <a:pt x="0" y="7464"/>
                  <a:pt x="3793" y="3379"/>
                  <a:pt x="7472" y="926"/>
                </a:cubicBezTo>
                <a:cubicBezTo>
                  <a:pt x="12496" y="-2423"/>
                  <a:pt x="22915" y="4353"/>
                  <a:pt x="22915" y="103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12"/>
          <p:cNvCxnSpPr/>
          <p:nvPr/>
        </p:nvCxnSpPr>
        <p:spPr>
          <a:xfrm>
            <a:off x="2623275" y="1980175"/>
            <a:ext cx="107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2"/>
          <p:cNvCxnSpPr/>
          <p:nvPr/>
        </p:nvCxnSpPr>
        <p:spPr>
          <a:xfrm>
            <a:off x="2648175" y="2465900"/>
            <a:ext cx="9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69 * 61 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5209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3208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4209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4005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        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1400" u="none" cap="none" strike="no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6   9  *   6 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    42   09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     7*6	      9*1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832938" y="1332575"/>
            <a:ext cx="217425" cy="361175"/>
          </a:xfrm>
          <a:custGeom>
            <a:rect b="b" l="l" r="r" t="t"/>
            <a:pathLst>
              <a:path extrusionOk="0" h="14447" w="8697">
                <a:moveTo>
                  <a:pt x="8199" y="14447"/>
                </a:moveTo>
                <a:cubicBezTo>
                  <a:pt x="3685" y="13319"/>
                  <a:pt x="-686" y="7551"/>
                  <a:pt x="228" y="2989"/>
                </a:cubicBezTo>
                <a:cubicBezTo>
                  <a:pt x="816" y="54"/>
                  <a:pt x="5703" y="0"/>
                  <a:pt x="869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2448900" y="1287108"/>
            <a:ext cx="635150" cy="257200"/>
          </a:xfrm>
          <a:custGeom>
            <a:rect b="b" l="l" r="r" t="t"/>
            <a:pathLst>
              <a:path extrusionOk="0" h="10288" w="25406">
                <a:moveTo>
                  <a:pt x="0" y="10288"/>
                </a:moveTo>
                <a:cubicBezTo>
                  <a:pt x="832" y="5296"/>
                  <a:pt x="6548" y="1553"/>
                  <a:pt x="11458" y="325"/>
                </a:cubicBezTo>
                <a:cubicBezTo>
                  <a:pt x="16653" y="-974"/>
                  <a:pt x="25406" y="2940"/>
                  <a:pt x="25406" y="82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14"/>
          <p:cNvCxnSpPr/>
          <p:nvPr/>
        </p:nvCxnSpPr>
        <p:spPr>
          <a:xfrm>
            <a:off x="2075300" y="2005100"/>
            <a:ext cx="112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4"/>
          <p:cNvCxnSpPr/>
          <p:nvPr/>
        </p:nvCxnSpPr>
        <p:spPr>
          <a:xfrm>
            <a:off x="2150000" y="2528150"/>
            <a:ext cx="10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4"/>
          <p:cNvCxnSpPr/>
          <p:nvPr/>
        </p:nvCxnSpPr>
        <p:spPr>
          <a:xfrm flipH="1">
            <a:off x="2224650" y="2428525"/>
            <a:ext cx="2367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4"/>
          <p:cNvCxnSpPr/>
          <p:nvPr/>
        </p:nvCxnSpPr>
        <p:spPr>
          <a:xfrm>
            <a:off x="2785175" y="2416075"/>
            <a:ext cx="361200" cy="4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327600" y="99945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 * 13 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 value =10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1 2          +2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    *	1 3          +3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Sum           15             6      product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12-10=2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13-10=3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sum=12+3 or 13+3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product=2*3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16"/>
          <p:cNvCxnSpPr/>
          <p:nvPr/>
        </p:nvCxnSpPr>
        <p:spPr>
          <a:xfrm>
            <a:off x="2013025" y="1843200"/>
            <a:ext cx="11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2075300" y="2191900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2660625" y="1855650"/>
            <a:ext cx="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 * 19 = 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396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425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327600" y="930575"/>
            <a:ext cx="7384200" cy="365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 value =10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1  5       +5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    *	1  9       +9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		24        45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    28        5      product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15-10=5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19-10=9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sum=15+9 or 19+5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product=5*9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18"/>
          <p:cNvCxnSpPr/>
          <p:nvPr/>
        </p:nvCxnSpPr>
        <p:spPr>
          <a:xfrm flipH="1" rot="10800000">
            <a:off x="2125100" y="1818125"/>
            <a:ext cx="921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8"/>
          <p:cNvCxnSpPr/>
          <p:nvPr/>
        </p:nvCxnSpPr>
        <p:spPr>
          <a:xfrm>
            <a:off x="2174925" y="2416075"/>
            <a:ext cx="8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18"/>
          <p:cNvCxnSpPr/>
          <p:nvPr/>
        </p:nvCxnSpPr>
        <p:spPr>
          <a:xfrm>
            <a:off x="2187375" y="2827050"/>
            <a:ext cx="8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18"/>
          <p:cNvCxnSpPr/>
          <p:nvPr/>
        </p:nvCxnSpPr>
        <p:spPr>
          <a:xfrm>
            <a:off x="2610800" y="1830725"/>
            <a:ext cx="126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18"/>
          <p:cNvSpPr/>
          <p:nvPr/>
        </p:nvSpPr>
        <p:spPr>
          <a:xfrm>
            <a:off x="2448900" y="2129625"/>
            <a:ext cx="386075" cy="236000"/>
          </a:xfrm>
          <a:custGeom>
            <a:rect b="b" l="l" r="r" t="t"/>
            <a:pathLst>
              <a:path extrusionOk="0" h="9440" w="15443">
                <a:moveTo>
                  <a:pt x="15443" y="0"/>
                </a:moveTo>
                <a:cubicBezTo>
                  <a:pt x="11497" y="2819"/>
                  <a:pt x="8022" y="6278"/>
                  <a:pt x="3986" y="8967"/>
                </a:cubicBezTo>
                <a:cubicBezTo>
                  <a:pt x="2846" y="9726"/>
                  <a:pt x="0" y="9341"/>
                  <a:pt x="0" y="797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13fd9aa068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3fd9aa0681_0_0"/>
          <p:cNvSpPr txBox="1"/>
          <p:nvPr/>
        </p:nvSpPr>
        <p:spPr>
          <a:xfrm>
            <a:off x="178001" y="2109682"/>
            <a:ext cx="46908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3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-GB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ULTIPLICATION SHORTCUTS</a:t>
            </a:r>
            <a:endParaRPr sz="3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327600" y="99945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102 * 104 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10604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12064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15608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10608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D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 value 100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1  0  2       +2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   *   1  0  4       +4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sum      1  0  6     08     product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sum=104+2 or 102+4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product=2*4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p20"/>
          <p:cNvCxnSpPr/>
          <p:nvPr/>
        </p:nvCxnSpPr>
        <p:spPr>
          <a:xfrm flipH="1" rot="10800000">
            <a:off x="1527325" y="2161350"/>
            <a:ext cx="1145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20"/>
          <p:cNvCxnSpPr/>
          <p:nvPr/>
        </p:nvCxnSpPr>
        <p:spPr>
          <a:xfrm flipH="1" rot="10800000">
            <a:off x="1602025" y="2490700"/>
            <a:ext cx="1046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0"/>
          <p:cNvCxnSpPr/>
          <p:nvPr/>
        </p:nvCxnSpPr>
        <p:spPr>
          <a:xfrm>
            <a:off x="2287000" y="2154550"/>
            <a:ext cx="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327600" y="891950"/>
            <a:ext cx="714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105 * 97 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10195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12056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10185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13185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327600" y="930575"/>
            <a:ext cx="7800300" cy="3590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 value  =100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1  0  5	+5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      *	    9  7         -3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                   1  0  2  	 -15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      -1           100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sum         1  0  1        8   5      product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sum=105-3 or 97+5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product=5 * -3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" name="Google Shape;264;p22"/>
          <p:cNvCxnSpPr/>
          <p:nvPr/>
        </p:nvCxnSpPr>
        <p:spPr>
          <a:xfrm>
            <a:off x="2150000" y="2154550"/>
            <a:ext cx="13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22"/>
          <p:cNvCxnSpPr/>
          <p:nvPr/>
        </p:nvCxnSpPr>
        <p:spPr>
          <a:xfrm flipH="1" rot="10800000">
            <a:off x="2174925" y="2752175"/>
            <a:ext cx="13449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22"/>
          <p:cNvCxnSpPr/>
          <p:nvPr/>
        </p:nvCxnSpPr>
        <p:spPr>
          <a:xfrm flipH="1" rot="10800000">
            <a:off x="2174925" y="3125950"/>
            <a:ext cx="13449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2872350" y="2154550"/>
            <a:ext cx="126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327600" y="1002875"/>
            <a:ext cx="707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1007 * 998 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1004986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1005566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1002541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125864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 value =1000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1  0  0  7         + 7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*   9  9  8          -2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1   0  0  5        -1 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- 1        +1000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sum      1  0  0  4         9 8 6         product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sum=1007-2 or 998+7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product=7*-2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4" name="Google Shape;284;p24"/>
          <p:cNvCxnSpPr/>
          <p:nvPr/>
        </p:nvCxnSpPr>
        <p:spPr>
          <a:xfrm flipH="1" rot="10800000">
            <a:off x="1589575" y="2104575"/>
            <a:ext cx="1457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24"/>
          <p:cNvCxnSpPr/>
          <p:nvPr/>
        </p:nvCxnSpPr>
        <p:spPr>
          <a:xfrm flipH="1" rot="10800000">
            <a:off x="1552225" y="2714825"/>
            <a:ext cx="17187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24"/>
          <p:cNvCxnSpPr/>
          <p:nvPr/>
        </p:nvCxnSpPr>
        <p:spPr>
          <a:xfrm flipH="1" rot="10800000">
            <a:off x="1614500" y="3138425"/>
            <a:ext cx="16689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24"/>
          <p:cNvCxnSpPr/>
          <p:nvPr/>
        </p:nvCxnSpPr>
        <p:spPr>
          <a:xfrm>
            <a:off x="2548550" y="2129625"/>
            <a:ext cx="126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327600" y="1071750"/>
            <a:ext cx="653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 * 99 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2277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2266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3377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4477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327600" y="930575"/>
            <a:ext cx="83733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		2    3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*	9    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23-1    99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22     -22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22        77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p26"/>
          <p:cNvCxnSpPr/>
          <p:nvPr/>
        </p:nvCxnSpPr>
        <p:spPr>
          <a:xfrm flipH="1" rot="10800000">
            <a:off x="1888475" y="1780925"/>
            <a:ext cx="859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26"/>
          <p:cNvCxnSpPr/>
          <p:nvPr/>
        </p:nvCxnSpPr>
        <p:spPr>
          <a:xfrm flipH="1" rot="10800000">
            <a:off x="1851125" y="2478200"/>
            <a:ext cx="9840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6"/>
          <p:cNvCxnSpPr/>
          <p:nvPr/>
        </p:nvCxnSpPr>
        <p:spPr>
          <a:xfrm>
            <a:off x="1888475" y="2851975"/>
            <a:ext cx="93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26"/>
          <p:cNvCxnSpPr/>
          <p:nvPr/>
        </p:nvCxnSpPr>
        <p:spPr>
          <a:xfrm>
            <a:off x="2374175" y="1818275"/>
            <a:ext cx="12600" cy="6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26"/>
          <p:cNvSpPr/>
          <p:nvPr/>
        </p:nvSpPr>
        <p:spPr>
          <a:xfrm>
            <a:off x="2174925" y="2116635"/>
            <a:ext cx="423425" cy="100175"/>
          </a:xfrm>
          <a:custGeom>
            <a:rect b="b" l="l" r="r" t="t"/>
            <a:pathLst>
              <a:path extrusionOk="0" h="4007" w="16937">
                <a:moveTo>
                  <a:pt x="0" y="4007"/>
                </a:moveTo>
                <a:cubicBezTo>
                  <a:pt x="2111" y="-1271"/>
                  <a:pt x="11853" y="-527"/>
                  <a:pt x="16937" y="20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43 * 17=?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731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721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651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741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327600" y="930575"/>
            <a:ext cx="83358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4   3  * 1   7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0 4  2 1     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3   1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7   3  1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" name="Google Shape;324;p28"/>
          <p:cNvCxnSpPr/>
          <p:nvPr/>
        </p:nvCxnSpPr>
        <p:spPr>
          <a:xfrm>
            <a:off x="2324375" y="1992650"/>
            <a:ext cx="13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28"/>
          <p:cNvCxnSpPr/>
          <p:nvPr/>
        </p:nvCxnSpPr>
        <p:spPr>
          <a:xfrm flipH="1" rot="10800000">
            <a:off x="2424000" y="2789700"/>
            <a:ext cx="13575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28"/>
          <p:cNvCxnSpPr/>
          <p:nvPr/>
        </p:nvCxnSpPr>
        <p:spPr>
          <a:xfrm flipH="1" rot="10800000">
            <a:off x="2486275" y="3188075"/>
            <a:ext cx="1295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28"/>
          <p:cNvSpPr/>
          <p:nvPr/>
        </p:nvSpPr>
        <p:spPr>
          <a:xfrm>
            <a:off x="2859838" y="1450832"/>
            <a:ext cx="547975" cy="158675"/>
          </a:xfrm>
          <a:custGeom>
            <a:rect b="b" l="l" r="r" t="t"/>
            <a:pathLst>
              <a:path extrusionOk="0" h="6347" w="21919">
                <a:moveTo>
                  <a:pt x="0" y="6347"/>
                </a:moveTo>
                <a:cubicBezTo>
                  <a:pt x="4077" y="227"/>
                  <a:pt x="18630" y="-2721"/>
                  <a:pt x="21919" y="38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2635725" y="1793375"/>
            <a:ext cx="547975" cy="129325"/>
          </a:xfrm>
          <a:custGeom>
            <a:rect b="b" l="l" r="r" t="t"/>
            <a:pathLst>
              <a:path extrusionOk="0" h="5173" w="21919">
                <a:moveTo>
                  <a:pt x="21919" y="0"/>
                </a:moveTo>
                <a:cubicBezTo>
                  <a:pt x="16059" y="4393"/>
                  <a:pt x="3272" y="8045"/>
                  <a:pt x="0" y="149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52"/>
          <p:cNvSpPr txBox="1"/>
          <p:nvPr/>
        </p:nvSpPr>
        <p:spPr>
          <a:xfrm>
            <a:off x="1731850" y="559500"/>
            <a:ext cx="4605600" cy="61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TIME ON VEDIC MATHS:</a:t>
            </a: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i="0" lang="en-GB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URL:</a:t>
            </a:r>
            <a:r>
              <a:rPr b="1" i="0" lang="en-GB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https://forms.gle/TznU4NLBGexTRHhJ6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QR CODE:</a:t>
            </a:r>
            <a:endParaRPr b="1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508" y="2656866"/>
            <a:ext cx="2419456" cy="209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 * 24=?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944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744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544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3   1   *   2    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			  0  6   0  4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                         1   4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 		       7  4  4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" name="Google Shape;344;p30"/>
          <p:cNvCxnSpPr/>
          <p:nvPr/>
        </p:nvCxnSpPr>
        <p:spPr>
          <a:xfrm>
            <a:off x="2112650" y="1955275"/>
            <a:ext cx="12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30"/>
          <p:cNvCxnSpPr/>
          <p:nvPr/>
        </p:nvCxnSpPr>
        <p:spPr>
          <a:xfrm flipH="1" rot="10800000">
            <a:off x="2224725" y="2764650"/>
            <a:ext cx="9963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30"/>
          <p:cNvCxnSpPr/>
          <p:nvPr/>
        </p:nvCxnSpPr>
        <p:spPr>
          <a:xfrm>
            <a:off x="2287000" y="3163325"/>
            <a:ext cx="95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30"/>
          <p:cNvSpPr/>
          <p:nvPr/>
        </p:nvSpPr>
        <p:spPr>
          <a:xfrm>
            <a:off x="2498725" y="1805825"/>
            <a:ext cx="709875" cy="113775"/>
          </a:xfrm>
          <a:custGeom>
            <a:rect b="b" l="l" r="r" t="t"/>
            <a:pathLst>
              <a:path extrusionOk="0" h="4551" w="28395">
                <a:moveTo>
                  <a:pt x="0" y="0"/>
                </a:moveTo>
                <a:cubicBezTo>
                  <a:pt x="9314" y="1693"/>
                  <a:pt x="24165" y="8967"/>
                  <a:pt x="28395" y="4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2187375" y="1347274"/>
            <a:ext cx="734775" cy="159650"/>
          </a:xfrm>
          <a:custGeom>
            <a:rect b="b" l="l" r="r" t="t"/>
            <a:pathLst>
              <a:path extrusionOk="0" h="6386" w="29391">
                <a:moveTo>
                  <a:pt x="0" y="6386"/>
                </a:moveTo>
                <a:cubicBezTo>
                  <a:pt x="7652" y="266"/>
                  <a:pt x="29391" y="-3910"/>
                  <a:pt x="29391" y="588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34 * 11 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374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334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  +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3   4   *   1  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    3  7   4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2187375" y="1460117"/>
            <a:ext cx="273975" cy="71725"/>
          </a:xfrm>
          <a:custGeom>
            <a:rect b="b" l="l" r="r" t="t"/>
            <a:pathLst>
              <a:path extrusionOk="0" h="2869" w="10959">
                <a:moveTo>
                  <a:pt x="0" y="2869"/>
                </a:moveTo>
                <a:cubicBezTo>
                  <a:pt x="2593" y="274"/>
                  <a:pt x="9319" y="-1409"/>
                  <a:pt x="10959" y="18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32"/>
          <p:cNvCxnSpPr/>
          <p:nvPr/>
        </p:nvCxnSpPr>
        <p:spPr>
          <a:xfrm>
            <a:off x="2125100" y="1843200"/>
            <a:ext cx="11085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32"/>
          <p:cNvCxnSpPr/>
          <p:nvPr/>
        </p:nvCxnSpPr>
        <p:spPr>
          <a:xfrm>
            <a:off x="2174925" y="2179450"/>
            <a:ext cx="10338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68 * 5=?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340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440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			68  *  5 ⇒ 68  * 10/2 =&gt; 68/2  * 10 ⇒ 24*10 = 240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164 * 12=?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1968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1966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1788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1668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       *2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		1  6  4  *  1 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  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1  8  6   8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1  9  6   8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36"/>
          <p:cNvCxnSpPr/>
          <p:nvPr/>
        </p:nvCxnSpPr>
        <p:spPr>
          <a:xfrm flipH="1" rot="10800000">
            <a:off x="1626950" y="1830600"/>
            <a:ext cx="11955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36"/>
          <p:cNvCxnSpPr/>
          <p:nvPr/>
        </p:nvCxnSpPr>
        <p:spPr>
          <a:xfrm>
            <a:off x="1651850" y="2453425"/>
            <a:ext cx="11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36"/>
          <p:cNvCxnSpPr/>
          <p:nvPr/>
        </p:nvCxnSpPr>
        <p:spPr>
          <a:xfrm flipH="1" rot="10800000">
            <a:off x="1689225" y="2802150"/>
            <a:ext cx="11457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36"/>
          <p:cNvSpPr/>
          <p:nvPr/>
        </p:nvSpPr>
        <p:spPr>
          <a:xfrm>
            <a:off x="1812970" y="1858082"/>
            <a:ext cx="254500" cy="298600"/>
          </a:xfrm>
          <a:custGeom>
            <a:rect b="b" l="l" r="r" t="t"/>
            <a:pathLst>
              <a:path extrusionOk="0" h="11944" w="10180">
                <a:moveTo>
                  <a:pt x="3518" y="10862"/>
                </a:moveTo>
                <a:cubicBezTo>
                  <a:pt x="1512" y="8856"/>
                  <a:pt x="-1046" y="5252"/>
                  <a:pt x="529" y="2892"/>
                </a:cubicBezTo>
                <a:cubicBezTo>
                  <a:pt x="1727" y="1096"/>
                  <a:pt x="4503" y="-400"/>
                  <a:pt x="6507" y="401"/>
                </a:cubicBezTo>
                <a:cubicBezTo>
                  <a:pt x="9726" y="1688"/>
                  <a:pt x="11047" y="7263"/>
                  <a:pt x="9496" y="10364"/>
                </a:cubicBezTo>
                <a:cubicBezTo>
                  <a:pt x="8577" y="12201"/>
                  <a:pt x="5572" y="11859"/>
                  <a:pt x="3518" y="11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1543608" y="1432200"/>
            <a:ext cx="145625" cy="261550"/>
          </a:xfrm>
          <a:custGeom>
            <a:rect b="b" l="l" r="r" t="t"/>
            <a:pathLst>
              <a:path extrusionOk="0" h="10462" w="5825">
                <a:moveTo>
                  <a:pt x="5825" y="10462"/>
                </a:moveTo>
                <a:cubicBezTo>
                  <a:pt x="3881" y="10462"/>
                  <a:pt x="816" y="10355"/>
                  <a:pt x="345" y="8469"/>
                </a:cubicBezTo>
                <a:cubicBezTo>
                  <a:pt x="-344" y="5711"/>
                  <a:pt x="1341" y="2842"/>
                  <a:pt x="134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198 * 12=?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2376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2366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2375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2333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8"/>
          <p:cNvPicPr preferRelativeResize="0"/>
          <p:nvPr/>
        </p:nvPicPr>
        <p:blipFill rotWithShape="1">
          <a:blip r:embed="rId3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		1   9  8  *   1 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1   2   1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1   1  6  6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2   3   7   6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8" name="Google Shape;418;p38"/>
          <p:cNvCxnSpPr/>
          <p:nvPr/>
        </p:nvCxnSpPr>
        <p:spPr>
          <a:xfrm>
            <a:off x="1552225" y="1494475"/>
            <a:ext cx="145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38"/>
          <p:cNvCxnSpPr/>
          <p:nvPr/>
        </p:nvCxnSpPr>
        <p:spPr>
          <a:xfrm>
            <a:off x="1626950" y="2129625"/>
            <a:ext cx="135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38"/>
          <p:cNvCxnSpPr/>
          <p:nvPr/>
        </p:nvCxnSpPr>
        <p:spPr>
          <a:xfrm flipH="1" rot="10800000">
            <a:off x="1602025" y="2490650"/>
            <a:ext cx="1382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38"/>
          <p:cNvSpPr/>
          <p:nvPr/>
        </p:nvSpPr>
        <p:spPr>
          <a:xfrm>
            <a:off x="1677914" y="1549319"/>
            <a:ext cx="168350" cy="295850"/>
          </a:xfrm>
          <a:custGeom>
            <a:rect b="b" l="l" r="r" t="t"/>
            <a:pathLst>
              <a:path extrusionOk="0" h="11834" w="6734">
                <a:moveTo>
                  <a:pt x="452" y="9762"/>
                </a:moveTo>
                <a:cubicBezTo>
                  <a:pt x="-340" y="6597"/>
                  <a:pt x="227" y="-1512"/>
                  <a:pt x="2942" y="297"/>
                </a:cubicBezTo>
                <a:cubicBezTo>
                  <a:pt x="6060" y="2374"/>
                  <a:pt x="8082" y="8607"/>
                  <a:pt x="5433" y="11256"/>
                </a:cubicBezTo>
                <a:cubicBezTo>
                  <a:pt x="4465" y="12224"/>
                  <a:pt x="1448" y="11629"/>
                  <a:pt x="1448" y="1026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1863189" y="1503430"/>
            <a:ext cx="294925" cy="277150"/>
          </a:xfrm>
          <a:custGeom>
            <a:rect b="b" l="l" r="r" t="t"/>
            <a:pathLst>
              <a:path extrusionOk="0" h="11086" w="11797">
                <a:moveTo>
                  <a:pt x="4000" y="10602"/>
                </a:moveTo>
                <a:cubicBezTo>
                  <a:pt x="1950" y="8551"/>
                  <a:pt x="-1096" y="5044"/>
                  <a:pt x="513" y="2631"/>
                </a:cubicBezTo>
                <a:cubicBezTo>
                  <a:pt x="2122" y="218"/>
                  <a:pt x="6388" y="-659"/>
                  <a:pt x="8982" y="638"/>
                </a:cubicBezTo>
                <a:cubicBezTo>
                  <a:pt x="11839" y="2067"/>
                  <a:pt x="12734" y="7844"/>
                  <a:pt x="10476" y="10104"/>
                </a:cubicBezTo>
                <a:cubicBezTo>
                  <a:pt x="9180" y="11402"/>
                  <a:pt x="4996" y="11439"/>
                  <a:pt x="4996" y="960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2050395" y="1536368"/>
            <a:ext cx="315375" cy="269350"/>
          </a:xfrm>
          <a:custGeom>
            <a:rect b="b" l="l" r="r" t="t"/>
            <a:pathLst>
              <a:path extrusionOk="0" h="10774" w="12615">
                <a:moveTo>
                  <a:pt x="6475" y="10280"/>
                </a:moveTo>
                <a:cubicBezTo>
                  <a:pt x="3559" y="8093"/>
                  <a:pt x="-2265" y="2445"/>
                  <a:pt x="996" y="815"/>
                </a:cubicBezTo>
                <a:cubicBezTo>
                  <a:pt x="4383" y="-878"/>
                  <a:pt x="10549" y="288"/>
                  <a:pt x="11955" y="3804"/>
                </a:cubicBezTo>
                <a:cubicBezTo>
                  <a:pt x="12759" y="5814"/>
                  <a:pt x="12988" y="8749"/>
                  <a:pt x="11457" y="10280"/>
                </a:cubicBezTo>
                <a:cubicBezTo>
                  <a:pt x="10343" y="11394"/>
                  <a:pt x="6973" y="10361"/>
                  <a:pt x="6973" y="87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720000" y="1440000"/>
            <a:ext cx="6991800" cy="26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1</a:t>
            </a:r>
            <a:r>
              <a:rPr b="0" baseline="30000" i="0" lang="en-GB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</a:t>
            </a:r>
            <a:r>
              <a:rPr b="0" i="0" lang="en-GB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Trick-Two conditions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adjacent numbers are same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unit digits are add up to 10.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Ex:</a:t>
            </a:r>
            <a:r>
              <a:rPr b="0" i="0" lang="en-GB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GB" sz="1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* 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0" lang="en-GB" sz="1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b="0" i="0" lang="en-GB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(5*6)(3*7) =</a:t>
            </a:r>
            <a:r>
              <a:rPr b="0" i="0" lang="en-GB" sz="14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3021 </a:t>
            </a:r>
            <a:endParaRPr b="0" i="0" sz="1400" u="none" cap="none" strike="noStrike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{Next digit of 5 is 6 is being multiplied with first term and unit term is multiplied}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9" name="Google Shape;4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9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3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7" name="Google Shape;43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3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0" name="Google Shape;440;p53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p53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2" name="Google Shape;44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3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4" name="Google Shape;444;p53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/>
          <p:nvPr/>
        </p:nvSpPr>
        <p:spPr>
          <a:xfrm>
            <a:off x="631175" y="1168375"/>
            <a:ext cx="2524500" cy="36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327600" y="930575"/>
            <a:ext cx="76758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Trick- Base value as 10’s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Ex: 9*8=?              9    -1                         ;sum=(9+(-2))=7 or (8+(-1))=7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	* 8	-2                   	;product=(-1*-2)=2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           	Sum</a:t>
            </a:r>
            <a:r>
              <a:rPr b="0" i="0" lang="en-GB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i="0" lang="en-GB" sz="14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7 	2	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Product 	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;Product term should be equal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to the number of zeros in base value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Ex:98*97=?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	   98     -2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	   97     -3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	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sum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b="0" i="0" lang="en-GB" sz="14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95      06  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4"/>
          <p:cNvCxnSpPr/>
          <p:nvPr/>
        </p:nvCxnSpPr>
        <p:spPr>
          <a:xfrm>
            <a:off x="2187025" y="2027775"/>
            <a:ext cx="7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4"/>
          <p:cNvCxnSpPr/>
          <p:nvPr/>
        </p:nvCxnSpPr>
        <p:spPr>
          <a:xfrm>
            <a:off x="1275450" y="3252150"/>
            <a:ext cx="9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4"/>
          <p:cNvCxnSpPr/>
          <p:nvPr/>
        </p:nvCxnSpPr>
        <p:spPr>
          <a:xfrm flipH="1" rot="10800000">
            <a:off x="1281000" y="3547175"/>
            <a:ext cx="921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4"/>
          <p:cNvCxnSpPr/>
          <p:nvPr/>
        </p:nvCxnSpPr>
        <p:spPr>
          <a:xfrm>
            <a:off x="2161050" y="2327275"/>
            <a:ext cx="723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3411100" y="1129950"/>
            <a:ext cx="2994900" cy="282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711775" y="1168375"/>
            <a:ext cx="2135400" cy="282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327600" y="95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Trick Base Deviation         	4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Trick Multiplication in Base value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Ex:13*8=?                                  Ex:61*64=?	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13      +3                                     		61 	+1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	8   	-2                                 			64  	+4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	11   	-6                                			65  	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	-1      +10                               	 	*6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10   	  4                               		  	</a:t>
            </a:r>
            <a:r>
              <a:rPr b="0" i="0" lang="en-GB" sz="1400" u="none" cap="none" strike="noStrik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390 	4</a:t>
            </a:r>
            <a:endParaRPr b="0" i="0" sz="1400" u="none" cap="none" strike="noStrike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0" i="0" lang="en-GB" sz="14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10          4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5"/>
          <p:cNvCxnSpPr/>
          <p:nvPr/>
        </p:nvCxnSpPr>
        <p:spPr>
          <a:xfrm flipH="1" rot="10800000">
            <a:off x="1175100" y="2137200"/>
            <a:ext cx="1044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5"/>
          <p:cNvCxnSpPr/>
          <p:nvPr/>
        </p:nvCxnSpPr>
        <p:spPr>
          <a:xfrm>
            <a:off x="1197575" y="2897425"/>
            <a:ext cx="104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5"/>
          <p:cNvCxnSpPr/>
          <p:nvPr/>
        </p:nvCxnSpPr>
        <p:spPr>
          <a:xfrm flipH="1" rot="10800000">
            <a:off x="1242475" y="3234475"/>
            <a:ext cx="9996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/>
          <p:nvPr/>
        </p:nvCxnSpPr>
        <p:spPr>
          <a:xfrm>
            <a:off x="4358825" y="2142750"/>
            <a:ext cx="107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5"/>
          <p:cNvCxnSpPr/>
          <p:nvPr/>
        </p:nvCxnSpPr>
        <p:spPr>
          <a:xfrm flipH="1" rot="10800000">
            <a:off x="4315625" y="2666150"/>
            <a:ext cx="1066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5"/>
          <p:cNvCxnSpPr/>
          <p:nvPr/>
        </p:nvCxnSpPr>
        <p:spPr>
          <a:xfrm>
            <a:off x="4370075" y="2956200"/>
            <a:ext cx="10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"/>
          <p:cNvCxnSpPr/>
          <p:nvPr/>
        </p:nvCxnSpPr>
        <p:spPr>
          <a:xfrm>
            <a:off x="1554800" y="2214013"/>
            <a:ext cx="11100" cy="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5"/>
          <p:cNvCxnSpPr/>
          <p:nvPr/>
        </p:nvCxnSpPr>
        <p:spPr>
          <a:xfrm>
            <a:off x="4804200" y="2148300"/>
            <a:ext cx="1140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3429200" y="1168375"/>
            <a:ext cx="3258600" cy="24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711775" y="1168375"/>
            <a:ext cx="940200" cy="214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5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Trick                                         	6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Trick- when multiplied with 11 or 12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Ex:33*21=?                                   	Ex:	23 * 11=?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Step 1: write first term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* 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n-GB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0" i="0" lang="en-GB" sz="14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r>
              <a:rPr b="0" i="0" lang="en-GB" sz="1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03                         	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2: add up with upcoming term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                     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     (3*2)+(3*1)	step 3 :write the last term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</a:t>
            </a:r>
            <a:r>
              <a:rPr b="0" i="0" lang="en-GB" sz="14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693  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23 * 11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</a:t>
            </a:r>
            <a:r>
              <a:rPr b="0" i="0" lang="en-GB" sz="14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253</a:t>
            </a:r>
            <a:endParaRPr b="0" i="0" sz="1400" u="none" cap="none" strike="noStrike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6"/>
          <p:cNvCxnSpPr/>
          <p:nvPr/>
        </p:nvCxnSpPr>
        <p:spPr>
          <a:xfrm>
            <a:off x="1740275" y="2416375"/>
            <a:ext cx="5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6"/>
          <p:cNvCxnSpPr/>
          <p:nvPr/>
        </p:nvCxnSpPr>
        <p:spPr>
          <a:xfrm>
            <a:off x="1762775" y="2655475"/>
            <a:ext cx="46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6"/>
          <p:cNvCxnSpPr/>
          <p:nvPr/>
        </p:nvCxnSpPr>
        <p:spPr>
          <a:xfrm flipH="1" rot="10800000">
            <a:off x="4513650" y="2640325"/>
            <a:ext cx="737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6"/>
          <p:cNvCxnSpPr/>
          <p:nvPr/>
        </p:nvCxnSpPr>
        <p:spPr>
          <a:xfrm>
            <a:off x="4572000" y="2956175"/>
            <a:ext cx="75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255150" y="1168375"/>
            <a:ext cx="3330600" cy="36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311700" y="116590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6</a:t>
            </a:r>
            <a:r>
              <a:rPr baseline="30000" lang="en-GB" sz="1400">
                <a:solidFill>
                  <a:schemeClr val="dk1"/>
                </a:solidFill>
              </a:rPr>
              <a:t>th</a:t>
            </a:r>
            <a:r>
              <a:rPr lang="en-GB" sz="1400">
                <a:solidFill>
                  <a:schemeClr val="dk1"/>
                </a:solidFill>
              </a:rPr>
              <a:t> Trick- when multiplied with 11 or 12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Ex:123 * 12 =?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	Steps: First write the first term and multiply the first digit * 2 and add the next digit and follow the same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      	123 * 12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      	</a:t>
            </a:r>
            <a:r>
              <a:rPr lang="en-GB" sz="1400">
                <a:solidFill>
                  <a:srgbClr val="C00000"/>
                </a:solidFill>
              </a:rPr>
              <a:t>1 4 7 6</a:t>
            </a:r>
            <a:r>
              <a:rPr lang="en-GB" sz="1400">
                <a:solidFill>
                  <a:schemeClr val="dk1"/>
                </a:solidFill>
              </a:rPr>
              <a:t>    	{ 1; 1*2+2; 2*2+3; 3*2+0 }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119" name="Google Shape;119;p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7"/>
          <p:cNvCxnSpPr/>
          <p:nvPr/>
        </p:nvCxnSpPr>
        <p:spPr>
          <a:xfrm flipH="1" rot="10800000">
            <a:off x="1287400" y="2715261"/>
            <a:ext cx="9321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7"/>
          <p:cNvCxnSpPr/>
          <p:nvPr/>
        </p:nvCxnSpPr>
        <p:spPr>
          <a:xfrm>
            <a:off x="1309875" y="3007325"/>
            <a:ext cx="8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255150" y="1168375"/>
            <a:ext cx="3330600" cy="362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</a:rPr>
              <a:t>7</a:t>
            </a:r>
            <a:r>
              <a:rPr baseline="30000" lang="en-GB" sz="1400">
                <a:solidFill>
                  <a:schemeClr val="dk1"/>
                </a:solidFill>
              </a:rPr>
              <a:t>th</a:t>
            </a:r>
            <a:r>
              <a:rPr lang="en-GB" sz="1400">
                <a:solidFill>
                  <a:schemeClr val="dk1"/>
                </a:solidFill>
              </a:rPr>
              <a:t> trick-when multiplied by 5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 Ex:38*5=?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 38 * </a:t>
            </a:r>
            <a:r>
              <a:rPr lang="en-GB" sz="1400">
                <a:solidFill>
                  <a:srgbClr val="FF0000"/>
                </a:solidFill>
              </a:rPr>
              <a:t>10/2</a:t>
            </a:r>
            <a:r>
              <a:rPr lang="en-GB" sz="1400">
                <a:solidFill>
                  <a:schemeClr val="dk1"/>
                </a:solidFill>
              </a:rPr>
              <a:t> =&gt; 38/</a:t>
            </a:r>
            <a:r>
              <a:rPr lang="en-GB" sz="1400">
                <a:solidFill>
                  <a:srgbClr val="FF0000"/>
                </a:solidFill>
              </a:rPr>
              <a:t>2</a:t>
            </a:r>
            <a:r>
              <a:rPr lang="en-GB" sz="1400">
                <a:solidFill>
                  <a:schemeClr val="dk1"/>
                </a:solidFill>
              </a:rPr>
              <a:t> * </a:t>
            </a:r>
            <a:r>
              <a:rPr lang="en-GB" sz="1400">
                <a:solidFill>
                  <a:srgbClr val="FF0000"/>
                </a:solidFill>
              </a:rPr>
              <a:t>10</a:t>
            </a:r>
            <a:r>
              <a:rPr lang="en-GB" sz="1400">
                <a:solidFill>
                  <a:schemeClr val="dk1"/>
                </a:solidFill>
              </a:rPr>
              <a:t> = 190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	5 can be written as 10/2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 	2 is brought to the denominator of 38 and is done.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