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882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324">
          <p15:clr>
            <a:srgbClr val="9AA0A6"/>
          </p15:clr>
        </p15:guide>
      </p15:sldGuideLst>
    </p:ext>
    <p:ext uri="GoogleSlidesCustomDataVersion2">
      <go:slidesCustomData xmlns:go="http://customooxmlschemas.google.com/" r:id="rId44" roundtripDataSignature="AMtx7mibneXG04C1ZmiAkb1v+JCHmhe3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882" orient="horz"/>
        <p:guide pos="2451" orient="horz"/>
        <p:guide pos="871"/>
        <p:guide pos="2880"/>
        <p:guide pos="4909"/>
        <p:guide pos="23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61f805aaf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f61f805aa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cbe2b35ec_0_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cbe2b35e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cbe2b35ec_0_5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5cbe2b35e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cbe2b35ec_0_5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5cbe2b35e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cbe2b35ec_0_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5cbe2b35ec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cbe2b35ec_0_5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5cbe2b35ec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cbe2b35ec_0_5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5cbe2b35ec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cbe2b35ec_0_5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5cbe2b35e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cbe2b35ec_0_5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5cbe2b35ec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cbe2b35ec_0_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5cbe2b35e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cbe2b35ec_0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5cbe2b35e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45de436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2f45de4366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cbe2b35ec_0_6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5cbe2b35ec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cbe2b35ec_0_6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5cbe2b35ec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cbe2b35ec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5cbe2b35e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cbe2b35ec_0_6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5cbe2b35ec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cbe2b35ec_0_6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5cbe2b35e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cbe2b35ec_0_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5cbe2b35e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cbe2b35ec_0_6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5cbe2b35ec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cbe2b35ec_0_6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5cbe2b35ec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cbe2b35ec_0_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5cbe2b35ec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cbe2b35ec_0_7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5cbe2b35ec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61f805aaf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f61f805aa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cbe2b35ec_0_7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5cbe2b35ec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cbe2b35ec_0_7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5cbe2b35ec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cbe2b35ec_0_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5cbe2b35ec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cbe2b35ec_0_7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15cbe2b35ec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61f805aaf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f61f805aa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cbe2b35ec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5cbe2b35e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cbe2b35ec_0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5cbe2b35e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cbe2b35ec_0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5cbe2b35e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cbe2b35ec_0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5cbe2b35e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cbe2b35ec_0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5cbe2b35e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cbe2b35ec_0_5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5cbe2b35ec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61f805aaf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5" name="Google Shape;15;g2f61f805aaf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g2f61f805aaf_0_8"/>
          <p:cNvSpPr txBox="1"/>
          <p:nvPr>
            <p:ph idx="12" type="sldNum"/>
          </p:nvPr>
        </p:nvSpPr>
        <p:spPr>
          <a:xfrm>
            <a:off x="8472488" y="4663679"/>
            <a:ext cx="549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61f805aaf_0_6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g2f61f805aaf_0_6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g2f61f805aaf_0_6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g2f61f805aaf_0_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g2f61f805aaf_0_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g2f61f805aaf_0_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1f805aaf_0_67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g2f61f805aaf_0_6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g2f61f805aaf_0_67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g2f61f805aaf_0_6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g2f61f805aaf_0_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g2f61f805aaf_0_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61f805aaf_0_7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g2f61f805aaf_0_7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g2f61f805aaf_0_7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g2f61f805aaf_0_7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g2f61f805aaf_0_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61f805aaf_0_80"/>
          <p:cNvSpPr txBox="1"/>
          <p:nvPr>
            <p:ph type="title"/>
          </p:nvPr>
        </p:nvSpPr>
        <p:spPr>
          <a:xfrm rot="5400000">
            <a:off x="5350200" y="1467394"/>
            <a:ext cx="4358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g2f61f805aaf_0_80"/>
          <p:cNvSpPr txBox="1"/>
          <p:nvPr>
            <p:ph idx="1" type="body"/>
          </p:nvPr>
        </p:nvSpPr>
        <p:spPr>
          <a:xfrm rot="5400000">
            <a:off x="1349625" y="-447206"/>
            <a:ext cx="4358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g2f61f805aaf_0_8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g2f61f805aaf_0_8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g2f61f805aaf_0_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61f805aaf_0_86"/>
          <p:cNvSpPr txBox="1"/>
          <p:nvPr>
            <p:ph type="ctrTitle"/>
          </p:nvPr>
        </p:nvSpPr>
        <p:spPr>
          <a:xfrm>
            <a:off x="311708" y="744578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g2f61f805aaf_0_86"/>
          <p:cNvSpPr txBox="1"/>
          <p:nvPr>
            <p:ph idx="1" type="subTitle"/>
          </p:nvPr>
        </p:nvSpPr>
        <p:spPr>
          <a:xfrm>
            <a:off x="311700" y="283413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g2f61f805aaf_0_86"/>
          <p:cNvSpPr txBox="1"/>
          <p:nvPr>
            <p:ph idx="12" type="sldNum"/>
          </p:nvPr>
        </p:nvSpPr>
        <p:spPr>
          <a:xfrm>
            <a:off x="8472458" y="466323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61f805aaf_0_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2f61f805aaf_0_1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g2f61f805aaf_0_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g2f61f805aaf_0_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2f61f805aaf_0_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61f805aaf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5" name="Google Shape;25;g2f61f805aaf_0_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9pPr>
          </a:lstStyle>
          <a:p/>
        </p:txBody>
      </p:sp>
      <p:sp>
        <p:nvSpPr>
          <p:cNvPr id="26" name="Google Shape;26;g2f61f805aaf_0_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2pPr>
            <a:lvl3pPr indent="-2857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3pPr>
            <a:lvl4pPr indent="-2857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4pPr>
            <a:lvl5pPr indent="-2857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5pPr>
            <a:lvl6pPr indent="-2857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6pPr>
            <a:lvl7pPr indent="-2857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7pPr>
            <a:lvl8pPr indent="-2857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8pPr>
            <a:lvl9pPr indent="-2857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9pPr>
          </a:lstStyle>
          <a:p/>
        </p:txBody>
      </p:sp>
      <p:sp>
        <p:nvSpPr>
          <p:cNvPr id="27" name="Google Shape;27;g2f61f805aaf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61f805aaf_0_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g2f61f805aaf_0_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2f61f805aaf_0_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61f805aaf_0_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g2f61f805aaf_0_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g2f61f805aaf_0_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g2f61f805aaf_0_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g2f61f805aaf_0_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61f805aaf_0_3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g2f61f805aaf_0_3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2f61f805aaf_0_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g2f61f805aaf_0_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g2f61f805aaf_0_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61f805aaf_0_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g2f61f805aaf_0_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g2f61f805aaf_0_3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g2f61f805aaf_0_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g2f61f805aaf_0_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g2f61f805aaf_0_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61f805aaf_0_4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g2f61f805aaf_0_46"/>
          <p:cNvSpPr txBox="1"/>
          <p:nvPr>
            <p:ph idx="1" type="body"/>
          </p:nvPr>
        </p:nvSpPr>
        <p:spPr>
          <a:xfrm>
            <a:off x="629841" y="1260872"/>
            <a:ext cx="386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g2f61f805aaf_0_46"/>
          <p:cNvSpPr txBox="1"/>
          <p:nvPr>
            <p:ph idx="2" type="body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g2f61f805aaf_0_46"/>
          <p:cNvSpPr txBox="1"/>
          <p:nvPr>
            <p:ph idx="3" type="body"/>
          </p:nvPr>
        </p:nvSpPr>
        <p:spPr>
          <a:xfrm>
            <a:off x="4629150" y="1260872"/>
            <a:ext cx="3887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g2f61f805aaf_0_4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g2f61f805aaf_0_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g2f61f805aaf_0_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g2f61f805aaf_0_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61f805aaf_0_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g2f61f805aaf_0_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g2f61f805aaf_0_5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g2f61f805aaf_0_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61f805aaf_0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b="0" i="0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f61f805aaf_0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f61f805aaf_0_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f61f805aaf_0_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f61f805aaf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g2f61f805aaf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084641" cy="5142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2f61f805aaf_0_0"/>
          <p:cNvSpPr txBox="1"/>
          <p:nvPr/>
        </p:nvSpPr>
        <p:spPr>
          <a:xfrm>
            <a:off x="993050" y="932998"/>
            <a:ext cx="3732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CCNuk6RbvX6z2W9z8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61f805aaf_0_9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01" name="Google Shape;101;g2f61f805aaf_0_91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2" name="Google Shape;102;g2f61f805aaf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f61f805aaf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f61f805aaf_0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cbe2b35ec_0_518"/>
          <p:cNvSpPr txBox="1"/>
          <p:nvPr/>
        </p:nvSpPr>
        <p:spPr>
          <a:xfrm>
            <a:off x="327025" y="1400350"/>
            <a:ext cx="7466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0.363*0.522+0.363*0.478 = 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0.522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0.845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0.363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0.985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15cbe2b35ec_0_518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15cbe2b35ec_0_518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cbe2b35ec_0_52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15cbe2b35ec_0_526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15cbe2b35ec_0_526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15cbe2b35ec_0_526"/>
          <p:cNvSpPr txBox="1"/>
          <p:nvPr/>
        </p:nvSpPr>
        <p:spPr>
          <a:xfrm>
            <a:off x="327025" y="1400350"/>
            <a:ext cx="74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Expression= 0.363*(0.522+0.478)= 0.363*1= 0.363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cbe2b35ec_0_540"/>
          <p:cNvSpPr txBox="1"/>
          <p:nvPr/>
        </p:nvSpPr>
        <p:spPr>
          <a:xfrm>
            <a:off x="327025" y="1400350"/>
            <a:ext cx="746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    34.31*0.473*1.567   is close to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0.0673*23.25*7.57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1.15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2.05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2.15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15cbe2b35ec_0_540"/>
          <p:cNvSpPr/>
          <p:nvPr/>
        </p:nvSpPr>
        <p:spPr>
          <a:xfrm>
            <a:off x="3247950" y="52985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15cbe2b35ec_0_540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g15cbe2b35ec_0_540"/>
          <p:cNvCxnSpPr/>
          <p:nvPr/>
        </p:nvCxnSpPr>
        <p:spPr>
          <a:xfrm>
            <a:off x="1238400" y="1668250"/>
            <a:ext cx="1795800" cy="1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cbe2b35ec_0_54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15cbe2b35ec_0_548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15cbe2b35ec_0_548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15cbe2b35ec_0_548"/>
          <p:cNvSpPr txBox="1"/>
          <p:nvPr/>
        </p:nvSpPr>
        <p:spPr>
          <a:xfrm>
            <a:off x="327025" y="1400350"/>
            <a:ext cx="74661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34.31*0.473*1.567    = 25.4303 = 2.15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0.0673*23.25*7.57         11.845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" name="Google Shape;199;g15cbe2b35ec_0_548"/>
          <p:cNvCxnSpPr/>
          <p:nvPr/>
        </p:nvCxnSpPr>
        <p:spPr>
          <a:xfrm>
            <a:off x="705000" y="1744450"/>
            <a:ext cx="1795800" cy="1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15cbe2b35ec_0_548"/>
          <p:cNvCxnSpPr/>
          <p:nvPr/>
        </p:nvCxnSpPr>
        <p:spPr>
          <a:xfrm>
            <a:off x="2610000" y="1744450"/>
            <a:ext cx="8544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cbe2b35ec_0_560"/>
          <p:cNvSpPr txBox="1"/>
          <p:nvPr/>
        </p:nvSpPr>
        <p:spPr>
          <a:xfrm>
            <a:off x="327025" y="1400350"/>
            <a:ext cx="7466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5.51*10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0.0551, then the value of k is: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–1 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15cbe2b35ec_0_560"/>
          <p:cNvSpPr/>
          <p:nvPr/>
        </p:nvSpPr>
        <p:spPr>
          <a:xfrm>
            <a:off x="3247950" y="5524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15cbe2b35ec_0_560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cbe2b35ec_0_56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15cbe2b35ec_0_569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15cbe2b35ec_0_569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15cbe2b35ec_0_569"/>
          <p:cNvSpPr txBox="1"/>
          <p:nvPr/>
        </p:nvSpPr>
        <p:spPr>
          <a:xfrm>
            <a:off x="327025" y="1400350"/>
            <a:ext cx="74661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10k =    0.0551 =   5.51  = 5.51* 102 =  1 = 10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-2</a:t>
            </a:r>
            <a:endParaRPr b="0" baseline="3000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5.51       551      551* 102             10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3000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g15cbe2b35ec_0_569"/>
          <p:cNvCxnSpPr/>
          <p:nvPr/>
        </p:nvCxnSpPr>
        <p:spPr>
          <a:xfrm>
            <a:off x="1393800" y="1736675"/>
            <a:ext cx="397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15cbe2b35ec_0_569"/>
          <p:cNvCxnSpPr/>
          <p:nvPr/>
        </p:nvCxnSpPr>
        <p:spPr>
          <a:xfrm>
            <a:off x="2610000" y="1744450"/>
            <a:ext cx="8544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g15cbe2b35ec_0_569"/>
          <p:cNvCxnSpPr/>
          <p:nvPr/>
        </p:nvCxnSpPr>
        <p:spPr>
          <a:xfrm>
            <a:off x="2079600" y="1736675"/>
            <a:ext cx="397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g15cbe2b35ec_0_569"/>
          <p:cNvCxnSpPr/>
          <p:nvPr/>
        </p:nvCxnSpPr>
        <p:spPr>
          <a:xfrm>
            <a:off x="3984600" y="1736675"/>
            <a:ext cx="397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cbe2b35ec_0_582"/>
          <p:cNvSpPr txBox="1"/>
          <p:nvPr/>
        </p:nvSpPr>
        <p:spPr>
          <a:xfrm>
            <a:off x="327025" y="1400350"/>
            <a:ext cx="7466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     (2.502+0.064)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(2.502-0.064)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3000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2.502*0.064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15cbe2b35ec_0_582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15cbe2b35ec_0_582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g15cbe2b35ec_0_582"/>
          <p:cNvCxnSpPr/>
          <p:nvPr/>
        </p:nvCxnSpPr>
        <p:spPr>
          <a:xfrm flipH="1" rot="10800000">
            <a:off x="1403443" y="1693546"/>
            <a:ext cx="2417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cbe2b35ec_0_59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15cbe2b35ec_0_590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15cbe2b35ec_0_590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5cbe2b35ec_0_590"/>
          <p:cNvSpPr txBox="1"/>
          <p:nvPr/>
        </p:nvSpPr>
        <p:spPr>
          <a:xfrm>
            <a:off x="327025" y="1400350"/>
            <a:ext cx="74661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(2.502+0.064)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(2.502-0.064)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=     (a+b)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(a-b)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= 4ab   = 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2.502*0.064                       ab                    ab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g15cbe2b35ec_0_590"/>
          <p:cNvCxnSpPr/>
          <p:nvPr/>
        </p:nvCxnSpPr>
        <p:spPr>
          <a:xfrm>
            <a:off x="783772" y="1752600"/>
            <a:ext cx="2114646" cy="3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g15cbe2b35ec_0_590"/>
          <p:cNvCxnSpPr/>
          <p:nvPr/>
        </p:nvCxnSpPr>
        <p:spPr>
          <a:xfrm>
            <a:off x="3603600" y="1736675"/>
            <a:ext cx="98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g15cbe2b35ec_0_590"/>
          <p:cNvCxnSpPr/>
          <p:nvPr/>
        </p:nvCxnSpPr>
        <p:spPr>
          <a:xfrm flipH="1" rot="10800000">
            <a:off x="4953428" y="1730829"/>
            <a:ext cx="260829" cy="58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cbe2b35ec_0_605"/>
          <p:cNvSpPr txBox="1"/>
          <p:nvPr/>
        </p:nvSpPr>
        <p:spPr>
          <a:xfrm>
            <a:off x="327025" y="1400350"/>
            <a:ext cx="7466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     4.5*1.8+4.5*8.2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1.5*4.5+1.5*5.5   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15cbe2b35ec_0_605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15cbe2b35ec_0_605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g15cbe2b35ec_0_605"/>
          <p:cNvCxnSpPr/>
          <p:nvPr/>
        </p:nvCxnSpPr>
        <p:spPr>
          <a:xfrm>
            <a:off x="1338636" y="1660475"/>
            <a:ext cx="1295707" cy="159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cbe2b35ec_0_614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15cbe2b35ec_0_614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15cbe2b35ec_0_614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15cbe2b35ec_0_614"/>
          <p:cNvSpPr txBox="1"/>
          <p:nvPr/>
        </p:nvSpPr>
        <p:spPr>
          <a:xfrm>
            <a:off x="327025" y="1400350"/>
            <a:ext cx="74661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4.5*1.8+4.5*8.2        =   4.5 (1.8+8.2)      =   4.5*10     =  45      =3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1.5*4.5+1.5*5.5             1.5 (4.5+5.5)            1.5*10         15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g15cbe2b35ec_0_614"/>
          <p:cNvCxnSpPr/>
          <p:nvPr/>
        </p:nvCxnSpPr>
        <p:spPr>
          <a:xfrm>
            <a:off x="674914" y="1709057"/>
            <a:ext cx="1332204" cy="56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g15cbe2b35ec_0_614"/>
          <p:cNvCxnSpPr/>
          <p:nvPr/>
        </p:nvCxnSpPr>
        <p:spPr>
          <a:xfrm flipH="1" rot="10800000">
            <a:off x="3951514" y="1698171"/>
            <a:ext cx="598715" cy="1088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g15cbe2b35ec_0_614"/>
          <p:cNvCxnSpPr/>
          <p:nvPr/>
        </p:nvCxnSpPr>
        <p:spPr>
          <a:xfrm>
            <a:off x="4920772" y="1704018"/>
            <a:ext cx="304371" cy="50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g15cbe2b35ec_0_614"/>
          <p:cNvCxnSpPr/>
          <p:nvPr/>
        </p:nvCxnSpPr>
        <p:spPr>
          <a:xfrm>
            <a:off x="2493257" y="1693132"/>
            <a:ext cx="98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45de43662_0_5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GB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https://forms.gle/CCNuk6RbvX6z2W9z8</a:t>
            </a:r>
            <a:endParaRPr b="1" sz="1400">
              <a:solidFill>
                <a:srgbClr val="37373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f45de43662_0_5"/>
          <p:cNvSpPr txBox="1"/>
          <p:nvPr/>
        </p:nvSpPr>
        <p:spPr>
          <a:xfrm>
            <a:off x="577325" y="622125"/>
            <a:ext cx="77862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TEST TIME ON SIMPLIFICATIONS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f45de43662_0_5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2f45de43662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0250" y="2190325"/>
            <a:ext cx="2820649" cy="24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cbe2b35ec_0_627"/>
          <p:cNvSpPr txBox="1"/>
          <p:nvPr/>
        </p:nvSpPr>
        <p:spPr>
          <a:xfrm>
            <a:off x="327025" y="1400350"/>
            <a:ext cx="7466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                (.02)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(0.52)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(0.035)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3000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(0.002)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(0.052)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(0.0035)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3000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15cbe2b35ec_0_627"/>
          <p:cNvSpPr/>
          <p:nvPr/>
        </p:nvSpPr>
        <p:spPr>
          <a:xfrm>
            <a:off x="3247950" y="5411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g15cbe2b35ec_0_62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g15cbe2b35ec_0_627"/>
          <p:cNvCxnSpPr/>
          <p:nvPr/>
        </p:nvCxnSpPr>
        <p:spPr>
          <a:xfrm flipH="1" rot="10800000">
            <a:off x="1741714" y="1687286"/>
            <a:ext cx="2362200" cy="1088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cbe2b35ec_0_63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15cbe2b35ec_0_636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g15cbe2b35ec_0_636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15cbe2b35ec_0_636"/>
          <p:cNvSpPr txBox="1"/>
          <p:nvPr/>
        </p:nvSpPr>
        <p:spPr>
          <a:xfrm>
            <a:off x="327025" y="1400350"/>
            <a:ext cx="7466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(.02)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(0.52)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(0.035)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=                a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+b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+c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3000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(0.002)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(0.052)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(0.0035)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( a /10) 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( b/10) 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 c/10) 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,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where a= .02, b= .52, c= .035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=    100(a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+b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+c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    = 100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a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+b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+c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g15cbe2b35ec_0_636"/>
          <p:cNvCxnSpPr/>
          <p:nvPr/>
        </p:nvCxnSpPr>
        <p:spPr>
          <a:xfrm flipH="1" rot="10800000">
            <a:off x="667540" y="1698172"/>
            <a:ext cx="2086546" cy="137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g15cbe2b35ec_0_636"/>
          <p:cNvCxnSpPr/>
          <p:nvPr/>
        </p:nvCxnSpPr>
        <p:spPr>
          <a:xfrm flipH="1" rot="10800000">
            <a:off x="3606385" y="1687286"/>
            <a:ext cx="2348101" cy="30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g15cbe2b35ec_0_636"/>
          <p:cNvCxnSpPr/>
          <p:nvPr/>
        </p:nvCxnSpPr>
        <p:spPr>
          <a:xfrm>
            <a:off x="3298800" y="2999418"/>
            <a:ext cx="1028400" cy="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cbe2b35ec_0_649"/>
          <p:cNvSpPr txBox="1"/>
          <p:nvPr/>
        </p:nvSpPr>
        <p:spPr>
          <a:xfrm>
            <a:off x="327025" y="1400350"/>
            <a:ext cx="7466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3/5 and 4/7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3/5 &gt; 4/7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3/5 &lt; 4/7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3/5 = 4/7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15cbe2b35ec_0_649"/>
          <p:cNvSpPr/>
          <p:nvPr/>
        </p:nvSpPr>
        <p:spPr>
          <a:xfrm>
            <a:off x="3247950" y="52985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15cbe2b35ec_0_649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cbe2b35ec_0_65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15cbe2b35ec_0_658"/>
          <p:cNvSpPr/>
          <p:nvPr/>
        </p:nvSpPr>
        <p:spPr>
          <a:xfrm>
            <a:off x="3155700" y="5412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15cbe2b35ec_0_658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15cbe2b35ec_0_658"/>
          <p:cNvSpPr txBox="1"/>
          <p:nvPr/>
        </p:nvSpPr>
        <p:spPr>
          <a:xfrm>
            <a:off x="312600" y="1400350"/>
            <a:ext cx="74805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compare such fractions, find out LCM of the denominators. Here, LCM(5, 7) = 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, convert each of the given fractions into an equivalent fraction with 35 (LCM) as the denominator.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denominator of 3/5 is 5.  5 needs to be multiplied with 7 to get 35. Hence,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3/5=3×7/5×7=21/35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denominator of 4/7 is 7. 7 needs to be multiplied with 5 to get 35. Hence,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4/7=4×5/7×5=20/35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21/35&gt;20/35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3/5&gt;4/7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cbe2b35ec_0_670"/>
          <p:cNvSpPr txBox="1"/>
          <p:nvPr/>
        </p:nvSpPr>
        <p:spPr>
          <a:xfrm>
            <a:off x="327025" y="1400350"/>
            <a:ext cx="7466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fraction is arranged in ascending order of their value?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1/4, 2/7, 3/4, 4/7, 5/7, 6/5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1/4, 2/7, 4/7, 5/7, 3/4, 6/5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2/7, 1/4, 4/7, 3/4, 5/7, 6/5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2/7, 1/4, 4/7, 5/7, 3/4, 6/5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15cbe2b35ec_0_670"/>
          <p:cNvSpPr/>
          <p:nvPr/>
        </p:nvSpPr>
        <p:spPr>
          <a:xfrm>
            <a:off x="3247950" y="5298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15cbe2b35ec_0_670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cbe2b35ec_0_67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g15cbe2b35ec_0_678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15cbe2b35ec_0_678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g15cbe2b35ec_0_678"/>
          <p:cNvSpPr txBox="1"/>
          <p:nvPr/>
        </p:nvSpPr>
        <p:spPr>
          <a:xfrm>
            <a:off x="312600" y="1400350"/>
            <a:ext cx="7480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Converting the given fractions into decimal numbers, we have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1/4 = 0.25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2/7 = 0.28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3/4 = 0.75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4/7 = 0.57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5/7 = 0.71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6/5 = 1.2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0.25 &lt; 0.28 &lt; 0.57 &lt; 0.71 &lt; 0.75 &lt; 1.2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Corresponding fraction is 1/4 &lt; 2/7 &lt; 4/7 &lt; 5/7 &lt; 3/4 &lt; 6/5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 the answer is option b.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cbe2b35ec_0_687"/>
          <p:cNvSpPr txBox="1"/>
          <p:nvPr/>
        </p:nvSpPr>
        <p:spPr>
          <a:xfrm>
            <a:off x="327025" y="1400350"/>
            <a:ext cx="7466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fraction is greater than 4/5 and less than 6/7?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2/3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3/4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5/6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10/11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g15cbe2b35ec_0_687"/>
          <p:cNvSpPr/>
          <p:nvPr/>
        </p:nvSpPr>
        <p:spPr>
          <a:xfrm>
            <a:off x="3247950" y="52985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g15cbe2b35ec_0_68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cbe2b35ec_0_695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15cbe2b35ec_0_695"/>
          <p:cNvSpPr/>
          <p:nvPr/>
        </p:nvSpPr>
        <p:spPr>
          <a:xfrm>
            <a:off x="3162750" y="5412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g15cbe2b35ec_0_695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g15cbe2b35ec_0_695"/>
          <p:cNvSpPr txBox="1"/>
          <p:nvPr/>
        </p:nvSpPr>
        <p:spPr>
          <a:xfrm>
            <a:off x="312600" y="1400350"/>
            <a:ext cx="74805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to find X such that 4/5 &lt; X &lt; 6/7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Converting each fraction into decimal form, we get: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4/5 = 0.8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6/7 = 0.85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to find the fraction which is greater than 0.8and less than 0.85.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2/3 = 0.66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3/4 = 0.75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5/6 = 0.83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10/11 = 0.91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Clearly, 0.83 lies between 0.8 and 0.85.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 fraction is 5/6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cbe2b35ec_0_704"/>
          <p:cNvSpPr txBox="1"/>
          <p:nvPr/>
        </p:nvSpPr>
        <p:spPr>
          <a:xfrm>
            <a:off x="327025" y="1400350"/>
            <a:ext cx="74661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denominator of a fraction exceeds its numerator by 7. If the numerator as well as the denominator is increased by 9, the fraction becomes 2/3. Which of the following is the original fraction?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5/12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4/11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6/13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g15cbe2b35ec_0_704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g15cbe2b35ec_0_704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cbe2b35ec_0_71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15cbe2b35ec_0_712"/>
          <p:cNvSpPr/>
          <p:nvPr/>
        </p:nvSpPr>
        <p:spPr>
          <a:xfrm>
            <a:off x="3235713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g15cbe2b35ec_0_712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g15cbe2b35ec_0_712"/>
          <p:cNvSpPr txBox="1"/>
          <p:nvPr/>
        </p:nvSpPr>
        <p:spPr>
          <a:xfrm>
            <a:off x="312600" y="1400350"/>
            <a:ext cx="7480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 required fraction be p/q.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that, q exceeds p by 7; i.e., q - 7 = p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- p = 7 ...(1)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increase the numerator as well as the denominator by 9 it becomes (p + 9)/(q + 9)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that, (p + 9)/(q + 9) = 2/3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3(p+9) = 2(q+9)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3p + 27 = 2q + 18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2q-3p = 9 ...(2)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Multiplying eqn(1) by 2, we get 2q - 2p = 14......(3)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subtracting eqn(2) from eqn (3), we get p = 14 - 9 = 5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Putting p value in (1), we get q = 12.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the required fraction is p/q = 5/12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61f805aaf_0_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/>
          </a:p>
        </p:txBody>
      </p:sp>
      <p:sp>
        <p:nvSpPr>
          <p:cNvPr id="118" name="Google Shape;118;g2f61f805aaf_0_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g2f61f805aaf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f61f805aaf_0_133"/>
          <p:cNvSpPr txBox="1"/>
          <p:nvPr/>
        </p:nvSpPr>
        <p:spPr>
          <a:xfrm>
            <a:off x="573065" y="1868537"/>
            <a:ext cx="3969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GB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COMPARING FRACTIONS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cbe2b35ec_0_721"/>
          <p:cNvSpPr txBox="1"/>
          <p:nvPr/>
        </p:nvSpPr>
        <p:spPr>
          <a:xfrm>
            <a:off x="327025" y="1400350"/>
            <a:ext cx="74661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sum of the numerator and denominator of a fraction is 13. If we add 3 and 9 to numerator and denominator respectively, it becomes 2/3. The fraction is: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6/7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7/6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8/5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g15cbe2b35ec_0_721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g15cbe2b35ec_0_72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cbe2b35ec_0_729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g15cbe2b35ec_0_729"/>
          <p:cNvSpPr/>
          <p:nvPr/>
        </p:nvSpPr>
        <p:spPr>
          <a:xfrm>
            <a:off x="315570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g15cbe2b35ec_0_729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g15cbe2b35ec_0_729"/>
          <p:cNvSpPr txBox="1"/>
          <p:nvPr/>
        </p:nvSpPr>
        <p:spPr>
          <a:xfrm>
            <a:off x="312600" y="1247950"/>
            <a:ext cx="748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 required fraction be p/q.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that, sum of the numerator and denominator of a fraction is 13;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i.e., p + q = 13 ...(1)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Adding 3 to numerator and 9 to denominator, we have,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(P+3)/(q+9) = 2/3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3(P+3) = 2(q+9)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3p+9 = 2q+18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3p-2q = 9 ...(2)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Multiply eqn (1)by 2, 2p + 2q = 26...(3) Adding (2) and (3),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5p = 35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 = 7.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Putting p value in (1), we get q = 13 - p = 13 - 7 = 6.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 the required fraction is p/q = 7/6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cbe2b35ec_0_738"/>
          <p:cNvSpPr txBox="1"/>
          <p:nvPr/>
        </p:nvSpPr>
        <p:spPr>
          <a:xfrm>
            <a:off x="327025" y="1400350"/>
            <a:ext cx="7466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how much is four-seventh of 560 greater than five-eighth of 400?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210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70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g15cbe2b35ec_0_738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g15cbe2b35ec_0_738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cbe2b35ec_0_74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g15cbe2b35ec_0_746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15cbe2b35ec_0_746"/>
          <p:cNvSpPr txBox="1"/>
          <p:nvPr/>
        </p:nvSpPr>
        <p:spPr>
          <a:xfrm>
            <a:off x="150350" y="1247950"/>
            <a:ext cx="7946400" cy="666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15cbe2b35ec_0_746"/>
          <p:cNvSpPr txBox="1"/>
          <p:nvPr/>
        </p:nvSpPr>
        <p:spPr>
          <a:xfrm>
            <a:off x="312600" y="1400350"/>
            <a:ext cx="748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to find, the value of 4/7 of 560 - 5/8 of 400.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4/7 x 560 - 5/8 x 400 = (4 x 80) - (5 x 50) = 320 - 250 = 70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four-seventh of 560 is greater than five-eighth of 400 by 70.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61f805aaf_0_17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373" name="Google Shape;373;g2f61f805aaf_0_17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4" name="Google Shape;374;g2f61f805aaf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f61f805aaf_0_174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g2f61f805aaf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f61f805aaf_0_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f61f805aaf_0_174"/>
          <p:cNvSpPr txBox="1"/>
          <p:nvPr/>
        </p:nvSpPr>
        <p:spPr>
          <a:xfrm>
            <a:off x="1980750" y="4590801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9" name="Google Shape;379;g2f61f805aaf_0_174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g2f61f805aaf_0_174"/>
          <p:cNvSpPr txBox="1"/>
          <p:nvPr/>
        </p:nvSpPr>
        <p:spPr>
          <a:xfrm>
            <a:off x="3519050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1" name="Google Shape;381;g2f61f805aaf_0_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f61f805aaf_0_174"/>
          <p:cNvSpPr txBox="1"/>
          <p:nvPr/>
        </p:nvSpPr>
        <p:spPr>
          <a:xfrm>
            <a:off x="5457275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g2f61f805aaf_0_174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cbe2b35ec_0_265"/>
          <p:cNvSpPr/>
          <p:nvPr/>
        </p:nvSpPr>
        <p:spPr>
          <a:xfrm>
            <a:off x="2761050" y="531750"/>
            <a:ext cx="3621900" cy="412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COMPARING FRACTIONS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15cbe2b35ec_0_265"/>
          <p:cNvSpPr txBox="1"/>
          <p:nvPr/>
        </p:nvSpPr>
        <p:spPr>
          <a:xfrm>
            <a:off x="327025" y="1450975"/>
            <a:ext cx="74661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Sometimes we need to compare two fractions to discover which is larger or smaller.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two main ways to compare fractions: 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using 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decimals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or 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using the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same denominator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Decimal Method: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 each fraction to decimals, and then compare the decimals.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889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Which is bigger:  3/8  or 5/12 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3/8 = 0.375 and 5/12 = 0.4166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5/12 is bigger.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cbe2b35ec_0_317"/>
          <p:cNvSpPr/>
          <p:nvPr/>
        </p:nvSpPr>
        <p:spPr>
          <a:xfrm>
            <a:off x="2761050" y="531750"/>
            <a:ext cx="3621900" cy="412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COMPARING FRACTIONS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15cbe2b35ec_0_317"/>
          <p:cNvSpPr txBox="1"/>
          <p:nvPr/>
        </p:nvSpPr>
        <p:spPr>
          <a:xfrm>
            <a:off x="327025" y="1450975"/>
            <a:ext cx="74661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Denominator method: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1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denominator</a:t>
            </a:r>
            <a:r>
              <a:rPr b="0" i="1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bottom number in a fraction. It shows how many equal parts the item is divided into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is bigger 4/9 or 5/9?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two fractions have the 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denominator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they are easy to compare: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g15cbe2b35ec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400" y="3602549"/>
            <a:ext cx="1127400" cy="11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5cbe2b35ec_0_3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5900" y="3602549"/>
            <a:ext cx="1127400" cy="1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cbe2b35ec_0_369"/>
          <p:cNvSpPr txBox="1"/>
          <p:nvPr/>
        </p:nvSpPr>
        <p:spPr>
          <a:xfrm>
            <a:off x="335850" y="1450975"/>
            <a:ext cx="7457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how much does 7/(8/9) exceeds (7/8)/9?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5/8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1/9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7/9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 1/7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15cbe2b35ec_0_369"/>
          <p:cNvSpPr/>
          <p:nvPr/>
        </p:nvSpPr>
        <p:spPr>
          <a:xfrm>
            <a:off x="3247950" y="5298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15cbe2b35ec_0_369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cbe2b35ec_0_455"/>
          <p:cNvSpPr txBox="1"/>
          <p:nvPr/>
        </p:nvSpPr>
        <p:spPr>
          <a:xfrm>
            <a:off x="335850" y="1020924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15cbe2b35ec_0_455"/>
          <p:cNvSpPr/>
          <p:nvPr/>
        </p:nvSpPr>
        <p:spPr>
          <a:xfrm>
            <a:off x="3155700" y="571525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15cbe2b35ec_0_455"/>
          <p:cNvSpPr txBox="1"/>
          <p:nvPr/>
        </p:nvSpPr>
        <p:spPr>
          <a:xfrm>
            <a:off x="335850" y="1400350"/>
            <a:ext cx="745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Here, we have to find the value of 7/(8/9) - (7/8)/9.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(7 x 9/8) - [(7/(8 x 9)]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63/8 - 7/72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[(63 x 9) - 7] / 72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567 - 7/72 = 560/72 = 70/9 = 7 7/9.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7/(8/9) is greater than (7/8)/9 by 7 7/9.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cbe2b35ec_0_498"/>
          <p:cNvSpPr txBox="1"/>
          <p:nvPr/>
        </p:nvSpPr>
        <p:spPr>
          <a:xfrm>
            <a:off x="335850" y="1400350"/>
            <a:ext cx="7457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fraction is smallest?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23/28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14/15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15/19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21/24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15cbe2b35ec_0_498"/>
          <p:cNvSpPr/>
          <p:nvPr/>
        </p:nvSpPr>
        <p:spPr>
          <a:xfrm>
            <a:off x="3247950" y="541125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15cbe2b35ec_0_498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cbe2b35ec_0_50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15cbe2b35ec_0_506"/>
          <p:cNvSpPr/>
          <p:nvPr/>
        </p:nvSpPr>
        <p:spPr>
          <a:xfrm>
            <a:off x="3162750" y="56025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g15cbe2b35ec_0_506"/>
          <p:cNvSpPr txBox="1"/>
          <p:nvPr/>
        </p:nvSpPr>
        <p:spPr>
          <a:xfrm>
            <a:off x="327025" y="1400350"/>
            <a:ext cx="7466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23     =0.821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14    = 0.933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15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15    = 0.7894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19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21   = 0.875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24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So, 15     = 0.7894 is smallest.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19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g15cbe2b35ec_0_506"/>
          <p:cNvCxnSpPr/>
          <p:nvPr/>
        </p:nvCxnSpPr>
        <p:spPr>
          <a:xfrm>
            <a:off x="915721" y="1747175"/>
            <a:ext cx="1920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g15cbe2b35ec_0_506"/>
          <p:cNvCxnSpPr/>
          <p:nvPr/>
        </p:nvCxnSpPr>
        <p:spPr>
          <a:xfrm>
            <a:off x="968814" y="2405756"/>
            <a:ext cx="2466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g15cbe2b35ec_0_506"/>
          <p:cNvCxnSpPr/>
          <p:nvPr/>
        </p:nvCxnSpPr>
        <p:spPr>
          <a:xfrm>
            <a:off x="968880" y="3064333"/>
            <a:ext cx="2466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g15cbe2b35ec_0_506"/>
          <p:cNvCxnSpPr/>
          <p:nvPr/>
        </p:nvCxnSpPr>
        <p:spPr>
          <a:xfrm>
            <a:off x="972381" y="3689989"/>
            <a:ext cx="23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15cbe2b35ec_0_506"/>
          <p:cNvCxnSpPr/>
          <p:nvPr/>
        </p:nvCxnSpPr>
        <p:spPr>
          <a:xfrm>
            <a:off x="1283470" y="4286736"/>
            <a:ext cx="1986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