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53">
          <p15:clr>
            <a:srgbClr val="00FF00"/>
          </p15:clr>
        </p15:guide>
        <p15:guide id="2" pos="455">
          <p15:clr>
            <a:srgbClr val="FF00FF"/>
          </p15:clr>
        </p15:guide>
        <p15:guide id="3" pos="5270">
          <p15:clr>
            <a:srgbClr val="FF00FF"/>
          </p15:clr>
        </p15:guide>
        <p15:guide id="4" orient="horz" pos="904">
          <p15:clr>
            <a:srgbClr val="00FF00"/>
          </p15:clr>
        </p15:guide>
        <p15:guide id="5" orient="horz" pos="726">
          <p15:clr>
            <a:srgbClr val="FF0000"/>
          </p15:clr>
        </p15:guide>
        <p15:guide id="6" orient="horz" pos="397">
          <p15:clr>
            <a:srgbClr val="FF0000"/>
          </p15:clr>
        </p15:guide>
      </p15:sldGuideLst>
    </p:ext>
    <p:ext uri="GoogleSlidesCustomDataVersion2">
      <go:slidesCustomData xmlns:go="http://customooxmlschemas.google.com/" r:id="rId22" roundtripDataSignature="AMtx7mgyACaZc0jvExkEMN52CT1Gmusk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53" orient="horz"/>
        <p:guide pos="455"/>
        <p:guide pos="5270"/>
        <p:guide pos="904" orient="horz"/>
        <p:guide pos="726"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skill-acquisition/" TargetMode="External"/><Relationship Id="rId3" Type="http://schemas.openxmlformats.org/officeDocument/2006/relationships/hyperlink" Target="http://psychology.iresearchnet.com/sports-psychology/motor-development/skill-acquisition/"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skill-acquisition/" TargetMode="External"/><Relationship Id="rId3" Type="http://schemas.openxmlformats.org/officeDocument/2006/relationships/hyperlink" Target="https://www.marketing91.com/increasing-importance-marketing-todays-economic-environmen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behavioral-segmentation/" TargetMode="External"/><Relationship Id="rId3" Type="http://schemas.openxmlformats.org/officeDocument/2006/relationships/hyperlink" Target="https://www.marketing91.com/psychographic-segmentation/" TargetMode="External"/><Relationship Id="rId4" Type="http://schemas.openxmlformats.org/officeDocument/2006/relationships/hyperlink" Target="https://www.marketing91.com/performance-based-marketing/"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skills/" TargetMode="External"/><Relationship Id="rId3" Type="http://schemas.openxmlformats.org/officeDocument/2006/relationships/hyperlink" Target="https://www.marketing91.com/individual-marketing/" TargetMode="External"/><Relationship Id="rId4" Type="http://schemas.openxmlformats.org/officeDocument/2006/relationships/hyperlink" Target="https://www.marketing91.com/needs-wants-and-demand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arketing91.com/types-of-demand-2/"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22222"/>
                </a:solidFill>
                <a:highlight>
                  <a:srgbClr val="FFFFFF"/>
                </a:highlight>
                <a:latin typeface="Roboto"/>
                <a:ea typeface="Roboto"/>
                <a:cs typeface="Roboto"/>
                <a:sym typeface="Roboto"/>
              </a:rPr>
              <a:t>Reference links - </a:t>
            </a:r>
            <a:r>
              <a:rPr lang="en" sz="1350" u="sng">
                <a:solidFill>
                  <a:schemeClr val="hlink"/>
                </a:solidFill>
                <a:highlight>
                  <a:srgbClr val="FFFFFF"/>
                </a:highlight>
                <a:latin typeface="Roboto"/>
                <a:ea typeface="Roboto"/>
                <a:cs typeface="Roboto"/>
                <a:sym typeface="Roboto"/>
                <a:hlinkClick r:id="rId2"/>
              </a:rPr>
              <a:t>https://www.marketing91.com/skill-acquisition/</a:t>
            </a:r>
            <a:endParaRPr sz="135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u="sng">
                <a:solidFill>
                  <a:schemeClr val="hlink"/>
                </a:solidFill>
                <a:highlight>
                  <a:srgbClr val="FFFFFF"/>
                </a:highlight>
                <a:latin typeface="Roboto"/>
                <a:ea typeface="Roboto"/>
                <a:cs typeface="Roboto"/>
                <a:sym typeface="Roboto"/>
                <a:hlinkClick r:id="rId3"/>
              </a:rPr>
              <a:t>http://psychology.iresearchnet.com/sports-psychology/motor-development/skill-acquisition/</a:t>
            </a:r>
            <a:endParaRPr sz="135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35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 sz="1350">
                <a:solidFill>
                  <a:srgbClr val="222222"/>
                </a:solidFill>
                <a:highlight>
                  <a:srgbClr val="FFFFFF"/>
                </a:highlight>
                <a:latin typeface="Roboto"/>
                <a:ea typeface="Roboto"/>
                <a:cs typeface="Roboto"/>
                <a:sym typeface="Roboto"/>
              </a:rPr>
              <a:t>The matter is that a player must pass through the three stages of the skill acquisition model to become an expert performer. The journey is undoubtedly influenced by several factors that have to be planned diligently to lay the framework for skilled performance.</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7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350" u="sng">
                <a:solidFill>
                  <a:schemeClr val="hlink"/>
                </a:solidFill>
                <a:highlight>
                  <a:srgbClr val="FFFFFF"/>
                </a:highlight>
                <a:latin typeface="Roboto"/>
                <a:ea typeface="Roboto"/>
                <a:cs typeface="Roboto"/>
                <a:sym typeface="Roboto"/>
                <a:hlinkClick r:id="rId2"/>
              </a:rPr>
              <a:t>https://www.marketing91.com/skill-acquisition/</a:t>
            </a:r>
            <a:endParaRPr b="1" sz="1350">
              <a:solidFill>
                <a:srgbClr val="222222"/>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b="1" lang="en" sz="1350">
                <a:solidFill>
                  <a:srgbClr val="222222"/>
                </a:solidFill>
                <a:highlight>
                  <a:srgbClr val="FFFFFF"/>
                </a:highlight>
                <a:latin typeface="Roboto"/>
                <a:ea typeface="Roboto"/>
                <a:cs typeface="Roboto"/>
                <a:sym typeface="Roboto"/>
              </a:rPr>
              <a:t>Definition:</a:t>
            </a:r>
            <a:r>
              <a:rPr lang="en" sz="1350">
                <a:solidFill>
                  <a:srgbClr val="222222"/>
                </a:solidFill>
                <a:highlight>
                  <a:srgbClr val="FFFFFF"/>
                </a:highlight>
                <a:latin typeface="Roboto"/>
                <a:ea typeface="Roboto"/>
                <a:cs typeface="Roboto"/>
                <a:sym typeface="Roboto"/>
              </a:rPr>
              <a:t> Skill acquisition is the interdisciplinary science specific to the knowledge of and about voluntary control over body segments and joint movements to solve a motor skill. Referred to as motor learning and control, it also deals in calibration, action, perception, and intention of the </a:t>
            </a:r>
            <a:r>
              <a:rPr lang="en" sz="1350">
                <a:solidFill>
                  <a:srgbClr val="0000FF"/>
                </a:solidFill>
                <a:highlight>
                  <a:srgbClr val="FFFFFF"/>
                </a:highlight>
                <a:uFill>
                  <a:noFill/>
                </a:uFill>
                <a:latin typeface="Roboto"/>
                <a:ea typeface="Roboto"/>
                <a:cs typeface="Roboto"/>
                <a:sym typeface="Roboto"/>
                <a:hlinkClick r:id="rId3">
                  <a:extLst>
                    <a:ext uri="{A12FA001-AC4F-418D-AE19-62706E023703}">
                      <ahyp:hlinkClr val="tx"/>
                    </a:ext>
                  </a:extLst>
                </a:hlinkClick>
              </a:rPr>
              <a:t>environment</a:t>
            </a:r>
            <a:r>
              <a:rPr lang="en" sz="1350">
                <a:solidFill>
                  <a:srgbClr val="222222"/>
                </a:solidFill>
                <a:highlight>
                  <a:srgbClr val="FFFFFF"/>
                </a:highlight>
                <a:latin typeface="Roboto"/>
                <a:ea typeface="Roboto"/>
                <a:cs typeface="Roboto"/>
                <a:sym typeface="Roboto"/>
              </a:rPr>
              <a:t>-performer relationship.</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en" sz="1700">
                <a:solidFill>
                  <a:schemeClr val="dk1"/>
                </a:solidFill>
                <a:highlight>
                  <a:srgbClr val="FFFFFF"/>
                </a:highlight>
                <a:latin typeface="Roboto"/>
                <a:ea typeface="Roboto"/>
                <a:cs typeface="Roboto"/>
                <a:sym typeface="Roboto"/>
              </a:rPr>
              <a:t>Why is skill acquisition important?</a:t>
            </a:r>
            <a:endParaRPr b="1" sz="1700">
              <a:solidFill>
                <a:schemeClr val="dk1"/>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Motor Learning and control is about how the neurological and </a:t>
            </a:r>
            <a:r>
              <a:rPr lang="en" sz="1350">
                <a:solidFill>
                  <a:srgbClr val="0000FF"/>
                </a:solidFill>
                <a:highlight>
                  <a:srgbClr val="FFFFFF"/>
                </a:highlight>
                <a:uFill>
                  <a:noFill/>
                </a:uFill>
                <a:latin typeface="Roboto"/>
                <a:ea typeface="Roboto"/>
                <a:cs typeface="Roboto"/>
                <a:sym typeface="Roboto"/>
                <a:hlinkClick r:id="rId2">
                  <a:extLst>
                    <a:ext uri="{A12FA001-AC4F-418D-AE19-62706E023703}">
                      <ahyp:hlinkClr val="tx"/>
                    </a:ext>
                  </a:extLst>
                </a:hlinkClick>
              </a:rPr>
              <a:t>behavioral</a:t>
            </a:r>
            <a:r>
              <a:rPr lang="en" sz="1350">
                <a:solidFill>
                  <a:srgbClr val="222222"/>
                </a:solidFill>
                <a:highlight>
                  <a:srgbClr val="FFFFFF"/>
                </a:highlight>
                <a:latin typeface="Roboto"/>
                <a:ea typeface="Roboto"/>
                <a:cs typeface="Roboto"/>
                <a:sym typeface="Roboto"/>
              </a:rPr>
              <a:t> variables have an impact on the central nervous system in response to the learning of a motor skill.</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It is an all-inclusive approach that is important because it helps to understand the movement that is not subjected to biochemical interventions. It directly engages experts in fields like</a:t>
            </a:r>
            <a:endParaRPr sz="1350">
              <a:solidFill>
                <a:srgbClr val="222222"/>
              </a:solidFill>
              <a:highlight>
                <a:srgbClr val="FFFFFF"/>
              </a:highlight>
              <a:latin typeface="Roboto"/>
              <a:ea typeface="Roboto"/>
              <a:cs typeface="Roboto"/>
              <a:sym typeface="Roboto"/>
            </a:endParaRPr>
          </a:p>
          <a:p>
            <a:pPr indent="-314325" lvl="0" marL="838200" rtl="0" algn="l">
              <a:lnSpc>
                <a:spcPct val="115000"/>
              </a:lnSpc>
              <a:spcBef>
                <a:spcPts val="2000"/>
              </a:spcBef>
              <a:spcAft>
                <a:spcPts val="0"/>
              </a:spcAft>
              <a:buClr>
                <a:srgbClr val="222222"/>
              </a:buClr>
              <a:buSzPts val="1350"/>
              <a:buChar char="●"/>
            </a:pPr>
            <a:r>
              <a:rPr lang="en" sz="1350">
                <a:solidFill>
                  <a:srgbClr val="222222"/>
                </a:solidFill>
                <a:highlight>
                  <a:srgbClr val="FFFFFF"/>
                </a:highlight>
                <a:latin typeface="Roboto"/>
                <a:ea typeface="Roboto"/>
                <a:cs typeface="Roboto"/>
                <a:sym typeface="Roboto"/>
              </a:rPr>
              <a:t>Coaching</a:t>
            </a:r>
            <a:endParaRPr sz="1350">
              <a:solidFill>
                <a:srgbClr val="222222"/>
              </a:solidFill>
              <a:highlight>
                <a:srgbClr val="FFFFFF"/>
              </a:highlight>
              <a:latin typeface="Roboto"/>
              <a:ea typeface="Roboto"/>
              <a:cs typeface="Roboto"/>
              <a:sym typeface="Roboto"/>
            </a:endParaRPr>
          </a:p>
          <a:p>
            <a:pPr indent="-314325" lvl="0" marL="838200" rtl="0" algn="l">
              <a:lnSpc>
                <a:spcPct val="115000"/>
              </a:lnSpc>
              <a:spcBef>
                <a:spcPts val="0"/>
              </a:spcBef>
              <a:spcAft>
                <a:spcPts val="0"/>
              </a:spcAft>
              <a:buClr>
                <a:srgbClr val="222222"/>
              </a:buClr>
              <a:buSzPts val="1350"/>
              <a:buChar char="●"/>
            </a:pPr>
            <a:r>
              <a:rPr lang="en" sz="1350">
                <a:solidFill>
                  <a:srgbClr val="222222"/>
                </a:solidFill>
                <a:highlight>
                  <a:srgbClr val="FFFFFF"/>
                </a:highlight>
                <a:latin typeface="Roboto"/>
                <a:ea typeface="Roboto"/>
                <a:cs typeface="Roboto"/>
                <a:sym typeface="Roboto"/>
              </a:rPr>
              <a:t>Biomechanics</a:t>
            </a:r>
            <a:endParaRPr sz="1350">
              <a:solidFill>
                <a:srgbClr val="222222"/>
              </a:solidFill>
              <a:highlight>
                <a:srgbClr val="FFFFFF"/>
              </a:highlight>
              <a:latin typeface="Roboto"/>
              <a:ea typeface="Roboto"/>
              <a:cs typeface="Roboto"/>
              <a:sym typeface="Roboto"/>
            </a:endParaRPr>
          </a:p>
          <a:p>
            <a:pPr indent="-314325" lvl="0" marL="838200" rtl="0" algn="l">
              <a:lnSpc>
                <a:spcPct val="115000"/>
              </a:lnSpc>
              <a:spcBef>
                <a:spcPts val="0"/>
              </a:spcBef>
              <a:spcAft>
                <a:spcPts val="0"/>
              </a:spcAft>
              <a:buClr>
                <a:srgbClr val="222222"/>
              </a:buClr>
              <a:buSzPts val="1350"/>
              <a:buChar char="●"/>
            </a:pPr>
            <a:r>
              <a:rPr lang="en" sz="1350">
                <a:solidFill>
                  <a:srgbClr val="0000FF"/>
                </a:solidFill>
                <a:highlight>
                  <a:srgbClr val="FFFFFF"/>
                </a:highlight>
                <a:uFill>
                  <a:noFill/>
                </a:uFill>
                <a:latin typeface="Roboto"/>
                <a:ea typeface="Roboto"/>
                <a:cs typeface="Roboto"/>
                <a:sym typeface="Roboto"/>
                <a:hlinkClick r:id="rId3">
                  <a:extLst>
                    <a:ext uri="{A12FA001-AC4F-418D-AE19-62706E023703}">
                      <ahyp:hlinkClr val="tx"/>
                    </a:ext>
                  </a:extLst>
                </a:hlinkClick>
              </a:rPr>
              <a:t>Psychology</a:t>
            </a:r>
            <a:endParaRPr sz="1350">
              <a:solidFill>
                <a:srgbClr val="0000FF"/>
              </a:solidFill>
              <a:highlight>
                <a:srgbClr val="FFFFFF"/>
              </a:highlight>
              <a:latin typeface="Roboto"/>
              <a:ea typeface="Roboto"/>
              <a:cs typeface="Roboto"/>
              <a:sym typeface="Roboto"/>
            </a:endParaRPr>
          </a:p>
          <a:p>
            <a:pPr indent="-314325" lvl="0" marL="838200" rtl="0" algn="l">
              <a:lnSpc>
                <a:spcPct val="115000"/>
              </a:lnSpc>
              <a:spcBef>
                <a:spcPts val="0"/>
              </a:spcBef>
              <a:spcAft>
                <a:spcPts val="0"/>
              </a:spcAft>
              <a:buClr>
                <a:srgbClr val="222222"/>
              </a:buClr>
              <a:buSzPts val="1350"/>
              <a:buChar char="●"/>
            </a:pPr>
            <a:r>
              <a:rPr lang="en" sz="1350">
                <a:solidFill>
                  <a:srgbClr val="222222"/>
                </a:solidFill>
                <a:highlight>
                  <a:srgbClr val="FFFFFF"/>
                </a:highlight>
                <a:latin typeface="Roboto"/>
                <a:ea typeface="Roboto"/>
                <a:cs typeface="Roboto"/>
                <a:sym typeface="Roboto"/>
              </a:rPr>
              <a:t>Physiology</a:t>
            </a:r>
            <a:endParaRPr sz="1350">
              <a:solidFill>
                <a:srgbClr val="222222"/>
              </a:solidFill>
              <a:highlight>
                <a:srgbClr val="FFFFFF"/>
              </a:highlight>
              <a:latin typeface="Roboto"/>
              <a:ea typeface="Roboto"/>
              <a:cs typeface="Roboto"/>
              <a:sym typeface="Roboto"/>
            </a:endParaRPr>
          </a:p>
          <a:p>
            <a:pPr indent="-314325" lvl="0" marL="838200" rtl="0" algn="l">
              <a:lnSpc>
                <a:spcPct val="115000"/>
              </a:lnSpc>
              <a:spcBef>
                <a:spcPts val="0"/>
              </a:spcBef>
              <a:spcAft>
                <a:spcPts val="0"/>
              </a:spcAft>
              <a:buClr>
                <a:srgbClr val="222222"/>
              </a:buClr>
              <a:buSzPts val="1350"/>
              <a:buChar char="●"/>
            </a:pPr>
            <a:r>
              <a:rPr lang="en" sz="1350">
                <a:solidFill>
                  <a:srgbClr val="222222"/>
                </a:solidFill>
                <a:highlight>
                  <a:srgbClr val="FFFFFF"/>
                </a:highlight>
                <a:latin typeface="Roboto"/>
                <a:ea typeface="Roboto"/>
                <a:cs typeface="Roboto"/>
                <a:sym typeface="Roboto"/>
              </a:rPr>
              <a:t>Neuroscience</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4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The concept of skill education and skill acquisition is essential as it has become an avenue to understand how the neuromuscular system functions to coordinate as well as activate the limbs and muscles that are involved directly in the motor skill </a:t>
            </a:r>
            <a:r>
              <a:rPr lang="en" sz="1350">
                <a:solidFill>
                  <a:srgbClr val="0000FF"/>
                </a:solidFill>
                <a:highlight>
                  <a:srgbClr val="FFFFFF"/>
                </a:highlight>
                <a:uFill>
                  <a:noFill/>
                </a:uFill>
                <a:latin typeface="Roboto"/>
                <a:ea typeface="Roboto"/>
                <a:cs typeface="Roboto"/>
                <a:sym typeface="Roboto"/>
                <a:hlinkClick r:id="rId4">
                  <a:extLst>
                    <a:ext uri="{A12FA001-AC4F-418D-AE19-62706E023703}">
                      <ahyp:hlinkClr val="tx"/>
                    </a:ext>
                  </a:extLst>
                </a:hlinkClick>
              </a:rPr>
              <a:t>performance</a:t>
            </a:r>
            <a:endParaRPr sz="1350">
              <a:solidFill>
                <a:srgbClr val="0000FF"/>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In the paper “What Exactly Is Acquired During Skill Acquisition,” its writer </a:t>
            </a:r>
            <a:r>
              <a:rPr b="1" lang="en" sz="1350">
                <a:solidFill>
                  <a:srgbClr val="222222"/>
                </a:solidFill>
                <a:highlight>
                  <a:srgbClr val="FFFFFF"/>
                </a:highlight>
                <a:latin typeface="Roboto"/>
                <a:ea typeface="Roboto"/>
                <a:cs typeface="Roboto"/>
                <a:sym typeface="Roboto"/>
              </a:rPr>
              <a:t>Araujo and Davids</a:t>
            </a:r>
            <a:r>
              <a:rPr lang="en" sz="1350">
                <a:solidFill>
                  <a:srgbClr val="222222"/>
                </a:solidFill>
                <a:highlight>
                  <a:srgbClr val="FFFFFF"/>
                </a:highlight>
                <a:latin typeface="Roboto"/>
                <a:ea typeface="Roboto"/>
                <a:cs typeface="Roboto"/>
                <a:sym typeface="Roboto"/>
              </a:rPr>
              <a:t> wrote the following-</a:t>
            </a:r>
            <a:endParaRPr sz="1350">
              <a:solidFill>
                <a:srgbClr val="222222"/>
              </a:solidFill>
              <a:highlight>
                <a:srgbClr val="FFFFFF"/>
              </a:highlight>
              <a:latin typeface="Roboto"/>
              <a:ea typeface="Roboto"/>
              <a:cs typeface="Roboto"/>
              <a:sym typeface="Roboto"/>
            </a:endParaRPr>
          </a:p>
          <a:p>
            <a:pPr indent="0" lvl="0" marL="0" rtl="0" algn="l">
              <a:lnSpc>
                <a:spcPct val="100000"/>
              </a:lnSpc>
              <a:spcBef>
                <a:spcPts val="2000"/>
              </a:spcBef>
              <a:spcAft>
                <a:spcPts val="0"/>
              </a:spcAft>
              <a:buSzPts val="1100"/>
              <a:buNone/>
            </a:pPr>
            <a:r>
              <a:rPr b="1" lang="en" sz="1350">
                <a:solidFill>
                  <a:srgbClr val="222222"/>
                </a:solidFill>
                <a:highlight>
                  <a:srgbClr val="FFFFFF"/>
                </a:highlight>
                <a:latin typeface="Roboto"/>
                <a:ea typeface="Roboto"/>
                <a:cs typeface="Roboto"/>
                <a:sym typeface="Roboto"/>
              </a:rPr>
              <a:t>Skill Acquisition is defined as a teleonomic process that involves continual adjustment. </a:t>
            </a:r>
            <a:r>
              <a:rPr lang="en" sz="1350">
                <a:solidFill>
                  <a:srgbClr val="222222"/>
                </a:solidFill>
                <a:highlight>
                  <a:srgbClr val="FFFFFF"/>
                </a:highlight>
                <a:latin typeface="Roboto"/>
                <a:ea typeface="Roboto"/>
                <a:cs typeface="Roboto"/>
                <a:sym typeface="Roboto"/>
              </a:rPr>
              <a:t>The reason for it was because the process is adapted to the environment.</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The first stage of Fitts and Posner’s three-stage theory is known as the cognitive stage. Here the learner will put his focus on things that need to be done.</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Questions like what to do are essential in this stage; for example, a lawn tennis player will ask what should be the length of my serves to maintain that perfect length. To accomplish his purpose, the player will pay attention to what his coach has to say.</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In the cognitive stage, the learner tries to learn a skill by receiving verbal or visual knowledge. The feedback matters and that is why he will be paying close attention to his instructions that include information related to errors he has been making and his lack of consistency.</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This stage of motor learning and control is also known as the verbal motor stage, as verbal feedback plays an essential role in achieving desired results. The cognitive stage begins by understanding what to do and is all about processing the related information. It involves verbal conveyance and acquisition or cognition of new information.</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In the example mentioned above, the coach is the key to achieve large gains as he tries to make the feedback look like a cognitive task and not mechanical intervention.</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The player could have discovered how to perform his services, but it would have taken him long hours of practice before he would be able to get a grip on it. The trial and error, experimentations, and creative learning, along with problem-solving </a:t>
            </a:r>
            <a:r>
              <a:rPr lang="en" sz="1350">
                <a:solidFill>
                  <a:srgbClr val="0000FF"/>
                </a:solidFill>
                <a:highlight>
                  <a:srgbClr val="FFFFFF"/>
                </a:highlight>
                <a:uFill>
                  <a:noFill/>
                </a:uFill>
                <a:latin typeface="Roboto"/>
                <a:ea typeface="Roboto"/>
                <a:cs typeface="Roboto"/>
                <a:sym typeface="Roboto"/>
                <a:hlinkClick r:id="rId2">
                  <a:extLst>
                    <a:ext uri="{A12FA001-AC4F-418D-AE19-62706E023703}">
                      <ahyp:hlinkClr val="tx"/>
                    </a:ext>
                  </a:extLst>
                </a:hlinkClick>
              </a:rPr>
              <a:t>skills</a:t>
            </a:r>
            <a:r>
              <a:rPr lang="en" sz="1350">
                <a:solidFill>
                  <a:srgbClr val="222222"/>
                </a:solidFill>
                <a:highlight>
                  <a:srgbClr val="FFFFFF"/>
                </a:highlight>
                <a:latin typeface="Roboto"/>
                <a:ea typeface="Roboto"/>
                <a:cs typeface="Roboto"/>
                <a:sym typeface="Roboto"/>
              </a:rPr>
              <a:t>, would have proved helpful, but it would have been a long-drawn-out process.</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On the other hand, the feedback by the coach is merely acquiring information from an expert and doing things accordingly to save time and achieve goals. This is why the cognitive stage is essential because, in this stage, an </a:t>
            </a:r>
            <a:r>
              <a:rPr lang="en" sz="1350">
                <a:solidFill>
                  <a:srgbClr val="0000FF"/>
                </a:solidFill>
                <a:highlight>
                  <a:srgbClr val="FFFFFF"/>
                </a:highlight>
                <a:uFill>
                  <a:noFill/>
                </a:uFill>
                <a:latin typeface="Roboto"/>
                <a:ea typeface="Roboto"/>
                <a:cs typeface="Roboto"/>
                <a:sym typeface="Roboto"/>
                <a:hlinkClick r:id="rId3">
                  <a:extLst>
                    <a:ext uri="{A12FA001-AC4F-418D-AE19-62706E023703}">
                      <ahyp:hlinkClr val="tx"/>
                    </a:ext>
                  </a:extLst>
                </a:hlinkClick>
              </a:rPr>
              <a:t>individual</a:t>
            </a:r>
            <a:r>
              <a:rPr lang="en" sz="1350">
                <a:solidFill>
                  <a:srgbClr val="222222"/>
                </a:solidFill>
                <a:highlight>
                  <a:srgbClr val="FFFFFF"/>
                </a:highlight>
                <a:latin typeface="Roboto"/>
                <a:ea typeface="Roboto"/>
                <a:cs typeface="Roboto"/>
                <a:sym typeface="Roboto"/>
              </a:rPr>
              <a:t> tries to process information to cognitively understand the parameters, </a:t>
            </a:r>
            <a:r>
              <a:rPr lang="en" sz="1350">
                <a:solidFill>
                  <a:srgbClr val="0000FF"/>
                </a:solidFill>
                <a:highlight>
                  <a:srgbClr val="FFFFFF"/>
                </a:highlight>
                <a:uFill>
                  <a:noFill/>
                </a:uFill>
                <a:latin typeface="Roboto"/>
                <a:ea typeface="Roboto"/>
                <a:cs typeface="Roboto"/>
                <a:sym typeface="Roboto"/>
                <a:hlinkClick r:id="rId4">
                  <a:extLst>
                    <a:ext uri="{A12FA001-AC4F-418D-AE19-62706E023703}">
                      <ahyp:hlinkClr val="tx"/>
                    </a:ext>
                  </a:extLst>
                </a:hlinkClick>
              </a:rPr>
              <a:t>needs</a:t>
            </a:r>
            <a:r>
              <a:rPr lang="en" sz="1350">
                <a:solidFill>
                  <a:srgbClr val="222222"/>
                </a:solidFill>
                <a:highlight>
                  <a:srgbClr val="FFFFFF"/>
                </a:highlight>
                <a:latin typeface="Roboto"/>
                <a:ea typeface="Roboto"/>
                <a:cs typeface="Roboto"/>
                <a:sym typeface="Roboto"/>
              </a:rPr>
              <a:t>, and requirements of motor movement.</a:t>
            </a:r>
            <a:endParaRPr sz="1350">
              <a:solidFill>
                <a:srgbClr val="222222"/>
              </a:solidFill>
              <a:highlight>
                <a:srgbClr val="FFFFFF"/>
              </a:highlight>
              <a:latin typeface="Roboto"/>
              <a:ea typeface="Roboto"/>
              <a:cs typeface="Roboto"/>
              <a:sym typeface="Roboto"/>
            </a:endParaRPr>
          </a:p>
          <a:p>
            <a:pPr indent="0" lvl="0" marL="0" rtl="0" algn="l">
              <a:lnSpc>
                <a:spcPct val="100000"/>
              </a:lnSpc>
              <a:spcBef>
                <a:spcPts val="200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350">
                <a:solidFill>
                  <a:srgbClr val="222222"/>
                </a:solidFill>
                <a:highlight>
                  <a:srgbClr val="FFFFFF"/>
                </a:highlight>
                <a:latin typeface="Roboto"/>
                <a:ea typeface="Roboto"/>
                <a:cs typeface="Roboto"/>
                <a:sym typeface="Roboto"/>
              </a:rPr>
              <a:t>This is the stage where the learner starts improving his performances after lots of practice. He associates specific cues with the motor problems he faces and tries to act accordingly to solve them. The fundamental has already been established, and now is the time for improvements and refinement. In the associative stage, the learner puts lots of conscious effort into body movements to decrease performance variability.</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The name Motor stage also knows the associative stage because the issue is about learning how to perform the skill. The learner puts his onus on making adjustments in his movements and skills.</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If you look from the cognitive perspective, the learner has now shifted his focus from what to do to how to do and is making constructive attempts to transfer the declarative information into procedural knowledge.</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None of the athletes in the world will be able to perform a perfect ten score every time they play. It is an undisputed claim that there is always room for improvement even when you are at your best. This is applicable for every type of sport; for example, a tennis player will try to improve his serves for an ace, a basketball player can improve his shooting technique, a softball player can enhance his pitching style, and a swimmer can improve his stroke, etc.</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The sign of a successful player and his coach is that both of them are always on the look-out for making further improvements and getting better.</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A learner will always revisit the cognitive stage and the associative stage of motor learning and control as it is an essential part of the relearning process. All the experts in the world have put their emphasis on revisiting the first and second stages of motor acquisition at regular intervals, no matter how accomplished or successful you become.</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This is also applicable if an athlete hits a snag and his performance starts going downhill. An important reason for this scenario is that he is making mistakes at fundamental levels, and the lack of progress is because he is in dire need of remedial work. The best approach for a coach will be to explain that the player will have to make considerable changes to improve his performance. This can only happen if he can let go of his old habits and learn new basics by revisiting the stages of motor learning and control once again. The relearning process means acquiring further information through the cognitive stage and practicing and learning through the associative stage.</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Indeed, convincing the players for relearning is not easy.  It is a downright challenge, especially if the player is a successful one because his mindset will be why I need to change. It is just a bad phase that will go away.</a:t>
            </a:r>
            <a:endParaRPr sz="1350">
              <a:solidFill>
                <a:srgbClr val="222222"/>
              </a:solidFill>
              <a:highlight>
                <a:srgbClr val="FFFFFF"/>
              </a:highlight>
              <a:latin typeface="Roboto"/>
              <a:ea typeface="Roboto"/>
              <a:cs typeface="Roboto"/>
              <a:sym typeface="Roboto"/>
            </a:endParaRPr>
          </a:p>
          <a:p>
            <a:pPr indent="0" lvl="0" marL="0" rtl="0" algn="l">
              <a:lnSpc>
                <a:spcPct val="100000"/>
              </a:lnSpc>
              <a:spcBef>
                <a:spcPts val="2000"/>
              </a:spcBef>
              <a:spcAft>
                <a:spcPts val="0"/>
              </a:spcAft>
              <a:buSzPts val="1100"/>
              <a:buNone/>
            </a:pPr>
            <a:r>
              <a:t/>
            </a:r>
            <a:endParaRPr sz="1350">
              <a:solidFill>
                <a:srgbClr val="222222"/>
              </a:solidFill>
              <a:highlight>
                <a:srgbClr val="FFFFFF"/>
              </a:highlight>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This stage of the motor learning paradigm takes years of hard work and training. It is reserved exclusively for elite players whose motor performance has become habitual and whose cognitive process is minimal. In this stage, a player is capable of attending and processing information at the same time. The phase where thinking things is less and response is automatic and looks like just a state of natural flow without any undue effort.</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Self-learning plays an integral part in the autonomous stage as skilled performers can identify errors and make adjustments accordingly by themselves.  It is a fact that not many players reach the third stage. It is the instructions, practice structure, and the task variables that help to determine whether a player will be able to achieve the autonomous stage or not.</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There are both good and bad case scenarios and outcomes associated with an autonomous stage.</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The good about this phase is that it requires less cognitive </a:t>
            </a:r>
            <a:r>
              <a:rPr lang="en" sz="1350">
                <a:solidFill>
                  <a:srgbClr val="0000FF"/>
                </a:solidFill>
                <a:highlight>
                  <a:srgbClr val="FFFFFF"/>
                </a:highlight>
                <a:uFill>
                  <a:noFill/>
                </a:uFill>
                <a:latin typeface="Roboto"/>
                <a:ea typeface="Roboto"/>
                <a:cs typeface="Roboto"/>
                <a:sym typeface="Roboto"/>
                <a:hlinkClick r:id="rId2">
                  <a:extLst>
                    <a:ext uri="{A12FA001-AC4F-418D-AE19-62706E023703}">
                      <ahyp:hlinkClr val="tx"/>
                    </a:ext>
                  </a:extLst>
                </a:hlinkClick>
              </a:rPr>
              <a:t>demands</a:t>
            </a:r>
            <a:r>
              <a:rPr lang="en" sz="1350">
                <a:solidFill>
                  <a:srgbClr val="222222"/>
                </a:solidFill>
                <a:highlight>
                  <a:srgbClr val="FFFFFF"/>
                </a:highlight>
                <a:latin typeface="Roboto"/>
                <a:ea typeface="Roboto"/>
                <a:cs typeface="Roboto"/>
                <a:sym typeface="Roboto"/>
              </a:rPr>
              <a:t>, less effort, and less attention, and thus the player is mentally free to pursue another task at the same time without losing concentration. For example, a mathematician will continue to solve a high-end problem while listening to music without a negative impact on either of the activities.</a:t>
            </a:r>
            <a:endParaRPr sz="1350">
              <a:solidFill>
                <a:srgbClr val="222222"/>
              </a:solidFill>
              <a:highlight>
                <a:srgbClr val="FFFFFF"/>
              </a:highlight>
              <a:latin typeface="Roboto"/>
              <a:ea typeface="Roboto"/>
              <a:cs typeface="Roboto"/>
              <a:sym typeface="Roboto"/>
            </a:endParaRPr>
          </a:p>
          <a:p>
            <a:pPr indent="0" lvl="0" marL="0" rtl="0" algn="l">
              <a:lnSpc>
                <a:spcPct val="115000"/>
              </a:lnSpc>
              <a:spcBef>
                <a:spcPts val="2000"/>
              </a:spcBef>
              <a:spcAft>
                <a:spcPts val="0"/>
              </a:spcAft>
              <a:buClr>
                <a:schemeClr val="dk1"/>
              </a:buClr>
              <a:buSzPts val="1100"/>
              <a:buFont typeface="Arial"/>
              <a:buNone/>
            </a:pPr>
            <a:r>
              <a:rPr lang="en" sz="1350">
                <a:solidFill>
                  <a:srgbClr val="222222"/>
                </a:solidFill>
                <a:highlight>
                  <a:srgbClr val="FFFFFF"/>
                </a:highlight>
                <a:latin typeface="Roboto"/>
                <a:ea typeface="Roboto"/>
                <a:cs typeface="Roboto"/>
                <a:sym typeface="Roboto"/>
              </a:rPr>
              <a:t>The bad about this phase is that as actions are generally automatic because of fewer cognitive demands, there is enough room for distracting and irrelevant thoughts. For instance, a tennis player thinking of winning the tournament fails to grasp the importance of winning the current match. A simple mistake and he is out of the game, match, and the tournament. This happens because rather than focus on the task at hand, the player starts thinking of outcomes. Another bad associated with the autonomous stage is that the incorrect movement is reinforced because of automatic performance. The players fail to grasp an essential point that just because they are good at a specific action, and it has become an automatic action, it does not mean that the action is correct. A player can keep on doing an incorrect action automatically again and again.</a:t>
            </a:r>
            <a:endParaRPr sz="1350">
              <a:solidFill>
                <a:srgbClr val="222222"/>
              </a:solidFill>
              <a:highlight>
                <a:srgbClr val="FFFFFF"/>
              </a:highlight>
              <a:latin typeface="Roboto"/>
              <a:ea typeface="Roboto"/>
              <a:cs typeface="Roboto"/>
              <a:sym typeface="Roboto"/>
            </a:endParaRPr>
          </a:p>
          <a:p>
            <a:pPr indent="0" lvl="0" marL="0" rtl="0" algn="l">
              <a:lnSpc>
                <a:spcPct val="100000"/>
              </a:lnSpc>
              <a:spcBef>
                <a:spcPts val="2000"/>
              </a:spcBef>
              <a:spcAft>
                <a:spcPts val="0"/>
              </a:spcAft>
              <a:buSzPts val="1100"/>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 name="Shape 7"/>
        <p:cNvGrpSpPr/>
        <p:nvPr/>
      </p:nvGrpSpPr>
      <p:grpSpPr>
        <a:xfrm>
          <a:off x="0" y="0"/>
          <a:ext cx="0" cy="0"/>
          <a:chOff x="0" y="0"/>
          <a:chExt cx="0" cy="0"/>
        </a:xfrm>
      </p:grpSpPr>
      <p:sp>
        <p:nvSpPr>
          <p:cNvPr id="8" name="Google Shape;8;p3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9" name="Google Shape;9;p3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0" name="Google Shape;10;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stStyle>
          <a:p/>
        </p:txBody>
      </p:sp>
      <p:sp>
        <p:nvSpPr>
          <p:cNvPr id="43" name="Google Shape;43;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46" name="Google Shape;46;p45"/>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Roboto"/>
                <a:ea typeface="Roboto"/>
                <a:cs typeface="Roboto"/>
                <a:sym typeface="Roboto"/>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51" name="Shape 5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3">
    <p:spTree>
      <p:nvGrpSpPr>
        <p:cNvPr id="52" name="Shape 52"/>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4">
    <p:spTree>
      <p:nvGrpSpPr>
        <p:cNvPr id="53" name="Shape 53"/>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p51"/>
          <p:cNvSpPr txBox="1"/>
          <p:nvPr>
            <p:ph type="title"/>
          </p:nvPr>
        </p:nvSpPr>
        <p:spPr>
          <a:xfrm>
            <a:off x="459013" y="206243"/>
            <a:ext cx="8226000" cy="857700"/>
          </a:xfrm>
          <a:prstGeom prst="rect">
            <a:avLst/>
          </a:prstGeom>
          <a:noFill/>
          <a:ln>
            <a:noFill/>
          </a:ln>
        </p:spPr>
        <p:txBody>
          <a:bodyPr anchorCtr="0" anchor="ctr" bIns="42200" lIns="84400" spcFirstLastPara="1" rIns="84400" wrap="square" tIns="422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6" name="Google Shape;56;p51"/>
          <p:cNvSpPr txBox="1"/>
          <p:nvPr>
            <p:ph idx="1" type="body"/>
          </p:nvPr>
        </p:nvSpPr>
        <p:spPr>
          <a:xfrm>
            <a:off x="459013" y="1200989"/>
            <a:ext cx="8226000" cy="3394200"/>
          </a:xfrm>
          <a:prstGeom prst="rect">
            <a:avLst/>
          </a:prstGeom>
          <a:noFill/>
          <a:ln>
            <a:noFill/>
          </a:ln>
        </p:spPr>
        <p:txBody>
          <a:bodyPr anchorCtr="0" anchor="t" bIns="42200" lIns="84400" spcFirstLastPara="1" rIns="84400" wrap="square" tIns="42200">
            <a:noAutofit/>
          </a:bodyPr>
          <a:lstStyle>
            <a:lvl1pPr indent="-342900" lvl="0" marL="457200" marR="0" rtl="0" algn="l">
              <a:lnSpc>
                <a:spcPct val="100000"/>
              </a:lnSpc>
              <a:spcBef>
                <a:spcPts val="360"/>
              </a:spcBef>
              <a:spcAft>
                <a:spcPts val="0"/>
              </a:spcAft>
              <a:buClr>
                <a:schemeClr val="dk1"/>
              </a:buClr>
              <a:buSzPts val="1800"/>
              <a:buFont typeface="Arial"/>
              <a:buChar char="●"/>
              <a:defRPr b="0" i="0" sz="1400" u="none" cap="none" strike="noStrike">
                <a:solidFill>
                  <a:srgbClr val="000000"/>
                </a:solidFill>
                <a:latin typeface="Roboto"/>
                <a:ea typeface="Roboto"/>
                <a:cs typeface="Roboto"/>
                <a:sym typeface="Roboto"/>
              </a:defRPr>
            </a:lvl1pPr>
            <a:lvl2pPr indent="-342900" lvl="1" marL="914400" marR="0" rtl="0" algn="l">
              <a:lnSpc>
                <a:spcPct val="100000"/>
              </a:lnSpc>
              <a:spcBef>
                <a:spcPts val="36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100000"/>
              </a:lnSpc>
              <a:spcBef>
                <a:spcPts val="36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100000"/>
              </a:lnSpc>
              <a:spcBef>
                <a:spcPts val="36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100000"/>
              </a:lnSpc>
              <a:spcBef>
                <a:spcPts val="36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100000"/>
              </a:lnSpc>
              <a:spcBef>
                <a:spcPts val="36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100000"/>
              </a:lnSpc>
              <a:spcBef>
                <a:spcPts val="36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100000"/>
              </a:lnSpc>
              <a:spcBef>
                <a:spcPts val="360"/>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57" name="Google Shape;57;p51"/>
          <p:cNvSpPr txBox="1"/>
          <p:nvPr>
            <p:ph idx="10" type="dt"/>
          </p:nvPr>
        </p:nvSpPr>
        <p:spPr>
          <a:xfrm>
            <a:off x="459013" y="4684484"/>
            <a:ext cx="2132700" cy="357300"/>
          </a:xfrm>
          <a:prstGeom prst="rect">
            <a:avLst/>
          </a:prstGeom>
          <a:noFill/>
          <a:ln>
            <a:noFill/>
          </a:ln>
        </p:spPr>
        <p:txBody>
          <a:bodyPr anchorCtr="0" anchor="t" bIns="42200" lIns="84400" spcFirstLastPara="1" rIns="84400" wrap="square" tIns="422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8" name="Google Shape;58;p51"/>
          <p:cNvSpPr txBox="1"/>
          <p:nvPr>
            <p:ph idx="11" type="ftr"/>
          </p:nvPr>
        </p:nvSpPr>
        <p:spPr>
          <a:xfrm>
            <a:off x="3123356" y="4684484"/>
            <a:ext cx="2897400" cy="357300"/>
          </a:xfrm>
          <a:prstGeom prst="rect">
            <a:avLst/>
          </a:prstGeom>
          <a:noFill/>
          <a:ln>
            <a:noFill/>
          </a:ln>
        </p:spPr>
        <p:txBody>
          <a:bodyPr anchorCtr="0" anchor="t" bIns="42200" lIns="84400" spcFirstLastPara="1" rIns="84400" wrap="square" tIns="422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59" name="Google Shape;59;p51"/>
          <p:cNvSpPr txBox="1"/>
          <p:nvPr>
            <p:ph idx="12" type="sldNum"/>
          </p:nvPr>
        </p:nvSpPr>
        <p:spPr>
          <a:xfrm>
            <a:off x="6552146" y="4684484"/>
            <a:ext cx="2132700" cy="357300"/>
          </a:xfrm>
          <a:prstGeom prst="rect">
            <a:avLst/>
          </a:prstGeom>
          <a:noFill/>
          <a:ln>
            <a:noFill/>
          </a:ln>
        </p:spPr>
        <p:txBody>
          <a:bodyPr anchorCtr="0" anchor="t" bIns="42200" lIns="84400" spcFirstLastPara="1" rIns="84400" wrap="square" tIns="422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52"/>
          <p:cNvSpPr txBox="1"/>
          <p:nvPr>
            <p:ph type="title"/>
          </p:nvPr>
        </p:nvSpPr>
        <p:spPr>
          <a:xfrm>
            <a:off x="457287" y="206243"/>
            <a:ext cx="8229600" cy="856500"/>
          </a:xfrm>
          <a:prstGeom prst="rect">
            <a:avLst/>
          </a:prstGeom>
          <a:noFill/>
          <a:ln>
            <a:noFill/>
          </a:ln>
        </p:spPr>
        <p:txBody>
          <a:bodyPr anchorCtr="0" anchor="ctr" bIns="42200" lIns="84400" spcFirstLastPara="1" rIns="84400" wrap="square" tIns="422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2" name="Google Shape;62;p52"/>
          <p:cNvSpPr txBox="1"/>
          <p:nvPr>
            <p:ph idx="1" type="body"/>
          </p:nvPr>
        </p:nvSpPr>
        <p:spPr>
          <a:xfrm>
            <a:off x="457287" y="1151943"/>
            <a:ext cx="4039800" cy="479100"/>
          </a:xfrm>
          <a:prstGeom prst="rect">
            <a:avLst/>
          </a:prstGeom>
          <a:noFill/>
          <a:ln>
            <a:noFill/>
          </a:ln>
        </p:spPr>
        <p:txBody>
          <a:bodyPr anchorCtr="0" anchor="b" bIns="42200" lIns="84400" spcFirstLastPara="1" rIns="84400" wrap="square" tIns="422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rgbClr val="000000"/>
                </a:solidFill>
                <a:latin typeface="Roboto"/>
                <a:ea typeface="Roboto"/>
                <a:cs typeface="Roboto"/>
                <a:sym typeface="Roboto"/>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rgbClr val="000000"/>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9pPr>
          </a:lstStyle>
          <a:p/>
        </p:txBody>
      </p:sp>
      <p:sp>
        <p:nvSpPr>
          <p:cNvPr id="63" name="Google Shape;63;p52"/>
          <p:cNvSpPr txBox="1"/>
          <p:nvPr>
            <p:ph idx="2" type="body"/>
          </p:nvPr>
        </p:nvSpPr>
        <p:spPr>
          <a:xfrm>
            <a:off x="457287" y="1631081"/>
            <a:ext cx="4039800" cy="2964000"/>
          </a:xfrm>
          <a:prstGeom prst="rect">
            <a:avLst/>
          </a:prstGeom>
          <a:noFill/>
          <a:ln>
            <a:noFill/>
          </a:ln>
        </p:spPr>
        <p:txBody>
          <a:bodyPr anchorCtr="0" anchor="t" bIns="42200" lIns="84400" spcFirstLastPara="1" rIns="84400" wrap="square" tIns="422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rgbClr val="000000"/>
                </a:solidFill>
                <a:latin typeface="Roboto"/>
                <a:ea typeface="Roboto"/>
                <a:cs typeface="Roboto"/>
                <a:sym typeface="Roboto"/>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rgbClr val="000000"/>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rgbClr val="000000"/>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9pPr>
          </a:lstStyle>
          <a:p/>
        </p:txBody>
      </p:sp>
      <p:sp>
        <p:nvSpPr>
          <p:cNvPr id="64" name="Google Shape;64;p52"/>
          <p:cNvSpPr txBox="1"/>
          <p:nvPr>
            <p:ph idx="3" type="body"/>
          </p:nvPr>
        </p:nvSpPr>
        <p:spPr>
          <a:xfrm>
            <a:off x="4645345" y="1151943"/>
            <a:ext cx="4041300" cy="479100"/>
          </a:xfrm>
          <a:prstGeom prst="rect">
            <a:avLst/>
          </a:prstGeom>
          <a:noFill/>
          <a:ln>
            <a:noFill/>
          </a:ln>
        </p:spPr>
        <p:txBody>
          <a:bodyPr anchorCtr="0" anchor="b" bIns="42200" lIns="84400" spcFirstLastPara="1" rIns="84400" wrap="square" tIns="42200">
            <a:noAutofit/>
          </a:bodyPr>
          <a:lstStyle>
            <a:lvl1pPr indent="-228600" lvl="0" marL="457200" marR="0" rtl="0" algn="l">
              <a:lnSpc>
                <a:spcPct val="100000"/>
              </a:lnSpc>
              <a:spcBef>
                <a:spcPts val="480"/>
              </a:spcBef>
              <a:spcAft>
                <a:spcPts val="0"/>
              </a:spcAft>
              <a:buClr>
                <a:schemeClr val="dk1"/>
              </a:buClr>
              <a:buSzPts val="2400"/>
              <a:buFont typeface="Arial"/>
              <a:buNone/>
              <a:defRPr b="1" i="0" sz="2400" u="none" cap="none" strike="noStrike">
                <a:solidFill>
                  <a:srgbClr val="000000"/>
                </a:solidFill>
                <a:latin typeface="Roboto"/>
                <a:ea typeface="Roboto"/>
                <a:cs typeface="Roboto"/>
                <a:sym typeface="Roboto"/>
              </a:defRPr>
            </a:lvl1pPr>
            <a:lvl2pPr indent="-228600" lvl="1" marL="914400" marR="0" rtl="0" algn="l">
              <a:lnSpc>
                <a:spcPct val="100000"/>
              </a:lnSpc>
              <a:spcBef>
                <a:spcPts val="400"/>
              </a:spcBef>
              <a:spcAft>
                <a:spcPts val="0"/>
              </a:spcAft>
              <a:buClr>
                <a:schemeClr val="dk1"/>
              </a:buClr>
              <a:buSzPts val="2000"/>
              <a:buFont typeface="Arial"/>
              <a:buNone/>
              <a:defRPr b="1" i="0" sz="2000" u="none" cap="none" strike="noStrike">
                <a:solidFill>
                  <a:srgbClr val="000000"/>
                </a:solidFill>
                <a:latin typeface="Arial"/>
                <a:ea typeface="Arial"/>
                <a:cs typeface="Arial"/>
                <a:sym typeface="Arial"/>
              </a:defRPr>
            </a:lvl2pPr>
            <a:lvl3pPr indent="-228600" lvl="2" marL="1371600" marR="0" rtl="0" algn="l">
              <a:lnSpc>
                <a:spcPct val="100000"/>
              </a:lnSpc>
              <a:spcBef>
                <a:spcPts val="360"/>
              </a:spcBef>
              <a:spcAft>
                <a:spcPts val="0"/>
              </a:spcAft>
              <a:buClr>
                <a:schemeClr val="dk1"/>
              </a:buClr>
              <a:buSzPts val="1800"/>
              <a:buFont typeface="Arial"/>
              <a:buNone/>
              <a:defRPr b="1"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4pPr>
            <a:lvl5pPr indent="-228600" lvl="4" marL="22860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5pPr>
            <a:lvl6pPr indent="-228600" lvl="5" marL="27432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6pPr>
            <a:lvl7pPr indent="-228600" lvl="6" marL="32004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7pPr>
            <a:lvl8pPr indent="-228600" lvl="7" marL="36576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8pPr>
            <a:lvl9pPr indent="-228600" lvl="8" marL="4114800" marR="0" rtl="0" algn="l">
              <a:lnSpc>
                <a:spcPct val="100000"/>
              </a:lnSpc>
              <a:spcBef>
                <a:spcPts val="320"/>
              </a:spcBef>
              <a:spcAft>
                <a:spcPts val="0"/>
              </a:spcAft>
              <a:buClr>
                <a:schemeClr val="dk1"/>
              </a:buClr>
              <a:buSzPts val="1600"/>
              <a:buFont typeface="Arial"/>
              <a:buNone/>
              <a:defRPr b="1" i="0" sz="1600" u="none" cap="none" strike="noStrike">
                <a:solidFill>
                  <a:srgbClr val="000000"/>
                </a:solidFill>
                <a:latin typeface="Arial"/>
                <a:ea typeface="Arial"/>
                <a:cs typeface="Arial"/>
                <a:sym typeface="Arial"/>
              </a:defRPr>
            </a:lvl9pPr>
          </a:lstStyle>
          <a:p/>
        </p:txBody>
      </p:sp>
      <p:sp>
        <p:nvSpPr>
          <p:cNvPr id="65" name="Google Shape;65;p52"/>
          <p:cNvSpPr txBox="1"/>
          <p:nvPr>
            <p:ph idx="4" type="body"/>
          </p:nvPr>
        </p:nvSpPr>
        <p:spPr>
          <a:xfrm>
            <a:off x="4645345" y="1631081"/>
            <a:ext cx="4041300" cy="2964000"/>
          </a:xfrm>
          <a:prstGeom prst="rect">
            <a:avLst/>
          </a:prstGeom>
          <a:noFill/>
          <a:ln>
            <a:noFill/>
          </a:ln>
        </p:spPr>
        <p:txBody>
          <a:bodyPr anchorCtr="0" anchor="t" bIns="42200" lIns="84400" spcFirstLastPara="1" rIns="84400" wrap="square" tIns="42200">
            <a:no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rgbClr val="000000"/>
                </a:solidFill>
                <a:latin typeface="Roboto"/>
                <a:ea typeface="Roboto"/>
                <a:cs typeface="Roboto"/>
                <a:sym typeface="Roboto"/>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rgbClr val="000000"/>
                </a:solidFill>
                <a:latin typeface="Arial"/>
                <a:ea typeface="Arial"/>
                <a:cs typeface="Arial"/>
                <a:sym typeface="Arial"/>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rgbClr val="000000"/>
                </a:solidFill>
                <a:latin typeface="Arial"/>
                <a:ea typeface="Arial"/>
                <a:cs typeface="Arial"/>
                <a:sym typeface="Arial"/>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5pPr>
            <a:lvl6pPr indent="-330200" lvl="5" marL="27432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6pPr>
            <a:lvl7pPr indent="-330200" lvl="6" marL="32004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7pPr>
            <a:lvl8pPr indent="-330200" lvl="7" marL="36576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8pPr>
            <a:lvl9pPr indent="-330200" lvl="8" marL="4114800" marR="0" rtl="0" algn="l">
              <a:lnSpc>
                <a:spcPct val="100000"/>
              </a:lnSpc>
              <a:spcBef>
                <a:spcPts val="320"/>
              </a:spcBef>
              <a:spcAft>
                <a:spcPts val="0"/>
              </a:spcAft>
              <a:buClr>
                <a:schemeClr val="dk1"/>
              </a:buClr>
              <a:buSzPts val="1600"/>
              <a:buFont typeface="Arial"/>
              <a:buChar char="■"/>
              <a:defRPr b="0" i="0" sz="1600" u="none" cap="none" strike="noStrike">
                <a:solidFill>
                  <a:srgbClr val="000000"/>
                </a:solidFill>
                <a:latin typeface="Arial"/>
                <a:ea typeface="Arial"/>
                <a:cs typeface="Arial"/>
                <a:sym typeface="Arial"/>
              </a:defRPr>
            </a:lvl9pPr>
          </a:lstStyle>
          <a:p/>
        </p:txBody>
      </p:sp>
      <p:sp>
        <p:nvSpPr>
          <p:cNvPr id="66" name="Google Shape;66;p52"/>
          <p:cNvSpPr txBox="1"/>
          <p:nvPr>
            <p:ph idx="10" type="dt"/>
          </p:nvPr>
        </p:nvSpPr>
        <p:spPr>
          <a:xfrm>
            <a:off x="459013" y="4684484"/>
            <a:ext cx="2132700" cy="357300"/>
          </a:xfrm>
          <a:prstGeom prst="rect">
            <a:avLst/>
          </a:prstGeom>
          <a:noFill/>
          <a:ln>
            <a:noFill/>
          </a:ln>
        </p:spPr>
        <p:txBody>
          <a:bodyPr anchorCtr="0" anchor="t" bIns="42200" lIns="84400" spcFirstLastPara="1" rIns="84400" wrap="square" tIns="422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7" name="Google Shape;67;p52"/>
          <p:cNvSpPr txBox="1"/>
          <p:nvPr>
            <p:ph idx="11" type="ftr"/>
          </p:nvPr>
        </p:nvSpPr>
        <p:spPr>
          <a:xfrm>
            <a:off x="3123356" y="4684484"/>
            <a:ext cx="2897400" cy="357300"/>
          </a:xfrm>
          <a:prstGeom prst="rect">
            <a:avLst/>
          </a:prstGeom>
          <a:noFill/>
          <a:ln>
            <a:noFill/>
          </a:ln>
        </p:spPr>
        <p:txBody>
          <a:bodyPr anchorCtr="0" anchor="t" bIns="42200" lIns="84400" spcFirstLastPara="1" rIns="84400" wrap="square" tIns="422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8" name="Google Shape;68;p52"/>
          <p:cNvSpPr txBox="1"/>
          <p:nvPr>
            <p:ph idx="12" type="sldNum"/>
          </p:nvPr>
        </p:nvSpPr>
        <p:spPr>
          <a:xfrm>
            <a:off x="6552146" y="4684484"/>
            <a:ext cx="2132700" cy="357300"/>
          </a:xfrm>
          <a:prstGeom prst="rect">
            <a:avLst/>
          </a:prstGeom>
          <a:noFill/>
          <a:ln>
            <a:noFill/>
          </a:ln>
        </p:spPr>
        <p:txBody>
          <a:bodyPr anchorCtr="0" anchor="t" bIns="42200" lIns="84400" spcFirstLastPara="1" rIns="84400" wrap="square" tIns="422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3" name="Google Shape;13;p3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Roboto"/>
                <a:ea typeface="Roboto"/>
                <a:cs typeface="Roboto"/>
                <a:sym typeface="Roboto"/>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4" name="Google Shape;14;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5">
    <p:spTree>
      <p:nvGrpSpPr>
        <p:cNvPr id="70" name="Shape 70"/>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6">
    <p:spTree>
      <p:nvGrpSpPr>
        <p:cNvPr id="71" name="Shape 7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8" name="Google Shape;18;p39"/>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Roboto"/>
                <a:ea typeface="Roboto"/>
                <a:cs typeface="Roboto"/>
                <a:sym typeface="Roboto"/>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19" name="Google Shape;19;p39"/>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Roboto"/>
                <a:ea typeface="Roboto"/>
                <a:cs typeface="Roboto"/>
                <a:sym typeface="Roboto"/>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0" name="Google Shape;20;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
        <p:nvSpPr>
          <p:cNvPr id="23" name="Google Shape;23;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descr="14th Year Logo_New Correction with Droplets-01" id="24" name="Google Shape;24;p37"/>
          <p:cNvPicPr preferRelativeResize="0"/>
          <p:nvPr/>
        </p:nvPicPr>
        <p:blipFill rotWithShape="1">
          <a:blip r:embed="rId2">
            <a:alphaModFix/>
          </a:blip>
          <a:srcRect b="0" l="0" r="0" t="0"/>
          <a:stretch/>
        </p:blipFill>
        <p:spPr>
          <a:xfrm>
            <a:off x="7318375" y="-33655"/>
            <a:ext cx="1792607" cy="126745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7" name="Google Shape;2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30" name="Google Shape;30;p41"/>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Roboto"/>
                <a:ea typeface="Roboto"/>
                <a:cs typeface="Roboto"/>
                <a:sym typeface="Roboto"/>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Roboto"/>
                <a:ea typeface="Roboto"/>
                <a:cs typeface="Roboto"/>
                <a:sym typeface="Roboto"/>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
        <p:nvSpPr>
          <p:cNvPr id="34" name="Google Shape;3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7" name="Google Shape;37;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8" name="Google Shape;38;p43"/>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Roboto"/>
                <a:ea typeface="Roboto"/>
                <a:cs typeface="Roboto"/>
                <a:sym typeface="Roboto"/>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39" name="Google Shape;39;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Roboto"/>
                <a:ea typeface="Roboto"/>
                <a:cs typeface="Roboto"/>
                <a:sym typeface="Roboto"/>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0" name="Google Shape;40;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23" Type="http://schemas.openxmlformats.org/officeDocument/2006/relationships/theme" Target="../theme/theme1.xml"/><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5"/>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learn.codemithra.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6.jp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marketing91.com/psychographic-segmentati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5200"/>
              <a:buFont typeface="Arial"/>
              <a:buNone/>
            </a:pPr>
            <a:r>
              <a:t/>
            </a:r>
            <a:endParaRPr/>
          </a:p>
        </p:txBody>
      </p:sp>
      <p:sp>
        <p:nvSpPr>
          <p:cNvPr id="77" name="Google Shape;7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2800"/>
              <a:buFont typeface="Arial"/>
              <a:buNone/>
            </a:pPr>
            <a:r>
              <a:t/>
            </a:r>
            <a:endParaRPr/>
          </a:p>
        </p:txBody>
      </p:sp>
      <p:pic>
        <p:nvPicPr>
          <p:cNvPr id="78" name="Google Shape;78;p1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79" name="Google Shape;79;p1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80" name="Google Shape;80;p1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nvSpPr>
        <p:spPr>
          <a:xfrm>
            <a:off x="722375" y="1422650"/>
            <a:ext cx="76443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u="none" cap="none" strike="noStrike">
                <a:solidFill>
                  <a:srgbClr val="000000"/>
                </a:solidFill>
                <a:latin typeface="Roboto"/>
                <a:ea typeface="Roboto"/>
                <a:cs typeface="Roboto"/>
                <a:sym typeface="Roboto"/>
              </a:rPr>
              <a:t>Conclusion</a:t>
            </a:r>
            <a:endParaRPr b="1" i="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Skill acquisition theory is all about filling the gaps between coaching, rehabilitation, and recovery.</a:t>
            </a:r>
            <a:endParaRPr b="0" i="0" u="none" cap="none" strike="noStrike">
              <a:solidFill>
                <a:srgbClr val="222222"/>
              </a:solidFill>
              <a:highlight>
                <a:srgbClr val="FFFFFF"/>
              </a:highlight>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rgbClr val="222222"/>
              </a:solidFill>
              <a:highlight>
                <a:srgbClr val="FFFFFF"/>
              </a:highlight>
              <a:latin typeface="Roboto"/>
              <a:ea typeface="Roboto"/>
              <a:cs typeface="Roboto"/>
              <a:sym typeface="Roboto"/>
            </a:endParaRPr>
          </a:p>
          <a:p>
            <a:pPr indent="-317500" lvl="0" marL="457200" marR="0" rtl="0" algn="l">
              <a:lnSpc>
                <a:spcPct val="100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It is a practical approach to understand the connection between the brain and behavior.</a:t>
            </a:r>
            <a:endParaRPr b="0" i="0" u="none" cap="none" strike="noStrike">
              <a:solidFill>
                <a:srgbClr val="22222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2222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22222"/>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74"/>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138" name="Google Shape;138;p74"/>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139" name="Google Shape;139;p74"/>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45" name="Google Shape;145;p7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146" name="Google Shape;146;p7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147" name="Google Shape;147;p7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148" name="Google Shape;148;p7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49" name="Google Shape;149;p7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50" name="Google Shape;150;p7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151" name="Google Shape;151;p7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52" name="Google Shape;152;p7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153" name="Google Shape;153;p7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154" name="Google Shape;154;p7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155" name="Google Shape;155;p7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1556"/>
              <a:buNone/>
            </a:pPr>
            <a:r>
              <a:t/>
            </a:r>
            <a:endParaRPr/>
          </a:p>
        </p:txBody>
      </p:sp>
      <p:sp>
        <p:nvSpPr>
          <p:cNvPr id="86" name="Google Shape;86;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1200"/>
              </a:spcAft>
              <a:buSzPts val="1400"/>
              <a:buNone/>
            </a:pPr>
            <a:r>
              <a:t/>
            </a:r>
            <a:endParaRPr/>
          </a:p>
        </p:txBody>
      </p:sp>
      <p:pic>
        <p:nvPicPr>
          <p:cNvPr id="87" name="Google Shape;87;p7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88" name="Google Shape;88;p73"/>
          <p:cNvSpPr txBox="1"/>
          <p:nvPr/>
        </p:nvSpPr>
        <p:spPr>
          <a:xfrm>
            <a:off x="44920" y="2164964"/>
            <a:ext cx="5040900" cy="1111200"/>
          </a:xfrm>
          <a:prstGeom prst="rect">
            <a:avLst/>
          </a:prstGeom>
          <a:noFill/>
          <a:ln>
            <a:noFill/>
          </a:ln>
        </p:spPr>
        <p:txBody>
          <a:bodyPr anchorCtr="0" anchor="t" bIns="91425" lIns="91425" spcFirstLastPara="1" rIns="91425" wrap="square" tIns="91425">
            <a:spAutoFit/>
          </a:bodyPr>
          <a:lstStyle/>
          <a:p>
            <a:pPr indent="0" lvl="0" marL="114300" marR="0" rtl="0" algn="ctr">
              <a:lnSpc>
                <a:spcPct val="115000"/>
              </a:lnSpc>
              <a:spcBef>
                <a:spcPts val="0"/>
              </a:spcBef>
              <a:spcAft>
                <a:spcPts val="0"/>
              </a:spcAft>
              <a:buNone/>
            </a:pPr>
            <a:r>
              <a:rPr b="1" i="0" lang="en" sz="2800" u="none" cap="none" strike="noStrike">
                <a:solidFill>
                  <a:srgbClr val="FFFFFF"/>
                </a:solidFill>
                <a:latin typeface="Roboto"/>
                <a:ea typeface="Roboto"/>
                <a:cs typeface="Roboto"/>
                <a:sym typeface="Roboto"/>
              </a:rPr>
              <a:t>SKILL ACQUISITION</a:t>
            </a:r>
            <a:endParaRPr/>
          </a:p>
          <a:p>
            <a:pPr indent="0" lvl="0" marL="114300" marR="0" rtl="0" algn="ctr">
              <a:lnSpc>
                <a:spcPct val="115000"/>
              </a:lnSpc>
              <a:spcBef>
                <a:spcPts val="0"/>
              </a:spcBef>
              <a:spcAft>
                <a:spcPts val="0"/>
              </a:spcAft>
              <a:buClr>
                <a:srgbClr val="000000"/>
              </a:buClr>
              <a:buSzPts val="1800"/>
              <a:buFont typeface="Arial"/>
              <a:buNone/>
            </a:pPr>
            <a:r>
              <a:t/>
            </a:r>
            <a:endParaRPr b="1" i="0" sz="2800" u="none" cap="none" strike="noStrik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nvSpPr>
        <p:spPr>
          <a:xfrm>
            <a:off x="1226075" y="2196950"/>
            <a:ext cx="40770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4" name="Google Shape;94;p3"/>
          <p:cNvSpPr txBox="1"/>
          <p:nvPr/>
        </p:nvSpPr>
        <p:spPr>
          <a:xfrm>
            <a:off x="956925" y="1778300"/>
            <a:ext cx="4176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95" name="Google Shape;95;p3"/>
          <p:cNvSpPr txBox="1"/>
          <p:nvPr/>
        </p:nvSpPr>
        <p:spPr>
          <a:xfrm>
            <a:off x="722375" y="630925"/>
            <a:ext cx="8225400" cy="3989700"/>
          </a:xfrm>
          <a:prstGeom prst="rect">
            <a:avLst/>
          </a:prstGeom>
          <a:noFill/>
          <a:ln>
            <a:noFill/>
          </a:ln>
        </p:spPr>
        <p:txBody>
          <a:bodyPr anchorCtr="0" anchor="t" bIns="91425" lIns="91425" spcFirstLastPara="1" rIns="91425" wrap="square" tIns="91425">
            <a:spAutoFit/>
          </a:bodyPr>
          <a:lstStyle/>
          <a:p>
            <a:pPr indent="0" lvl="0" marL="12700" marR="0" rtl="0" algn="l">
              <a:lnSpc>
                <a:spcPct val="100000"/>
              </a:lnSpc>
              <a:spcBef>
                <a:spcPts val="0"/>
              </a:spcBef>
              <a:spcAft>
                <a:spcPts val="0"/>
              </a:spcAft>
              <a:buClr>
                <a:srgbClr val="000000"/>
              </a:buClr>
              <a:buSzPts val="2700"/>
              <a:buFont typeface="Arial"/>
              <a:buNone/>
            </a:pPr>
            <a:r>
              <a:rPr b="1" lang="en" sz="3000">
                <a:solidFill>
                  <a:srgbClr val="3D85C6"/>
                </a:solidFill>
                <a:latin typeface="Roboto"/>
                <a:ea typeface="Roboto"/>
                <a:cs typeface="Roboto"/>
                <a:sym typeface="Roboto"/>
              </a:rPr>
              <a:t>SKILL ACQUISITION</a:t>
            </a:r>
            <a:endParaRPr b="1" sz="3000">
              <a:solidFill>
                <a:srgbClr val="3D85C6"/>
              </a:solidFill>
              <a:latin typeface="Roboto"/>
              <a:ea typeface="Roboto"/>
              <a:cs typeface="Roboto"/>
              <a:sym typeface="Roboto"/>
            </a:endParaRPr>
          </a:p>
          <a:p>
            <a:pPr indent="0" lvl="0" marL="12700" marR="0" rtl="0" algn="l">
              <a:lnSpc>
                <a:spcPct val="100000"/>
              </a:lnSpc>
              <a:spcBef>
                <a:spcPts val="0"/>
              </a:spcBef>
              <a:spcAft>
                <a:spcPts val="0"/>
              </a:spcAft>
              <a:buClr>
                <a:srgbClr val="000000"/>
              </a:buClr>
              <a:buSzPts val="2700"/>
              <a:buFont typeface="Arial"/>
              <a:buNone/>
            </a:pPr>
            <a:r>
              <a:t/>
            </a:r>
            <a:endParaRPr b="1" sz="1800">
              <a:solidFill>
                <a:srgbClr val="3D85C6"/>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1" i="0" lang="en" u="none" cap="none" strike="noStrike">
                <a:solidFill>
                  <a:schemeClr val="dk1"/>
                </a:solidFill>
                <a:latin typeface="Roboto"/>
                <a:ea typeface="Roboto"/>
                <a:cs typeface="Roboto"/>
                <a:sym typeface="Roboto"/>
              </a:rPr>
              <a:t>What is Skill acquisition?</a:t>
            </a:r>
            <a:endParaRPr b="0" i="0" u="none" cap="none" strike="noStrike">
              <a:solidFill>
                <a:schemeClr val="dk1"/>
              </a:solidFill>
              <a:latin typeface="Roboto"/>
              <a:ea typeface="Roboto"/>
              <a:cs typeface="Roboto"/>
              <a:sym typeface="Roboto"/>
            </a:endParaRPr>
          </a:p>
          <a:p>
            <a:pPr indent="0" lvl="0" marL="0" marR="0" rtl="0" algn="l">
              <a:lnSpc>
                <a:spcPct val="100000"/>
              </a:lnSpc>
              <a:spcBef>
                <a:spcPts val="2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311150" lvl="0" marL="355600" marR="0" rtl="0" algn="l">
              <a:lnSpc>
                <a:spcPct val="100000"/>
              </a:lnSpc>
              <a:spcBef>
                <a:spcPts val="5"/>
              </a:spcBef>
              <a:spcAft>
                <a:spcPts val="0"/>
              </a:spcAft>
              <a:buClr>
                <a:schemeClr val="dk1"/>
              </a:buClr>
              <a:buSzPts val="1400"/>
              <a:buFont typeface="Arial"/>
              <a:buChar char="•"/>
            </a:pPr>
            <a:r>
              <a:rPr b="0" i="0" lang="en" u="none" cap="none" strike="noStrike">
                <a:solidFill>
                  <a:schemeClr val="dk1"/>
                </a:solidFill>
                <a:latin typeface="Roboto"/>
                <a:ea typeface="Roboto"/>
                <a:cs typeface="Roboto"/>
                <a:sym typeface="Roboto"/>
              </a:rPr>
              <a:t>Skill acquisition - Ongoing process</a:t>
            </a:r>
            <a:endParaRPr b="0" i="0" u="none" cap="none" strike="noStrike">
              <a:solidFill>
                <a:schemeClr val="dk1"/>
              </a:solidFill>
              <a:latin typeface="Roboto"/>
              <a:ea typeface="Roboto"/>
              <a:cs typeface="Roboto"/>
              <a:sym typeface="Roboto"/>
            </a:endParaRPr>
          </a:p>
          <a:p>
            <a:pPr indent="-311150" lvl="0" marL="355600" marR="0" rtl="0" algn="l">
              <a:lnSpc>
                <a:spcPct val="100000"/>
              </a:lnSpc>
              <a:spcBef>
                <a:spcPts val="0"/>
              </a:spcBef>
              <a:spcAft>
                <a:spcPts val="0"/>
              </a:spcAft>
              <a:buClr>
                <a:schemeClr val="dk1"/>
              </a:buClr>
              <a:buSzPts val="1400"/>
              <a:buFont typeface="Arial"/>
              <a:buChar char="•"/>
            </a:pPr>
            <a:r>
              <a:rPr b="0" i="0" lang="en" u="none" cap="none" strike="noStrike">
                <a:solidFill>
                  <a:schemeClr val="dk1"/>
                </a:solidFill>
                <a:latin typeface="Roboto"/>
                <a:ea typeface="Roboto"/>
                <a:cs typeface="Roboto"/>
                <a:sym typeface="Roboto"/>
              </a:rPr>
              <a:t>Quality and level of our life</a:t>
            </a:r>
            <a:endParaRPr b="0" i="0" u="none" cap="none" strike="noStrike">
              <a:solidFill>
                <a:schemeClr val="dk1"/>
              </a:solidFill>
              <a:latin typeface="Roboto"/>
              <a:ea typeface="Roboto"/>
              <a:cs typeface="Roboto"/>
              <a:sym typeface="Roboto"/>
            </a:endParaRPr>
          </a:p>
          <a:p>
            <a:pPr indent="-311150" lvl="0" marL="355600" marR="0" rtl="0" algn="l">
              <a:lnSpc>
                <a:spcPct val="100000"/>
              </a:lnSpc>
              <a:spcBef>
                <a:spcPts val="0"/>
              </a:spcBef>
              <a:spcAft>
                <a:spcPts val="0"/>
              </a:spcAft>
              <a:buClr>
                <a:schemeClr val="dk1"/>
              </a:buClr>
              <a:buSzPts val="1400"/>
              <a:buFont typeface="Arial"/>
              <a:buChar char="•"/>
            </a:pPr>
            <a:r>
              <a:rPr b="0" i="0" lang="en" u="none" cap="none" strike="noStrike">
                <a:solidFill>
                  <a:schemeClr val="dk1"/>
                </a:solidFill>
                <a:latin typeface="Roboto"/>
                <a:ea typeface="Roboto"/>
                <a:cs typeface="Roboto"/>
                <a:sym typeface="Roboto"/>
              </a:rPr>
              <a:t>Initial skills are not given – Acquired</a:t>
            </a:r>
            <a:endParaRPr b="0" i="0" u="none" cap="none" strike="noStrike">
              <a:solidFill>
                <a:schemeClr val="dk1"/>
              </a:solidFill>
              <a:latin typeface="Roboto"/>
              <a:ea typeface="Roboto"/>
              <a:cs typeface="Roboto"/>
              <a:sym typeface="Roboto"/>
            </a:endParaRPr>
          </a:p>
          <a:p>
            <a:pPr indent="-311150" lvl="0" marL="355600" marR="0" rtl="0" algn="l">
              <a:lnSpc>
                <a:spcPct val="100000"/>
              </a:lnSpc>
              <a:spcBef>
                <a:spcPts val="0"/>
              </a:spcBef>
              <a:spcAft>
                <a:spcPts val="0"/>
              </a:spcAft>
              <a:buClr>
                <a:schemeClr val="dk1"/>
              </a:buClr>
              <a:buSzPts val="1400"/>
              <a:buFont typeface="Arial"/>
              <a:buChar char="•"/>
            </a:pPr>
            <a:r>
              <a:rPr b="0" i="0" lang="en" u="none" cap="none" strike="noStrike">
                <a:solidFill>
                  <a:schemeClr val="dk1"/>
                </a:solidFill>
                <a:latin typeface="Roboto"/>
                <a:ea typeface="Roboto"/>
                <a:cs typeface="Roboto"/>
                <a:sym typeface="Roboto"/>
              </a:rPr>
              <a:t>Stages reflect two things:</a:t>
            </a:r>
            <a:endParaRPr b="0" i="0" u="none" cap="none" strike="noStrike">
              <a:solidFill>
                <a:schemeClr val="dk1"/>
              </a:solidFill>
              <a:latin typeface="Roboto"/>
              <a:ea typeface="Roboto"/>
              <a:cs typeface="Roboto"/>
              <a:sym typeface="Roboto"/>
            </a:endParaRPr>
          </a:p>
          <a:p>
            <a:pPr indent="-311150" lvl="1" marL="812800" marR="0" rtl="0" algn="l">
              <a:lnSpc>
                <a:spcPct val="100000"/>
              </a:lnSpc>
              <a:spcBef>
                <a:spcPts val="0"/>
              </a:spcBef>
              <a:spcAft>
                <a:spcPts val="0"/>
              </a:spcAft>
              <a:buClr>
                <a:schemeClr val="dk1"/>
              </a:buClr>
              <a:buSzPts val="1400"/>
              <a:buFont typeface="Arial"/>
              <a:buChar char="•"/>
            </a:pPr>
            <a:r>
              <a:rPr b="0" i="0" lang="en" u="none" cap="none" strike="noStrike">
                <a:solidFill>
                  <a:schemeClr val="dk1"/>
                </a:solidFill>
                <a:latin typeface="Roboto"/>
                <a:ea typeface="Roboto"/>
                <a:cs typeface="Roboto"/>
                <a:sym typeface="Roboto"/>
              </a:rPr>
              <a:t>Increasing sophistication relative to the skill</a:t>
            </a:r>
            <a:endParaRPr b="0" i="0" u="none" cap="none" strike="noStrike">
              <a:solidFill>
                <a:schemeClr val="dk1"/>
              </a:solidFill>
              <a:latin typeface="Roboto"/>
              <a:ea typeface="Roboto"/>
              <a:cs typeface="Roboto"/>
              <a:sym typeface="Roboto"/>
            </a:endParaRPr>
          </a:p>
          <a:p>
            <a:pPr indent="-311150" lvl="1" marL="812800" marR="0" rtl="0" algn="l">
              <a:lnSpc>
                <a:spcPct val="100000"/>
              </a:lnSpc>
              <a:spcBef>
                <a:spcPts val="0"/>
              </a:spcBef>
              <a:spcAft>
                <a:spcPts val="0"/>
              </a:spcAft>
              <a:buClr>
                <a:schemeClr val="dk1"/>
              </a:buClr>
              <a:buSzPts val="1400"/>
              <a:buFont typeface="Arial"/>
              <a:buChar char="•"/>
            </a:pPr>
            <a:r>
              <a:rPr b="0" i="0" lang="en" u="none" cap="none" strike="noStrike">
                <a:solidFill>
                  <a:schemeClr val="dk1"/>
                </a:solidFill>
                <a:latin typeface="Roboto"/>
                <a:ea typeface="Roboto"/>
                <a:cs typeface="Roboto"/>
                <a:sym typeface="Roboto"/>
              </a:rPr>
              <a:t>“Every artist was first an amateur.” ― Ralph Waldo Emerson</a:t>
            </a:r>
            <a:endParaRPr b="0" i="0" u="none" cap="none" strike="noStrike">
              <a:solidFill>
                <a:schemeClr val="dk1"/>
              </a:solidFill>
              <a:latin typeface="Roboto"/>
              <a:ea typeface="Roboto"/>
              <a:cs typeface="Roboto"/>
              <a:sym typeface="Roboto"/>
            </a:endParaRPr>
          </a:p>
          <a:p>
            <a:pPr indent="0" lvl="0" marL="12700" marR="0" rtl="0" algn="l">
              <a:lnSpc>
                <a:spcPct val="100000"/>
              </a:lnSpc>
              <a:spcBef>
                <a:spcPts val="0"/>
              </a:spcBef>
              <a:spcAft>
                <a:spcPts val="0"/>
              </a:spcAft>
              <a:buClr>
                <a:srgbClr val="000000"/>
              </a:buClr>
              <a:buSzPts val="2700"/>
              <a:buFont typeface="Arial"/>
              <a:buNone/>
            </a:pPr>
            <a:r>
              <a:t/>
            </a:r>
            <a:endParaRPr b="1" i="0" sz="2700" u="none" cap="none" strike="noStrike">
              <a:solidFill>
                <a:schemeClr val="dk1"/>
              </a:solidFill>
              <a:latin typeface="Roboto"/>
              <a:ea typeface="Roboto"/>
              <a:cs typeface="Roboto"/>
              <a:sym typeface="Roboto"/>
            </a:endParaRPr>
          </a:p>
          <a:p>
            <a:pPr indent="0" lvl="0" marL="1270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3000"/>
              <a:buFont typeface="Arial"/>
              <a:buNone/>
            </a:pPr>
            <a:r>
              <a:t/>
            </a:r>
            <a:endParaRPr b="1" i="0" sz="3000" u="none" cap="none" strike="noStrike">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txBox="1"/>
          <p:nvPr/>
        </p:nvSpPr>
        <p:spPr>
          <a:xfrm>
            <a:off x="722375" y="1435600"/>
            <a:ext cx="68133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1200"/>
              </a:spcAft>
              <a:buClr>
                <a:srgbClr val="000000"/>
              </a:buClr>
              <a:buSzPts val="2100"/>
              <a:buFont typeface="Arial"/>
              <a:buNone/>
            </a:pPr>
            <a:r>
              <a:rPr b="1" i="0" lang="en" sz="1600" u="none" cap="none" strike="noStrike">
                <a:solidFill>
                  <a:schemeClr val="dk1"/>
                </a:solidFill>
                <a:highlight>
                  <a:srgbClr val="FFFFFF"/>
                </a:highlight>
                <a:latin typeface="Roboto"/>
                <a:ea typeface="Roboto"/>
                <a:cs typeface="Roboto"/>
                <a:sym typeface="Roboto"/>
              </a:rPr>
              <a:t>Why is skill acquisition important?</a:t>
            </a:r>
            <a:endParaRPr b="1" i="0" sz="1600" u="none" cap="none" strike="noStrike">
              <a:solidFill>
                <a:schemeClr val="dk1"/>
              </a:solidFill>
              <a:latin typeface="Roboto"/>
              <a:ea typeface="Roboto"/>
              <a:cs typeface="Roboto"/>
              <a:sym typeface="Roboto"/>
            </a:endParaRPr>
          </a:p>
        </p:txBody>
      </p:sp>
      <p:sp>
        <p:nvSpPr>
          <p:cNvPr id="101" name="Google Shape;101;p4"/>
          <p:cNvSpPr txBox="1"/>
          <p:nvPr/>
        </p:nvSpPr>
        <p:spPr>
          <a:xfrm>
            <a:off x="722375" y="1943500"/>
            <a:ext cx="7092600" cy="236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50"/>
              <a:buFont typeface="Arial"/>
              <a:buNone/>
            </a:pPr>
            <a:r>
              <a:rPr b="0" i="0" lang="en" u="none" cap="none" strike="noStrike">
                <a:solidFill>
                  <a:srgbClr val="222222"/>
                </a:solidFill>
                <a:highlight>
                  <a:srgbClr val="FFFFFF"/>
                </a:highlight>
                <a:latin typeface="Roboto"/>
                <a:ea typeface="Roboto"/>
                <a:cs typeface="Roboto"/>
                <a:sym typeface="Roboto"/>
              </a:rPr>
              <a:t>It is an all-inclusive approach and it directly engages experts in the fields like</a:t>
            </a:r>
            <a:endParaRPr b="0" i="0" u="none" cap="none" strike="noStrike">
              <a:solidFill>
                <a:srgbClr val="222222"/>
              </a:solidFill>
              <a:highlight>
                <a:srgbClr val="FFFFFF"/>
              </a:highlight>
              <a:latin typeface="Roboto"/>
              <a:ea typeface="Roboto"/>
              <a:cs typeface="Roboto"/>
              <a:sym typeface="Roboto"/>
            </a:endParaRPr>
          </a:p>
          <a:p>
            <a:pPr indent="-317500" lvl="0" marL="838200" marR="0" rtl="0" algn="l">
              <a:lnSpc>
                <a:spcPct val="115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Coaching</a:t>
            </a:r>
            <a:endParaRPr b="0" i="0" u="none" cap="none" strike="noStrike">
              <a:solidFill>
                <a:srgbClr val="222222"/>
              </a:solidFill>
              <a:highlight>
                <a:srgbClr val="FFFFFF"/>
              </a:highlight>
              <a:latin typeface="Roboto"/>
              <a:ea typeface="Roboto"/>
              <a:cs typeface="Roboto"/>
              <a:sym typeface="Roboto"/>
            </a:endParaRPr>
          </a:p>
          <a:p>
            <a:pPr indent="-317500" lvl="0" marL="838200" marR="0" rtl="0" algn="l">
              <a:lnSpc>
                <a:spcPct val="115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Biomechanics</a:t>
            </a:r>
            <a:endParaRPr b="0" i="0" u="none" cap="none" strike="noStrike">
              <a:solidFill>
                <a:srgbClr val="222222"/>
              </a:solidFill>
              <a:highlight>
                <a:srgbClr val="FFFFFF"/>
              </a:highlight>
              <a:latin typeface="Roboto"/>
              <a:ea typeface="Roboto"/>
              <a:cs typeface="Roboto"/>
              <a:sym typeface="Roboto"/>
            </a:endParaRPr>
          </a:p>
          <a:p>
            <a:pPr indent="-317500" lvl="0" marL="838200" marR="0" rtl="0" algn="l">
              <a:lnSpc>
                <a:spcPct val="115000"/>
              </a:lnSpc>
              <a:spcBef>
                <a:spcPts val="0"/>
              </a:spcBef>
              <a:spcAft>
                <a:spcPts val="0"/>
              </a:spcAft>
              <a:buClr>
                <a:schemeClr val="dk1"/>
              </a:buClr>
              <a:buSzPts val="1400"/>
              <a:buFont typeface="Arial"/>
              <a:buChar char="●"/>
            </a:pPr>
            <a:r>
              <a:rPr b="0" i="0" lang="en" u="none" cap="none" strike="noStrike">
                <a:solidFill>
                  <a:schemeClr val="dk1"/>
                </a:solidFill>
                <a:highlight>
                  <a:srgbClr val="FFFFFF"/>
                </a:highlight>
                <a:uFill>
                  <a:noFill/>
                </a:uFill>
                <a:latin typeface="Roboto"/>
                <a:ea typeface="Roboto"/>
                <a:cs typeface="Roboto"/>
                <a:sym typeface="Roboto"/>
                <a:hlinkClick r:id="rId3">
                  <a:extLst>
                    <a:ext uri="{A12FA001-AC4F-418D-AE19-62706E023703}">
                      <ahyp:hlinkClr val="tx"/>
                    </a:ext>
                  </a:extLst>
                </a:hlinkClick>
              </a:rPr>
              <a:t>Psychology</a:t>
            </a:r>
            <a:endParaRPr b="0" i="0" u="none" cap="none" strike="noStrike">
              <a:solidFill>
                <a:schemeClr val="dk1"/>
              </a:solidFill>
              <a:highlight>
                <a:srgbClr val="FFFFFF"/>
              </a:highlight>
              <a:latin typeface="Roboto"/>
              <a:ea typeface="Roboto"/>
              <a:cs typeface="Roboto"/>
              <a:sym typeface="Roboto"/>
            </a:endParaRPr>
          </a:p>
          <a:p>
            <a:pPr indent="-317500" lvl="0" marL="838200" marR="0" rtl="0" algn="l">
              <a:lnSpc>
                <a:spcPct val="115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Physiology</a:t>
            </a:r>
            <a:endParaRPr b="0" i="0" u="none" cap="none" strike="noStrike">
              <a:solidFill>
                <a:srgbClr val="222222"/>
              </a:solidFill>
              <a:highlight>
                <a:srgbClr val="FFFFFF"/>
              </a:highlight>
              <a:latin typeface="Roboto"/>
              <a:ea typeface="Roboto"/>
              <a:cs typeface="Roboto"/>
              <a:sym typeface="Roboto"/>
            </a:endParaRPr>
          </a:p>
          <a:p>
            <a:pPr indent="-317500" lvl="0" marL="838200" marR="0" rtl="0" algn="l">
              <a:lnSpc>
                <a:spcPct val="115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Neuroscience</a:t>
            </a:r>
            <a:endParaRPr b="0" i="0" u="none" cap="none" strike="noStrike">
              <a:solidFill>
                <a:srgbClr val="222222"/>
              </a:solidFill>
              <a:highlight>
                <a:srgbClr val="FFFFFF"/>
              </a:highlight>
              <a:latin typeface="Roboto"/>
              <a:ea typeface="Roboto"/>
              <a:cs typeface="Roboto"/>
              <a:sym typeface="Roboto"/>
            </a:endParaRPr>
          </a:p>
          <a:p>
            <a:pPr indent="0" lvl="0" marL="0" marR="0" rtl="0" algn="l">
              <a:lnSpc>
                <a:spcPct val="100000"/>
              </a:lnSpc>
              <a:spcBef>
                <a:spcPts val="4000"/>
              </a:spcBef>
              <a:spcAft>
                <a:spcPts val="0"/>
              </a:spcAft>
              <a:buClr>
                <a:srgbClr val="000000"/>
              </a:buClr>
              <a:buSzPts val="1850"/>
              <a:buFont typeface="Arial"/>
              <a:buNone/>
            </a:pPr>
            <a:r>
              <a:t/>
            </a:r>
            <a:endParaRPr b="0" i="0" u="none" cap="none" strike="noStrike">
              <a:solidFill>
                <a:srgbClr val="222222"/>
              </a:solidFill>
              <a:highlight>
                <a:srgbClr val="FFFFFF"/>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5"/>
          <p:cNvSpPr txBox="1"/>
          <p:nvPr/>
        </p:nvSpPr>
        <p:spPr>
          <a:xfrm>
            <a:off x="3346375" y="2577950"/>
            <a:ext cx="2508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7" name="Google Shape;107;p5"/>
          <p:cNvSpPr txBox="1"/>
          <p:nvPr/>
        </p:nvSpPr>
        <p:spPr>
          <a:xfrm>
            <a:off x="722375" y="2287050"/>
            <a:ext cx="7644300" cy="56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rgbClr val="3D85C6"/>
                </a:solidFill>
                <a:latin typeface="Roboto"/>
                <a:ea typeface="Roboto"/>
                <a:cs typeface="Roboto"/>
                <a:sym typeface="Roboto"/>
              </a:rPr>
              <a:t>SKILL ACQUISITION APPROACHES</a:t>
            </a:r>
            <a:endParaRPr b="1" i="0" sz="2500" u="none" cap="none" strike="noStrike">
              <a:solidFill>
                <a:srgbClr val="3D85C6"/>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6"/>
          <p:cNvSpPr txBox="1"/>
          <p:nvPr/>
        </p:nvSpPr>
        <p:spPr>
          <a:xfrm>
            <a:off x="722375" y="1540825"/>
            <a:ext cx="4904700" cy="16377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rgbClr val="000000"/>
              </a:buClr>
              <a:buSzPts val="1900"/>
              <a:buFont typeface="Arial"/>
              <a:buNone/>
            </a:pPr>
            <a:r>
              <a:rPr b="1" i="0" lang="en" u="none" cap="none" strike="noStrike">
                <a:solidFill>
                  <a:schemeClr val="dk1"/>
                </a:solidFill>
                <a:highlight>
                  <a:srgbClr val="FFFFFF"/>
                </a:highlight>
                <a:latin typeface="Roboto"/>
                <a:ea typeface="Roboto"/>
                <a:cs typeface="Roboto"/>
                <a:sym typeface="Roboto"/>
              </a:rPr>
              <a:t>3 Stages of skill acquisition model</a:t>
            </a:r>
            <a:endParaRPr b="1" i="0" u="none" cap="none" strike="noStrike">
              <a:solidFill>
                <a:schemeClr val="dk1"/>
              </a:solidFill>
              <a:highlight>
                <a:srgbClr val="FFFFFF"/>
              </a:highlight>
              <a:latin typeface="Roboto"/>
              <a:ea typeface="Roboto"/>
              <a:cs typeface="Roboto"/>
              <a:sym typeface="Roboto"/>
            </a:endParaRPr>
          </a:p>
          <a:p>
            <a:pPr indent="0" lvl="0" marL="0" marR="0" rtl="0" algn="l">
              <a:lnSpc>
                <a:spcPct val="120000"/>
              </a:lnSpc>
              <a:spcBef>
                <a:spcPts val="1200"/>
              </a:spcBef>
              <a:spcAft>
                <a:spcPts val="0"/>
              </a:spcAft>
              <a:buClr>
                <a:srgbClr val="000000"/>
              </a:buClr>
              <a:buSzPts val="1900"/>
              <a:buFont typeface="Arial"/>
              <a:buNone/>
            </a:pPr>
            <a:r>
              <a:rPr b="0" i="0" lang="en" u="none" cap="none" strike="noStrike">
                <a:solidFill>
                  <a:schemeClr val="dk1"/>
                </a:solidFill>
                <a:highlight>
                  <a:srgbClr val="FFFFFF"/>
                </a:highlight>
                <a:latin typeface="Roboto"/>
                <a:ea typeface="Roboto"/>
                <a:cs typeface="Roboto"/>
                <a:sym typeface="Roboto"/>
              </a:rPr>
              <a:t>Stage 1: Cognitive Stage</a:t>
            </a:r>
            <a:endParaRPr b="0" i="0" u="none" cap="none" strike="noStrike">
              <a:solidFill>
                <a:schemeClr val="dk1"/>
              </a:solidFill>
              <a:highlight>
                <a:srgbClr val="FFFFFF"/>
              </a:highlight>
              <a:latin typeface="Roboto"/>
              <a:ea typeface="Roboto"/>
              <a:cs typeface="Roboto"/>
              <a:sym typeface="Roboto"/>
            </a:endParaRPr>
          </a:p>
          <a:p>
            <a:pPr indent="0" lvl="0" marL="0" marR="0" rtl="0" algn="l">
              <a:lnSpc>
                <a:spcPct val="120000"/>
              </a:lnSpc>
              <a:spcBef>
                <a:spcPts val="1200"/>
              </a:spcBef>
              <a:spcAft>
                <a:spcPts val="0"/>
              </a:spcAft>
              <a:buClr>
                <a:srgbClr val="000000"/>
              </a:buClr>
              <a:buSzPts val="1900"/>
              <a:buFont typeface="Arial"/>
              <a:buNone/>
            </a:pPr>
            <a:r>
              <a:rPr b="0" i="0" lang="en" u="none" cap="none" strike="noStrike">
                <a:solidFill>
                  <a:schemeClr val="dk1"/>
                </a:solidFill>
                <a:highlight>
                  <a:srgbClr val="FFFFFF"/>
                </a:highlight>
                <a:latin typeface="Roboto"/>
                <a:ea typeface="Roboto"/>
                <a:cs typeface="Roboto"/>
                <a:sym typeface="Roboto"/>
              </a:rPr>
              <a:t>Stage 2: Associative Stage </a:t>
            </a:r>
            <a:endParaRPr b="0" i="0" u="none" cap="none" strike="noStrike">
              <a:solidFill>
                <a:schemeClr val="dk1"/>
              </a:solidFill>
              <a:highlight>
                <a:srgbClr val="FFFFFF"/>
              </a:highlight>
              <a:latin typeface="Roboto"/>
              <a:ea typeface="Roboto"/>
              <a:cs typeface="Roboto"/>
              <a:sym typeface="Roboto"/>
            </a:endParaRPr>
          </a:p>
          <a:p>
            <a:pPr indent="0" lvl="0" marL="0" marR="0" rtl="0" algn="l">
              <a:lnSpc>
                <a:spcPct val="120000"/>
              </a:lnSpc>
              <a:spcBef>
                <a:spcPts val="1200"/>
              </a:spcBef>
              <a:spcAft>
                <a:spcPts val="1200"/>
              </a:spcAft>
              <a:buClr>
                <a:srgbClr val="000000"/>
              </a:buClr>
              <a:buSzPts val="1900"/>
              <a:buFont typeface="Arial"/>
              <a:buNone/>
            </a:pPr>
            <a:r>
              <a:rPr b="0" i="0" lang="en" u="none" cap="none" strike="noStrike">
                <a:solidFill>
                  <a:schemeClr val="dk1"/>
                </a:solidFill>
                <a:highlight>
                  <a:srgbClr val="FFFFFF"/>
                </a:highlight>
                <a:latin typeface="Roboto"/>
                <a:ea typeface="Roboto"/>
                <a:cs typeface="Roboto"/>
                <a:sym typeface="Roboto"/>
              </a:rPr>
              <a:t>Stage 3: Autonomous Stage </a:t>
            </a:r>
            <a:endParaRPr b="0" i="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7"/>
          <p:cNvSpPr txBox="1"/>
          <p:nvPr/>
        </p:nvSpPr>
        <p:spPr>
          <a:xfrm>
            <a:off x="797225" y="1435600"/>
            <a:ext cx="6432000" cy="8127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chemeClr val="dk1"/>
              </a:buClr>
              <a:buSzPts val="1100"/>
              <a:buFont typeface="Arial"/>
              <a:buNone/>
            </a:pPr>
            <a:r>
              <a:rPr b="1" i="0" lang="en" u="none" cap="none" strike="noStrike">
                <a:solidFill>
                  <a:schemeClr val="dk1"/>
                </a:solidFill>
                <a:highlight>
                  <a:srgbClr val="FFFFFF"/>
                </a:highlight>
                <a:latin typeface="Roboto"/>
                <a:ea typeface="Roboto"/>
                <a:cs typeface="Roboto"/>
                <a:sym typeface="Roboto"/>
              </a:rPr>
              <a:t>Stage 1: Cognitive Stage</a:t>
            </a:r>
            <a:endParaRPr b="1" i="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1800"/>
              <a:buFont typeface="Arial"/>
              <a:buNone/>
            </a:pPr>
            <a:r>
              <a:rPr b="0" i="0" lang="en" u="none" cap="none" strike="noStrike">
                <a:solidFill>
                  <a:srgbClr val="222222"/>
                </a:solidFill>
                <a:highlight>
                  <a:srgbClr val="FFFFFF"/>
                </a:highlight>
                <a:latin typeface="Roboto"/>
                <a:ea typeface="Roboto"/>
                <a:cs typeface="Roboto"/>
                <a:sym typeface="Roboto"/>
              </a:rPr>
              <a:t>The learner will put his focus on things that need to be done.</a:t>
            </a:r>
            <a:endParaRPr b="0" i="0" u="none" cap="none" strike="noStrike">
              <a:solidFill>
                <a:srgbClr val="0000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nvSpPr>
        <p:spPr>
          <a:xfrm>
            <a:off x="722375" y="1435600"/>
            <a:ext cx="6581100" cy="23211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chemeClr val="dk1"/>
              </a:buClr>
              <a:buSzPts val="1100"/>
              <a:buFont typeface="Arial"/>
              <a:buNone/>
            </a:pPr>
            <a:r>
              <a:rPr b="1" i="0" lang="en" u="none" cap="none" strike="noStrike">
                <a:solidFill>
                  <a:schemeClr val="dk1"/>
                </a:solidFill>
                <a:highlight>
                  <a:srgbClr val="FFFFFF"/>
                </a:highlight>
                <a:latin typeface="Roboto"/>
                <a:ea typeface="Roboto"/>
                <a:cs typeface="Roboto"/>
                <a:sym typeface="Roboto"/>
              </a:rPr>
              <a:t>Stage 2: Associative Stage </a:t>
            </a:r>
            <a:endParaRPr b="1" i="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1550"/>
              <a:buFont typeface="Arial"/>
              <a:buNone/>
            </a:pPr>
            <a:r>
              <a:rPr b="0" i="0" lang="en" u="none" cap="none" strike="noStrike">
                <a:solidFill>
                  <a:srgbClr val="222222"/>
                </a:solidFill>
                <a:highlight>
                  <a:srgbClr val="FFFFFF"/>
                </a:highlight>
                <a:latin typeface="Roboto"/>
                <a:ea typeface="Roboto"/>
                <a:cs typeface="Roboto"/>
                <a:sym typeface="Roboto"/>
              </a:rPr>
              <a:t>Essential characteristics of this stage are:</a:t>
            </a:r>
            <a:endParaRPr b="0" i="0" u="none" cap="none" strike="noStrike">
              <a:solidFill>
                <a:srgbClr val="222222"/>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50"/>
              <a:buFont typeface="Arial"/>
              <a:buNone/>
            </a:pPr>
            <a:r>
              <a:rPr b="0" i="0" lang="en" u="none" cap="none" strike="noStrike">
                <a:solidFill>
                  <a:srgbClr val="222222"/>
                </a:solidFill>
                <a:highlight>
                  <a:srgbClr val="FFFFFF"/>
                </a:highlight>
                <a:latin typeface="Roboto"/>
                <a:ea typeface="Roboto"/>
                <a:cs typeface="Roboto"/>
                <a:sym typeface="Roboto"/>
              </a:rPr>
              <a:t> </a:t>
            </a:r>
            <a:endParaRPr b="0" i="0" u="none" cap="none" strike="noStrike">
              <a:solidFill>
                <a:srgbClr val="222222"/>
              </a:solidFill>
              <a:highlight>
                <a:srgbClr val="FFFFFF"/>
              </a:highlight>
              <a:latin typeface="Roboto"/>
              <a:ea typeface="Roboto"/>
              <a:cs typeface="Roboto"/>
              <a:sym typeface="Roboto"/>
            </a:endParaRPr>
          </a:p>
          <a:p>
            <a:pPr indent="-317500" lvl="0" marL="457200" marR="0" rtl="0" algn="l">
              <a:lnSpc>
                <a:spcPct val="100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Less information in the verbal format, </a:t>
            </a:r>
            <a:endParaRPr b="0" i="0" u="none" cap="none" strike="noStrike">
              <a:solidFill>
                <a:srgbClr val="222222"/>
              </a:solidFill>
              <a:highlight>
                <a:srgbClr val="FFFFFF"/>
              </a:highlight>
              <a:latin typeface="Roboto"/>
              <a:ea typeface="Roboto"/>
              <a:cs typeface="Roboto"/>
              <a:sym typeface="Roboto"/>
            </a:endParaRPr>
          </a:p>
          <a:p>
            <a:pPr indent="-317500" lvl="0" marL="457200" marR="0" rtl="0" algn="l">
              <a:lnSpc>
                <a:spcPct val="100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Conscious performance, </a:t>
            </a:r>
            <a:endParaRPr b="0" i="0" u="none" cap="none" strike="noStrike">
              <a:solidFill>
                <a:srgbClr val="222222"/>
              </a:solidFill>
              <a:highlight>
                <a:srgbClr val="FFFFFF"/>
              </a:highlight>
              <a:latin typeface="Roboto"/>
              <a:ea typeface="Roboto"/>
              <a:cs typeface="Roboto"/>
              <a:sym typeface="Roboto"/>
            </a:endParaRPr>
          </a:p>
          <a:p>
            <a:pPr indent="-317500" lvl="0" marL="457200" marR="0" rtl="0" algn="l">
              <a:lnSpc>
                <a:spcPct val="100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Little gains in the performance graph, </a:t>
            </a:r>
            <a:endParaRPr b="0" i="0" u="none" cap="none" strike="noStrike">
              <a:solidFill>
                <a:srgbClr val="222222"/>
              </a:solidFill>
              <a:highlight>
                <a:srgbClr val="FFFFFF"/>
              </a:highlight>
              <a:latin typeface="Roboto"/>
              <a:ea typeface="Roboto"/>
              <a:cs typeface="Roboto"/>
              <a:sym typeface="Roboto"/>
            </a:endParaRPr>
          </a:p>
          <a:p>
            <a:pPr indent="-317500" lvl="0" marL="457200" marR="0" rtl="0" algn="l">
              <a:lnSpc>
                <a:spcPct val="100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Awkward movement, </a:t>
            </a:r>
            <a:endParaRPr b="0" i="0" u="none" cap="none" strike="noStrike">
              <a:solidFill>
                <a:srgbClr val="222222"/>
              </a:solidFill>
              <a:highlight>
                <a:srgbClr val="FFFFFF"/>
              </a:highlight>
              <a:latin typeface="Roboto"/>
              <a:ea typeface="Roboto"/>
              <a:cs typeface="Roboto"/>
              <a:sym typeface="Roboto"/>
            </a:endParaRPr>
          </a:p>
          <a:p>
            <a:pPr indent="-317500" lvl="0" marL="457200" marR="0" rtl="0" algn="l">
              <a:lnSpc>
                <a:spcPct val="100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Making adjustments, and </a:t>
            </a:r>
            <a:endParaRPr b="0" i="0" u="none" cap="none" strike="noStrike">
              <a:solidFill>
                <a:srgbClr val="222222"/>
              </a:solidFill>
              <a:highlight>
                <a:srgbClr val="FFFFFF"/>
              </a:highlight>
              <a:latin typeface="Roboto"/>
              <a:ea typeface="Roboto"/>
              <a:cs typeface="Roboto"/>
              <a:sym typeface="Roboto"/>
            </a:endParaRPr>
          </a:p>
          <a:p>
            <a:pPr indent="-317500" lvl="0" marL="457200" marR="0" rtl="0" algn="l">
              <a:lnSpc>
                <a:spcPct val="100000"/>
              </a:lnSpc>
              <a:spcBef>
                <a:spcPts val="0"/>
              </a:spcBef>
              <a:spcAft>
                <a:spcPts val="0"/>
              </a:spcAft>
              <a:buClr>
                <a:srgbClr val="222222"/>
              </a:buClr>
              <a:buSzPts val="1400"/>
              <a:buFont typeface="Arial"/>
              <a:buChar char="●"/>
            </a:pPr>
            <a:r>
              <a:rPr b="0" i="0" lang="en" u="none" cap="none" strike="noStrike">
                <a:solidFill>
                  <a:srgbClr val="222222"/>
                </a:solidFill>
                <a:highlight>
                  <a:srgbClr val="FFFFFF"/>
                </a:highlight>
                <a:latin typeface="Roboto"/>
                <a:ea typeface="Roboto"/>
                <a:cs typeface="Roboto"/>
                <a:sym typeface="Roboto"/>
              </a:rPr>
              <a:t>Taking a long time to complete tasks.</a:t>
            </a:r>
            <a:endParaRPr b="0" i="0" u="none" cap="none" strike="noStrike">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nvSpPr>
        <p:spPr>
          <a:xfrm>
            <a:off x="722375" y="1435600"/>
            <a:ext cx="7569300" cy="1243800"/>
          </a:xfrm>
          <a:prstGeom prst="rect">
            <a:avLst/>
          </a:prstGeom>
          <a:noFill/>
          <a:ln>
            <a:noFill/>
          </a:ln>
        </p:spPr>
        <p:txBody>
          <a:bodyPr anchorCtr="0" anchor="t" bIns="91425" lIns="91425" spcFirstLastPara="1" rIns="91425" wrap="square" tIns="91425">
            <a:spAutoFit/>
          </a:bodyPr>
          <a:lstStyle/>
          <a:p>
            <a:pPr indent="0" lvl="0" marL="0" marR="0" rtl="0" algn="l">
              <a:lnSpc>
                <a:spcPct val="120000"/>
              </a:lnSpc>
              <a:spcBef>
                <a:spcPts val="0"/>
              </a:spcBef>
              <a:spcAft>
                <a:spcPts val="0"/>
              </a:spcAft>
              <a:buClr>
                <a:schemeClr val="dk1"/>
              </a:buClr>
              <a:buSzPts val="1100"/>
              <a:buFont typeface="Arial"/>
              <a:buNone/>
            </a:pPr>
            <a:r>
              <a:rPr b="1" i="0" lang="en" u="none" cap="none" strike="noStrike">
                <a:solidFill>
                  <a:schemeClr val="dk1"/>
                </a:solidFill>
                <a:highlight>
                  <a:srgbClr val="FFFFFF"/>
                </a:highlight>
                <a:latin typeface="Roboto"/>
                <a:ea typeface="Roboto"/>
                <a:cs typeface="Roboto"/>
                <a:sym typeface="Roboto"/>
              </a:rPr>
              <a:t>Stage 3: Autonomous Stage </a:t>
            </a:r>
            <a:endParaRPr b="1" i="0" u="none" cap="none" strike="noStrike">
              <a:solidFill>
                <a:schemeClr val="dk1"/>
              </a:solidFill>
              <a:highlight>
                <a:srgbClr val="FFFFFF"/>
              </a:highlight>
              <a:latin typeface="Roboto"/>
              <a:ea typeface="Roboto"/>
              <a:cs typeface="Roboto"/>
              <a:sym typeface="Roboto"/>
            </a:endParaRPr>
          </a:p>
          <a:p>
            <a:pPr indent="0" lvl="0" marL="0" marR="0" rtl="0" algn="l">
              <a:lnSpc>
                <a:spcPct val="100000"/>
              </a:lnSpc>
              <a:spcBef>
                <a:spcPts val="1200"/>
              </a:spcBef>
              <a:spcAft>
                <a:spcPts val="0"/>
              </a:spcAft>
              <a:buClr>
                <a:srgbClr val="000000"/>
              </a:buClr>
              <a:buSzPts val="1800"/>
              <a:buFont typeface="Arial"/>
              <a:buNone/>
            </a:pPr>
            <a:r>
              <a:rPr b="0" i="0" lang="en" u="none" cap="none" strike="noStrike">
                <a:solidFill>
                  <a:srgbClr val="222222"/>
                </a:solidFill>
                <a:highlight>
                  <a:srgbClr val="FFFFFF"/>
                </a:highlight>
                <a:latin typeface="Roboto"/>
                <a:ea typeface="Roboto"/>
                <a:cs typeface="Roboto"/>
                <a:sym typeface="Roboto"/>
              </a:rPr>
              <a:t>The learner has gained information and practicing diligently has become automatic. The learner can accomplish it without any conscious thought as it has become ingrained in his movements.</a:t>
            </a:r>
            <a:endParaRPr b="0" i="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