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954825" cy="9309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8" roundtripDataSignature="AMtx7mgfouogViEpTHCT6emcBY7bUGiP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13075" cy="466725"/>
          </a:xfrm>
          <a:prstGeom prst="rect">
            <a:avLst/>
          </a:prstGeom>
          <a:noFill/>
          <a:ln>
            <a:noFill/>
          </a:ln>
        </p:spPr>
        <p:txBody>
          <a:bodyPr anchorCtr="0" anchor="t" bIns="46450" lIns="92925" spcFirstLastPara="1" rIns="92925" wrap="square" tIns="464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40175" y="0"/>
            <a:ext cx="3013075" cy="466725"/>
          </a:xfrm>
          <a:prstGeom prst="rect">
            <a:avLst/>
          </a:prstGeom>
          <a:noFill/>
          <a:ln>
            <a:noFill/>
          </a:ln>
        </p:spPr>
        <p:txBody>
          <a:bodyPr anchorCtr="0" anchor="t" bIns="46450" lIns="92925" spcFirstLastPara="1" rIns="92925" wrap="square" tIns="464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95325" y="4479925"/>
            <a:ext cx="5564188" cy="3665538"/>
          </a:xfrm>
          <a:prstGeom prst="rect">
            <a:avLst/>
          </a:prstGeom>
          <a:noFill/>
          <a:ln>
            <a:noFill/>
          </a:ln>
        </p:spPr>
        <p:txBody>
          <a:bodyPr anchorCtr="0" anchor="t" bIns="46450" lIns="92925" spcFirstLastPara="1" rIns="92925" wrap="square" tIns="4645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2375"/>
            <a:ext cx="3013075" cy="466725"/>
          </a:xfrm>
          <a:prstGeom prst="rect">
            <a:avLst/>
          </a:prstGeom>
          <a:noFill/>
          <a:ln>
            <a:noFill/>
          </a:ln>
        </p:spPr>
        <p:txBody>
          <a:bodyPr anchorCtr="0" anchor="b" bIns="46450" lIns="92925" spcFirstLastPara="1" rIns="92925" wrap="square" tIns="464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40175" y="8842375"/>
            <a:ext cx="3013075" cy="466725"/>
          </a:xfrm>
          <a:prstGeom prst="rect">
            <a:avLst/>
          </a:prstGeom>
          <a:noFill/>
          <a:ln>
            <a:noFill/>
          </a:ln>
        </p:spPr>
        <p:txBody>
          <a:bodyPr anchorCtr="0" anchor="b" bIns="46450" lIns="92925" spcFirstLastPara="1" rIns="92925" wrap="square" tIns="464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87" name="Google Shape;87;p1: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52" name="Google Shape;152;p11: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59" name="Google Shape;159;p12: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66" name="Google Shape;166;p13: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94" name="Google Shape;94;p2: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02" name="Google Shape;102;p3: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09" name="Google Shape;109;p4: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16" name="Google Shape;116;p5: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23" name="Google Shape;123;p6: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30" name="Google Shape;130;p7: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37" name="Google Shape;137;p9: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45" name="Google Shape;145;p10: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8" name="Google Shape;1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5" name="Google Shape;75;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1" name="Google Shape;81;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 name="Google Shape;24;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0" name="Google Shape;30;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1" name="Google Shape;61;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 name="Google Shape;68;p25"/>
          <p:cNvSpPr/>
          <p:nvPr>
            <p:ph idx="2" type="pic"/>
          </p:nvPr>
        </p:nvSpPr>
        <p:spPr>
          <a:xfrm>
            <a:off x="5183188" y="987425"/>
            <a:ext cx="6172200" cy="4873625"/>
          </a:xfrm>
          <a:prstGeom prst="rect">
            <a:avLst/>
          </a:prstGeom>
          <a:noFill/>
          <a:ln>
            <a:noFill/>
          </a:ln>
        </p:spPr>
      </p:sp>
      <p:sp>
        <p:nvSpPr>
          <p:cNvPr id="69" name="Google Shape;69;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6"/>
          <p:cNvPicPr preferRelativeResize="0"/>
          <p:nvPr/>
        </p:nvPicPr>
        <p:blipFill rotWithShape="1">
          <a:blip r:embed="rId1">
            <a:alphaModFix/>
          </a:blip>
          <a:srcRect b="0" l="0" r="0" t="0"/>
          <a:stretch/>
        </p:blipFill>
        <p:spPr>
          <a:xfrm>
            <a:off x="0" y="5153025"/>
            <a:ext cx="12192000" cy="1704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blinds dir="vert"/>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838200" y="130629"/>
            <a:ext cx="10515600" cy="156006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2800">
                <a:solidFill>
                  <a:srgbClr val="FF0000"/>
                </a:solidFill>
                <a:latin typeface="Times New Roman"/>
                <a:ea typeface="Times New Roman"/>
                <a:cs typeface="Times New Roman"/>
                <a:sym typeface="Times New Roman"/>
              </a:rPr>
              <a:t>Innovative Projects- Arduino Using Embedded ‘C’ (CSE1002) </a:t>
            </a:r>
            <a:br>
              <a:rPr b="1" lang="en-US" sz="2800">
                <a:solidFill>
                  <a:srgbClr val="FF0000"/>
                </a:solidFill>
                <a:latin typeface="Times New Roman"/>
                <a:ea typeface="Times New Roman"/>
                <a:cs typeface="Times New Roman"/>
                <a:sym typeface="Times New Roman"/>
              </a:rPr>
            </a:br>
            <a:r>
              <a:rPr b="1" lang="en-US" sz="2400">
                <a:solidFill>
                  <a:srgbClr val="0070C0"/>
                </a:solidFill>
                <a:latin typeface="Times New Roman"/>
                <a:ea typeface="Times New Roman"/>
                <a:cs typeface="Times New Roman"/>
                <a:sym typeface="Times New Roman"/>
              </a:rPr>
              <a:t>Phase –II Review Presentation </a:t>
            </a:r>
            <a:br>
              <a:rPr b="1" lang="en-US" sz="2400">
                <a:solidFill>
                  <a:srgbClr val="0070C0"/>
                </a:solidFill>
                <a:latin typeface="Times New Roman"/>
                <a:ea typeface="Times New Roman"/>
                <a:cs typeface="Times New Roman"/>
                <a:sym typeface="Times New Roman"/>
              </a:rPr>
            </a:br>
            <a:r>
              <a:rPr b="1" lang="en-US" sz="2400">
                <a:solidFill>
                  <a:srgbClr val="0070C0"/>
                </a:solidFill>
                <a:latin typeface="Times New Roman"/>
                <a:ea typeface="Times New Roman"/>
                <a:cs typeface="Times New Roman"/>
                <a:sym typeface="Times New Roman"/>
              </a:rPr>
              <a:t>TITLE OF THE PROJECT</a:t>
            </a:r>
            <a:br>
              <a:rPr b="1" lang="en-US" sz="2400">
                <a:solidFill>
                  <a:srgbClr val="0070C0"/>
                </a:solidFill>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90" name="Google Shape;90;p1"/>
          <p:cNvSpPr txBox="1"/>
          <p:nvPr>
            <p:ph idx="1" type="body"/>
          </p:nvPr>
        </p:nvSpPr>
        <p:spPr>
          <a:xfrm>
            <a:off x="838200" y="1515294"/>
            <a:ext cx="10336800" cy="78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A71180"/>
              </a:buClr>
              <a:buSzPts val="1400"/>
              <a:buNone/>
            </a:pPr>
            <a:r>
              <a:rPr b="1" lang="en-US" sz="1400">
                <a:solidFill>
                  <a:srgbClr val="A71180"/>
                </a:solidFill>
                <a:latin typeface="Times New Roman"/>
                <a:ea typeface="Times New Roman"/>
                <a:cs typeface="Times New Roman"/>
                <a:sym typeface="Times New Roman"/>
              </a:rPr>
              <a:t>Submitted to the Presidency University, Bengaluru in partial fulfillment of the requirements for the Innovative Project- Arduino Using Embedded ‘C</a:t>
            </a:r>
            <a:r>
              <a:rPr b="1" lang="en-US" sz="1400">
                <a:solidFill>
                  <a:srgbClr val="548135"/>
                </a:solidFill>
                <a:latin typeface="Times New Roman"/>
                <a:ea typeface="Times New Roman"/>
                <a:cs typeface="Times New Roman"/>
                <a:sym typeface="Times New Roman"/>
              </a:rPr>
              <a:t>’ </a:t>
            </a:r>
            <a:endParaRPr/>
          </a:p>
          <a:p>
            <a:pPr indent="0" lvl="0" marL="0" rtl="0" algn="ctr">
              <a:lnSpc>
                <a:spcPct val="90000"/>
              </a:lnSpc>
              <a:spcBef>
                <a:spcPts val="1000"/>
              </a:spcBef>
              <a:spcAft>
                <a:spcPts val="0"/>
              </a:spcAft>
              <a:buClr>
                <a:schemeClr val="dk1"/>
              </a:buClr>
              <a:buSzPts val="1800"/>
              <a:buNone/>
            </a:pPr>
            <a:r>
              <a:t/>
            </a:r>
            <a:endParaRPr b="1" sz="1800">
              <a:solidFill>
                <a:srgbClr val="548135"/>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1400"/>
              <a:buNone/>
            </a:pPr>
            <a:r>
              <a:rPr b="1" lang="en-US" sz="1400">
                <a:latin typeface="Times New Roman"/>
                <a:ea typeface="Times New Roman"/>
                <a:cs typeface="Times New Roman"/>
                <a:sym typeface="Times New Roman"/>
              </a:rPr>
              <a:t>Under the supervision of </a:t>
            </a:r>
            <a:endParaRPr/>
          </a:p>
          <a:p>
            <a:pPr indent="0" lvl="0" marL="0" rtl="0" algn="ctr">
              <a:lnSpc>
                <a:spcPct val="90000"/>
              </a:lnSpc>
              <a:spcBef>
                <a:spcPts val="1000"/>
              </a:spcBef>
              <a:spcAft>
                <a:spcPts val="0"/>
              </a:spcAft>
              <a:buClr>
                <a:srgbClr val="C00000"/>
              </a:buClr>
              <a:buSzPts val="2400"/>
              <a:buNone/>
            </a:pPr>
            <a:r>
              <a:rPr b="1" lang="en-US" sz="2400">
                <a:solidFill>
                  <a:srgbClr val="C00000"/>
                </a:solidFill>
                <a:latin typeface="Times New Roman"/>
                <a:ea typeface="Times New Roman"/>
                <a:cs typeface="Times New Roman"/>
                <a:sym typeface="Times New Roman"/>
              </a:rPr>
              <a:t>Mrs. Aruna M</a:t>
            </a:r>
            <a:br>
              <a:rPr b="1" lang="en-US" sz="1800">
                <a:solidFill>
                  <a:srgbClr val="C00000"/>
                </a:solidFill>
                <a:latin typeface="Times New Roman"/>
                <a:ea typeface="Times New Roman"/>
                <a:cs typeface="Times New Roman"/>
                <a:sym typeface="Times New Roman"/>
              </a:rPr>
            </a:br>
            <a:r>
              <a:rPr b="1" lang="en-US" sz="1200">
                <a:solidFill>
                  <a:srgbClr val="C00000"/>
                </a:solidFill>
                <a:latin typeface="Times New Roman"/>
                <a:ea typeface="Times New Roman"/>
                <a:cs typeface="Times New Roman"/>
                <a:sym typeface="Times New Roman"/>
              </a:rPr>
              <a:t>Asst. Professor</a:t>
            </a:r>
            <a:br>
              <a:rPr b="1" lang="en-US" sz="1100">
                <a:solidFill>
                  <a:srgbClr val="C00000"/>
                </a:solidFill>
                <a:latin typeface="Times New Roman"/>
                <a:ea typeface="Times New Roman"/>
                <a:cs typeface="Times New Roman"/>
                <a:sym typeface="Times New Roman"/>
              </a:rPr>
            </a:br>
            <a:r>
              <a:rPr b="1" lang="en-US" sz="1400">
                <a:solidFill>
                  <a:srgbClr val="C00000"/>
                </a:solidFill>
                <a:latin typeface="Times New Roman"/>
                <a:ea typeface="Times New Roman"/>
                <a:cs typeface="Times New Roman"/>
                <a:sym typeface="Times New Roman"/>
              </a:rPr>
              <a:t>Department of Electronics Engineering</a:t>
            </a:r>
            <a:br>
              <a:rPr b="1" lang="en-US" sz="1400">
                <a:latin typeface="Times New Roman"/>
                <a:ea typeface="Times New Roman"/>
                <a:cs typeface="Times New Roman"/>
                <a:sym typeface="Times New Roman"/>
              </a:rPr>
            </a:br>
            <a:br>
              <a:rPr b="1" lang="en-US" sz="1050">
                <a:solidFill>
                  <a:srgbClr val="FF0000"/>
                </a:solidFill>
                <a:latin typeface="Times New Roman"/>
                <a:ea typeface="Times New Roman"/>
                <a:cs typeface="Times New Roman"/>
                <a:sym typeface="Times New Roman"/>
              </a:rPr>
            </a:br>
            <a:r>
              <a:rPr b="1" lang="en-US" sz="1200">
                <a:latin typeface="Times New Roman"/>
                <a:ea typeface="Times New Roman"/>
                <a:cs typeface="Times New Roman"/>
                <a:sym typeface="Times New Roman"/>
              </a:rPr>
              <a:t>April 23 , 2022</a:t>
            </a:r>
            <a:endParaRPr b="1" sz="20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3200">
                <a:solidFill>
                  <a:srgbClr val="0070C0"/>
                </a:solidFill>
                <a:latin typeface="Times New Roman"/>
                <a:ea typeface="Times New Roman"/>
                <a:cs typeface="Times New Roman"/>
                <a:sym typeface="Times New Roman"/>
              </a:rPr>
              <a:t>Connected Circuit</a:t>
            </a:r>
            <a:endParaRPr sz="3200">
              <a:latin typeface="Times New Roman"/>
              <a:ea typeface="Times New Roman"/>
              <a:cs typeface="Times New Roman"/>
              <a:sym typeface="Times New Roman"/>
            </a:endParaRPr>
          </a:p>
        </p:txBody>
      </p:sp>
      <p:sp>
        <p:nvSpPr>
          <p:cNvPr id="155" name="Google Shape;15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6" name="Google Shape;156;p11"/>
          <p:cNvPicPr preferRelativeResize="0"/>
          <p:nvPr>
            <p:ph idx="1" type="body"/>
          </p:nvPr>
        </p:nvPicPr>
        <p:blipFill rotWithShape="1">
          <a:blip r:embed="rId3">
            <a:alphaModFix/>
          </a:blip>
          <a:srcRect b="0" l="0" r="0" t="0"/>
          <a:stretch/>
        </p:blipFill>
        <p:spPr>
          <a:xfrm>
            <a:off x="2184550" y="1467779"/>
            <a:ext cx="6973230" cy="3922442"/>
          </a:xfrm>
          <a:prstGeom prst="rect">
            <a:avLst/>
          </a:prstGeom>
          <a:noFill/>
          <a:ln>
            <a:noFill/>
          </a:ln>
        </p:spPr>
      </p:pic>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838200" y="365126"/>
            <a:ext cx="10343606" cy="41864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3200">
                <a:solidFill>
                  <a:srgbClr val="0070C0"/>
                </a:solidFill>
                <a:latin typeface="Times New Roman"/>
                <a:ea typeface="Times New Roman"/>
                <a:cs typeface="Times New Roman"/>
                <a:sym typeface="Times New Roman"/>
              </a:rPr>
              <a:t>Conclusion</a:t>
            </a:r>
            <a:endParaRPr b="1" sz="3200">
              <a:solidFill>
                <a:srgbClr val="0070C0"/>
              </a:solidFill>
              <a:latin typeface="Times New Roman"/>
              <a:ea typeface="Times New Roman"/>
              <a:cs typeface="Times New Roman"/>
              <a:sym typeface="Times New Roman"/>
            </a:endParaRPr>
          </a:p>
        </p:txBody>
      </p:sp>
      <p:sp>
        <p:nvSpPr>
          <p:cNvPr id="162" name="Google Shape;162;p12"/>
          <p:cNvSpPr txBox="1"/>
          <p:nvPr>
            <p:ph idx="1" type="body"/>
          </p:nvPr>
        </p:nvSpPr>
        <p:spPr>
          <a:xfrm>
            <a:off x="524690" y="783772"/>
            <a:ext cx="10539549" cy="487244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600"/>
              <a:buNone/>
            </a:pPr>
            <a:r>
              <a:t/>
            </a:r>
            <a:endParaRPr sz="20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600"/>
              <a:buNone/>
            </a:pPr>
            <a:r>
              <a:t/>
            </a:r>
            <a:endParaRPr sz="20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600"/>
              <a:buNone/>
            </a:pPr>
            <a:r>
              <a:t/>
            </a:r>
            <a:endParaRPr sz="20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600"/>
              <a:buNone/>
            </a:pPr>
            <a:r>
              <a:t/>
            </a:r>
            <a:endParaRPr sz="20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600"/>
              <a:buNone/>
            </a:pPr>
            <a:r>
              <a:rPr lang="en-US" sz="2000">
                <a:latin typeface="Times New Roman"/>
                <a:ea typeface="Times New Roman"/>
                <a:cs typeface="Times New Roman"/>
                <a:sym typeface="Times New Roman"/>
              </a:rPr>
              <a:t>Through gesture recognition is still in its infancy state, the innovative market scenario which has seen Virtual Reality being a global phenomenon pushes us to admit that its supplication areas could keep on growing.</a:t>
            </a:r>
            <a:endParaRPr sz="2000">
              <a:latin typeface="Times New Roman"/>
              <a:ea typeface="Times New Roman"/>
              <a:cs typeface="Times New Roman"/>
              <a:sym typeface="Times New Roman"/>
            </a:endParaRPr>
          </a:p>
          <a:p>
            <a:pPr indent="-50800" lvl="0" marL="228600" rtl="0" algn="ctr">
              <a:lnSpc>
                <a:spcPct val="90000"/>
              </a:lnSpc>
              <a:spcBef>
                <a:spcPts val="1000"/>
              </a:spcBef>
              <a:spcAft>
                <a:spcPts val="0"/>
              </a:spcAft>
              <a:buClr>
                <a:schemeClr val="dk1"/>
              </a:buClr>
              <a:buSzPts val="2800"/>
              <a:buNone/>
            </a:pPr>
            <a:r>
              <a:t/>
            </a:r>
            <a:endParaRPr sz="2000">
              <a:latin typeface="Times New Roman"/>
              <a:ea typeface="Times New Roman"/>
              <a:cs typeface="Times New Roman"/>
              <a:sym typeface="Times New Roman"/>
            </a:endParaRPr>
          </a:p>
        </p:txBody>
      </p:sp>
      <p:sp>
        <p:nvSpPr>
          <p:cNvPr id="163" name="Google Shape;16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838200" y="365125"/>
            <a:ext cx="10515600" cy="59631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3200">
                <a:solidFill>
                  <a:srgbClr val="0070C0"/>
                </a:solidFill>
                <a:latin typeface="Times New Roman"/>
                <a:ea typeface="Times New Roman"/>
                <a:cs typeface="Times New Roman"/>
                <a:sym typeface="Times New Roman"/>
              </a:rPr>
              <a:t>Project Timeline</a:t>
            </a:r>
            <a:endParaRPr/>
          </a:p>
        </p:txBody>
      </p:sp>
      <p:sp>
        <p:nvSpPr>
          <p:cNvPr id="169" name="Google Shape;16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70" name="Google Shape;170;p13"/>
          <p:cNvGrpSpPr/>
          <p:nvPr/>
        </p:nvGrpSpPr>
        <p:grpSpPr>
          <a:xfrm>
            <a:off x="3837817" y="1210491"/>
            <a:ext cx="4516365" cy="4058194"/>
            <a:chOff x="2999617" y="0"/>
            <a:chExt cx="4516365" cy="4058194"/>
          </a:xfrm>
        </p:grpSpPr>
        <p:sp>
          <p:nvSpPr>
            <p:cNvPr id="171" name="Google Shape;171;p13"/>
            <p:cNvSpPr/>
            <p:nvPr/>
          </p:nvSpPr>
          <p:spPr>
            <a:xfrm>
              <a:off x="6010678" y="713024"/>
              <a:ext cx="1505304" cy="3345170"/>
            </a:xfrm>
            <a:prstGeom prst="wedgeRectCallout">
              <a:avLst>
                <a:gd fmla="val 0" name="adj1"/>
                <a:gd fmla="val 0" name="adj2"/>
              </a:avLst>
            </a:prstGeom>
            <a:solidFill>
              <a:srgbClr val="C3D4E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txBox="1"/>
            <p:nvPr/>
          </p:nvSpPr>
          <p:spPr>
            <a:xfrm>
              <a:off x="6201720" y="713024"/>
              <a:ext cx="1314262" cy="3345170"/>
            </a:xfrm>
            <a:prstGeom prst="rect">
              <a:avLst/>
            </a:prstGeom>
            <a:noFill/>
            <a:ln>
              <a:noFill/>
            </a:ln>
          </p:spPr>
          <p:txBody>
            <a:bodyPr anchorCtr="0" anchor="t" bIns="50800" lIns="50800" spcFirstLastPara="1" rIns="50800" wrap="square" tIns="50800">
              <a:noAutofit/>
            </a:bodyPr>
            <a:lstStyle/>
            <a:p>
              <a:pPr indent="0" lvl="0" marL="0" marR="0" rtl="0" algn="r">
                <a:lnSpc>
                  <a:spcPct val="90000"/>
                </a:lnSpc>
                <a:spcBef>
                  <a:spcPts val="0"/>
                </a:spcBef>
                <a:spcAft>
                  <a:spcPts val="0"/>
                </a:spcAft>
                <a:buClr>
                  <a:schemeClr val="dk1"/>
                </a:buClr>
                <a:buSzPts val="1600"/>
                <a:buFont typeface="Calibri"/>
                <a:buNone/>
              </a:pPr>
              <a:r>
                <a:rPr lang="en-US" sz="1600">
                  <a:solidFill>
                    <a:schemeClr val="dk1"/>
                  </a:solidFill>
                  <a:latin typeface="Times New Roman"/>
                  <a:ea typeface="Times New Roman"/>
                  <a:cs typeface="Times New Roman"/>
                  <a:sym typeface="Times New Roman"/>
                </a:rPr>
                <a:t>Project completion</a:t>
              </a:r>
              <a:endParaRPr sz="1600">
                <a:solidFill>
                  <a:schemeClr val="dk1"/>
                </a:solidFill>
                <a:latin typeface="Times New Roman"/>
                <a:ea typeface="Times New Roman"/>
                <a:cs typeface="Times New Roman"/>
                <a:sym typeface="Times New Roman"/>
              </a:endParaRPr>
            </a:p>
          </p:txBody>
        </p:sp>
        <p:sp>
          <p:nvSpPr>
            <p:cNvPr id="173" name="Google Shape;173;p13"/>
            <p:cNvSpPr/>
            <p:nvPr/>
          </p:nvSpPr>
          <p:spPr>
            <a:xfrm>
              <a:off x="6010678" y="0"/>
              <a:ext cx="1505304" cy="714242"/>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nvSpPr>
          <p:spPr>
            <a:xfrm>
              <a:off x="6010678" y="0"/>
              <a:ext cx="1505304" cy="71424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Phase</a:t>
              </a:r>
              <a:r>
                <a:rPr lang="en-US" sz="2400">
                  <a:solidFill>
                    <a:schemeClr val="lt1"/>
                  </a:solidFill>
                  <a:latin typeface="Times New Roman"/>
                  <a:ea typeface="Times New Roman"/>
                  <a:cs typeface="Times New Roman"/>
                  <a:sym typeface="Times New Roman"/>
                </a:rPr>
                <a:t> 3</a:t>
              </a:r>
              <a:endParaRPr sz="2400">
                <a:solidFill>
                  <a:schemeClr val="lt1"/>
                </a:solidFill>
                <a:latin typeface="Times New Roman"/>
                <a:ea typeface="Times New Roman"/>
                <a:cs typeface="Times New Roman"/>
                <a:sym typeface="Times New Roman"/>
              </a:endParaRPr>
            </a:p>
          </p:txBody>
        </p:sp>
        <p:sp>
          <p:nvSpPr>
            <p:cNvPr id="175" name="Google Shape;175;p13"/>
            <p:cNvSpPr/>
            <p:nvPr/>
          </p:nvSpPr>
          <p:spPr>
            <a:xfrm>
              <a:off x="4504921" y="713024"/>
              <a:ext cx="1505304" cy="3106548"/>
            </a:xfrm>
            <a:prstGeom prst="wedgeRectCallout">
              <a:avLst>
                <a:gd fmla="val 62500" name="adj1"/>
                <a:gd fmla="val 20830" name="adj2"/>
              </a:avLst>
            </a:prstGeom>
            <a:solidFill>
              <a:srgbClr val="C3D4E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txBox="1"/>
            <p:nvPr/>
          </p:nvSpPr>
          <p:spPr>
            <a:xfrm>
              <a:off x="4695964" y="713024"/>
              <a:ext cx="1314262" cy="3106548"/>
            </a:xfrm>
            <a:prstGeom prst="rect">
              <a:avLst/>
            </a:prstGeom>
            <a:noFill/>
            <a:ln>
              <a:noFill/>
            </a:ln>
          </p:spPr>
          <p:txBody>
            <a:bodyPr anchorCtr="0" anchor="t" bIns="50800" lIns="50800" spcFirstLastPara="1" rIns="50800" wrap="square" tIns="50800">
              <a:noAutofit/>
            </a:bodyPr>
            <a:lstStyle/>
            <a:p>
              <a:pPr indent="0" lvl="0" marL="0" marR="0" rtl="0" algn="r">
                <a:lnSpc>
                  <a:spcPct val="9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We did some research, collected information and and mastered Arduino, </a:t>
              </a:r>
              <a:endParaRPr/>
            </a:p>
            <a:p>
              <a:pPr indent="0" lvl="0" marL="0" marR="0" rtl="0" algn="ctr">
                <a:lnSpc>
                  <a:spcPct val="90000"/>
                </a:lnSpc>
                <a:spcBef>
                  <a:spcPts val="560"/>
                </a:spcBef>
                <a:spcAft>
                  <a:spcPts val="0"/>
                </a:spcAft>
                <a:buClr>
                  <a:schemeClr val="dk1"/>
                </a:buClr>
                <a:buSzPts val="1600"/>
                <a:buFont typeface="Times New Roman"/>
                <a:buNone/>
              </a:pPr>
              <a:r>
                <a:t/>
              </a:r>
              <a:endParaRPr/>
            </a:p>
            <a:p>
              <a:pPr indent="0" lvl="0" marL="0" marR="0" rtl="0" algn="r">
                <a:lnSpc>
                  <a:spcPct val="90000"/>
                </a:lnSpc>
                <a:spcBef>
                  <a:spcPts val="560"/>
                </a:spcBef>
                <a:spcAft>
                  <a:spcPts val="0"/>
                </a:spcAft>
                <a:buClr>
                  <a:schemeClr val="dk1"/>
                </a:buClr>
                <a:buSzPts val="1600"/>
                <a:buFont typeface="Calibri"/>
                <a:buNone/>
              </a:pPr>
              <a:r>
                <a:t/>
              </a:r>
              <a:endParaRPr sz="1600">
                <a:solidFill>
                  <a:schemeClr val="dk1"/>
                </a:solidFill>
                <a:latin typeface="Times New Roman"/>
                <a:ea typeface="Times New Roman"/>
                <a:cs typeface="Times New Roman"/>
                <a:sym typeface="Times New Roman"/>
              </a:endParaRPr>
            </a:p>
          </p:txBody>
        </p:sp>
        <p:sp>
          <p:nvSpPr>
            <p:cNvPr id="177" name="Google Shape;177;p13"/>
            <p:cNvSpPr/>
            <p:nvPr/>
          </p:nvSpPr>
          <p:spPr>
            <a:xfrm>
              <a:off x="4504921" y="115658"/>
              <a:ext cx="1505304" cy="597366"/>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txBox="1"/>
            <p:nvPr/>
          </p:nvSpPr>
          <p:spPr>
            <a:xfrm>
              <a:off x="4504921" y="115658"/>
              <a:ext cx="1505304" cy="597366"/>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Phase 2</a:t>
              </a:r>
              <a:endParaRPr/>
            </a:p>
          </p:txBody>
        </p:sp>
        <p:sp>
          <p:nvSpPr>
            <p:cNvPr id="179" name="Google Shape;179;p13"/>
            <p:cNvSpPr/>
            <p:nvPr/>
          </p:nvSpPr>
          <p:spPr>
            <a:xfrm>
              <a:off x="2999617" y="713024"/>
              <a:ext cx="1505304" cy="2867520"/>
            </a:xfrm>
            <a:prstGeom prst="wedgeRectCallout">
              <a:avLst>
                <a:gd fmla="val 62500" name="adj1"/>
                <a:gd fmla="val 20830" name="adj2"/>
              </a:avLst>
            </a:prstGeom>
            <a:solidFill>
              <a:srgbClr val="C3D4E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txBox="1"/>
            <p:nvPr/>
          </p:nvSpPr>
          <p:spPr>
            <a:xfrm>
              <a:off x="3190659" y="713024"/>
              <a:ext cx="1314262" cy="2867520"/>
            </a:xfrm>
            <a:prstGeom prst="rect">
              <a:avLst/>
            </a:prstGeom>
            <a:noFill/>
            <a:ln>
              <a:noFill/>
            </a:ln>
          </p:spPr>
          <p:txBody>
            <a:bodyPr anchorCtr="0" anchor="t" bIns="50800" lIns="50800" spcFirstLastPara="1" rIns="50800" wrap="square" tIns="50800">
              <a:noAutofit/>
            </a:bodyPr>
            <a:lstStyle/>
            <a:p>
              <a:pPr indent="0" lvl="0" marL="0" marR="0" rtl="0" algn="r">
                <a:lnSpc>
                  <a:spcPct val="9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Started Gathering data and s</a:t>
              </a:r>
              <a:r>
                <a:rPr lang="en-US" sz="1600">
                  <a:solidFill>
                    <a:schemeClr val="dk1"/>
                  </a:solidFill>
                  <a:latin typeface="Times New Roman"/>
                  <a:ea typeface="Times New Roman"/>
                  <a:cs typeface="Times New Roman"/>
                  <a:sym typeface="Times New Roman"/>
                </a:rPr>
                <a:t>pent some time in  understanding the project.</a:t>
              </a:r>
              <a:endParaRPr/>
            </a:p>
          </p:txBody>
        </p:sp>
        <p:sp>
          <p:nvSpPr>
            <p:cNvPr id="181" name="Google Shape;181;p13"/>
            <p:cNvSpPr/>
            <p:nvPr/>
          </p:nvSpPr>
          <p:spPr>
            <a:xfrm>
              <a:off x="2999617" y="234969"/>
              <a:ext cx="1505304" cy="478055"/>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txBox="1"/>
            <p:nvPr/>
          </p:nvSpPr>
          <p:spPr>
            <a:xfrm>
              <a:off x="2999617" y="234969"/>
              <a:ext cx="1505304" cy="4780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Phase 1</a:t>
              </a:r>
              <a:endParaRPr/>
            </a:p>
          </p:txBody>
        </p:sp>
      </p:gr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6"/>
            <a:ext cx="10515600" cy="67990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3200">
                <a:solidFill>
                  <a:srgbClr val="0070C0"/>
                </a:solidFill>
                <a:latin typeface="Times New Roman"/>
                <a:ea typeface="Times New Roman"/>
                <a:cs typeface="Times New Roman"/>
                <a:sym typeface="Times New Roman"/>
              </a:rPr>
              <a:t>Preview</a:t>
            </a:r>
            <a:endParaRPr/>
          </a:p>
        </p:txBody>
      </p:sp>
      <p:sp>
        <p:nvSpPr>
          <p:cNvPr id="97" name="Google Shape;97;p2"/>
          <p:cNvSpPr txBox="1"/>
          <p:nvPr>
            <p:ph idx="1" type="body"/>
          </p:nvPr>
        </p:nvSpPr>
        <p:spPr>
          <a:xfrm>
            <a:off x="838200" y="1045031"/>
            <a:ext cx="10515600" cy="4193176"/>
          </a:xfrm>
          <a:prstGeom prst="rect">
            <a:avLst/>
          </a:prstGeom>
          <a:noFill/>
          <a:ln>
            <a:noFill/>
          </a:ln>
        </p:spPr>
        <p:txBody>
          <a:bodyPr anchorCtr="0" anchor="t" bIns="45700" lIns="91425" spcFirstLastPara="1" rIns="91425" wrap="square" tIns="45700">
            <a:noAutofit/>
          </a:bodyPr>
          <a:lstStyle/>
          <a:p>
            <a:pPr indent="-355600" lvl="0" marL="457200" rtl="0" algn="ctr">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Arduino Hand Gesture Project aims to harness advanced technology to develop a solution that significantly benefits humanity. This project is designed with a singular purpose: to provide an intuitive and contactless way of interacting with hardware systems.</a:t>
            </a:r>
            <a:endParaRPr sz="2000">
              <a:latin typeface="Times New Roman"/>
              <a:ea typeface="Times New Roman"/>
              <a:cs typeface="Times New Roman"/>
              <a:sym typeface="Times New Roman"/>
            </a:endParaRPr>
          </a:p>
          <a:p>
            <a:pPr indent="0" lvl="0" marL="0" rtl="0" algn="ctr">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ctr">
              <a:spcBef>
                <a:spcPts val="1000"/>
              </a:spcBef>
              <a:spcAft>
                <a:spcPts val="0"/>
              </a:spcAft>
              <a:buSzPts val="2000"/>
              <a:buFont typeface="Times New Roman"/>
              <a:buChar char="•"/>
            </a:pPr>
            <a:r>
              <a:rPr lang="en-US" sz="2000">
                <a:latin typeface="Times New Roman"/>
                <a:ea typeface="Times New Roman"/>
                <a:cs typeface="Times New Roman"/>
                <a:sym typeface="Times New Roman"/>
              </a:rPr>
              <a:t>By utilizing simple hand gestures, users can seamlessly control the desired devices, eliminating the need for direct physical contact. This innovation not only enhances convenience but also caters to applications where touchless interaction is crucial for safety and hygiene.</a:t>
            </a:r>
            <a:endParaRPr sz="20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latin typeface="Times New Roman"/>
              <a:ea typeface="Times New Roman"/>
              <a:cs typeface="Times New Roman"/>
              <a:sym typeface="Times New Roman"/>
            </a:endParaRPr>
          </a:p>
        </p:txBody>
      </p:sp>
      <p:sp>
        <p:nvSpPr>
          <p:cNvPr id="98" name="Google Shape;9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9" name="Google Shape;99;p2"/>
          <p:cNvPicPr preferRelativeResize="0"/>
          <p:nvPr/>
        </p:nvPicPr>
        <p:blipFill>
          <a:blip r:embed="rId3">
            <a:alphaModFix/>
          </a:blip>
          <a:stretch>
            <a:fillRect/>
          </a:stretch>
        </p:blipFill>
        <p:spPr>
          <a:xfrm>
            <a:off x="8063650" y="3327525"/>
            <a:ext cx="3396600" cy="3221926"/>
          </a:xfrm>
          <a:prstGeom prst="rect">
            <a:avLst/>
          </a:prstGeom>
          <a:noFill/>
          <a:ln>
            <a:noFill/>
          </a:ln>
        </p:spPr>
      </p:pic>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4000">
                <a:solidFill>
                  <a:schemeClr val="accent1"/>
                </a:solidFill>
                <a:latin typeface="Times New Roman"/>
                <a:ea typeface="Times New Roman"/>
                <a:cs typeface="Times New Roman"/>
                <a:sym typeface="Times New Roman"/>
              </a:rPr>
              <a:t>CONCEPT</a:t>
            </a:r>
            <a:r>
              <a:rPr lang="en-US" sz="4000">
                <a:solidFill>
                  <a:srgbClr val="FF0000"/>
                </a:solidFill>
                <a:latin typeface="Calibri"/>
                <a:ea typeface="Calibri"/>
                <a:cs typeface="Calibri"/>
                <a:sym typeface="Calibri"/>
              </a:rPr>
              <a:t> </a:t>
            </a:r>
            <a:r>
              <a:rPr b="1" lang="en-US" sz="4000">
                <a:solidFill>
                  <a:schemeClr val="accent1"/>
                </a:solidFill>
                <a:latin typeface="Times New Roman"/>
                <a:ea typeface="Times New Roman"/>
                <a:cs typeface="Times New Roman"/>
                <a:sym typeface="Times New Roman"/>
              </a:rPr>
              <a:t>BEHIND</a:t>
            </a:r>
            <a:endParaRPr b="1" sz="4000">
              <a:solidFill>
                <a:schemeClr val="accent1"/>
              </a:solidFill>
              <a:latin typeface="Times New Roman"/>
              <a:ea typeface="Times New Roman"/>
              <a:cs typeface="Times New Roman"/>
              <a:sym typeface="Times New Roman"/>
            </a:endParaRPr>
          </a:p>
        </p:txBody>
      </p:sp>
      <p:sp>
        <p:nvSpPr>
          <p:cNvPr id="105" name="Google Shape;10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None/>
            </a:pPr>
            <a:r>
              <a:rPr lang="en-US" sz="2000">
                <a:latin typeface="Times New Roman"/>
                <a:ea typeface="Times New Roman"/>
                <a:cs typeface="Times New Roman"/>
                <a:sym typeface="Times New Roman"/>
              </a:rPr>
              <a:t>The concept is straightforward:</a:t>
            </a:r>
            <a:endParaRPr sz="20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Two ultrasonic sensors are mounted on top of the monitor to detect the distance between the monitor and the user's hand using an Arduino. Based on the measured distance, specific actions are triggered.</a:t>
            </a:r>
            <a:endParaRPr sz="2000">
              <a:latin typeface="Times New Roman"/>
              <a:ea typeface="Times New Roman"/>
              <a:cs typeface="Times New Roman"/>
              <a:sym typeface="Times New Roman"/>
            </a:endParaRPr>
          </a:p>
          <a:p>
            <a:pPr indent="0" lvl="0" marL="457200" rtl="0" algn="l">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Arduino transmits these commands to the computer via a serial connection (USB). A Python script running on the computer reads the incoming data and executes the corresponding actions accordingly. This setup enables efficient and intuitive control of the system using simple hand gestures.</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600"/>
              <a:buNone/>
            </a:pPr>
            <a:r>
              <a:t/>
            </a:r>
            <a:endParaRPr sz="2000">
              <a:latin typeface="Times New Roman"/>
              <a:ea typeface="Times New Roman"/>
              <a:cs typeface="Times New Roman"/>
              <a:sym typeface="Times New Roman"/>
            </a:endParaRPr>
          </a:p>
        </p:txBody>
      </p:sp>
      <p:sp>
        <p:nvSpPr>
          <p:cNvPr id="106" name="Google Shape;10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3200">
                <a:solidFill>
                  <a:schemeClr val="accent1"/>
                </a:solidFill>
                <a:latin typeface="Times New Roman"/>
                <a:ea typeface="Times New Roman"/>
                <a:cs typeface="Times New Roman"/>
                <a:sym typeface="Times New Roman"/>
              </a:rPr>
              <a:t>Uses</a:t>
            </a:r>
            <a:endParaRPr sz="3200" u="sng">
              <a:solidFill>
                <a:srgbClr val="FF0000"/>
              </a:solidFill>
              <a:latin typeface="Calibri"/>
              <a:ea typeface="Calibri"/>
              <a:cs typeface="Calibri"/>
              <a:sym typeface="Calibri"/>
            </a:endParaRPr>
          </a:p>
        </p:txBody>
      </p:sp>
      <p:sp>
        <p:nvSpPr>
          <p:cNvPr id="112" name="Google Shape;112;p4"/>
          <p:cNvSpPr txBox="1"/>
          <p:nvPr>
            <p:ph idx="1" type="body"/>
          </p:nvPr>
        </p:nvSpPr>
        <p:spPr>
          <a:xfrm>
            <a:off x="838200" y="1184367"/>
            <a:ext cx="10515600" cy="4058194"/>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Human-Machine Interface (HMI) devices typically include LED indicators, switches, touch screens, and LCD displays. However, an alternative and intuitive method of interacting with machines, such as robots or computers, is through hand gestures.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Instead of relying on traditional input devices like keyboards, mice, or joysticks, hand gestures can be used to control various functions on a computer, such as playing or pausing a video, navigating through a photo slideshow, or scrolling through a webpage.</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Given that not everyone has access to advanced, high-cost technology, this project aims to create a cost-effective motion-gesture control system for laptops or computers by leveraging the capabilities of Arduino and Python. This approach provides a more accessible and user-friendly way to interact with devices, bringing sophisticated functionality within reach for a broader audience.</a:t>
            </a:r>
            <a:endParaRPr sz="2000">
              <a:latin typeface="Times New Roman"/>
              <a:ea typeface="Times New Roman"/>
              <a:cs typeface="Times New Roman"/>
              <a:sym typeface="Times New Roman"/>
            </a:endParaRPr>
          </a:p>
        </p:txBody>
      </p:sp>
      <p:sp>
        <p:nvSpPr>
          <p:cNvPr id="113" name="Google Shape;11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3200">
                <a:solidFill>
                  <a:schemeClr val="accent1"/>
                </a:solidFill>
                <a:latin typeface="Times New Roman"/>
                <a:ea typeface="Times New Roman"/>
                <a:cs typeface="Times New Roman"/>
                <a:sym typeface="Times New Roman"/>
              </a:rPr>
              <a:t>Gesture Control Features</a:t>
            </a:r>
            <a:endParaRPr sz="3200">
              <a:solidFill>
                <a:srgbClr val="FF0000"/>
              </a:solidFill>
              <a:latin typeface="Calibri"/>
              <a:ea typeface="Calibri"/>
              <a:cs typeface="Calibri"/>
              <a:sym typeface="Calibri"/>
            </a:endParaRPr>
          </a:p>
        </p:txBody>
      </p:sp>
      <p:sp>
        <p:nvSpPr>
          <p:cNvPr id="119" name="Google Shape;119;p5"/>
          <p:cNvSpPr txBox="1"/>
          <p:nvPr>
            <p:ph idx="1" type="body"/>
          </p:nvPr>
        </p:nvSpPr>
        <p:spPr>
          <a:xfrm>
            <a:off x="838200" y="1690699"/>
            <a:ext cx="10515600" cy="4351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None/>
            </a:pPr>
            <a:r>
              <a:rPr b="1" lang="en-US" sz="2000">
                <a:latin typeface="Times New Roman"/>
                <a:ea typeface="Times New Roman"/>
                <a:cs typeface="Times New Roman"/>
                <a:sym typeface="Times New Roman"/>
              </a:rPr>
              <a:t>Tab Switching in Web Browser</a:t>
            </a:r>
            <a:r>
              <a:rPr lang="en-US" sz="2000">
                <a:latin typeface="Times New Roman"/>
                <a:ea typeface="Times New Roman"/>
                <a:cs typeface="Times New Roman"/>
                <a:sym typeface="Times New Roman"/>
              </a:rPr>
              <a:t>: Navigate between open tabs seamlessly using hand gestures.</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None/>
            </a:pPr>
            <a:r>
              <a:rPr b="1" lang="en-US" sz="2000">
                <a:latin typeface="Times New Roman"/>
                <a:ea typeface="Times New Roman"/>
                <a:cs typeface="Times New Roman"/>
                <a:sym typeface="Times New Roman"/>
              </a:rPr>
              <a:t>Web Page Scrolling</a:t>
            </a:r>
            <a:r>
              <a:rPr lang="en-US" sz="2000">
                <a:latin typeface="Times New Roman"/>
                <a:ea typeface="Times New Roman"/>
                <a:cs typeface="Times New Roman"/>
                <a:sym typeface="Times New Roman"/>
              </a:rPr>
              <a:t>: Scroll up or down a webpage without touching the mouse or keyboard.</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None/>
            </a:pPr>
            <a:r>
              <a:rPr b="1" lang="en-US" sz="2000">
                <a:latin typeface="Times New Roman"/>
                <a:ea typeface="Times New Roman"/>
                <a:cs typeface="Times New Roman"/>
                <a:sym typeface="Times New Roman"/>
              </a:rPr>
              <a:t>Task Switching</a:t>
            </a:r>
            <a:r>
              <a:rPr lang="en-US" sz="2000">
                <a:latin typeface="Times New Roman"/>
                <a:ea typeface="Times New Roman"/>
                <a:cs typeface="Times New Roman"/>
                <a:sym typeface="Times New Roman"/>
              </a:rPr>
              <a:t>: Effortlessly switch between open applications or tasks on your computer.</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None/>
            </a:pPr>
            <a:r>
              <a:rPr b="1" lang="en-US" sz="2000">
                <a:latin typeface="Times New Roman"/>
                <a:ea typeface="Times New Roman"/>
                <a:cs typeface="Times New Roman"/>
                <a:sym typeface="Times New Roman"/>
              </a:rPr>
              <a:t>Slide Navigation in Presentations</a:t>
            </a:r>
            <a:r>
              <a:rPr lang="en-US" sz="2000">
                <a:latin typeface="Times New Roman"/>
                <a:ea typeface="Times New Roman"/>
                <a:cs typeface="Times New Roman"/>
                <a:sym typeface="Times New Roman"/>
              </a:rPr>
              <a:t>: Move through PowerPoint slides with simple gestures.</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None/>
            </a:pPr>
            <a:r>
              <a:rPr b="1" lang="en-US" sz="2000">
                <a:latin typeface="Times New Roman"/>
                <a:ea typeface="Times New Roman"/>
                <a:cs typeface="Times New Roman"/>
                <a:sym typeface="Times New Roman"/>
              </a:rPr>
              <a:t>Play/Pause Video</a:t>
            </a:r>
            <a:r>
              <a:rPr lang="en-US" sz="2000">
                <a:latin typeface="Times New Roman"/>
                <a:ea typeface="Times New Roman"/>
                <a:cs typeface="Times New Roman"/>
                <a:sym typeface="Times New Roman"/>
              </a:rPr>
              <a:t>: Control media playback, such as playing or pausing a video, using hand movements.</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None/>
            </a:pPr>
            <a:r>
              <a:rPr b="1" lang="en-US" sz="2000">
                <a:latin typeface="Times New Roman"/>
                <a:ea typeface="Times New Roman"/>
                <a:cs typeface="Times New Roman"/>
                <a:sym typeface="Times New Roman"/>
              </a:rPr>
              <a:t>Volume Adjustment</a:t>
            </a:r>
            <a:r>
              <a:rPr lang="en-US" sz="2000">
                <a:latin typeface="Times New Roman"/>
                <a:ea typeface="Times New Roman"/>
                <a:cs typeface="Times New Roman"/>
                <a:sym typeface="Times New Roman"/>
              </a:rPr>
              <a:t>: Increase or decrease the volume with intuitive gestures.</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None/>
            </a:pPr>
            <a:r>
              <a:rPr b="1" lang="en-US" sz="2000">
                <a:latin typeface="Times New Roman"/>
                <a:ea typeface="Times New Roman"/>
                <a:cs typeface="Times New Roman"/>
                <a:sym typeface="Times New Roman"/>
              </a:rPr>
              <a:t>Video Forward and Rewind</a:t>
            </a:r>
            <a:r>
              <a:rPr lang="en-US" sz="2000">
                <a:latin typeface="Times New Roman"/>
                <a:ea typeface="Times New Roman"/>
                <a:cs typeface="Times New Roman"/>
                <a:sym typeface="Times New Roman"/>
              </a:rPr>
              <a:t>: Skip forward or rewind videos with a wave of your hand.</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3200"/>
              <a:buNone/>
            </a:pPr>
            <a:r>
              <a:t/>
            </a:r>
            <a:endParaRPr sz="2000">
              <a:latin typeface="Times New Roman"/>
              <a:ea typeface="Times New Roman"/>
              <a:cs typeface="Times New Roman"/>
              <a:sym typeface="Times New Roman"/>
            </a:endParaRPr>
          </a:p>
        </p:txBody>
      </p:sp>
      <p:sp>
        <p:nvSpPr>
          <p:cNvPr id="120" name="Google Shape;1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8200" y="365126"/>
            <a:ext cx="10358845" cy="58846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3200">
                <a:solidFill>
                  <a:schemeClr val="accent1"/>
                </a:solidFill>
                <a:latin typeface="Times New Roman"/>
                <a:ea typeface="Times New Roman"/>
                <a:cs typeface="Times New Roman"/>
                <a:sym typeface="Times New Roman"/>
              </a:rPr>
              <a:t>Procedure</a:t>
            </a:r>
            <a:endParaRPr b="1" sz="3200">
              <a:solidFill>
                <a:schemeClr val="accent1"/>
              </a:solidFill>
              <a:latin typeface="Times New Roman"/>
              <a:ea typeface="Times New Roman"/>
              <a:cs typeface="Times New Roman"/>
              <a:sym typeface="Times New Roman"/>
            </a:endParaRPr>
          </a:p>
        </p:txBody>
      </p:sp>
      <p:sp>
        <p:nvSpPr>
          <p:cNvPr id="126" name="Google Shape;126;p6"/>
          <p:cNvSpPr txBox="1"/>
          <p:nvPr>
            <p:ph idx="1" type="body"/>
          </p:nvPr>
        </p:nvSpPr>
        <p:spPr>
          <a:xfrm>
            <a:off x="703216" y="1003300"/>
            <a:ext cx="10515600" cy="4351338"/>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sz="2000">
                <a:latin typeface="Times New Roman"/>
                <a:ea typeface="Times New Roman"/>
                <a:cs typeface="Times New Roman"/>
                <a:sym typeface="Times New Roman"/>
              </a:rPr>
              <a:t>Gather Necessary Hardware:</a:t>
            </a:r>
            <a:r>
              <a:rPr lang="en-US" sz="2000">
                <a:latin typeface="Times New Roman"/>
                <a:ea typeface="Times New Roman"/>
                <a:cs typeface="Times New Roman"/>
                <a:sym typeface="Times New Roman"/>
              </a:rPr>
              <a:t> Begin by collecting all the required components for the project.</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b="1" lang="en-US" sz="2000">
                <a:latin typeface="Times New Roman"/>
                <a:ea typeface="Times New Roman"/>
                <a:cs typeface="Times New Roman"/>
                <a:sym typeface="Times New Roman"/>
              </a:rPr>
              <a:t>Assemble the Circuit:</a:t>
            </a:r>
            <a:r>
              <a:rPr lang="en-US" sz="2000">
                <a:latin typeface="Times New Roman"/>
                <a:ea typeface="Times New Roman"/>
                <a:cs typeface="Times New Roman"/>
                <a:sym typeface="Times New Roman"/>
              </a:rPr>
              <a:t> Create a precise and functional circuit using the collected hardware components.</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b="1" lang="en-US" sz="2000">
                <a:latin typeface="Times New Roman"/>
                <a:ea typeface="Times New Roman"/>
                <a:cs typeface="Times New Roman"/>
                <a:sym typeface="Times New Roman"/>
              </a:rPr>
              <a:t>Connect to the Device:</a:t>
            </a:r>
            <a:r>
              <a:rPr lang="en-US" sz="2000">
                <a:latin typeface="Times New Roman"/>
                <a:ea typeface="Times New Roman"/>
                <a:cs typeface="Times New Roman"/>
                <a:sym typeface="Times New Roman"/>
              </a:rPr>
              <a:t> Attach the assembled circuit to your preferred device, such as a laptop or computer.</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b="1" lang="en-US" sz="2000">
                <a:latin typeface="Times New Roman"/>
                <a:ea typeface="Times New Roman"/>
                <a:cs typeface="Times New Roman"/>
                <a:sym typeface="Times New Roman"/>
              </a:rPr>
              <a:t>Install Arduino IDE:</a:t>
            </a:r>
            <a:r>
              <a:rPr lang="en-US" sz="2000">
                <a:latin typeface="Times New Roman"/>
                <a:ea typeface="Times New Roman"/>
                <a:cs typeface="Times New Roman"/>
                <a:sym typeface="Times New Roman"/>
              </a:rPr>
              <a:t> Download and install the Arduino IDE on your device.</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b="1" lang="en-US" sz="2000">
                <a:latin typeface="Times New Roman"/>
                <a:ea typeface="Times New Roman"/>
                <a:cs typeface="Times New Roman"/>
                <a:sym typeface="Times New Roman"/>
              </a:rPr>
              <a:t>Program the Arduino:</a:t>
            </a:r>
            <a:r>
              <a:rPr lang="en-US" sz="2000">
                <a:latin typeface="Times New Roman"/>
                <a:ea typeface="Times New Roman"/>
                <a:cs typeface="Times New Roman"/>
                <a:sym typeface="Times New Roman"/>
              </a:rPr>
              <a:t> Write and upload the necessary code to the Arduino using the IDE.</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b="1" lang="en-US" sz="2000">
                <a:latin typeface="Times New Roman"/>
                <a:ea typeface="Times New Roman"/>
                <a:cs typeface="Times New Roman"/>
                <a:sym typeface="Times New Roman"/>
              </a:rPr>
              <a:t>Install Required Software:</a:t>
            </a:r>
            <a:r>
              <a:rPr lang="en-US" sz="2000">
                <a:latin typeface="Times New Roman"/>
                <a:ea typeface="Times New Roman"/>
                <a:cs typeface="Times New Roman"/>
                <a:sym typeface="Times New Roman"/>
              </a:rPr>
              <a:t> Install the preferred programming language, such as Python, on your device.</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b="1" lang="en-US" sz="2000">
                <a:latin typeface="Times New Roman"/>
                <a:ea typeface="Times New Roman"/>
                <a:cs typeface="Times New Roman"/>
                <a:sym typeface="Times New Roman"/>
              </a:rPr>
              <a:t>Develop Python Code:</a:t>
            </a:r>
            <a:r>
              <a:rPr lang="en-US" sz="2000">
                <a:latin typeface="Times New Roman"/>
                <a:ea typeface="Times New Roman"/>
                <a:cs typeface="Times New Roman"/>
                <a:sym typeface="Times New Roman"/>
              </a:rPr>
              <a:t> Write the Python script to handle data and execute the desired actions.</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b="1" lang="en-US" sz="2000">
                <a:latin typeface="Times New Roman"/>
                <a:ea typeface="Times New Roman"/>
                <a:cs typeface="Times New Roman"/>
                <a:sym typeface="Times New Roman"/>
              </a:rPr>
              <a:t>Final Testing:</a:t>
            </a:r>
            <a:r>
              <a:rPr lang="en-US" sz="2000">
                <a:latin typeface="Times New Roman"/>
                <a:ea typeface="Times New Roman"/>
                <a:cs typeface="Times New Roman"/>
                <a:sym typeface="Times New Roman"/>
              </a:rPr>
              <a:t> Conduct a comprehensive test of the entire system to ensure it functions as expected. Once validated, the project is complete!</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600"/>
              <a:buNone/>
            </a:pPr>
            <a:r>
              <a:t/>
            </a:r>
            <a:endParaRPr sz="2000">
              <a:latin typeface="Times New Roman"/>
              <a:ea typeface="Times New Roman"/>
              <a:cs typeface="Times New Roman"/>
              <a:sym typeface="Times New Roman"/>
            </a:endParaRPr>
          </a:p>
        </p:txBody>
      </p:sp>
      <p:sp>
        <p:nvSpPr>
          <p:cNvPr id="127" name="Google Shape;12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51263" y="365126"/>
            <a:ext cx="10030097" cy="56233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3200">
                <a:solidFill>
                  <a:schemeClr val="accent1"/>
                </a:solidFill>
                <a:latin typeface="Times New Roman"/>
                <a:ea typeface="Times New Roman"/>
                <a:cs typeface="Times New Roman"/>
                <a:sym typeface="Times New Roman"/>
              </a:rPr>
              <a:t>Components Used</a:t>
            </a:r>
            <a:endParaRPr b="1" sz="3200">
              <a:solidFill>
                <a:schemeClr val="accent1"/>
              </a:solidFill>
              <a:latin typeface="Times New Roman"/>
              <a:ea typeface="Times New Roman"/>
              <a:cs typeface="Times New Roman"/>
              <a:sym typeface="Times New Roman"/>
            </a:endParaRPr>
          </a:p>
        </p:txBody>
      </p:sp>
      <p:sp>
        <p:nvSpPr>
          <p:cNvPr id="133" name="Google Shape;133;p7"/>
          <p:cNvSpPr txBox="1"/>
          <p:nvPr>
            <p:ph idx="1" type="body"/>
          </p:nvPr>
        </p:nvSpPr>
        <p:spPr>
          <a:xfrm>
            <a:off x="838200" y="927463"/>
            <a:ext cx="10515600" cy="4351338"/>
          </a:xfrm>
          <a:prstGeom prst="rect">
            <a:avLst/>
          </a:prstGeom>
          <a:noFill/>
          <a:ln>
            <a:noFill/>
          </a:ln>
        </p:spPr>
        <p:txBody>
          <a:bodyPr anchorCtr="0" anchor="t" bIns="45700" lIns="91425" spcFirstLastPara="1" rIns="91425" wrap="square" tIns="45700">
            <a:noAutofit/>
          </a:bodyPr>
          <a:lstStyle/>
          <a:p>
            <a:pPr indent="-317500" lvl="0" marL="342900" rtl="0" algn="l">
              <a:lnSpc>
                <a:spcPct val="90000"/>
              </a:lnSpc>
              <a:spcBef>
                <a:spcPts val="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ARDUINO UNO</a:t>
            </a:r>
            <a:endParaRPr sz="2000">
              <a:latin typeface="Times New Roman"/>
              <a:ea typeface="Times New Roman"/>
              <a:cs typeface="Times New Roman"/>
              <a:sym typeface="Times New Roman"/>
            </a:endParaRPr>
          </a:p>
          <a:p>
            <a:pPr indent="-317500" lvl="0" marL="342900" rtl="0" algn="l">
              <a:lnSpc>
                <a:spcPct val="90000"/>
              </a:lnSpc>
              <a:spcBef>
                <a:spcPts val="10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ULTRASONIC SENSOR (HC- SR04)</a:t>
            </a:r>
            <a:endParaRPr sz="2000">
              <a:latin typeface="Times New Roman"/>
              <a:ea typeface="Times New Roman"/>
              <a:cs typeface="Times New Roman"/>
              <a:sym typeface="Times New Roman"/>
            </a:endParaRPr>
          </a:p>
          <a:p>
            <a:pPr indent="-317500" lvl="0" marL="342900" rtl="0" algn="l">
              <a:lnSpc>
                <a:spcPct val="90000"/>
              </a:lnSpc>
              <a:spcBef>
                <a:spcPts val="10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USB (TYPE A, TYPE B ) CABLE</a:t>
            </a:r>
            <a:endParaRPr sz="2000">
              <a:latin typeface="Times New Roman"/>
              <a:ea typeface="Times New Roman"/>
              <a:cs typeface="Times New Roman"/>
              <a:sym typeface="Times New Roman"/>
            </a:endParaRPr>
          </a:p>
          <a:p>
            <a:pPr indent="-317500" lvl="0" marL="342900" rtl="0" algn="l">
              <a:lnSpc>
                <a:spcPct val="90000"/>
              </a:lnSpc>
              <a:spcBef>
                <a:spcPts val="10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CONNECTING WIRES</a:t>
            </a:r>
            <a:endParaRPr sz="2000">
              <a:latin typeface="Times New Roman"/>
              <a:ea typeface="Times New Roman"/>
              <a:cs typeface="Times New Roman"/>
              <a:sym typeface="Times New Roman"/>
            </a:endParaRPr>
          </a:p>
          <a:p>
            <a:pPr indent="-317500" lvl="0" marL="342900" rtl="0" algn="l">
              <a:lnSpc>
                <a:spcPct val="90000"/>
              </a:lnSpc>
              <a:spcBef>
                <a:spcPts val="10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TRIG(SENSOR 1) to D1(ARDUINO)</a:t>
            </a:r>
            <a:endParaRPr sz="2000">
              <a:latin typeface="Times New Roman"/>
              <a:ea typeface="Times New Roman"/>
              <a:cs typeface="Times New Roman"/>
              <a:sym typeface="Times New Roman"/>
            </a:endParaRPr>
          </a:p>
          <a:p>
            <a:pPr indent="-317500" lvl="0" marL="342900" rtl="0" algn="l">
              <a:lnSpc>
                <a:spcPct val="90000"/>
              </a:lnSpc>
              <a:spcBef>
                <a:spcPts val="10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ECHO(SENSOR 1) to D2(ARDUINO)</a:t>
            </a:r>
            <a:endParaRPr sz="20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sz="2000">
              <a:latin typeface="Times New Roman"/>
              <a:ea typeface="Times New Roman"/>
              <a:cs typeface="Times New Roman"/>
              <a:sym typeface="Times New Roman"/>
            </a:endParaRPr>
          </a:p>
        </p:txBody>
      </p:sp>
      <p:sp>
        <p:nvSpPr>
          <p:cNvPr id="134" name="Google Shape;13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143436" y="136261"/>
            <a:ext cx="10515600" cy="62765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3200">
                <a:solidFill>
                  <a:srgbClr val="0070C0"/>
                </a:solidFill>
                <a:latin typeface="Times New Roman"/>
                <a:ea typeface="Times New Roman"/>
                <a:cs typeface="Times New Roman"/>
                <a:sym typeface="Times New Roman"/>
              </a:rPr>
              <a:t>Circuit/Block Diagram</a:t>
            </a:r>
            <a:endParaRPr sz="3200">
              <a:latin typeface="Times New Roman"/>
              <a:ea typeface="Times New Roman"/>
              <a:cs typeface="Times New Roman"/>
              <a:sym typeface="Times New Roman"/>
            </a:endParaRPr>
          </a:p>
        </p:txBody>
      </p:sp>
      <p:sp>
        <p:nvSpPr>
          <p:cNvPr id="140" name="Google Shape;14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Arduino based Hand Gesture Control of Your Computer" id="141" name="Google Shape;141;p9"/>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2" name="Google Shape;142;p9"/>
          <p:cNvPicPr preferRelativeResize="0"/>
          <p:nvPr/>
        </p:nvPicPr>
        <p:blipFill>
          <a:blip r:embed="rId3">
            <a:alphaModFix/>
          </a:blip>
          <a:stretch>
            <a:fillRect/>
          </a:stretch>
        </p:blipFill>
        <p:spPr>
          <a:xfrm>
            <a:off x="2206775" y="871725"/>
            <a:ext cx="7778451" cy="4835050"/>
          </a:xfrm>
          <a:prstGeom prst="rect">
            <a:avLst/>
          </a:prstGeom>
          <a:noFill/>
          <a:ln>
            <a:noFill/>
          </a:ln>
        </p:spPr>
      </p:pic>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3200">
                <a:solidFill>
                  <a:srgbClr val="0070C0"/>
                </a:solidFill>
                <a:latin typeface="Times New Roman"/>
                <a:ea typeface="Times New Roman"/>
                <a:cs typeface="Times New Roman"/>
                <a:sym typeface="Times New Roman"/>
              </a:rPr>
              <a:t>Arduino Using Hand Gestures</a:t>
            </a:r>
            <a:endParaRPr b="1" sz="3200">
              <a:solidFill>
                <a:srgbClr val="0070C0"/>
              </a:solidFill>
              <a:latin typeface="Times New Roman"/>
              <a:ea typeface="Times New Roman"/>
              <a:cs typeface="Times New Roman"/>
              <a:sym typeface="Times New Roman"/>
            </a:endParaRPr>
          </a:p>
        </p:txBody>
      </p:sp>
      <p:sp>
        <p:nvSpPr>
          <p:cNvPr id="148" name="Google Shape;148;p10"/>
          <p:cNvSpPr txBox="1"/>
          <p:nvPr>
            <p:ph idx="1" type="body"/>
          </p:nvPr>
        </p:nvSpPr>
        <p:spPr>
          <a:xfrm>
            <a:off x="925286" y="1113994"/>
            <a:ext cx="10515600" cy="4351338"/>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Step 1: Connect a Wire from Trig (Sensor -01)  to Arduino uno to pin 1  in Arduino.</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Step 2: Connect  a wire from Echo (Sensor 1 ) to D2of (Arduino) pin 2 in Arduino.</a:t>
            </a:r>
            <a:endParaRPr sz="2000">
              <a:latin typeface="Times New Roman"/>
              <a:ea typeface="Times New Roman"/>
              <a:cs typeface="Times New Roman"/>
              <a:sym typeface="Times New Roman"/>
            </a:endParaRPr>
          </a:p>
          <a:p>
            <a:pPr indent="-203200" lvl="0" marL="228600" rtl="0" algn="l">
              <a:lnSpc>
                <a:spcPct val="90000"/>
              </a:lnSpc>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Step 3: Connect Ground (Sensor 1) to Ground of (Arduino) pin.</a:t>
            </a:r>
            <a:endParaRPr sz="2000">
              <a:latin typeface="Times New Roman"/>
              <a:ea typeface="Times New Roman"/>
              <a:cs typeface="Times New Roman"/>
              <a:sym typeface="Times New Roman"/>
            </a:endParaRPr>
          </a:p>
          <a:p>
            <a:pPr indent="-203200" lvl="0" marL="228600" rtl="0" algn="l">
              <a:lnSpc>
                <a:spcPct val="90000"/>
              </a:lnSpc>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Step 4: Connect Ground (Sensor) to Ground of (Arduino) pin.</a:t>
            </a:r>
            <a:endParaRPr sz="2000">
              <a:latin typeface="Times New Roman"/>
              <a:ea typeface="Times New Roman"/>
              <a:cs typeface="Times New Roman"/>
              <a:sym typeface="Times New Roman"/>
            </a:endParaRPr>
          </a:p>
          <a:p>
            <a:pPr indent="-203200" lvl="0" marL="228600" rtl="0" algn="l">
              <a:lnSpc>
                <a:spcPct val="90000"/>
              </a:lnSpc>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Step 5: Connect the Trip (Arduino 2)  to D3 (Arduino) .</a:t>
            </a:r>
            <a:endParaRPr sz="2000">
              <a:latin typeface="Times New Roman"/>
              <a:ea typeface="Times New Roman"/>
              <a:cs typeface="Times New Roman"/>
              <a:sym typeface="Times New Roman"/>
            </a:endParaRPr>
          </a:p>
          <a:p>
            <a:pPr indent="-203200" lvl="0" marL="228600" rtl="0" algn="l">
              <a:lnSpc>
                <a:spcPct val="90000"/>
              </a:lnSpc>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Step 6: Connect Echo (Arduino 2) to D4 (Arduino) .</a:t>
            </a:r>
            <a:endParaRPr sz="2000">
              <a:latin typeface="Times New Roman"/>
              <a:ea typeface="Times New Roman"/>
              <a:cs typeface="Times New Roman"/>
              <a:sym typeface="Times New Roman"/>
            </a:endParaRPr>
          </a:p>
          <a:p>
            <a:pPr indent="-203200" lvl="0" marL="228600" rtl="0" algn="l">
              <a:lnSpc>
                <a:spcPct val="90000"/>
              </a:lnSpc>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Step 7: Connect VCC (Sensor 1 and 2)  to 5V (Arduino) .</a:t>
            </a:r>
            <a:endParaRPr sz="2000">
              <a:latin typeface="Times New Roman"/>
              <a:ea typeface="Times New Roman"/>
              <a:cs typeface="Times New Roman"/>
              <a:sym typeface="Times New Roman"/>
            </a:endParaRPr>
          </a:p>
        </p:txBody>
      </p:sp>
      <p:sp>
        <p:nvSpPr>
          <p:cNvPr id="149" name="Google Shape;1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2018-06-07T04:06:17Z</dcterms:created>
  <dc:creator>Preeteesh</dc:creator>
</cp:coreProperties>
</file>