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rimo" charset="1" panose="020B0604020202020204"/>
      <p:regular r:id="rId17"/>
    </p:embeddedFont>
    <p:embeddedFont>
      <p:font typeface="Inter" charset="1" panose="020B050203000000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24" Target="notesSlides/notesSlide7.xml" Type="http://schemas.openxmlformats.org/officeDocument/2006/relationships/notesSlide"/><Relationship Id="rId25"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TextBox 6" id="6"/>
          <p:cNvSpPr txBox="true"/>
          <p:nvPr/>
        </p:nvSpPr>
        <p:spPr>
          <a:xfrm rot="0">
            <a:off x="1537322" y="449142"/>
            <a:ext cx="14736765" cy="2463800"/>
          </a:xfrm>
          <a:prstGeom prst="rect">
            <a:avLst/>
          </a:prstGeom>
        </p:spPr>
        <p:txBody>
          <a:bodyPr anchor="t" rtlCol="false" tIns="0" lIns="0" bIns="0" rIns="0">
            <a:spAutoFit/>
          </a:bodyPr>
          <a:lstStyle/>
          <a:p>
            <a:pPr algn="l">
              <a:lnSpc>
                <a:spcPts val="9625"/>
              </a:lnSpc>
            </a:pPr>
            <a:r>
              <a:rPr lang="en-US" sz="7687">
                <a:solidFill>
                  <a:srgbClr val="EFD5FA"/>
                </a:solidFill>
                <a:latin typeface="Arimo"/>
                <a:ea typeface="Arimo"/>
                <a:cs typeface="Arimo"/>
                <a:sym typeface="Arimo"/>
              </a:rPr>
              <a:t>Climate Change Prediction Using Artificial Neural Network (ANN)</a:t>
            </a:r>
          </a:p>
        </p:txBody>
      </p:sp>
      <p:sp>
        <p:nvSpPr>
          <p:cNvPr name="TextBox 7" id="7"/>
          <p:cNvSpPr txBox="true"/>
          <p:nvPr/>
        </p:nvSpPr>
        <p:spPr>
          <a:xfrm rot="0">
            <a:off x="2780492" y="3419513"/>
            <a:ext cx="12760237" cy="3197448"/>
          </a:xfrm>
          <a:prstGeom prst="rect">
            <a:avLst/>
          </a:prstGeom>
        </p:spPr>
        <p:txBody>
          <a:bodyPr anchor="t" rtlCol="false" tIns="0" lIns="0" bIns="0" rIns="0">
            <a:spAutoFit/>
          </a:bodyPr>
          <a:lstStyle/>
          <a:p>
            <a:pPr algn="l">
              <a:lnSpc>
                <a:spcPts val="4812"/>
              </a:lnSpc>
            </a:pPr>
            <a:r>
              <a:rPr lang="en-US" sz="2955">
                <a:solidFill>
                  <a:srgbClr val="C7CDD6"/>
                </a:solidFill>
                <a:latin typeface="Inter"/>
                <a:ea typeface="Inter"/>
                <a:cs typeface="Inter"/>
                <a:sym typeface="Inter"/>
              </a:rPr>
              <a:t>This project aims to assess and predict the impact of climate change by comparing historical and recent weather forecasts using an Artificial Neural Network (ANN) model. The project involves using weather data from multiple airports to analyze trends in climate variables and project potential changes.</a:t>
            </a:r>
          </a:p>
        </p:txBody>
      </p:sp>
      <p:grpSp>
        <p:nvGrpSpPr>
          <p:cNvPr name="Group 8" id="8"/>
          <p:cNvGrpSpPr/>
          <p:nvPr/>
        </p:nvGrpSpPr>
        <p:grpSpPr>
          <a:xfrm rot="0">
            <a:off x="7845475" y="8863459"/>
            <a:ext cx="463154" cy="463154"/>
            <a:chOff x="0" y="0"/>
            <a:chExt cx="617538" cy="617538"/>
          </a:xfrm>
        </p:grpSpPr>
        <p:sp>
          <p:nvSpPr>
            <p:cNvPr name="Freeform 9" id="9"/>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sp>
        <p:nvSpPr>
          <p:cNvPr name="TextBox 10" id="10"/>
          <p:cNvSpPr txBox="true"/>
          <p:nvPr/>
        </p:nvSpPr>
        <p:spPr>
          <a:xfrm rot="0">
            <a:off x="12408986" y="7693949"/>
            <a:ext cx="4716661" cy="877887"/>
          </a:xfrm>
          <a:prstGeom prst="rect">
            <a:avLst/>
          </a:prstGeom>
        </p:spPr>
        <p:txBody>
          <a:bodyPr anchor="t" rtlCol="false" tIns="0" lIns="0" bIns="0" rIns="0">
            <a:spAutoFit/>
          </a:bodyPr>
          <a:lstStyle/>
          <a:p>
            <a:pPr algn="ctr">
              <a:lnSpc>
                <a:spcPts val="3437"/>
              </a:lnSpc>
            </a:pPr>
            <a:r>
              <a:rPr lang="en-US" sz="2750">
                <a:solidFill>
                  <a:srgbClr val="FFFFFF"/>
                </a:solidFill>
                <a:latin typeface="Arimo"/>
                <a:ea typeface="Arimo"/>
                <a:cs typeface="Arimo"/>
                <a:sym typeface="Arimo"/>
              </a:rPr>
              <a:t>BY-RONIT SINGH 500107871</a:t>
            </a:r>
          </a:p>
          <a:p>
            <a:pPr algn="ctr">
              <a:lnSpc>
                <a:spcPts val="3437"/>
              </a:lnSpc>
              <a:spcBef>
                <a:spcPct val="0"/>
              </a:spcBef>
            </a:pPr>
            <a:r>
              <a:rPr lang="en-US" sz="2750">
                <a:solidFill>
                  <a:srgbClr val="FFFFFF"/>
                </a:solidFill>
                <a:latin typeface="Arimo"/>
                <a:ea typeface="Arimo"/>
                <a:cs typeface="Arimo"/>
                <a:sym typeface="Arimo"/>
              </a:rPr>
              <a:t>DAYA SINGH 500107846</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TextBox 6" id="6"/>
          <p:cNvSpPr txBox="true"/>
          <p:nvPr/>
        </p:nvSpPr>
        <p:spPr>
          <a:xfrm rot="0">
            <a:off x="992238" y="1991171"/>
            <a:ext cx="7088237" cy="943124"/>
          </a:xfrm>
          <a:prstGeom prst="rect">
            <a:avLst/>
          </a:prstGeom>
        </p:spPr>
        <p:txBody>
          <a:bodyPr anchor="t" rtlCol="false" tIns="0" lIns="0" bIns="0" rIns="0">
            <a:spAutoFit/>
          </a:bodyPr>
          <a:lstStyle/>
          <a:p>
            <a:pPr algn="l">
              <a:lnSpc>
                <a:spcPts val="6937"/>
              </a:lnSpc>
            </a:pPr>
            <a:r>
              <a:rPr lang="en-US" sz="5562">
                <a:solidFill>
                  <a:srgbClr val="EFD5FA"/>
                </a:solidFill>
                <a:latin typeface="Arimo"/>
                <a:ea typeface="Arimo"/>
                <a:cs typeface="Arimo"/>
                <a:sym typeface="Arimo"/>
              </a:rPr>
              <a:t>Dataset Description</a:t>
            </a:r>
          </a:p>
        </p:txBody>
      </p:sp>
      <p:sp>
        <p:nvSpPr>
          <p:cNvPr name="TextBox 7" id="7"/>
          <p:cNvSpPr txBox="true"/>
          <p:nvPr/>
        </p:nvSpPr>
        <p:spPr>
          <a:xfrm rot="0">
            <a:off x="992238" y="3604915"/>
            <a:ext cx="3544044" cy="481012"/>
          </a:xfrm>
          <a:prstGeom prst="rect">
            <a:avLst/>
          </a:prstGeom>
        </p:spPr>
        <p:txBody>
          <a:bodyPr anchor="t" rtlCol="false" tIns="0" lIns="0" bIns="0" rIns="0">
            <a:spAutoFit/>
          </a:bodyPr>
          <a:lstStyle/>
          <a:p>
            <a:pPr algn="l">
              <a:lnSpc>
                <a:spcPts val="3437"/>
              </a:lnSpc>
            </a:pPr>
            <a:r>
              <a:rPr lang="en-US" sz="2750">
                <a:solidFill>
                  <a:srgbClr val="EFD5FA"/>
                </a:solidFill>
                <a:latin typeface="Arimo"/>
                <a:ea typeface="Arimo"/>
                <a:cs typeface="Arimo"/>
                <a:sym typeface="Arimo"/>
              </a:rPr>
              <a:t>Source</a:t>
            </a:r>
          </a:p>
        </p:txBody>
      </p:sp>
      <p:sp>
        <p:nvSpPr>
          <p:cNvPr name="TextBox 8" id="8"/>
          <p:cNvSpPr txBox="true"/>
          <p:nvPr/>
        </p:nvSpPr>
        <p:spPr>
          <a:xfrm rot="0">
            <a:off x="992238" y="4283720"/>
            <a:ext cx="7805886" cy="1446610"/>
          </a:xfrm>
          <a:prstGeom prst="rect">
            <a:avLst/>
          </a:prstGeom>
        </p:spPr>
        <p:txBody>
          <a:bodyPr anchor="t" rtlCol="false" tIns="0" lIns="0" bIns="0" rIns="0">
            <a:spAutoFit/>
          </a:bodyPr>
          <a:lstStyle/>
          <a:p>
            <a:pPr algn="l">
              <a:lnSpc>
                <a:spcPts val="3562"/>
              </a:lnSpc>
            </a:pPr>
            <a:r>
              <a:rPr lang="en-US" sz="2187">
                <a:solidFill>
                  <a:srgbClr val="C7CDD6"/>
                </a:solidFill>
                <a:latin typeface="Inter"/>
                <a:ea typeface="Inter"/>
                <a:cs typeface="Inter"/>
                <a:sym typeface="Inter"/>
              </a:rPr>
              <a:t>The data comes from several airport meteorological stations. These datasets are expected to provide high-accuracy local weather conditions.</a:t>
            </a:r>
          </a:p>
        </p:txBody>
      </p:sp>
      <p:sp>
        <p:nvSpPr>
          <p:cNvPr name="TextBox 9" id="9"/>
          <p:cNvSpPr txBox="true"/>
          <p:nvPr/>
        </p:nvSpPr>
        <p:spPr>
          <a:xfrm rot="0">
            <a:off x="9499401" y="3604915"/>
            <a:ext cx="3544044" cy="481012"/>
          </a:xfrm>
          <a:prstGeom prst="rect">
            <a:avLst/>
          </a:prstGeom>
        </p:spPr>
        <p:txBody>
          <a:bodyPr anchor="t" rtlCol="false" tIns="0" lIns="0" bIns="0" rIns="0">
            <a:spAutoFit/>
          </a:bodyPr>
          <a:lstStyle/>
          <a:p>
            <a:pPr algn="l">
              <a:lnSpc>
                <a:spcPts val="3437"/>
              </a:lnSpc>
            </a:pPr>
            <a:r>
              <a:rPr lang="en-US" sz="2750">
                <a:solidFill>
                  <a:srgbClr val="EFD5FA"/>
                </a:solidFill>
                <a:latin typeface="Arimo"/>
                <a:ea typeface="Arimo"/>
                <a:cs typeface="Arimo"/>
                <a:sym typeface="Arimo"/>
              </a:rPr>
              <a:t>Variables</a:t>
            </a:r>
          </a:p>
        </p:txBody>
      </p:sp>
      <p:sp>
        <p:nvSpPr>
          <p:cNvPr name="TextBox 10" id="10"/>
          <p:cNvSpPr txBox="true"/>
          <p:nvPr/>
        </p:nvSpPr>
        <p:spPr>
          <a:xfrm rot="0">
            <a:off x="9499401" y="4283720"/>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Air Temperature</a:t>
            </a:r>
          </a:p>
        </p:txBody>
      </p:sp>
      <p:sp>
        <p:nvSpPr>
          <p:cNvPr name="TextBox 11" id="11"/>
          <p:cNvSpPr txBox="true"/>
          <p:nvPr/>
        </p:nvSpPr>
        <p:spPr>
          <a:xfrm rot="0">
            <a:off x="9499401" y="4836467"/>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Humidity</a:t>
            </a:r>
          </a:p>
        </p:txBody>
      </p:sp>
      <p:sp>
        <p:nvSpPr>
          <p:cNvPr name="TextBox 12" id="12"/>
          <p:cNvSpPr txBox="true"/>
          <p:nvPr/>
        </p:nvSpPr>
        <p:spPr>
          <a:xfrm rot="0">
            <a:off x="9499401" y="5389215"/>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Liquid Precipitation</a:t>
            </a:r>
          </a:p>
        </p:txBody>
      </p:sp>
      <p:sp>
        <p:nvSpPr>
          <p:cNvPr name="TextBox 13" id="13"/>
          <p:cNvSpPr txBox="true"/>
          <p:nvPr/>
        </p:nvSpPr>
        <p:spPr>
          <a:xfrm rot="0">
            <a:off x="9499401" y="5941962"/>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Snow Depth</a:t>
            </a:r>
          </a:p>
        </p:txBody>
      </p:sp>
      <p:sp>
        <p:nvSpPr>
          <p:cNvPr name="TextBox 14" id="14"/>
          <p:cNvSpPr txBox="true"/>
          <p:nvPr/>
        </p:nvSpPr>
        <p:spPr>
          <a:xfrm rot="0">
            <a:off x="9499401" y="6494710"/>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Horizontal Visibility</a:t>
            </a:r>
          </a:p>
        </p:txBody>
      </p:sp>
      <p:sp>
        <p:nvSpPr>
          <p:cNvPr name="TextBox 15" id="15"/>
          <p:cNvSpPr txBox="true"/>
          <p:nvPr/>
        </p:nvSpPr>
        <p:spPr>
          <a:xfrm rot="0">
            <a:off x="9499401" y="7047459"/>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Wind Direction</a:t>
            </a:r>
          </a:p>
        </p:txBody>
      </p:sp>
      <p:sp>
        <p:nvSpPr>
          <p:cNvPr name="TextBox 16" id="16"/>
          <p:cNvSpPr txBox="true"/>
          <p:nvPr/>
        </p:nvSpPr>
        <p:spPr>
          <a:xfrm rot="0">
            <a:off x="9499401" y="7600206"/>
            <a:ext cx="7805886" cy="539354"/>
          </a:xfrm>
          <a:prstGeom prst="rect">
            <a:avLst/>
          </a:prstGeom>
        </p:spPr>
        <p:txBody>
          <a:bodyPr anchor="t" rtlCol="false" tIns="0" lIns="0" bIns="0" rIns="0">
            <a:spAutoFit/>
          </a:bodyPr>
          <a:lstStyle/>
          <a:p>
            <a:pPr algn="l" marL="329902" indent="-164951" lvl="1">
              <a:lnSpc>
                <a:spcPts val="3562"/>
              </a:lnSpc>
              <a:buAutoNum type="arabicPeriod" startAt="1"/>
            </a:pPr>
            <a:r>
              <a:rPr lang="en-US" sz="2187">
                <a:solidFill>
                  <a:srgbClr val="C7CDD6"/>
                </a:solidFill>
                <a:latin typeface="Inter"/>
                <a:ea typeface="Inter"/>
                <a:cs typeface="Inter"/>
                <a:sym typeface="Inter"/>
              </a:rPr>
              <a:t>Wind Speed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Freeform 6" id="6" descr="preencoded.png"/>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sp>
        <p:nvSpPr>
          <p:cNvPr name="Freeform 7" id="7"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4"/>
            <a:stretch>
              <a:fillRect l="0" t="0" r="0" b="0"/>
            </a:stretch>
          </a:blipFill>
        </p:spPr>
      </p:sp>
      <p:sp>
        <p:nvSpPr>
          <p:cNvPr name="TextBox 8" id="8"/>
          <p:cNvSpPr txBox="true"/>
          <p:nvPr/>
        </p:nvSpPr>
        <p:spPr>
          <a:xfrm rot="0">
            <a:off x="992238" y="1774626"/>
            <a:ext cx="8343751" cy="943124"/>
          </a:xfrm>
          <a:prstGeom prst="rect">
            <a:avLst/>
          </a:prstGeom>
        </p:spPr>
        <p:txBody>
          <a:bodyPr anchor="t" rtlCol="false" tIns="0" lIns="0" bIns="0" rIns="0">
            <a:spAutoFit/>
          </a:bodyPr>
          <a:lstStyle/>
          <a:p>
            <a:pPr algn="l">
              <a:lnSpc>
                <a:spcPts val="6937"/>
              </a:lnSpc>
            </a:pPr>
            <a:r>
              <a:rPr lang="en-US" sz="5562">
                <a:solidFill>
                  <a:srgbClr val="EFD5FA"/>
                </a:solidFill>
                <a:latin typeface="Arimo"/>
                <a:ea typeface="Arimo"/>
                <a:cs typeface="Arimo"/>
                <a:sym typeface="Arimo"/>
              </a:rPr>
              <a:t>Challenges with Datasets</a:t>
            </a:r>
          </a:p>
        </p:txBody>
      </p:sp>
      <p:grpSp>
        <p:nvGrpSpPr>
          <p:cNvPr name="Group 9" id="9"/>
          <p:cNvGrpSpPr/>
          <p:nvPr/>
        </p:nvGrpSpPr>
        <p:grpSpPr>
          <a:xfrm rot="0">
            <a:off x="992238" y="3461891"/>
            <a:ext cx="637878" cy="637878"/>
            <a:chOff x="0" y="0"/>
            <a:chExt cx="850503" cy="850503"/>
          </a:xfrm>
        </p:grpSpPr>
        <p:sp>
          <p:nvSpPr>
            <p:cNvPr name="Freeform 10" id="10"/>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434348"/>
            </a:solidFill>
          </p:spPr>
        </p:sp>
      </p:grpSp>
      <p:sp>
        <p:nvSpPr>
          <p:cNvPr name="TextBox 11" id="11"/>
          <p:cNvSpPr txBox="true"/>
          <p:nvPr/>
        </p:nvSpPr>
        <p:spPr>
          <a:xfrm rot="0">
            <a:off x="1228428" y="3606254"/>
            <a:ext cx="165498" cy="387251"/>
          </a:xfrm>
          <a:prstGeom prst="rect">
            <a:avLst/>
          </a:prstGeom>
        </p:spPr>
        <p:txBody>
          <a:bodyPr anchor="t" rtlCol="false" tIns="0" lIns="0" bIns="0" rIns="0">
            <a:spAutoFit/>
          </a:bodyPr>
          <a:lstStyle/>
          <a:p>
            <a:pPr algn="ctr">
              <a:lnSpc>
                <a:spcPts val="3312"/>
              </a:lnSpc>
            </a:pPr>
            <a:r>
              <a:rPr lang="en-US" sz="3312">
                <a:solidFill>
                  <a:srgbClr val="C7CDD6"/>
                </a:solidFill>
                <a:latin typeface="Arimo"/>
                <a:ea typeface="Arimo"/>
                <a:cs typeface="Arimo"/>
                <a:sym typeface="Arimo"/>
              </a:rPr>
              <a:t>1</a:t>
            </a:r>
          </a:p>
        </p:txBody>
      </p:sp>
      <p:sp>
        <p:nvSpPr>
          <p:cNvPr name="TextBox 12" id="12"/>
          <p:cNvSpPr txBox="true"/>
          <p:nvPr/>
        </p:nvSpPr>
        <p:spPr>
          <a:xfrm rot="0">
            <a:off x="1913632" y="3423791"/>
            <a:ext cx="3659684" cy="923925"/>
          </a:xfrm>
          <a:prstGeom prst="rect">
            <a:avLst/>
          </a:prstGeom>
        </p:spPr>
        <p:txBody>
          <a:bodyPr anchor="t" rtlCol="false" tIns="0" lIns="0" bIns="0" rIns="0">
            <a:spAutoFit/>
          </a:bodyPr>
          <a:lstStyle/>
          <a:p>
            <a:pPr algn="l">
              <a:lnSpc>
                <a:spcPts val="3437"/>
              </a:lnSpc>
            </a:pPr>
            <a:r>
              <a:rPr lang="en-US" sz="2750">
                <a:solidFill>
                  <a:srgbClr val="C7CDD6"/>
                </a:solidFill>
                <a:latin typeface="Arimo"/>
                <a:ea typeface="Arimo"/>
                <a:cs typeface="Arimo"/>
                <a:sym typeface="Arimo"/>
              </a:rPr>
              <a:t>Inconsistent Time Intervals</a:t>
            </a:r>
          </a:p>
        </p:txBody>
      </p:sp>
      <p:sp>
        <p:nvSpPr>
          <p:cNvPr name="TextBox 13" id="13"/>
          <p:cNvSpPr txBox="true"/>
          <p:nvPr/>
        </p:nvSpPr>
        <p:spPr>
          <a:xfrm rot="0">
            <a:off x="1913632" y="4432101"/>
            <a:ext cx="3659684" cy="1900237"/>
          </a:xfrm>
          <a:prstGeom prst="rect">
            <a:avLst/>
          </a:prstGeom>
        </p:spPr>
        <p:txBody>
          <a:bodyPr anchor="t" rtlCol="false" tIns="0" lIns="0" bIns="0" rIns="0">
            <a:spAutoFit/>
          </a:bodyPr>
          <a:lstStyle/>
          <a:p>
            <a:pPr algn="l">
              <a:lnSpc>
                <a:spcPts val="3562"/>
              </a:lnSpc>
            </a:pPr>
            <a:r>
              <a:rPr lang="en-US" sz="2187">
                <a:solidFill>
                  <a:srgbClr val="C7CDD6"/>
                </a:solidFill>
                <a:latin typeface="Inter"/>
                <a:ea typeface="Inter"/>
                <a:cs typeface="Inter"/>
                <a:sym typeface="Inter"/>
              </a:rPr>
              <a:t>Data from different airports may have varied time intervals (hourly, daily, or monthly).</a:t>
            </a:r>
          </a:p>
        </p:txBody>
      </p:sp>
      <p:grpSp>
        <p:nvGrpSpPr>
          <p:cNvPr name="Group 14" id="14"/>
          <p:cNvGrpSpPr/>
          <p:nvPr/>
        </p:nvGrpSpPr>
        <p:grpSpPr>
          <a:xfrm rot="0">
            <a:off x="5856834" y="3461891"/>
            <a:ext cx="637878" cy="637878"/>
            <a:chOff x="0" y="0"/>
            <a:chExt cx="850503" cy="850503"/>
          </a:xfrm>
        </p:grpSpPr>
        <p:sp>
          <p:nvSpPr>
            <p:cNvPr name="Freeform 15" id="15"/>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434348"/>
            </a:solidFill>
          </p:spPr>
        </p:sp>
      </p:grpSp>
      <p:sp>
        <p:nvSpPr>
          <p:cNvPr name="TextBox 16" id="16"/>
          <p:cNvSpPr txBox="true"/>
          <p:nvPr/>
        </p:nvSpPr>
        <p:spPr>
          <a:xfrm rot="0">
            <a:off x="6058495" y="3606254"/>
            <a:ext cx="234404" cy="387251"/>
          </a:xfrm>
          <a:prstGeom prst="rect">
            <a:avLst/>
          </a:prstGeom>
        </p:spPr>
        <p:txBody>
          <a:bodyPr anchor="t" rtlCol="false" tIns="0" lIns="0" bIns="0" rIns="0">
            <a:spAutoFit/>
          </a:bodyPr>
          <a:lstStyle/>
          <a:p>
            <a:pPr algn="ctr">
              <a:lnSpc>
                <a:spcPts val="3312"/>
              </a:lnSpc>
            </a:pPr>
            <a:r>
              <a:rPr lang="en-US" sz="3312">
                <a:solidFill>
                  <a:srgbClr val="C7CDD6"/>
                </a:solidFill>
                <a:latin typeface="Arimo"/>
                <a:ea typeface="Arimo"/>
                <a:cs typeface="Arimo"/>
                <a:sym typeface="Arimo"/>
              </a:rPr>
              <a:t>2</a:t>
            </a:r>
          </a:p>
        </p:txBody>
      </p:sp>
      <p:sp>
        <p:nvSpPr>
          <p:cNvPr name="TextBox 17" id="17"/>
          <p:cNvSpPr txBox="true"/>
          <p:nvPr/>
        </p:nvSpPr>
        <p:spPr>
          <a:xfrm rot="0">
            <a:off x="6778229" y="3423791"/>
            <a:ext cx="3544044" cy="481012"/>
          </a:xfrm>
          <a:prstGeom prst="rect">
            <a:avLst/>
          </a:prstGeom>
        </p:spPr>
        <p:txBody>
          <a:bodyPr anchor="t" rtlCol="false" tIns="0" lIns="0" bIns="0" rIns="0">
            <a:spAutoFit/>
          </a:bodyPr>
          <a:lstStyle/>
          <a:p>
            <a:pPr algn="l">
              <a:lnSpc>
                <a:spcPts val="3437"/>
              </a:lnSpc>
            </a:pPr>
            <a:r>
              <a:rPr lang="en-US" sz="2750">
                <a:solidFill>
                  <a:srgbClr val="C7CDD6"/>
                </a:solidFill>
                <a:latin typeface="Arimo"/>
                <a:ea typeface="Arimo"/>
                <a:cs typeface="Arimo"/>
                <a:sym typeface="Arimo"/>
              </a:rPr>
              <a:t>Missing Values</a:t>
            </a:r>
          </a:p>
        </p:txBody>
      </p:sp>
      <p:sp>
        <p:nvSpPr>
          <p:cNvPr name="TextBox 18" id="18"/>
          <p:cNvSpPr txBox="true"/>
          <p:nvPr/>
        </p:nvSpPr>
        <p:spPr>
          <a:xfrm rot="0">
            <a:off x="6778229" y="3989189"/>
            <a:ext cx="3659684" cy="1900237"/>
          </a:xfrm>
          <a:prstGeom prst="rect">
            <a:avLst/>
          </a:prstGeom>
        </p:spPr>
        <p:txBody>
          <a:bodyPr anchor="t" rtlCol="false" tIns="0" lIns="0" bIns="0" rIns="0">
            <a:spAutoFit/>
          </a:bodyPr>
          <a:lstStyle/>
          <a:p>
            <a:pPr algn="l">
              <a:lnSpc>
                <a:spcPts val="3562"/>
              </a:lnSpc>
            </a:pPr>
            <a:r>
              <a:rPr lang="en-US" sz="2187">
                <a:solidFill>
                  <a:srgbClr val="C7CDD6"/>
                </a:solidFill>
                <a:latin typeface="Inter"/>
                <a:ea typeface="Inter"/>
                <a:cs typeface="Inter"/>
                <a:sym typeface="Inter"/>
              </a:rPr>
              <a:t>Certain weather features may have gaps, requiring careful handling to avoid bias.</a:t>
            </a:r>
          </a:p>
        </p:txBody>
      </p:sp>
      <p:grpSp>
        <p:nvGrpSpPr>
          <p:cNvPr name="Group 19" id="19"/>
          <p:cNvGrpSpPr/>
          <p:nvPr/>
        </p:nvGrpSpPr>
        <p:grpSpPr>
          <a:xfrm rot="0">
            <a:off x="992238" y="6934795"/>
            <a:ext cx="637878" cy="637878"/>
            <a:chOff x="0" y="0"/>
            <a:chExt cx="850503" cy="850503"/>
          </a:xfrm>
        </p:grpSpPr>
        <p:sp>
          <p:nvSpPr>
            <p:cNvPr name="Freeform 20" id="20"/>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434348"/>
            </a:solidFill>
          </p:spPr>
        </p:sp>
      </p:grpSp>
      <p:sp>
        <p:nvSpPr>
          <p:cNvPr name="TextBox 21" id="21"/>
          <p:cNvSpPr txBox="true"/>
          <p:nvPr/>
        </p:nvSpPr>
        <p:spPr>
          <a:xfrm rot="0">
            <a:off x="1188392" y="7079159"/>
            <a:ext cx="245417" cy="387251"/>
          </a:xfrm>
          <a:prstGeom prst="rect">
            <a:avLst/>
          </a:prstGeom>
        </p:spPr>
        <p:txBody>
          <a:bodyPr anchor="t" rtlCol="false" tIns="0" lIns="0" bIns="0" rIns="0">
            <a:spAutoFit/>
          </a:bodyPr>
          <a:lstStyle/>
          <a:p>
            <a:pPr algn="ctr">
              <a:lnSpc>
                <a:spcPts val="3312"/>
              </a:lnSpc>
            </a:pPr>
            <a:r>
              <a:rPr lang="en-US" sz="3312">
                <a:solidFill>
                  <a:srgbClr val="C7CDD6"/>
                </a:solidFill>
                <a:latin typeface="Arimo"/>
                <a:ea typeface="Arimo"/>
                <a:cs typeface="Arimo"/>
                <a:sym typeface="Arimo"/>
              </a:rPr>
              <a:t>3</a:t>
            </a:r>
          </a:p>
        </p:txBody>
      </p:sp>
      <p:sp>
        <p:nvSpPr>
          <p:cNvPr name="TextBox 22" id="22"/>
          <p:cNvSpPr txBox="true"/>
          <p:nvPr/>
        </p:nvSpPr>
        <p:spPr>
          <a:xfrm rot="0">
            <a:off x="1913632" y="6896695"/>
            <a:ext cx="3544044" cy="481012"/>
          </a:xfrm>
          <a:prstGeom prst="rect">
            <a:avLst/>
          </a:prstGeom>
        </p:spPr>
        <p:txBody>
          <a:bodyPr anchor="t" rtlCol="false" tIns="0" lIns="0" bIns="0" rIns="0">
            <a:spAutoFit/>
          </a:bodyPr>
          <a:lstStyle/>
          <a:p>
            <a:pPr algn="l">
              <a:lnSpc>
                <a:spcPts val="3437"/>
              </a:lnSpc>
            </a:pPr>
            <a:r>
              <a:rPr lang="en-US" sz="2750">
                <a:solidFill>
                  <a:srgbClr val="C7CDD6"/>
                </a:solidFill>
                <a:latin typeface="Arimo"/>
                <a:ea typeface="Arimo"/>
                <a:cs typeface="Arimo"/>
                <a:sym typeface="Arimo"/>
              </a:rPr>
              <a:t>Data Standardization</a:t>
            </a:r>
          </a:p>
        </p:txBody>
      </p:sp>
      <p:sp>
        <p:nvSpPr>
          <p:cNvPr name="TextBox 23" id="23"/>
          <p:cNvSpPr txBox="true"/>
          <p:nvPr/>
        </p:nvSpPr>
        <p:spPr>
          <a:xfrm rot="0">
            <a:off x="1913632" y="7462094"/>
            <a:ext cx="8524131" cy="992981"/>
          </a:xfrm>
          <a:prstGeom prst="rect">
            <a:avLst/>
          </a:prstGeom>
        </p:spPr>
        <p:txBody>
          <a:bodyPr anchor="t" rtlCol="false" tIns="0" lIns="0" bIns="0" rIns="0">
            <a:spAutoFit/>
          </a:bodyPr>
          <a:lstStyle/>
          <a:p>
            <a:pPr algn="l">
              <a:lnSpc>
                <a:spcPts val="3562"/>
              </a:lnSpc>
            </a:pPr>
            <a:r>
              <a:rPr lang="en-US" sz="2187">
                <a:solidFill>
                  <a:srgbClr val="C7CDD6"/>
                </a:solidFill>
                <a:latin typeface="Inter"/>
                <a:ea typeface="Inter"/>
                <a:cs typeface="Inter"/>
                <a:sym typeface="Inter"/>
              </a:rPr>
              <a:t>Differences in measurement units or formats necessitated preprocessing to standardize values for accurate predictions.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1240259" y="2976"/>
            <a:ext cx="19442534" cy="10287000"/>
            <a:chOff x="0" y="0"/>
            <a:chExt cx="25923378" cy="13716000"/>
          </a:xfrm>
        </p:grpSpPr>
        <p:sp>
          <p:nvSpPr>
            <p:cNvPr name="Freeform 5" id="5"/>
            <p:cNvSpPr/>
            <p:nvPr/>
          </p:nvSpPr>
          <p:spPr>
            <a:xfrm flipH="false" flipV="false" rot="0">
              <a:off x="0" y="0"/>
              <a:ext cx="25923379" cy="13716000"/>
            </a:xfrm>
            <a:custGeom>
              <a:avLst/>
              <a:gdLst/>
              <a:ahLst/>
              <a:cxnLst/>
              <a:rect r="r" b="b" t="t" l="l"/>
              <a:pathLst>
                <a:path h="13716000" w="25923379">
                  <a:moveTo>
                    <a:pt x="0" y="0"/>
                  </a:moveTo>
                  <a:lnTo>
                    <a:pt x="25923379" y="0"/>
                  </a:lnTo>
                  <a:lnTo>
                    <a:pt x="25923379" y="13716000"/>
                  </a:lnTo>
                  <a:lnTo>
                    <a:pt x="0" y="13716000"/>
                  </a:lnTo>
                  <a:close/>
                </a:path>
              </a:pathLst>
            </a:custGeom>
            <a:solidFill>
              <a:srgbClr val="242429"/>
            </a:solidFill>
          </p:spPr>
        </p:sp>
      </p:grpSp>
      <p:sp>
        <p:nvSpPr>
          <p:cNvPr name="TextBox 6" id="6"/>
          <p:cNvSpPr txBox="true"/>
          <p:nvPr/>
        </p:nvSpPr>
        <p:spPr>
          <a:xfrm rot="0">
            <a:off x="5546962" y="621506"/>
            <a:ext cx="5753844" cy="766762"/>
          </a:xfrm>
          <a:prstGeom prst="rect">
            <a:avLst/>
          </a:prstGeom>
        </p:spPr>
        <p:txBody>
          <a:bodyPr anchor="t" rtlCol="false" tIns="0" lIns="0" bIns="0" rIns="0">
            <a:spAutoFit/>
          </a:bodyPr>
          <a:lstStyle/>
          <a:p>
            <a:pPr algn="l">
              <a:lnSpc>
                <a:spcPts val="5625"/>
              </a:lnSpc>
            </a:pPr>
            <a:r>
              <a:rPr lang="en-US" sz="4499">
                <a:solidFill>
                  <a:srgbClr val="EFD5FA"/>
                </a:solidFill>
                <a:latin typeface="Arimo"/>
                <a:ea typeface="Arimo"/>
                <a:cs typeface="Arimo"/>
                <a:sym typeface="Arimo"/>
              </a:rPr>
              <a:t>Data Preprocessing</a:t>
            </a:r>
          </a:p>
        </p:txBody>
      </p:sp>
      <p:grpSp>
        <p:nvGrpSpPr>
          <p:cNvPr name="Group 7" id="7"/>
          <p:cNvGrpSpPr/>
          <p:nvPr/>
        </p:nvGrpSpPr>
        <p:grpSpPr>
          <a:xfrm rot="0">
            <a:off x="7994302" y="1758851"/>
            <a:ext cx="28575" cy="7833569"/>
            <a:chOff x="0" y="0"/>
            <a:chExt cx="38100" cy="10444758"/>
          </a:xfrm>
        </p:grpSpPr>
        <p:sp>
          <p:nvSpPr>
            <p:cNvPr name="Freeform 8" id="8"/>
            <p:cNvSpPr/>
            <p:nvPr/>
          </p:nvSpPr>
          <p:spPr>
            <a:xfrm flipH="false" flipV="false" rot="0">
              <a:off x="0" y="0"/>
              <a:ext cx="38100" cy="10444734"/>
            </a:xfrm>
            <a:custGeom>
              <a:avLst/>
              <a:gdLst/>
              <a:ahLst/>
              <a:cxnLst/>
              <a:rect r="r" b="b" t="t" l="l"/>
              <a:pathLst>
                <a:path h="10444734" w="38100">
                  <a:moveTo>
                    <a:pt x="0" y="19050"/>
                  </a:moveTo>
                  <a:cubicBezTo>
                    <a:pt x="0" y="8509"/>
                    <a:pt x="8509" y="0"/>
                    <a:pt x="19050" y="0"/>
                  </a:cubicBezTo>
                  <a:cubicBezTo>
                    <a:pt x="29591" y="0"/>
                    <a:pt x="38100" y="8509"/>
                    <a:pt x="38100" y="19050"/>
                  </a:cubicBezTo>
                  <a:lnTo>
                    <a:pt x="38100" y="10425684"/>
                  </a:lnTo>
                  <a:cubicBezTo>
                    <a:pt x="38100" y="10436225"/>
                    <a:pt x="29591" y="10444734"/>
                    <a:pt x="19050" y="10444734"/>
                  </a:cubicBezTo>
                  <a:cubicBezTo>
                    <a:pt x="8509" y="10444734"/>
                    <a:pt x="0" y="10436225"/>
                    <a:pt x="0" y="10425684"/>
                  </a:cubicBezTo>
                  <a:close/>
                </a:path>
              </a:pathLst>
            </a:custGeom>
            <a:solidFill>
              <a:srgbClr val="5C5C61"/>
            </a:solidFill>
          </p:spPr>
        </p:sp>
      </p:grpSp>
      <p:grpSp>
        <p:nvGrpSpPr>
          <p:cNvPr name="Group 9" id="9"/>
          <p:cNvGrpSpPr/>
          <p:nvPr/>
        </p:nvGrpSpPr>
        <p:grpSpPr>
          <a:xfrm rot="0">
            <a:off x="8238901" y="2262187"/>
            <a:ext cx="805458" cy="28575"/>
            <a:chOff x="0" y="0"/>
            <a:chExt cx="1073943" cy="38100"/>
          </a:xfrm>
        </p:grpSpPr>
        <p:sp>
          <p:nvSpPr>
            <p:cNvPr name="Freeform 10" id="10"/>
            <p:cNvSpPr/>
            <p:nvPr/>
          </p:nvSpPr>
          <p:spPr>
            <a:xfrm flipH="false" flipV="false" rot="0">
              <a:off x="0" y="0"/>
              <a:ext cx="1073912" cy="38100"/>
            </a:xfrm>
            <a:custGeom>
              <a:avLst/>
              <a:gdLst/>
              <a:ahLst/>
              <a:cxnLst/>
              <a:rect r="r" b="b" t="t" l="l"/>
              <a:pathLst>
                <a:path h="38100" w="1073912">
                  <a:moveTo>
                    <a:pt x="0" y="19050"/>
                  </a:moveTo>
                  <a:cubicBezTo>
                    <a:pt x="0" y="8509"/>
                    <a:pt x="8509" y="0"/>
                    <a:pt x="19050" y="0"/>
                  </a:cubicBezTo>
                  <a:lnTo>
                    <a:pt x="1054862" y="0"/>
                  </a:lnTo>
                  <a:cubicBezTo>
                    <a:pt x="1065403" y="0"/>
                    <a:pt x="1073912" y="8509"/>
                    <a:pt x="1073912" y="19050"/>
                  </a:cubicBezTo>
                  <a:cubicBezTo>
                    <a:pt x="1073912" y="29591"/>
                    <a:pt x="1065403" y="38100"/>
                    <a:pt x="1054862" y="38100"/>
                  </a:cubicBezTo>
                  <a:lnTo>
                    <a:pt x="19050" y="38100"/>
                  </a:lnTo>
                  <a:cubicBezTo>
                    <a:pt x="8509" y="38100"/>
                    <a:pt x="0" y="29591"/>
                    <a:pt x="0" y="19050"/>
                  </a:cubicBezTo>
                  <a:close/>
                </a:path>
              </a:pathLst>
            </a:custGeom>
            <a:solidFill>
              <a:srgbClr val="5C5C61"/>
            </a:solidFill>
          </p:spPr>
        </p:sp>
      </p:grpSp>
      <p:grpSp>
        <p:nvGrpSpPr>
          <p:cNvPr name="Group 11" id="11"/>
          <p:cNvGrpSpPr/>
          <p:nvPr/>
        </p:nvGrpSpPr>
        <p:grpSpPr>
          <a:xfrm rot="0">
            <a:off x="7749704" y="2017662"/>
            <a:ext cx="517772" cy="517772"/>
            <a:chOff x="0" y="0"/>
            <a:chExt cx="690363" cy="690363"/>
          </a:xfrm>
        </p:grpSpPr>
        <p:sp>
          <p:nvSpPr>
            <p:cNvPr name="Freeform 12" id="12"/>
            <p:cNvSpPr/>
            <p:nvPr/>
          </p:nvSpPr>
          <p:spPr>
            <a:xfrm flipH="false" flipV="false" rot="0">
              <a:off x="0" y="0"/>
              <a:ext cx="690245" cy="690245"/>
            </a:xfrm>
            <a:custGeom>
              <a:avLst/>
              <a:gdLst/>
              <a:ahLst/>
              <a:cxnLst/>
              <a:rect r="r" b="b" t="t" l="l"/>
              <a:pathLst>
                <a:path h="690245" w="690245">
                  <a:moveTo>
                    <a:pt x="0" y="45974"/>
                  </a:moveTo>
                  <a:cubicBezTo>
                    <a:pt x="0" y="20574"/>
                    <a:pt x="20574" y="0"/>
                    <a:pt x="45974" y="0"/>
                  </a:cubicBezTo>
                  <a:lnTo>
                    <a:pt x="644271" y="0"/>
                  </a:lnTo>
                  <a:cubicBezTo>
                    <a:pt x="669671" y="0"/>
                    <a:pt x="690245" y="20574"/>
                    <a:pt x="690245" y="45974"/>
                  </a:cubicBezTo>
                  <a:lnTo>
                    <a:pt x="690245" y="644271"/>
                  </a:lnTo>
                  <a:cubicBezTo>
                    <a:pt x="690245" y="669671"/>
                    <a:pt x="669671" y="690245"/>
                    <a:pt x="644271" y="690245"/>
                  </a:cubicBezTo>
                  <a:lnTo>
                    <a:pt x="45974" y="690245"/>
                  </a:lnTo>
                  <a:cubicBezTo>
                    <a:pt x="20574" y="690245"/>
                    <a:pt x="0" y="669671"/>
                    <a:pt x="0" y="644271"/>
                  </a:cubicBezTo>
                  <a:close/>
                </a:path>
              </a:pathLst>
            </a:custGeom>
            <a:solidFill>
              <a:srgbClr val="434348"/>
            </a:solidFill>
          </p:spPr>
        </p:sp>
      </p:grpSp>
      <p:sp>
        <p:nvSpPr>
          <p:cNvPr name="TextBox 13" id="13"/>
          <p:cNvSpPr txBox="true"/>
          <p:nvPr/>
        </p:nvSpPr>
        <p:spPr>
          <a:xfrm rot="0">
            <a:off x="7941394" y="2141935"/>
            <a:ext cx="134391" cy="307181"/>
          </a:xfrm>
          <a:prstGeom prst="rect">
            <a:avLst/>
          </a:prstGeom>
        </p:spPr>
        <p:txBody>
          <a:bodyPr anchor="t" rtlCol="false" tIns="0" lIns="0" bIns="0" rIns="0">
            <a:spAutoFit/>
          </a:bodyPr>
          <a:lstStyle/>
          <a:p>
            <a:pPr algn="ctr">
              <a:lnSpc>
                <a:spcPts val="2687"/>
              </a:lnSpc>
            </a:pPr>
            <a:r>
              <a:rPr lang="en-US" sz="2687">
                <a:solidFill>
                  <a:srgbClr val="C7CDD6"/>
                </a:solidFill>
                <a:latin typeface="Arimo"/>
                <a:ea typeface="Arimo"/>
                <a:cs typeface="Arimo"/>
                <a:sym typeface="Arimo"/>
              </a:rPr>
              <a:t>1</a:t>
            </a:r>
          </a:p>
        </p:txBody>
      </p:sp>
      <p:sp>
        <p:nvSpPr>
          <p:cNvPr name="TextBox 14" id="14"/>
          <p:cNvSpPr txBox="true"/>
          <p:nvPr/>
        </p:nvSpPr>
        <p:spPr>
          <a:xfrm rot="0">
            <a:off x="9274374" y="1960364"/>
            <a:ext cx="3250109" cy="388144"/>
          </a:xfrm>
          <a:prstGeom prst="rect">
            <a:avLst/>
          </a:prstGeom>
        </p:spPr>
        <p:txBody>
          <a:bodyPr anchor="t" rtlCol="false" tIns="0" lIns="0" bIns="0" rIns="0">
            <a:spAutoFit/>
          </a:bodyPr>
          <a:lstStyle/>
          <a:p>
            <a:pPr algn="l">
              <a:lnSpc>
                <a:spcPts val="2812"/>
              </a:lnSpc>
            </a:pPr>
            <a:r>
              <a:rPr lang="en-US" sz="2249">
                <a:solidFill>
                  <a:srgbClr val="C7CDD6"/>
                </a:solidFill>
                <a:latin typeface="Arimo"/>
                <a:ea typeface="Arimo"/>
                <a:cs typeface="Arimo"/>
                <a:sym typeface="Arimo"/>
              </a:rPr>
              <a:t>Handling Missing Values</a:t>
            </a:r>
          </a:p>
        </p:txBody>
      </p:sp>
      <p:sp>
        <p:nvSpPr>
          <p:cNvPr name="TextBox 15" id="15"/>
          <p:cNvSpPr txBox="true"/>
          <p:nvPr/>
        </p:nvSpPr>
        <p:spPr>
          <a:xfrm rot="0">
            <a:off x="9274374" y="2410271"/>
            <a:ext cx="8208169" cy="812304"/>
          </a:xfrm>
          <a:prstGeom prst="rect">
            <a:avLst/>
          </a:prstGeom>
        </p:spPr>
        <p:txBody>
          <a:bodyPr anchor="t" rtlCol="false" tIns="0" lIns="0" bIns="0" rIns="0">
            <a:spAutoFit/>
          </a:bodyPr>
          <a:lstStyle/>
          <a:p>
            <a:pPr algn="l">
              <a:lnSpc>
                <a:spcPts val="2874"/>
              </a:lnSpc>
            </a:pPr>
            <a:r>
              <a:rPr lang="en-US" sz="1750">
                <a:solidFill>
                  <a:srgbClr val="C7CDD6"/>
                </a:solidFill>
                <a:latin typeface="Inter"/>
                <a:ea typeface="Inter"/>
                <a:cs typeface="Inter"/>
                <a:sym typeface="Inter"/>
              </a:rPr>
              <a:t>Missing data was managed using interpolation techniques to fill gaps and ensure continuous time series data across all variables.</a:t>
            </a:r>
          </a:p>
        </p:txBody>
      </p:sp>
      <p:grpSp>
        <p:nvGrpSpPr>
          <p:cNvPr name="Group 16" id="16"/>
          <p:cNvGrpSpPr/>
          <p:nvPr/>
        </p:nvGrpSpPr>
        <p:grpSpPr>
          <a:xfrm rot="0">
            <a:off x="8238901" y="4186089"/>
            <a:ext cx="805458" cy="28575"/>
            <a:chOff x="0" y="0"/>
            <a:chExt cx="1073943" cy="38100"/>
          </a:xfrm>
        </p:grpSpPr>
        <p:sp>
          <p:nvSpPr>
            <p:cNvPr name="Freeform 17" id="17"/>
            <p:cNvSpPr/>
            <p:nvPr/>
          </p:nvSpPr>
          <p:spPr>
            <a:xfrm flipH="false" flipV="false" rot="0">
              <a:off x="0" y="0"/>
              <a:ext cx="1073912" cy="38100"/>
            </a:xfrm>
            <a:custGeom>
              <a:avLst/>
              <a:gdLst/>
              <a:ahLst/>
              <a:cxnLst/>
              <a:rect r="r" b="b" t="t" l="l"/>
              <a:pathLst>
                <a:path h="38100" w="1073912">
                  <a:moveTo>
                    <a:pt x="0" y="19050"/>
                  </a:moveTo>
                  <a:cubicBezTo>
                    <a:pt x="0" y="8509"/>
                    <a:pt x="8509" y="0"/>
                    <a:pt x="19050" y="0"/>
                  </a:cubicBezTo>
                  <a:lnTo>
                    <a:pt x="1054862" y="0"/>
                  </a:lnTo>
                  <a:cubicBezTo>
                    <a:pt x="1065403" y="0"/>
                    <a:pt x="1073912" y="8509"/>
                    <a:pt x="1073912" y="19050"/>
                  </a:cubicBezTo>
                  <a:cubicBezTo>
                    <a:pt x="1073912" y="29591"/>
                    <a:pt x="1065403" y="38100"/>
                    <a:pt x="1054862" y="38100"/>
                  </a:cubicBezTo>
                  <a:lnTo>
                    <a:pt x="19050" y="38100"/>
                  </a:lnTo>
                  <a:cubicBezTo>
                    <a:pt x="8509" y="38100"/>
                    <a:pt x="0" y="29591"/>
                    <a:pt x="0" y="19050"/>
                  </a:cubicBezTo>
                  <a:close/>
                </a:path>
              </a:pathLst>
            </a:custGeom>
            <a:solidFill>
              <a:srgbClr val="5C5C61"/>
            </a:solidFill>
          </p:spPr>
        </p:sp>
      </p:grpSp>
      <p:grpSp>
        <p:nvGrpSpPr>
          <p:cNvPr name="Group 18" id="18"/>
          <p:cNvGrpSpPr/>
          <p:nvPr/>
        </p:nvGrpSpPr>
        <p:grpSpPr>
          <a:xfrm rot="0">
            <a:off x="7749704" y="3941564"/>
            <a:ext cx="517772" cy="517772"/>
            <a:chOff x="0" y="0"/>
            <a:chExt cx="690363" cy="690363"/>
          </a:xfrm>
        </p:grpSpPr>
        <p:sp>
          <p:nvSpPr>
            <p:cNvPr name="Freeform 19" id="19"/>
            <p:cNvSpPr/>
            <p:nvPr/>
          </p:nvSpPr>
          <p:spPr>
            <a:xfrm flipH="false" flipV="false" rot="0">
              <a:off x="0" y="0"/>
              <a:ext cx="690245" cy="690245"/>
            </a:xfrm>
            <a:custGeom>
              <a:avLst/>
              <a:gdLst/>
              <a:ahLst/>
              <a:cxnLst/>
              <a:rect r="r" b="b" t="t" l="l"/>
              <a:pathLst>
                <a:path h="690245" w="690245">
                  <a:moveTo>
                    <a:pt x="0" y="45974"/>
                  </a:moveTo>
                  <a:cubicBezTo>
                    <a:pt x="0" y="20574"/>
                    <a:pt x="20574" y="0"/>
                    <a:pt x="45974" y="0"/>
                  </a:cubicBezTo>
                  <a:lnTo>
                    <a:pt x="644271" y="0"/>
                  </a:lnTo>
                  <a:cubicBezTo>
                    <a:pt x="669671" y="0"/>
                    <a:pt x="690245" y="20574"/>
                    <a:pt x="690245" y="45974"/>
                  </a:cubicBezTo>
                  <a:lnTo>
                    <a:pt x="690245" y="644271"/>
                  </a:lnTo>
                  <a:cubicBezTo>
                    <a:pt x="690245" y="669671"/>
                    <a:pt x="669671" y="690245"/>
                    <a:pt x="644271" y="690245"/>
                  </a:cubicBezTo>
                  <a:lnTo>
                    <a:pt x="45974" y="690245"/>
                  </a:lnTo>
                  <a:cubicBezTo>
                    <a:pt x="20574" y="690245"/>
                    <a:pt x="0" y="669671"/>
                    <a:pt x="0" y="644271"/>
                  </a:cubicBezTo>
                  <a:close/>
                </a:path>
              </a:pathLst>
            </a:custGeom>
            <a:solidFill>
              <a:srgbClr val="434348"/>
            </a:solidFill>
          </p:spPr>
        </p:sp>
      </p:grpSp>
      <p:sp>
        <p:nvSpPr>
          <p:cNvPr name="TextBox 20" id="20"/>
          <p:cNvSpPr txBox="true"/>
          <p:nvPr/>
        </p:nvSpPr>
        <p:spPr>
          <a:xfrm rot="0">
            <a:off x="7913415" y="4065835"/>
            <a:ext cx="190203" cy="307181"/>
          </a:xfrm>
          <a:prstGeom prst="rect">
            <a:avLst/>
          </a:prstGeom>
        </p:spPr>
        <p:txBody>
          <a:bodyPr anchor="t" rtlCol="false" tIns="0" lIns="0" bIns="0" rIns="0">
            <a:spAutoFit/>
          </a:bodyPr>
          <a:lstStyle/>
          <a:p>
            <a:pPr algn="ctr">
              <a:lnSpc>
                <a:spcPts val="2687"/>
              </a:lnSpc>
            </a:pPr>
            <a:r>
              <a:rPr lang="en-US" sz="2687">
                <a:solidFill>
                  <a:srgbClr val="C7CDD6"/>
                </a:solidFill>
                <a:latin typeface="Arimo"/>
                <a:ea typeface="Arimo"/>
                <a:cs typeface="Arimo"/>
                <a:sym typeface="Arimo"/>
              </a:rPr>
              <a:t>2</a:t>
            </a:r>
          </a:p>
        </p:txBody>
      </p:sp>
      <p:sp>
        <p:nvSpPr>
          <p:cNvPr name="TextBox 21" id="21"/>
          <p:cNvSpPr txBox="true"/>
          <p:nvPr/>
        </p:nvSpPr>
        <p:spPr>
          <a:xfrm rot="0">
            <a:off x="9274374" y="3884265"/>
            <a:ext cx="3219599" cy="388144"/>
          </a:xfrm>
          <a:prstGeom prst="rect">
            <a:avLst/>
          </a:prstGeom>
        </p:spPr>
        <p:txBody>
          <a:bodyPr anchor="t" rtlCol="false" tIns="0" lIns="0" bIns="0" rIns="0">
            <a:spAutoFit/>
          </a:bodyPr>
          <a:lstStyle/>
          <a:p>
            <a:pPr algn="l">
              <a:lnSpc>
                <a:spcPts val="2812"/>
              </a:lnSpc>
            </a:pPr>
            <a:r>
              <a:rPr lang="en-US" sz="2249">
                <a:solidFill>
                  <a:srgbClr val="C7CDD6"/>
                </a:solidFill>
                <a:latin typeface="Arimo"/>
                <a:ea typeface="Arimo"/>
                <a:cs typeface="Arimo"/>
                <a:sym typeface="Arimo"/>
              </a:rPr>
              <a:t>Time Interval Alignment</a:t>
            </a:r>
          </a:p>
        </p:txBody>
      </p:sp>
      <p:sp>
        <p:nvSpPr>
          <p:cNvPr name="TextBox 22" id="22"/>
          <p:cNvSpPr txBox="true"/>
          <p:nvPr/>
        </p:nvSpPr>
        <p:spPr>
          <a:xfrm rot="0">
            <a:off x="9274374" y="4334172"/>
            <a:ext cx="8208169" cy="812304"/>
          </a:xfrm>
          <a:prstGeom prst="rect">
            <a:avLst/>
          </a:prstGeom>
        </p:spPr>
        <p:txBody>
          <a:bodyPr anchor="t" rtlCol="false" tIns="0" lIns="0" bIns="0" rIns="0">
            <a:spAutoFit/>
          </a:bodyPr>
          <a:lstStyle/>
          <a:p>
            <a:pPr algn="l">
              <a:lnSpc>
                <a:spcPts val="2874"/>
              </a:lnSpc>
            </a:pPr>
            <a:r>
              <a:rPr lang="en-US" sz="1750">
                <a:solidFill>
                  <a:srgbClr val="C7CDD6"/>
                </a:solidFill>
                <a:latin typeface="Inter"/>
                <a:ea typeface="Inter"/>
                <a:cs typeface="Inter"/>
                <a:sym typeface="Inter"/>
              </a:rPr>
              <a:t>Given that each airport’s dataset may use different intervals, resampling was performed to standardize data to a common frequency.</a:t>
            </a:r>
          </a:p>
        </p:txBody>
      </p:sp>
      <p:grpSp>
        <p:nvGrpSpPr>
          <p:cNvPr name="Group 23" id="23"/>
          <p:cNvGrpSpPr/>
          <p:nvPr/>
        </p:nvGrpSpPr>
        <p:grpSpPr>
          <a:xfrm rot="0">
            <a:off x="8238901" y="6109990"/>
            <a:ext cx="805458" cy="28575"/>
            <a:chOff x="0" y="0"/>
            <a:chExt cx="1073943" cy="38100"/>
          </a:xfrm>
        </p:grpSpPr>
        <p:sp>
          <p:nvSpPr>
            <p:cNvPr name="Freeform 24" id="24"/>
            <p:cNvSpPr/>
            <p:nvPr/>
          </p:nvSpPr>
          <p:spPr>
            <a:xfrm flipH="false" flipV="false" rot="0">
              <a:off x="0" y="0"/>
              <a:ext cx="1073912" cy="38100"/>
            </a:xfrm>
            <a:custGeom>
              <a:avLst/>
              <a:gdLst/>
              <a:ahLst/>
              <a:cxnLst/>
              <a:rect r="r" b="b" t="t" l="l"/>
              <a:pathLst>
                <a:path h="38100" w="1073912">
                  <a:moveTo>
                    <a:pt x="0" y="19050"/>
                  </a:moveTo>
                  <a:cubicBezTo>
                    <a:pt x="0" y="8509"/>
                    <a:pt x="8509" y="0"/>
                    <a:pt x="19050" y="0"/>
                  </a:cubicBezTo>
                  <a:lnTo>
                    <a:pt x="1054862" y="0"/>
                  </a:lnTo>
                  <a:cubicBezTo>
                    <a:pt x="1065403" y="0"/>
                    <a:pt x="1073912" y="8509"/>
                    <a:pt x="1073912" y="19050"/>
                  </a:cubicBezTo>
                  <a:cubicBezTo>
                    <a:pt x="1073912" y="29591"/>
                    <a:pt x="1065403" y="38100"/>
                    <a:pt x="1054862" y="38100"/>
                  </a:cubicBezTo>
                  <a:lnTo>
                    <a:pt x="19050" y="38100"/>
                  </a:lnTo>
                  <a:cubicBezTo>
                    <a:pt x="8509" y="38100"/>
                    <a:pt x="0" y="29591"/>
                    <a:pt x="0" y="19050"/>
                  </a:cubicBezTo>
                  <a:close/>
                </a:path>
              </a:pathLst>
            </a:custGeom>
            <a:solidFill>
              <a:srgbClr val="5C5C61"/>
            </a:solidFill>
          </p:spPr>
        </p:sp>
      </p:grpSp>
      <p:grpSp>
        <p:nvGrpSpPr>
          <p:cNvPr name="Group 25" id="25"/>
          <p:cNvGrpSpPr/>
          <p:nvPr/>
        </p:nvGrpSpPr>
        <p:grpSpPr>
          <a:xfrm rot="0">
            <a:off x="7749704" y="5865465"/>
            <a:ext cx="517772" cy="517772"/>
            <a:chOff x="0" y="0"/>
            <a:chExt cx="690363" cy="690363"/>
          </a:xfrm>
        </p:grpSpPr>
        <p:sp>
          <p:nvSpPr>
            <p:cNvPr name="Freeform 26" id="26"/>
            <p:cNvSpPr/>
            <p:nvPr/>
          </p:nvSpPr>
          <p:spPr>
            <a:xfrm flipH="false" flipV="false" rot="0">
              <a:off x="0" y="0"/>
              <a:ext cx="690245" cy="690245"/>
            </a:xfrm>
            <a:custGeom>
              <a:avLst/>
              <a:gdLst/>
              <a:ahLst/>
              <a:cxnLst/>
              <a:rect r="r" b="b" t="t" l="l"/>
              <a:pathLst>
                <a:path h="690245" w="690245">
                  <a:moveTo>
                    <a:pt x="0" y="45974"/>
                  </a:moveTo>
                  <a:cubicBezTo>
                    <a:pt x="0" y="20574"/>
                    <a:pt x="20574" y="0"/>
                    <a:pt x="45974" y="0"/>
                  </a:cubicBezTo>
                  <a:lnTo>
                    <a:pt x="644271" y="0"/>
                  </a:lnTo>
                  <a:cubicBezTo>
                    <a:pt x="669671" y="0"/>
                    <a:pt x="690245" y="20574"/>
                    <a:pt x="690245" y="45974"/>
                  </a:cubicBezTo>
                  <a:lnTo>
                    <a:pt x="690245" y="644271"/>
                  </a:lnTo>
                  <a:cubicBezTo>
                    <a:pt x="690245" y="669671"/>
                    <a:pt x="669671" y="690245"/>
                    <a:pt x="644271" y="690245"/>
                  </a:cubicBezTo>
                  <a:lnTo>
                    <a:pt x="45974" y="690245"/>
                  </a:lnTo>
                  <a:cubicBezTo>
                    <a:pt x="20574" y="690245"/>
                    <a:pt x="0" y="669671"/>
                    <a:pt x="0" y="644271"/>
                  </a:cubicBezTo>
                  <a:close/>
                </a:path>
              </a:pathLst>
            </a:custGeom>
            <a:solidFill>
              <a:srgbClr val="434348"/>
            </a:solidFill>
          </p:spPr>
        </p:sp>
      </p:grpSp>
      <p:sp>
        <p:nvSpPr>
          <p:cNvPr name="TextBox 27" id="27"/>
          <p:cNvSpPr txBox="true"/>
          <p:nvPr/>
        </p:nvSpPr>
        <p:spPr>
          <a:xfrm rot="0">
            <a:off x="7908950" y="5989736"/>
            <a:ext cx="199281" cy="307181"/>
          </a:xfrm>
          <a:prstGeom prst="rect">
            <a:avLst/>
          </a:prstGeom>
        </p:spPr>
        <p:txBody>
          <a:bodyPr anchor="t" rtlCol="false" tIns="0" lIns="0" bIns="0" rIns="0">
            <a:spAutoFit/>
          </a:bodyPr>
          <a:lstStyle/>
          <a:p>
            <a:pPr algn="ctr">
              <a:lnSpc>
                <a:spcPts val="2687"/>
              </a:lnSpc>
            </a:pPr>
            <a:r>
              <a:rPr lang="en-US" sz="2687">
                <a:solidFill>
                  <a:srgbClr val="C7CDD6"/>
                </a:solidFill>
                <a:latin typeface="Arimo"/>
                <a:ea typeface="Arimo"/>
                <a:cs typeface="Arimo"/>
                <a:sym typeface="Arimo"/>
              </a:rPr>
              <a:t>3</a:t>
            </a:r>
          </a:p>
        </p:txBody>
      </p:sp>
      <p:sp>
        <p:nvSpPr>
          <p:cNvPr name="TextBox 28" id="28"/>
          <p:cNvSpPr txBox="true"/>
          <p:nvPr/>
        </p:nvSpPr>
        <p:spPr>
          <a:xfrm rot="0">
            <a:off x="9274374" y="5808166"/>
            <a:ext cx="2876847" cy="388144"/>
          </a:xfrm>
          <a:prstGeom prst="rect">
            <a:avLst/>
          </a:prstGeom>
        </p:spPr>
        <p:txBody>
          <a:bodyPr anchor="t" rtlCol="false" tIns="0" lIns="0" bIns="0" rIns="0">
            <a:spAutoFit/>
          </a:bodyPr>
          <a:lstStyle/>
          <a:p>
            <a:pPr algn="l">
              <a:lnSpc>
                <a:spcPts val="2812"/>
              </a:lnSpc>
            </a:pPr>
            <a:r>
              <a:rPr lang="en-US" sz="2249">
                <a:solidFill>
                  <a:srgbClr val="C7CDD6"/>
                </a:solidFill>
                <a:latin typeface="Arimo"/>
                <a:ea typeface="Arimo"/>
                <a:cs typeface="Arimo"/>
                <a:sym typeface="Arimo"/>
              </a:rPr>
              <a:t>Data Normalization</a:t>
            </a:r>
          </a:p>
        </p:txBody>
      </p:sp>
      <p:sp>
        <p:nvSpPr>
          <p:cNvPr name="TextBox 29" id="29"/>
          <p:cNvSpPr txBox="true"/>
          <p:nvPr/>
        </p:nvSpPr>
        <p:spPr>
          <a:xfrm rot="0">
            <a:off x="9274374" y="6258074"/>
            <a:ext cx="8208169" cy="1180356"/>
          </a:xfrm>
          <a:prstGeom prst="rect">
            <a:avLst/>
          </a:prstGeom>
        </p:spPr>
        <p:txBody>
          <a:bodyPr anchor="t" rtlCol="false" tIns="0" lIns="0" bIns="0" rIns="0">
            <a:spAutoFit/>
          </a:bodyPr>
          <a:lstStyle/>
          <a:p>
            <a:pPr algn="l">
              <a:lnSpc>
                <a:spcPts val="2874"/>
              </a:lnSpc>
            </a:pPr>
            <a:r>
              <a:rPr lang="en-US" sz="1750">
                <a:solidFill>
                  <a:srgbClr val="C7CDD6"/>
                </a:solidFill>
                <a:latin typeface="Inter"/>
                <a:ea typeface="Inter"/>
                <a:cs typeface="Inter"/>
                <a:sym typeface="Inter"/>
              </a:rPr>
              <a:t>Data normalization was applied using MinMax scaling. This transformation process scaled each feature within the range \[0, 1\], facilitating more stable and accurate ANN training.</a:t>
            </a:r>
          </a:p>
        </p:txBody>
      </p:sp>
      <p:grpSp>
        <p:nvGrpSpPr>
          <p:cNvPr name="Group 30" id="30"/>
          <p:cNvGrpSpPr/>
          <p:nvPr/>
        </p:nvGrpSpPr>
        <p:grpSpPr>
          <a:xfrm rot="0">
            <a:off x="8238901" y="8401942"/>
            <a:ext cx="805458" cy="28575"/>
            <a:chOff x="0" y="0"/>
            <a:chExt cx="1073943" cy="38100"/>
          </a:xfrm>
        </p:grpSpPr>
        <p:sp>
          <p:nvSpPr>
            <p:cNvPr name="Freeform 31" id="31"/>
            <p:cNvSpPr/>
            <p:nvPr/>
          </p:nvSpPr>
          <p:spPr>
            <a:xfrm flipH="false" flipV="false" rot="0">
              <a:off x="0" y="0"/>
              <a:ext cx="1073912" cy="38100"/>
            </a:xfrm>
            <a:custGeom>
              <a:avLst/>
              <a:gdLst/>
              <a:ahLst/>
              <a:cxnLst/>
              <a:rect r="r" b="b" t="t" l="l"/>
              <a:pathLst>
                <a:path h="38100" w="1073912">
                  <a:moveTo>
                    <a:pt x="0" y="19050"/>
                  </a:moveTo>
                  <a:cubicBezTo>
                    <a:pt x="0" y="8509"/>
                    <a:pt x="8509" y="0"/>
                    <a:pt x="19050" y="0"/>
                  </a:cubicBezTo>
                  <a:lnTo>
                    <a:pt x="1054862" y="0"/>
                  </a:lnTo>
                  <a:cubicBezTo>
                    <a:pt x="1065403" y="0"/>
                    <a:pt x="1073912" y="8509"/>
                    <a:pt x="1073912" y="19050"/>
                  </a:cubicBezTo>
                  <a:cubicBezTo>
                    <a:pt x="1073912" y="29591"/>
                    <a:pt x="1065403" y="38100"/>
                    <a:pt x="1054862" y="38100"/>
                  </a:cubicBezTo>
                  <a:lnTo>
                    <a:pt x="19050" y="38100"/>
                  </a:lnTo>
                  <a:cubicBezTo>
                    <a:pt x="8509" y="38100"/>
                    <a:pt x="0" y="29591"/>
                    <a:pt x="0" y="19050"/>
                  </a:cubicBezTo>
                  <a:close/>
                </a:path>
              </a:pathLst>
            </a:custGeom>
            <a:solidFill>
              <a:srgbClr val="5C5C61"/>
            </a:solidFill>
          </p:spPr>
        </p:sp>
      </p:grpSp>
      <p:grpSp>
        <p:nvGrpSpPr>
          <p:cNvPr name="Group 32" id="32"/>
          <p:cNvGrpSpPr/>
          <p:nvPr/>
        </p:nvGrpSpPr>
        <p:grpSpPr>
          <a:xfrm rot="0">
            <a:off x="7749704" y="8157419"/>
            <a:ext cx="517772" cy="517772"/>
            <a:chOff x="0" y="0"/>
            <a:chExt cx="690363" cy="690363"/>
          </a:xfrm>
        </p:grpSpPr>
        <p:sp>
          <p:nvSpPr>
            <p:cNvPr name="Freeform 33" id="33"/>
            <p:cNvSpPr/>
            <p:nvPr/>
          </p:nvSpPr>
          <p:spPr>
            <a:xfrm flipH="false" flipV="false" rot="0">
              <a:off x="0" y="0"/>
              <a:ext cx="690245" cy="690245"/>
            </a:xfrm>
            <a:custGeom>
              <a:avLst/>
              <a:gdLst/>
              <a:ahLst/>
              <a:cxnLst/>
              <a:rect r="r" b="b" t="t" l="l"/>
              <a:pathLst>
                <a:path h="690245" w="690245">
                  <a:moveTo>
                    <a:pt x="0" y="45974"/>
                  </a:moveTo>
                  <a:cubicBezTo>
                    <a:pt x="0" y="20574"/>
                    <a:pt x="20574" y="0"/>
                    <a:pt x="45974" y="0"/>
                  </a:cubicBezTo>
                  <a:lnTo>
                    <a:pt x="644271" y="0"/>
                  </a:lnTo>
                  <a:cubicBezTo>
                    <a:pt x="669671" y="0"/>
                    <a:pt x="690245" y="20574"/>
                    <a:pt x="690245" y="45974"/>
                  </a:cubicBezTo>
                  <a:lnTo>
                    <a:pt x="690245" y="644271"/>
                  </a:lnTo>
                  <a:cubicBezTo>
                    <a:pt x="690245" y="669671"/>
                    <a:pt x="669671" y="690245"/>
                    <a:pt x="644271" y="690245"/>
                  </a:cubicBezTo>
                  <a:lnTo>
                    <a:pt x="45974" y="690245"/>
                  </a:lnTo>
                  <a:cubicBezTo>
                    <a:pt x="20574" y="690245"/>
                    <a:pt x="0" y="669671"/>
                    <a:pt x="0" y="644271"/>
                  </a:cubicBezTo>
                  <a:close/>
                </a:path>
              </a:pathLst>
            </a:custGeom>
            <a:solidFill>
              <a:srgbClr val="434348"/>
            </a:solidFill>
          </p:spPr>
        </p:sp>
      </p:grpSp>
      <p:sp>
        <p:nvSpPr>
          <p:cNvPr name="TextBox 34" id="34"/>
          <p:cNvSpPr txBox="true"/>
          <p:nvPr/>
        </p:nvSpPr>
        <p:spPr>
          <a:xfrm rot="0">
            <a:off x="7903741" y="8281690"/>
            <a:ext cx="209550" cy="307181"/>
          </a:xfrm>
          <a:prstGeom prst="rect">
            <a:avLst/>
          </a:prstGeom>
        </p:spPr>
        <p:txBody>
          <a:bodyPr anchor="t" rtlCol="false" tIns="0" lIns="0" bIns="0" rIns="0">
            <a:spAutoFit/>
          </a:bodyPr>
          <a:lstStyle/>
          <a:p>
            <a:pPr algn="ctr">
              <a:lnSpc>
                <a:spcPts val="2687"/>
              </a:lnSpc>
            </a:pPr>
            <a:r>
              <a:rPr lang="en-US" sz="2687">
                <a:solidFill>
                  <a:srgbClr val="C7CDD6"/>
                </a:solidFill>
                <a:latin typeface="Arimo"/>
                <a:ea typeface="Arimo"/>
                <a:cs typeface="Arimo"/>
                <a:sym typeface="Arimo"/>
              </a:rPr>
              <a:t>4</a:t>
            </a:r>
          </a:p>
        </p:txBody>
      </p:sp>
      <p:sp>
        <p:nvSpPr>
          <p:cNvPr name="TextBox 35" id="35"/>
          <p:cNvSpPr txBox="true"/>
          <p:nvPr/>
        </p:nvSpPr>
        <p:spPr>
          <a:xfrm rot="0">
            <a:off x="9274374" y="8100120"/>
            <a:ext cx="2876847" cy="388144"/>
          </a:xfrm>
          <a:prstGeom prst="rect">
            <a:avLst/>
          </a:prstGeom>
        </p:spPr>
        <p:txBody>
          <a:bodyPr anchor="t" rtlCol="false" tIns="0" lIns="0" bIns="0" rIns="0">
            <a:spAutoFit/>
          </a:bodyPr>
          <a:lstStyle/>
          <a:p>
            <a:pPr algn="l">
              <a:lnSpc>
                <a:spcPts val="2812"/>
              </a:lnSpc>
            </a:pPr>
            <a:r>
              <a:rPr lang="en-US" sz="2249">
                <a:solidFill>
                  <a:srgbClr val="C7CDD6"/>
                </a:solidFill>
                <a:latin typeface="Arimo"/>
                <a:ea typeface="Arimo"/>
                <a:cs typeface="Arimo"/>
                <a:sym typeface="Arimo"/>
              </a:rPr>
              <a:t>Feature Engineering</a:t>
            </a:r>
          </a:p>
        </p:txBody>
      </p:sp>
      <p:sp>
        <p:nvSpPr>
          <p:cNvPr name="TextBox 36" id="36"/>
          <p:cNvSpPr txBox="true"/>
          <p:nvPr/>
        </p:nvSpPr>
        <p:spPr>
          <a:xfrm rot="0">
            <a:off x="9274374" y="8550028"/>
            <a:ext cx="8208169" cy="812304"/>
          </a:xfrm>
          <a:prstGeom prst="rect">
            <a:avLst/>
          </a:prstGeom>
        </p:spPr>
        <p:txBody>
          <a:bodyPr anchor="t" rtlCol="false" tIns="0" lIns="0" bIns="0" rIns="0">
            <a:spAutoFit/>
          </a:bodyPr>
          <a:lstStyle/>
          <a:p>
            <a:pPr algn="l">
              <a:lnSpc>
                <a:spcPts val="2874"/>
              </a:lnSpc>
            </a:pPr>
            <a:r>
              <a:rPr lang="en-US" sz="1750">
                <a:solidFill>
                  <a:srgbClr val="C7CDD6"/>
                </a:solidFill>
                <a:latin typeface="Inter"/>
                <a:ea typeface="Inter"/>
                <a:cs typeface="Inter"/>
                <a:sym typeface="Inter"/>
              </a:rPr>
              <a:t>Seasonal and temporal features (e.g., month, day) were added to capture seasonal trends and cyclic weather patterns.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Freeform 6" id="6" descr="preencoded.png"/>
          <p:cNvSpPr/>
          <p:nvPr/>
        </p:nvSpPr>
        <p:spPr>
          <a:xfrm flipH="false" flipV="false" rot="0">
            <a:off x="0" y="0"/>
            <a:ext cx="6858000" cy="10291167"/>
          </a:xfrm>
          <a:custGeom>
            <a:avLst/>
            <a:gdLst/>
            <a:ahLst/>
            <a:cxnLst/>
            <a:rect r="r" b="b" t="t" l="l"/>
            <a:pathLst>
              <a:path h="10291167" w="6858000">
                <a:moveTo>
                  <a:pt x="0" y="0"/>
                </a:moveTo>
                <a:lnTo>
                  <a:pt x="6858000" y="0"/>
                </a:lnTo>
                <a:lnTo>
                  <a:pt x="6858000" y="10291167"/>
                </a:lnTo>
                <a:lnTo>
                  <a:pt x="0" y="10291167"/>
                </a:lnTo>
                <a:lnTo>
                  <a:pt x="0" y="0"/>
                </a:lnTo>
                <a:close/>
              </a:path>
            </a:pathLst>
          </a:custGeom>
          <a:blipFill>
            <a:blip r:embed="rId3"/>
            <a:stretch>
              <a:fillRect l="-20" t="0" r="-20" b="0"/>
            </a:stretch>
          </a:blipFill>
        </p:spPr>
      </p:sp>
      <p:sp>
        <p:nvSpPr>
          <p:cNvPr name="TextBox 7" id="7"/>
          <p:cNvSpPr txBox="true"/>
          <p:nvPr/>
        </p:nvSpPr>
        <p:spPr>
          <a:xfrm rot="0">
            <a:off x="7774781" y="663179"/>
            <a:ext cx="6548586" cy="875705"/>
          </a:xfrm>
          <a:prstGeom prst="rect">
            <a:avLst/>
          </a:prstGeom>
        </p:spPr>
        <p:txBody>
          <a:bodyPr anchor="t" rtlCol="false" tIns="0" lIns="0" bIns="0" rIns="0">
            <a:spAutoFit/>
          </a:bodyPr>
          <a:lstStyle/>
          <a:p>
            <a:pPr algn="l">
              <a:lnSpc>
                <a:spcPts val="6437"/>
              </a:lnSpc>
            </a:pPr>
            <a:r>
              <a:rPr lang="en-US" sz="5125">
                <a:solidFill>
                  <a:srgbClr val="EFD5FA"/>
                </a:solidFill>
                <a:latin typeface="Arimo"/>
                <a:ea typeface="Arimo"/>
                <a:cs typeface="Arimo"/>
                <a:sym typeface="Arimo"/>
              </a:rPr>
              <a:t>Model Architecture</a:t>
            </a:r>
          </a:p>
        </p:txBody>
      </p:sp>
      <p:grpSp>
        <p:nvGrpSpPr>
          <p:cNvPr name="Group 8" id="8"/>
          <p:cNvGrpSpPr/>
          <p:nvPr/>
        </p:nvGrpSpPr>
        <p:grpSpPr>
          <a:xfrm rot="0">
            <a:off x="7770019" y="1927026"/>
            <a:ext cx="9605963" cy="7648575"/>
            <a:chOff x="0" y="0"/>
            <a:chExt cx="12807950" cy="10198100"/>
          </a:xfrm>
        </p:grpSpPr>
        <p:sp>
          <p:nvSpPr>
            <p:cNvPr name="Freeform 9" id="9"/>
            <p:cNvSpPr/>
            <p:nvPr/>
          </p:nvSpPr>
          <p:spPr>
            <a:xfrm flipH="false" flipV="false" rot="0">
              <a:off x="0" y="0"/>
              <a:ext cx="12807823" cy="10198100"/>
            </a:xfrm>
            <a:custGeom>
              <a:avLst/>
              <a:gdLst/>
              <a:ahLst/>
              <a:cxnLst/>
              <a:rect r="r" b="b" t="t" l="l"/>
              <a:pathLst>
                <a:path h="10198100" w="12807823">
                  <a:moveTo>
                    <a:pt x="0" y="58674"/>
                  </a:moveTo>
                  <a:cubicBezTo>
                    <a:pt x="0" y="26289"/>
                    <a:pt x="26289" y="0"/>
                    <a:pt x="58674" y="0"/>
                  </a:cubicBezTo>
                  <a:lnTo>
                    <a:pt x="12749149" y="0"/>
                  </a:lnTo>
                  <a:lnTo>
                    <a:pt x="12749149" y="6350"/>
                  </a:lnTo>
                  <a:lnTo>
                    <a:pt x="12749149" y="0"/>
                  </a:lnTo>
                  <a:cubicBezTo>
                    <a:pt x="12781534" y="0"/>
                    <a:pt x="12807823" y="26289"/>
                    <a:pt x="12807823" y="58674"/>
                  </a:cubicBezTo>
                  <a:lnTo>
                    <a:pt x="12801473" y="58674"/>
                  </a:lnTo>
                  <a:lnTo>
                    <a:pt x="12807823" y="58674"/>
                  </a:lnTo>
                  <a:lnTo>
                    <a:pt x="12807823" y="10139426"/>
                  </a:lnTo>
                  <a:lnTo>
                    <a:pt x="12801473" y="10139426"/>
                  </a:lnTo>
                  <a:lnTo>
                    <a:pt x="12807823" y="10139426"/>
                  </a:lnTo>
                  <a:cubicBezTo>
                    <a:pt x="12807823" y="10171811"/>
                    <a:pt x="12781534" y="10198100"/>
                    <a:pt x="12749149" y="10198100"/>
                  </a:cubicBezTo>
                  <a:lnTo>
                    <a:pt x="12749149" y="10191750"/>
                  </a:lnTo>
                  <a:lnTo>
                    <a:pt x="12749149" y="10198100"/>
                  </a:lnTo>
                  <a:lnTo>
                    <a:pt x="58674" y="10198100"/>
                  </a:lnTo>
                  <a:lnTo>
                    <a:pt x="58674" y="10191750"/>
                  </a:lnTo>
                  <a:lnTo>
                    <a:pt x="58674" y="10198100"/>
                  </a:lnTo>
                  <a:cubicBezTo>
                    <a:pt x="26289" y="10198100"/>
                    <a:pt x="0" y="10171811"/>
                    <a:pt x="0" y="10139426"/>
                  </a:cubicBezTo>
                  <a:lnTo>
                    <a:pt x="0" y="58674"/>
                  </a:lnTo>
                  <a:lnTo>
                    <a:pt x="6350" y="58674"/>
                  </a:lnTo>
                  <a:lnTo>
                    <a:pt x="0" y="58674"/>
                  </a:lnTo>
                  <a:moveTo>
                    <a:pt x="12700" y="58674"/>
                  </a:moveTo>
                  <a:lnTo>
                    <a:pt x="12700" y="10139426"/>
                  </a:lnTo>
                  <a:lnTo>
                    <a:pt x="6350" y="10139426"/>
                  </a:lnTo>
                  <a:lnTo>
                    <a:pt x="12700" y="10139426"/>
                  </a:lnTo>
                  <a:cubicBezTo>
                    <a:pt x="12700" y="10164826"/>
                    <a:pt x="33274" y="10185400"/>
                    <a:pt x="58674" y="10185400"/>
                  </a:cubicBezTo>
                  <a:lnTo>
                    <a:pt x="12749149" y="10185400"/>
                  </a:lnTo>
                  <a:cubicBezTo>
                    <a:pt x="12774549" y="10185400"/>
                    <a:pt x="12795123" y="10164826"/>
                    <a:pt x="12795123" y="10139426"/>
                  </a:cubicBezTo>
                  <a:lnTo>
                    <a:pt x="12795123" y="58674"/>
                  </a:lnTo>
                  <a:cubicBezTo>
                    <a:pt x="12795123" y="33274"/>
                    <a:pt x="12774549" y="12700"/>
                    <a:pt x="12749149" y="12700"/>
                  </a:cubicBezTo>
                  <a:lnTo>
                    <a:pt x="58674" y="12700"/>
                  </a:lnTo>
                  <a:lnTo>
                    <a:pt x="58674" y="6350"/>
                  </a:lnTo>
                  <a:lnTo>
                    <a:pt x="58674" y="12700"/>
                  </a:lnTo>
                  <a:cubicBezTo>
                    <a:pt x="33274" y="12700"/>
                    <a:pt x="12700" y="33274"/>
                    <a:pt x="12700" y="58674"/>
                  </a:cubicBezTo>
                  <a:close/>
                </a:path>
              </a:pathLst>
            </a:custGeom>
            <a:solidFill>
              <a:srgbClr val="FFFFFF">
                <a:alpha val="23922"/>
              </a:srgbClr>
            </a:solidFill>
          </p:spPr>
        </p:sp>
      </p:grpSp>
      <p:grpSp>
        <p:nvGrpSpPr>
          <p:cNvPr name="Group 10" id="10"/>
          <p:cNvGrpSpPr/>
          <p:nvPr/>
        </p:nvGrpSpPr>
        <p:grpSpPr>
          <a:xfrm rot="0">
            <a:off x="7784306" y="1941314"/>
            <a:ext cx="9577388" cy="752475"/>
            <a:chOff x="0" y="0"/>
            <a:chExt cx="12769850" cy="1003300"/>
          </a:xfrm>
        </p:grpSpPr>
        <p:sp>
          <p:nvSpPr>
            <p:cNvPr name="Freeform 11" id="11"/>
            <p:cNvSpPr/>
            <p:nvPr/>
          </p:nvSpPr>
          <p:spPr>
            <a:xfrm flipH="false" flipV="false" rot="0">
              <a:off x="0" y="0"/>
              <a:ext cx="12769850" cy="1003300"/>
            </a:xfrm>
            <a:custGeom>
              <a:avLst/>
              <a:gdLst/>
              <a:ahLst/>
              <a:cxnLst/>
              <a:rect r="r" b="b" t="t" l="l"/>
              <a:pathLst>
                <a:path h="1003300" w="12769850">
                  <a:moveTo>
                    <a:pt x="0" y="0"/>
                  </a:moveTo>
                  <a:lnTo>
                    <a:pt x="12769850" y="0"/>
                  </a:lnTo>
                  <a:lnTo>
                    <a:pt x="12769850" y="1003300"/>
                  </a:lnTo>
                  <a:lnTo>
                    <a:pt x="0" y="1003300"/>
                  </a:lnTo>
                  <a:close/>
                </a:path>
              </a:pathLst>
            </a:custGeom>
            <a:solidFill>
              <a:srgbClr val="FFFFFF">
                <a:alpha val="3922"/>
              </a:srgbClr>
            </a:solidFill>
          </p:spPr>
        </p:sp>
      </p:grpSp>
      <p:sp>
        <p:nvSpPr>
          <p:cNvPr name="TextBox 12" id="12"/>
          <p:cNvSpPr txBox="true"/>
          <p:nvPr/>
        </p:nvSpPr>
        <p:spPr>
          <a:xfrm rot="0">
            <a:off x="8046244" y="2022276"/>
            <a:ext cx="4260056" cy="5048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Layer</a:t>
            </a:r>
          </a:p>
        </p:txBody>
      </p:sp>
      <p:sp>
        <p:nvSpPr>
          <p:cNvPr name="TextBox 13" id="13"/>
          <p:cNvSpPr txBox="true"/>
          <p:nvPr/>
        </p:nvSpPr>
        <p:spPr>
          <a:xfrm rot="0">
            <a:off x="12839700" y="2022276"/>
            <a:ext cx="4260056" cy="5048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Description</a:t>
            </a:r>
          </a:p>
        </p:txBody>
      </p:sp>
      <p:grpSp>
        <p:nvGrpSpPr>
          <p:cNvPr name="Group 14" id="14"/>
          <p:cNvGrpSpPr/>
          <p:nvPr/>
        </p:nvGrpSpPr>
        <p:grpSpPr>
          <a:xfrm rot="0">
            <a:off x="7784306" y="2693789"/>
            <a:ext cx="9577388" cy="1590675"/>
            <a:chOff x="0" y="0"/>
            <a:chExt cx="12769850" cy="2120900"/>
          </a:xfrm>
        </p:grpSpPr>
        <p:sp>
          <p:nvSpPr>
            <p:cNvPr name="Freeform 15" id="15"/>
            <p:cNvSpPr/>
            <p:nvPr/>
          </p:nvSpPr>
          <p:spPr>
            <a:xfrm flipH="false" flipV="false" rot="0">
              <a:off x="0" y="0"/>
              <a:ext cx="12769850" cy="2120900"/>
            </a:xfrm>
            <a:custGeom>
              <a:avLst/>
              <a:gdLst/>
              <a:ahLst/>
              <a:cxnLst/>
              <a:rect r="r" b="b" t="t" l="l"/>
              <a:pathLst>
                <a:path h="2120900" w="12769850">
                  <a:moveTo>
                    <a:pt x="0" y="0"/>
                  </a:moveTo>
                  <a:lnTo>
                    <a:pt x="12769850" y="0"/>
                  </a:lnTo>
                  <a:lnTo>
                    <a:pt x="12769850" y="2120900"/>
                  </a:lnTo>
                  <a:lnTo>
                    <a:pt x="0" y="2120900"/>
                  </a:lnTo>
                  <a:close/>
                </a:path>
              </a:pathLst>
            </a:custGeom>
            <a:solidFill>
              <a:srgbClr val="000000">
                <a:alpha val="3922"/>
              </a:srgbClr>
            </a:solidFill>
          </p:spPr>
        </p:sp>
      </p:grpSp>
      <p:sp>
        <p:nvSpPr>
          <p:cNvPr name="TextBox 16" id="16"/>
          <p:cNvSpPr txBox="true"/>
          <p:nvPr/>
        </p:nvSpPr>
        <p:spPr>
          <a:xfrm rot="0">
            <a:off x="8046244" y="2774751"/>
            <a:ext cx="4260056" cy="5048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Input Layer</a:t>
            </a:r>
          </a:p>
        </p:txBody>
      </p:sp>
      <p:sp>
        <p:nvSpPr>
          <p:cNvPr name="TextBox 17" id="17"/>
          <p:cNvSpPr txBox="true"/>
          <p:nvPr/>
        </p:nvSpPr>
        <p:spPr>
          <a:xfrm rot="0">
            <a:off x="12839700" y="2774751"/>
            <a:ext cx="4260056" cy="13430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7 nodes, one for each weather variable (temperature, humidity, etc.).</a:t>
            </a:r>
          </a:p>
        </p:txBody>
      </p:sp>
      <p:grpSp>
        <p:nvGrpSpPr>
          <p:cNvPr name="Group 18" id="18"/>
          <p:cNvGrpSpPr/>
          <p:nvPr/>
        </p:nvGrpSpPr>
        <p:grpSpPr>
          <a:xfrm rot="0">
            <a:off x="7784306" y="4284464"/>
            <a:ext cx="9577388" cy="2847975"/>
            <a:chOff x="0" y="0"/>
            <a:chExt cx="12769850" cy="3797300"/>
          </a:xfrm>
        </p:grpSpPr>
        <p:sp>
          <p:nvSpPr>
            <p:cNvPr name="Freeform 19" id="19"/>
            <p:cNvSpPr/>
            <p:nvPr/>
          </p:nvSpPr>
          <p:spPr>
            <a:xfrm flipH="false" flipV="false" rot="0">
              <a:off x="0" y="0"/>
              <a:ext cx="12769850" cy="3797300"/>
            </a:xfrm>
            <a:custGeom>
              <a:avLst/>
              <a:gdLst/>
              <a:ahLst/>
              <a:cxnLst/>
              <a:rect r="r" b="b" t="t" l="l"/>
              <a:pathLst>
                <a:path h="3797300" w="12769850">
                  <a:moveTo>
                    <a:pt x="0" y="0"/>
                  </a:moveTo>
                  <a:lnTo>
                    <a:pt x="12769850" y="0"/>
                  </a:lnTo>
                  <a:lnTo>
                    <a:pt x="12769850" y="3797300"/>
                  </a:lnTo>
                  <a:lnTo>
                    <a:pt x="0" y="3797300"/>
                  </a:lnTo>
                  <a:close/>
                </a:path>
              </a:pathLst>
            </a:custGeom>
            <a:solidFill>
              <a:srgbClr val="FFFFFF">
                <a:alpha val="3922"/>
              </a:srgbClr>
            </a:solidFill>
          </p:spPr>
        </p:sp>
      </p:grpSp>
      <p:sp>
        <p:nvSpPr>
          <p:cNvPr name="TextBox 20" id="20"/>
          <p:cNvSpPr txBox="true"/>
          <p:nvPr/>
        </p:nvSpPr>
        <p:spPr>
          <a:xfrm rot="0">
            <a:off x="8046244" y="4365426"/>
            <a:ext cx="4260056" cy="5048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Hidden Layers</a:t>
            </a:r>
          </a:p>
        </p:txBody>
      </p:sp>
      <p:sp>
        <p:nvSpPr>
          <p:cNvPr name="TextBox 21" id="21"/>
          <p:cNvSpPr txBox="true"/>
          <p:nvPr/>
        </p:nvSpPr>
        <p:spPr>
          <a:xfrm rot="0">
            <a:off x="12839700" y="4365426"/>
            <a:ext cx="4260056" cy="26003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Three dense layers, each containing 64, 128, and 64 neurons, respectively, using ReLU (Rectified Linear Unit) as the activation function to introduce non-linearity.</a:t>
            </a:r>
          </a:p>
        </p:txBody>
      </p:sp>
      <p:grpSp>
        <p:nvGrpSpPr>
          <p:cNvPr name="Group 22" id="22"/>
          <p:cNvGrpSpPr/>
          <p:nvPr/>
        </p:nvGrpSpPr>
        <p:grpSpPr>
          <a:xfrm rot="0">
            <a:off x="7784306" y="7132439"/>
            <a:ext cx="9577388" cy="2428875"/>
            <a:chOff x="0" y="0"/>
            <a:chExt cx="12769850" cy="3238500"/>
          </a:xfrm>
        </p:grpSpPr>
        <p:sp>
          <p:nvSpPr>
            <p:cNvPr name="Freeform 23" id="23"/>
            <p:cNvSpPr/>
            <p:nvPr/>
          </p:nvSpPr>
          <p:spPr>
            <a:xfrm flipH="false" flipV="false" rot="0">
              <a:off x="0" y="0"/>
              <a:ext cx="12769850" cy="3238500"/>
            </a:xfrm>
            <a:custGeom>
              <a:avLst/>
              <a:gdLst/>
              <a:ahLst/>
              <a:cxnLst/>
              <a:rect r="r" b="b" t="t" l="l"/>
              <a:pathLst>
                <a:path h="3238500" w="12769850">
                  <a:moveTo>
                    <a:pt x="0" y="0"/>
                  </a:moveTo>
                  <a:lnTo>
                    <a:pt x="12769850" y="0"/>
                  </a:lnTo>
                  <a:lnTo>
                    <a:pt x="12769850" y="3238500"/>
                  </a:lnTo>
                  <a:lnTo>
                    <a:pt x="0" y="3238500"/>
                  </a:lnTo>
                  <a:close/>
                </a:path>
              </a:pathLst>
            </a:custGeom>
            <a:solidFill>
              <a:srgbClr val="000000">
                <a:alpha val="3922"/>
              </a:srgbClr>
            </a:solidFill>
          </p:spPr>
        </p:sp>
      </p:grpSp>
      <p:sp>
        <p:nvSpPr>
          <p:cNvPr name="TextBox 24" id="24"/>
          <p:cNvSpPr txBox="true"/>
          <p:nvPr/>
        </p:nvSpPr>
        <p:spPr>
          <a:xfrm rot="0">
            <a:off x="8046244" y="7213401"/>
            <a:ext cx="4260056" cy="5048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Output Layer</a:t>
            </a:r>
          </a:p>
        </p:txBody>
      </p:sp>
      <p:sp>
        <p:nvSpPr>
          <p:cNvPr name="TextBox 25" id="25"/>
          <p:cNvSpPr txBox="true"/>
          <p:nvPr/>
        </p:nvSpPr>
        <p:spPr>
          <a:xfrm rot="0">
            <a:off x="12839700" y="7213401"/>
            <a:ext cx="4260056" cy="2181225"/>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The output layer includes seven nodes corresponding to the seven weather variables, allowing for simultaneous prediction of all 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Freeform 6" id="6" descr="preencoded.png"/>
          <p:cNvSpPr/>
          <p:nvPr/>
        </p:nvSpPr>
        <p:spPr>
          <a:xfrm flipH="false" flipV="false" rot="0">
            <a:off x="0" y="0"/>
            <a:ext cx="18288000" cy="3277046"/>
          </a:xfrm>
          <a:custGeom>
            <a:avLst/>
            <a:gdLst/>
            <a:ahLst/>
            <a:cxnLst/>
            <a:rect r="r" b="b" t="t" l="l"/>
            <a:pathLst>
              <a:path h="3277046" w="18288000">
                <a:moveTo>
                  <a:pt x="0" y="0"/>
                </a:moveTo>
                <a:lnTo>
                  <a:pt x="18288000" y="0"/>
                </a:lnTo>
                <a:lnTo>
                  <a:pt x="18288000" y="3277046"/>
                </a:lnTo>
                <a:lnTo>
                  <a:pt x="0" y="3277046"/>
                </a:lnTo>
                <a:lnTo>
                  <a:pt x="0" y="0"/>
                </a:lnTo>
                <a:close/>
              </a:path>
            </a:pathLst>
          </a:custGeom>
          <a:blipFill>
            <a:blip r:embed="rId3"/>
            <a:stretch>
              <a:fillRect l="-6" t="0" r="-6" b="0"/>
            </a:stretch>
          </a:blipFill>
        </p:spPr>
      </p:sp>
      <p:sp>
        <p:nvSpPr>
          <p:cNvPr name="TextBox 7" id="7"/>
          <p:cNvSpPr txBox="true"/>
          <p:nvPr/>
        </p:nvSpPr>
        <p:spPr>
          <a:xfrm rot="0">
            <a:off x="917525" y="4144119"/>
            <a:ext cx="9106644" cy="876449"/>
          </a:xfrm>
          <a:prstGeom prst="rect">
            <a:avLst/>
          </a:prstGeom>
        </p:spPr>
        <p:txBody>
          <a:bodyPr anchor="t" rtlCol="false" tIns="0" lIns="0" bIns="0" rIns="0">
            <a:spAutoFit/>
          </a:bodyPr>
          <a:lstStyle/>
          <a:p>
            <a:pPr algn="l">
              <a:lnSpc>
                <a:spcPts val="6437"/>
              </a:lnSpc>
            </a:pPr>
            <a:r>
              <a:rPr lang="en-US" sz="5125">
                <a:solidFill>
                  <a:srgbClr val="EFD5FA"/>
                </a:solidFill>
                <a:latin typeface="Arimo"/>
                <a:ea typeface="Arimo"/>
                <a:cs typeface="Arimo"/>
                <a:sym typeface="Arimo"/>
              </a:rPr>
              <a:t>Model Training and Evaluation</a:t>
            </a:r>
          </a:p>
        </p:txBody>
      </p:sp>
      <p:sp>
        <p:nvSpPr>
          <p:cNvPr name="Freeform 8" id="8" descr="preencoded.png"/>
          <p:cNvSpPr/>
          <p:nvPr/>
        </p:nvSpPr>
        <p:spPr>
          <a:xfrm flipH="false" flipV="false" rot="0">
            <a:off x="917525" y="5413772"/>
            <a:ext cx="5484316" cy="1048642"/>
          </a:xfrm>
          <a:custGeom>
            <a:avLst/>
            <a:gdLst/>
            <a:ahLst/>
            <a:cxnLst/>
            <a:rect r="r" b="b" t="t" l="l"/>
            <a:pathLst>
              <a:path h="1048642" w="5484316">
                <a:moveTo>
                  <a:pt x="0" y="0"/>
                </a:moveTo>
                <a:lnTo>
                  <a:pt x="5484316" y="0"/>
                </a:lnTo>
                <a:lnTo>
                  <a:pt x="5484316" y="1048643"/>
                </a:lnTo>
                <a:lnTo>
                  <a:pt x="0" y="1048643"/>
                </a:lnTo>
                <a:lnTo>
                  <a:pt x="0" y="0"/>
                </a:lnTo>
                <a:close/>
              </a:path>
            </a:pathLst>
          </a:custGeom>
          <a:blipFill>
            <a:blip r:embed="rId4"/>
            <a:stretch>
              <a:fillRect l="-61" t="0" r="-61" b="0"/>
            </a:stretch>
          </a:blipFill>
        </p:spPr>
      </p:sp>
      <p:sp>
        <p:nvSpPr>
          <p:cNvPr name="TextBox 9" id="9"/>
          <p:cNvSpPr txBox="true"/>
          <p:nvPr/>
        </p:nvSpPr>
        <p:spPr>
          <a:xfrm rot="0">
            <a:off x="1179611" y="6836569"/>
            <a:ext cx="3416350" cy="428625"/>
          </a:xfrm>
          <a:prstGeom prst="rect">
            <a:avLst/>
          </a:prstGeom>
        </p:spPr>
        <p:txBody>
          <a:bodyPr anchor="t" rtlCol="false" tIns="0" lIns="0" bIns="0" rIns="0">
            <a:spAutoFit/>
          </a:bodyPr>
          <a:lstStyle/>
          <a:p>
            <a:pPr algn="l">
              <a:lnSpc>
                <a:spcPts val="3187"/>
              </a:lnSpc>
            </a:pPr>
            <a:r>
              <a:rPr lang="en-US" sz="2562">
                <a:solidFill>
                  <a:srgbClr val="C7CDD6"/>
                </a:solidFill>
                <a:latin typeface="Arimo"/>
                <a:ea typeface="Arimo"/>
                <a:cs typeface="Arimo"/>
                <a:sym typeface="Arimo"/>
              </a:rPr>
              <a:t>Training Configuration</a:t>
            </a:r>
          </a:p>
        </p:txBody>
      </p:sp>
      <p:sp>
        <p:nvSpPr>
          <p:cNvPr name="TextBox 10" id="10"/>
          <p:cNvSpPr txBox="true"/>
          <p:nvPr/>
        </p:nvSpPr>
        <p:spPr>
          <a:xfrm rot="0">
            <a:off x="1179611" y="7336631"/>
            <a:ext cx="4960144" cy="1763911"/>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The model was trained over 100 epochs with a batch size of 32, ensuring a balance between speed and learning efficiency.</a:t>
            </a:r>
          </a:p>
        </p:txBody>
      </p:sp>
      <p:sp>
        <p:nvSpPr>
          <p:cNvPr name="Freeform 11" id="11" descr="preencoded.png"/>
          <p:cNvSpPr/>
          <p:nvPr/>
        </p:nvSpPr>
        <p:spPr>
          <a:xfrm flipH="false" flipV="false" rot="0">
            <a:off x="6401841" y="5413772"/>
            <a:ext cx="5484316" cy="1048642"/>
          </a:xfrm>
          <a:custGeom>
            <a:avLst/>
            <a:gdLst/>
            <a:ahLst/>
            <a:cxnLst/>
            <a:rect r="r" b="b" t="t" l="l"/>
            <a:pathLst>
              <a:path h="1048642" w="5484316">
                <a:moveTo>
                  <a:pt x="0" y="0"/>
                </a:moveTo>
                <a:lnTo>
                  <a:pt x="5484316" y="0"/>
                </a:lnTo>
                <a:lnTo>
                  <a:pt x="5484316" y="1048643"/>
                </a:lnTo>
                <a:lnTo>
                  <a:pt x="0" y="1048643"/>
                </a:lnTo>
                <a:lnTo>
                  <a:pt x="0" y="0"/>
                </a:lnTo>
                <a:close/>
              </a:path>
            </a:pathLst>
          </a:custGeom>
          <a:blipFill>
            <a:blip r:embed="rId5"/>
            <a:stretch>
              <a:fillRect l="-61" t="0" r="-61" b="0"/>
            </a:stretch>
          </a:blipFill>
        </p:spPr>
      </p:sp>
      <p:sp>
        <p:nvSpPr>
          <p:cNvPr name="TextBox 12" id="12"/>
          <p:cNvSpPr txBox="true"/>
          <p:nvPr/>
        </p:nvSpPr>
        <p:spPr>
          <a:xfrm rot="0">
            <a:off x="6663929" y="6836569"/>
            <a:ext cx="3277046" cy="428625"/>
          </a:xfrm>
          <a:prstGeom prst="rect">
            <a:avLst/>
          </a:prstGeom>
        </p:spPr>
        <p:txBody>
          <a:bodyPr anchor="t" rtlCol="false" tIns="0" lIns="0" bIns="0" rIns="0">
            <a:spAutoFit/>
          </a:bodyPr>
          <a:lstStyle/>
          <a:p>
            <a:pPr algn="l">
              <a:lnSpc>
                <a:spcPts val="3187"/>
              </a:lnSpc>
            </a:pPr>
            <a:r>
              <a:rPr lang="en-US" sz="2562">
                <a:solidFill>
                  <a:srgbClr val="C7CDD6"/>
                </a:solidFill>
                <a:latin typeface="Arimo"/>
                <a:ea typeface="Arimo"/>
                <a:cs typeface="Arimo"/>
                <a:sym typeface="Arimo"/>
              </a:rPr>
              <a:t>Evaluation Metrics</a:t>
            </a:r>
          </a:p>
        </p:txBody>
      </p:sp>
      <p:sp>
        <p:nvSpPr>
          <p:cNvPr name="TextBox 13" id="13"/>
          <p:cNvSpPr txBox="true"/>
          <p:nvPr/>
        </p:nvSpPr>
        <p:spPr>
          <a:xfrm rot="0">
            <a:off x="6663929" y="7336631"/>
            <a:ext cx="4960144" cy="1763911"/>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Mean Squared Error (MSE) and Root Mean Squared Error (RMSE) provided insights into the accuracy of each predicted weather variable.</a:t>
            </a:r>
          </a:p>
        </p:txBody>
      </p:sp>
      <p:sp>
        <p:nvSpPr>
          <p:cNvPr name="Freeform 14" id="14" descr="preencoded.png"/>
          <p:cNvSpPr/>
          <p:nvPr/>
        </p:nvSpPr>
        <p:spPr>
          <a:xfrm flipH="false" flipV="false" rot="0">
            <a:off x="11886159" y="5413772"/>
            <a:ext cx="5484316" cy="1048642"/>
          </a:xfrm>
          <a:custGeom>
            <a:avLst/>
            <a:gdLst/>
            <a:ahLst/>
            <a:cxnLst/>
            <a:rect r="r" b="b" t="t" l="l"/>
            <a:pathLst>
              <a:path h="1048642" w="5484316">
                <a:moveTo>
                  <a:pt x="0" y="0"/>
                </a:moveTo>
                <a:lnTo>
                  <a:pt x="5484316" y="0"/>
                </a:lnTo>
                <a:lnTo>
                  <a:pt x="5484316" y="1048643"/>
                </a:lnTo>
                <a:lnTo>
                  <a:pt x="0" y="1048643"/>
                </a:lnTo>
                <a:lnTo>
                  <a:pt x="0" y="0"/>
                </a:lnTo>
                <a:close/>
              </a:path>
            </a:pathLst>
          </a:custGeom>
          <a:blipFill>
            <a:blip r:embed="rId6"/>
            <a:stretch>
              <a:fillRect l="-61" t="0" r="-61" b="0"/>
            </a:stretch>
          </a:blipFill>
        </p:spPr>
      </p:sp>
      <p:sp>
        <p:nvSpPr>
          <p:cNvPr name="TextBox 15" id="15"/>
          <p:cNvSpPr txBox="true"/>
          <p:nvPr/>
        </p:nvSpPr>
        <p:spPr>
          <a:xfrm rot="0">
            <a:off x="12148245" y="6836569"/>
            <a:ext cx="4767262" cy="428625"/>
          </a:xfrm>
          <a:prstGeom prst="rect">
            <a:avLst/>
          </a:prstGeom>
        </p:spPr>
        <p:txBody>
          <a:bodyPr anchor="t" rtlCol="false" tIns="0" lIns="0" bIns="0" rIns="0">
            <a:spAutoFit/>
          </a:bodyPr>
          <a:lstStyle/>
          <a:p>
            <a:pPr algn="l">
              <a:lnSpc>
                <a:spcPts val="3187"/>
              </a:lnSpc>
            </a:pPr>
            <a:r>
              <a:rPr lang="en-US" sz="2562">
                <a:solidFill>
                  <a:srgbClr val="C7CDD6"/>
                </a:solidFill>
                <a:latin typeface="Arimo"/>
                <a:ea typeface="Arimo"/>
                <a:cs typeface="Arimo"/>
                <a:sym typeface="Arimo"/>
              </a:rPr>
              <a:t>Validation and Cross-Validation</a:t>
            </a:r>
          </a:p>
        </p:txBody>
      </p:sp>
      <p:sp>
        <p:nvSpPr>
          <p:cNvPr name="TextBox 16" id="16"/>
          <p:cNvSpPr txBox="true"/>
          <p:nvPr/>
        </p:nvSpPr>
        <p:spPr>
          <a:xfrm rot="0">
            <a:off x="12148245" y="7336631"/>
            <a:ext cx="4960144" cy="1763911"/>
          </a:xfrm>
          <a:prstGeom prst="rect">
            <a:avLst/>
          </a:prstGeom>
        </p:spPr>
        <p:txBody>
          <a:bodyPr anchor="t" rtlCol="false" tIns="0" lIns="0" bIns="0" rIns="0">
            <a:spAutoFit/>
          </a:bodyPr>
          <a:lstStyle/>
          <a:p>
            <a:pPr algn="l">
              <a:lnSpc>
                <a:spcPts val="3249"/>
              </a:lnSpc>
            </a:pPr>
            <a:r>
              <a:rPr lang="en-US" sz="2062">
                <a:solidFill>
                  <a:srgbClr val="C7CDD6"/>
                </a:solidFill>
                <a:latin typeface="Inter"/>
                <a:ea typeface="Inter"/>
                <a:cs typeface="Inter"/>
                <a:sym typeface="Inter"/>
              </a:rPr>
              <a:t>Cross-validation was performed by dividing the data into training and validation sets across multiple folds to ensure robustness.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Freeform 6" id="6" descr="preencoded.png"/>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sp>
        <p:nvSpPr>
          <p:cNvPr name="Freeform 7" id="7"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4"/>
            <a:stretch>
              <a:fillRect l="0" t="0" r="0" b="0"/>
            </a:stretch>
          </a:blipFill>
        </p:spPr>
      </p:sp>
      <p:sp>
        <p:nvSpPr>
          <p:cNvPr name="TextBox 8" id="8"/>
          <p:cNvSpPr txBox="true"/>
          <p:nvPr/>
        </p:nvSpPr>
        <p:spPr>
          <a:xfrm rot="0">
            <a:off x="992238" y="1804690"/>
            <a:ext cx="7088237" cy="943124"/>
          </a:xfrm>
          <a:prstGeom prst="rect">
            <a:avLst/>
          </a:prstGeom>
        </p:spPr>
        <p:txBody>
          <a:bodyPr anchor="t" rtlCol="false" tIns="0" lIns="0" bIns="0" rIns="0">
            <a:spAutoFit/>
          </a:bodyPr>
          <a:lstStyle/>
          <a:p>
            <a:pPr algn="l">
              <a:lnSpc>
                <a:spcPts val="6937"/>
              </a:lnSpc>
            </a:pPr>
            <a:r>
              <a:rPr lang="en-US" sz="5562">
                <a:solidFill>
                  <a:srgbClr val="EFD5FA"/>
                </a:solidFill>
                <a:latin typeface="Arimo"/>
                <a:ea typeface="Arimo"/>
                <a:cs typeface="Arimo"/>
                <a:sym typeface="Arimo"/>
              </a:rPr>
              <a:t>Results and Analysis</a:t>
            </a:r>
          </a:p>
        </p:txBody>
      </p:sp>
      <p:grpSp>
        <p:nvGrpSpPr>
          <p:cNvPr name="Group 9" id="9"/>
          <p:cNvGrpSpPr/>
          <p:nvPr/>
        </p:nvGrpSpPr>
        <p:grpSpPr>
          <a:xfrm rot="0">
            <a:off x="992238" y="3173016"/>
            <a:ext cx="4581079" cy="5251996"/>
            <a:chOff x="0" y="0"/>
            <a:chExt cx="6108105" cy="7002662"/>
          </a:xfrm>
        </p:grpSpPr>
        <p:sp>
          <p:nvSpPr>
            <p:cNvPr name="Freeform 10" id="10"/>
            <p:cNvSpPr/>
            <p:nvPr/>
          </p:nvSpPr>
          <p:spPr>
            <a:xfrm flipH="false" flipV="false" rot="0">
              <a:off x="0" y="0"/>
              <a:ext cx="6108065" cy="7002653"/>
            </a:xfrm>
            <a:custGeom>
              <a:avLst/>
              <a:gdLst/>
              <a:ahLst/>
              <a:cxnLst/>
              <a:rect r="r" b="b" t="t" l="l"/>
              <a:pathLst>
                <a:path h="7002653" w="6108065">
                  <a:moveTo>
                    <a:pt x="0" y="56642"/>
                  </a:moveTo>
                  <a:cubicBezTo>
                    <a:pt x="0" y="25400"/>
                    <a:pt x="25400" y="0"/>
                    <a:pt x="56642" y="0"/>
                  </a:cubicBezTo>
                  <a:lnTo>
                    <a:pt x="6051423" y="0"/>
                  </a:lnTo>
                  <a:cubicBezTo>
                    <a:pt x="6082665" y="0"/>
                    <a:pt x="6108065" y="25400"/>
                    <a:pt x="6108065" y="56642"/>
                  </a:cubicBezTo>
                  <a:lnTo>
                    <a:pt x="6108065" y="6946011"/>
                  </a:lnTo>
                  <a:cubicBezTo>
                    <a:pt x="6108065" y="6977253"/>
                    <a:pt x="6082665" y="7002653"/>
                    <a:pt x="6051423" y="7002653"/>
                  </a:cubicBezTo>
                  <a:lnTo>
                    <a:pt x="56642" y="7002653"/>
                  </a:lnTo>
                  <a:cubicBezTo>
                    <a:pt x="25400" y="7002653"/>
                    <a:pt x="0" y="6977253"/>
                    <a:pt x="0" y="6946011"/>
                  </a:cubicBezTo>
                  <a:close/>
                </a:path>
              </a:pathLst>
            </a:custGeom>
            <a:solidFill>
              <a:srgbClr val="434348"/>
            </a:solidFill>
          </p:spPr>
        </p:sp>
      </p:grpSp>
      <p:sp>
        <p:nvSpPr>
          <p:cNvPr name="TextBox 11" id="11"/>
          <p:cNvSpPr txBox="true"/>
          <p:nvPr/>
        </p:nvSpPr>
        <p:spPr>
          <a:xfrm rot="0">
            <a:off x="1275755" y="3418434"/>
            <a:ext cx="3544044" cy="481012"/>
          </a:xfrm>
          <a:prstGeom prst="rect">
            <a:avLst/>
          </a:prstGeom>
        </p:spPr>
        <p:txBody>
          <a:bodyPr anchor="t" rtlCol="false" tIns="0" lIns="0" bIns="0" rIns="0">
            <a:spAutoFit/>
          </a:bodyPr>
          <a:lstStyle/>
          <a:p>
            <a:pPr algn="l">
              <a:lnSpc>
                <a:spcPts val="3437"/>
              </a:lnSpc>
            </a:pPr>
            <a:r>
              <a:rPr lang="en-US" sz="2750">
                <a:solidFill>
                  <a:srgbClr val="C7CDD6"/>
                </a:solidFill>
                <a:latin typeface="Arimo"/>
                <a:ea typeface="Arimo"/>
                <a:cs typeface="Arimo"/>
                <a:sym typeface="Arimo"/>
              </a:rPr>
              <a:t>Prediction Accuracy</a:t>
            </a:r>
          </a:p>
        </p:txBody>
      </p:sp>
      <p:sp>
        <p:nvSpPr>
          <p:cNvPr name="TextBox 12" id="12"/>
          <p:cNvSpPr txBox="true"/>
          <p:nvPr/>
        </p:nvSpPr>
        <p:spPr>
          <a:xfrm rot="0">
            <a:off x="1275755" y="3983831"/>
            <a:ext cx="4014044" cy="3261123"/>
          </a:xfrm>
          <a:prstGeom prst="rect">
            <a:avLst/>
          </a:prstGeom>
        </p:spPr>
        <p:txBody>
          <a:bodyPr anchor="t" rtlCol="false" tIns="0" lIns="0" bIns="0" rIns="0">
            <a:spAutoFit/>
          </a:bodyPr>
          <a:lstStyle/>
          <a:p>
            <a:pPr algn="l">
              <a:lnSpc>
                <a:spcPts val="3562"/>
              </a:lnSpc>
            </a:pPr>
            <a:r>
              <a:rPr lang="en-US" sz="2187">
                <a:solidFill>
                  <a:srgbClr val="C7CDD6"/>
                </a:solidFill>
                <a:latin typeface="Inter"/>
                <a:ea typeface="Inter"/>
                <a:cs typeface="Inter"/>
                <a:sym typeface="Inter"/>
              </a:rPr>
              <a:t>The model achieved satisfactory MSE and RMSE scores across most weather variables, indicating that it successfully learned the patterns in historical weather data.</a:t>
            </a:r>
          </a:p>
        </p:txBody>
      </p:sp>
      <p:grpSp>
        <p:nvGrpSpPr>
          <p:cNvPr name="Group 13" id="13"/>
          <p:cNvGrpSpPr/>
          <p:nvPr/>
        </p:nvGrpSpPr>
        <p:grpSpPr>
          <a:xfrm rot="0">
            <a:off x="5856834" y="3173016"/>
            <a:ext cx="4581079" cy="5251996"/>
            <a:chOff x="0" y="0"/>
            <a:chExt cx="6108105" cy="7002662"/>
          </a:xfrm>
        </p:grpSpPr>
        <p:sp>
          <p:nvSpPr>
            <p:cNvPr name="Freeform 14" id="14"/>
            <p:cNvSpPr/>
            <p:nvPr/>
          </p:nvSpPr>
          <p:spPr>
            <a:xfrm flipH="false" flipV="false" rot="0">
              <a:off x="0" y="0"/>
              <a:ext cx="6108065" cy="7002653"/>
            </a:xfrm>
            <a:custGeom>
              <a:avLst/>
              <a:gdLst/>
              <a:ahLst/>
              <a:cxnLst/>
              <a:rect r="r" b="b" t="t" l="l"/>
              <a:pathLst>
                <a:path h="7002653" w="6108065">
                  <a:moveTo>
                    <a:pt x="0" y="56642"/>
                  </a:moveTo>
                  <a:cubicBezTo>
                    <a:pt x="0" y="25400"/>
                    <a:pt x="25400" y="0"/>
                    <a:pt x="56642" y="0"/>
                  </a:cubicBezTo>
                  <a:lnTo>
                    <a:pt x="6051423" y="0"/>
                  </a:lnTo>
                  <a:cubicBezTo>
                    <a:pt x="6082665" y="0"/>
                    <a:pt x="6108065" y="25400"/>
                    <a:pt x="6108065" y="56642"/>
                  </a:cubicBezTo>
                  <a:lnTo>
                    <a:pt x="6108065" y="6946011"/>
                  </a:lnTo>
                  <a:cubicBezTo>
                    <a:pt x="6108065" y="6977253"/>
                    <a:pt x="6082665" y="7002653"/>
                    <a:pt x="6051423" y="7002653"/>
                  </a:cubicBezTo>
                  <a:lnTo>
                    <a:pt x="56642" y="7002653"/>
                  </a:lnTo>
                  <a:cubicBezTo>
                    <a:pt x="25400" y="7002653"/>
                    <a:pt x="0" y="6977253"/>
                    <a:pt x="0" y="6946011"/>
                  </a:cubicBezTo>
                  <a:close/>
                </a:path>
              </a:pathLst>
            </a:custGeom>
            <a:solidFill>
              <a:srgbClr val="434348"/>
            </a:solidFill>
          </p:spPr>
        </p:sp>
      </p:grpSp>
      <p:sp>
        <p:nvSpPr>
          <p:cNvPr name="TextBox 15" id="15"/>
          <p:cNvSpPr txBox="true"/>
          <p:nvPr/>
        </p:nvSpPr>
        <p:spPr>
          <a:xfrm rot="0">
            <a:off x="6140351" y="3418434"/>
            <a:ext cx="4014044" cy="923925"/>
          </a:xfrm>
          <a:prstGeom prst="rect">
            <a:avLst/>
          </a:prstGeom>
        </p:spPr>
        <p:txBody>
          <a:bodyPr anchor="t" rtlCol="false" tIns="0" lIns="0" bIns="0" rIns="0">
            <a:spAutoFit/>
          </a:bodyPr>
          <a:lstStyle/>
          <a:p>
            <a:pPr algn="l">
              <a:lnSpc>
                <a:spcPts val="3437"/>
              </a:lnSpc>
            </a:pPr>
            <a:r>
              <a:rPr lang="en-US" sz="2750">
                <a:solidFill>
                  <a:srgbClr val="C7CDD6"/>
                </a:solidFill>
                <a:latin typeface="Arimo"/>
                <a:ea typeface="Arimo"/>
                <a:cs typeface="Arimo"/>
                <a:sym typeface="Arimo"/>
              </a:rPr>
              <a:t>Climate Change Detection</a:t>
            </a:r>
          </a:p>
        </p:txBody>
      </p:sp>
      <p:sp>
        <p:nvSpPr>
          <p:cNvPr name="TextBox 16" id="16"/>
          <p:cNvSpPr txBox="true"/>
          <p:nvPr/>
        </p:nvSpPr>
        <p:spPr>
          <a:xfrm rot="0">
            <a:off x="6140351" y="4426744"/>
            <a:ext cx="4014044" cy="3714750"/>
          </a:xfrm>
          <a:prstGeom prst="rect">
            <a:avLst/>
          </a:prstGeom>
        </p:spPr>
        <p:txBody>
          <a:bodyPr anchor="t" rtlCol="false" tIns="0" lIns="0" bIns="0" rIns="0">
            <a:spAutoFit/>
          </a:bodyPr>
          <a:lstStyle/>
          <a:p>
            <a:pPr algn="l">
              <a:lnSpc>
                <a:spcPts val="3562"/>
              </a:lnSpc>
            </a:pPr>
            <a:r>
              <a:rPr lang="en-US" sz="2187">
                <a:solidFill>
                  <a:srgbClr val="C7CDD6"/>
                </a:solidFill>
                <a:latin typeface="Inter"/>
                <a:ea typeface="Inter"/>
                <a:cs typeface="Inter"/>
                <a:sym typeface="Inter"/>
              </a:rPr>
              <a:t>By comparing predictions with historical weather patterns, trends in temperature, precipitation, and other variables showed significant deviations, suggesting possible signs of climate change.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8171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42429"/>
            </a:solidFill>
          </p:spPr>
        </p:sp>
      </p:grpSp>
      <p:sp>
        <p:nvSpPr>
          <p:cNvPr name="TextBox 6" id="6"/>
          <p:cNvSpPr txBox="true"/>
          <p:nvPr/>
        </p:nvSpPr>
        <p:spPr>
          <a:xfrm rot="0">
            <a:off x="5531495" y="598736"/>
            <a:ext cx="6117580" cy="812304"/>
          </a:xfrm>
          <a:prstGeom prst="rect">
            <a:avLst/>
          </a:prstGeom>
        </p:spPr>
        <p:txBody>
          <a:bodyPr anchor="t" rtlCol="false" tIns="0" lIns="0" bIns="0" rIns="0">
            <a:spAutoFit/>
          </a:bodyPr>
          <a:lstStyle/>
          <a:p>
            <a:pPr algn="l">
              <a:lnSpc>
                <a:spcPts val="6000"/>
              </a:lnSpc>
            </a:pPr>
            <a:r>
              <a:rPr lang="en-US" sz="4812">
                <a:solidFill>
                  <a:srgbClr val="EFD5FA"/>
                </a:solidFill>
                <a:latin typeface="Arimo"/>
                <a:ea typeface="Arimo"/>
                <a:cs typeface="Arimo"/>
                <a:sym typeface="Arimo"/>
              </a:rPr>
              <a:t>Conclusion</a:t>
            </a:r>
          </a:p>
        </p:txBody>
      </p:sp>
      <p:sp>
        <p:nvSpPr>
          <p:cNvPr name="Freeform 7" id="7" descr="preencoded.png"/>
          <p:cNvSpPr/>
          <p:nvPr/>
        </p:nvSpPr>
        <p:spPr>
          <a:xfrm flipH="false" flipV="false" rot="0">
            <a:off x="856357" y="1804541"/>
            <a:ext cx="611684" cy="611684"/>
          </a:xfrm>
          <a:custGeom>
            <a:avLst/>
            <a:gdLst/>
            <a:ahLst/>
            <a:cxnLst/>
            <a:rect r="r" b="b" t="t" l="l"/>
            <a:pathLst>
              <a:path h="611684" w="611684">
                <a:moveTo>
                  <a:pt x="0" y="0"/>
                </a:moveTo>
                <a:lnTo>
                  <a:pt x="611684" y="0"/>
                </a:lnTo>
                <a:lnTo>
                  <a:pt x="611684" y="611684"/>
                </a:lnTo>
                <a:lnTo>
                  <a:pt x="0" y="611684"/>
                </a:lnTo>
                <a:lnTo>
                  <a:pt x="0" y="0"/>
                </a:lnTo>
                <a:close/>
              </a:path>
            </a:pathLst>
          </a:custGeom>
          <a:blipFill>
            <a:blip r:embed="rId3"/>
            <a:stretch>
              <a:fillRect l="0" t="0" r="0" b="0"/>
            </a:stretch>
          </a:blipFill>
        </p:spPr>
      </p:sp>
      <p:sp>
        <p:nvSpPr>
          <p:cNvPr name="TextBox 8" id="8"/>
          <p:cNvSpPr txBox="true"/>
          <p:nvPr/>
        </p:nvSpPr>
        <p:spPr>
          <a:xfrm rot="0">
            <a:off x="856357" y="2632323"/>
            <a:ext cx="3058716" cy="410766"/>
          </a:xfrm>
          <a:prstGeom prst="rect">
            <a:avLst/>
          </a:prstGeom>
        </p:spPr>
        <p:txBody>
          <a:bodyPr anchor="t" rtlCol="false" tIns="0" lIns="0" bIns="0" rIns="0">
            <a:spAutoFit/>
          </a:bodyPr>
          <a:lstStyle/>
          <a:p>
            <a:pPr algn="l">
              <a:lnSpc>
                <a:spcPts val="3000"/>
              </a:lnSpc>
            </a:pPr>
            <a:r>
              <a:rPr lang="en-US" sz="2375">
                <a:solidFill>
                  <a:srgbClr val="C7CDD6"/>
                </a:solidFill>
                <a:latin typeface="Arimo"/>
                <a:ea typeface="Arimo"/>
                <a:cs typeface="Arimo"/>
                <a:sym typeface="Arimo"/>
              </a:rPr>
              <a:t>Summary</a:t>
            </a:r>
          </a:p>
        </p:txBody>
      </p:sp>
      <p:sp>
        <p:nvSpPr>
          <p:cNvPr name="TextBox 9" id="9"/>
          <p:cNvSpPr txBox="true"/>
          <p:nvPr/>
        </p:nvSpPr>
        <p:spPr>
          <a:xfrm rot="0">
            <a:off x="856357" y="3113634"/>
            <a:ext cx="4675138" cy="2816126"/>
          </a:xfrm>
          <a:prstGeom prst="rect">
            <a:avLst/>
          </a:prstGeom>
        </p:spPr>
        <p:txBody>
          <a:bodyPr anchor="t" rtlCol="false" tIns="0" lIns="0" bIns="0" rIns="0">
            <a:spAutoFit/>
          </a:bodyPr>
          <a:lstStyle/>
          <a:p>
            <a:pPr algn="l">
              <a:lnSpc>
                <a:spcPts val="3062"/>
              </a:lnSpc>
            </a:pPr>
            <a:r>
              <a:rPr lang="en-US" sz="1874">
                <a:solidFill>
                  <a:srgbClr val="C7CDD6"/>
                </a:solidFill>
                <a:latin typeface="Inter"/>
                <a:ea typeface="Inter"/>
                <a:cs typeface="Inter"/>
                <a:sym typeface="Inter"/>
              </a:rPr>
              <a:t>The ANN-based weather prediction model successfully identified key indicators of climate change, capturing trends across multiple weather variables using historical and recent data from various airport meteorological stations.</a:t>
            </a:r>
          </a:p>
        </p:txBody>
      </p:sp>
      <p:sp>
        <p:nvSpPr>
          <p:cNvPr name="Freeform 10" id="10" descr="preencoded.png"/>
          <p:cNvSpPr/>
          <p:nvPr/>
        </p:nvSpPr>
        <p:spPr>
          <a:xfrm flipH="false" flipV="false" rot="0">
            <a:off x="5898505" y="1804541"/>
            <a:ext cx="611684" cy="611684"/>
          </a:xfrm>
          <a:custGeom>
            <a:avLst/>
            <a:gdLst/>
            <a:ahLst/>
            <a:cxnLst/>
            <a:rect r="r" b="b" t="t" l="l"/>
            <a:pathLst>
              <a:path h="611684" w="611684">
                <a:moveTo>
                  <a:pt x="0" y="0"/>
                </a:moveTo>
                <a:lnTo>
                  <a:pt x="611684" y="0"/>
                </a:lnTo>
                <a:lnTo>
                  <a:pt x="611684" y="611684"/>
                </a:lnTo>
                <a:lnTo>
                  <a:pt x="0" y="611684"/>
                </a:lnTo>
                <a:lnTo>
                  <a:pt x="0" y="0"/>
                </a:lnTo>
                <a:close/>
              </a:path>
            </a:pathLst>
          </a:custGeom>
          <a:blipFill>
            <a:blip r:embed="rId4"/>
            <a:stretch>
              <a:fillRect l="0" t="0" r="0" b="0"/>
            </a:stretch>
          </a:blipFill>
        </p:spPr>
      </p:sp>
      <p:sp>
        <p:nvSpPr>
          <p:cNvPr name="TextBox 11" id="11"/>
          <p:cNvSpPr txBox="true"/>
          <p:nvPr/>
        </p:nvSpPr>
        <p:spPr>
          <a:xfrm rot="0">
            <a:off x="5898505" y="2632323"/>
            <a:ext cx="3058716" cy="410766"/>
          </a:xfrm>
          <a:prstGeom prst="rect">
            <a:avLst/>
          </a:prstGeom>
        </p:spPr>
        <p:txBody>
          <a:bodyPr anchor="t" rtlCol="false" tIns="0" lIns="0" bIns="0" rIns="0">
            <a:spAutoFit/>
          </a:bodyPr>
          <a:lstStyle/>
          <a:p>
            <a:pPr algn="l">
              <a:lnSpc>
                <a:spcPts val="3000"/>
              </a:lnSpc>
            </a:pPr>
            <a:r>
              <a:rPr lang="en-US" sz="2375">
                <a:solidFill>
                  <a:srgbClr val="C7CDD6"/>
                </a:solidFill>
                <a:latin typeface="Arimo"/>
                <a:ea typeface="Arimo"/>
                <a:cs typeface="Arimo"/>
                <a:sym typeface="Arimo"/>
              </a:rPr>
              <a:t>Model Strengths</a:t>
            </a:r>
          </a:p>
        </p:txBody>
      </p:sp>
      <p:sp>
        <p:nvSpPr>
          <p:cNvPr name="TextBox 12" id="12"/>
          <p:cNvSpPr txBox="true"/>
          <p:nvPr/>
        </p:nvSpPr>
        <p:spPr>
          <a:xfrm rot="0">
            <a:off x="5898505" y="3113634"/>
            <a:ext cx="4675138" cy="1641872"/>
          </a:xfrm>
          <a:prstGeom prst="rect">
            <a:avLst/>
          </a:prstGeom>
        </p:spPr>
        <p:txBody>
          <a:bodyPr anchor="t" rtlCol="false" tIns="0" lIns="0" bIns="0" rIns="0">
            <a:spAutoFit/>
          </a:bodyPr>
          <a:lstStyle/>
          <a:p>
            <a:pPr algn="l">
              <a:lnSpc>
                <a:spcPts val="3062"/>
              </a:lnSpc>
            </a:pPr>
            <a:r>
              <a:rPr lang="en-US" sz="1874">
                <a:solidFill>
                  <a:srgbClr val="C7CDD6"/>
                </a:solidFill>
                <a:latin typeface="Inter"/>
                <a:ea typeface="Inter"/>
                <a:cs typeface="Inter"/>
                <a:sym typeface="Inter"/>
              </a:rPr>
              <a:t>Ability to predict multiple weather variables simultaneously. Adaptability to various weather datasets with inconsistent time intervals.</a:t>
            </a:r>
          </a:p>
        </p:txBody>
      </p:sp>
      <p:sp>
        <p:nvSpPr>
          <p:cNvPr name="Freeform 13" id="13" descr="preencoded.png"/>
          <p:cNvSpPr/>
          <p:nvPr/>
        </p:nvSpPr>
        <p:spPr>
          <a:xfrm flipH="false" flipV="false" rot="0">
            <a:off x="856357" y="6663779"/>
            <a:ext cx="611684" cy="611684"/>
          </a:xfrm>
          <a:custGeom>
            <a:avLst/>
            <a:gdLst/>
            <a:ahLst/>
            <a:cxnLst/>
            <a:rect r="r" b="b" t="t" l="l"/>
            <a:pathLst>
              <a:path h="611684" w="611684">
                <a:moveTo>
                  <a:pt x="0" y="0"/>
                </a:moveTo>
                <a:lnTo>
                  <a:pt x="611684" y="0"/>
                </a:lnTo>
                <a:lnTo>
                  <a:pt x="611684" y="611683"/>
                </a:lnTo>
                <a:lnTo>
                  <a:pt x="0" y="611683"/>
                </a:lnTo>
                <a:lnTo>
                  <a:pt x="0" y="0"/>
                </a:lnTo>
                <a:close/>
              </a:path>
            </a:pathLst>
          </a:custGeom>
          <a:blipFill>
            <a:blip r:embed="rId5"/>
            <a:stretch>
              <a:fillRect l="0" t="0" r="0" b="0"/>
            </a:stretch>
          </a:blipFill>
        </p:spPr>
      </p:sp>
      <p:sp>
        <p:nvSpPr>
          <p:cNvPr name="TextBox 14" id="14"/>
          <p:cNvSpPr txBox="true"/>
          <p:nvPr/>
        </p:nvSpPr>
        <p:spPr>
          <a:xfrm rot="0">
            <a:off x="856357" y="7491561"/>
            <a:ext cx="4031605" cy="410766"/>
          </a:xfrm>
          <a:prstGeom prst="rect">
            <a:avLst/>
          </a:prstGeom>
        </p:spPr>
        <p:txBody>
          <a:bodyPr anchor="t" rtlCol="false" tIns="0" lIns="0" bIns="0" rIns="0">
            <a:spAutoFit/>
          </a:bodyPr>
          <a:lstStyle/>
          <a:p>
            <a:pPr algn="l">
              <a:lnSpc>
                <a:spcPts val="3000"/>
              </a:lnSpc>
            </a:pPr>
            <a:r>
              <a:rPr lang="en-US" sz="2375">
                <a:solidFill>
                  <a:srgbClr val="C7CDD6"/>
                </a:solidFill>
                <a:latin typeface="Arimo"/>
                <a:ea typeface="Arimo"/>
                <a:cs typeface="Arimo"/>
                <a:sym typeface="Arimo"/>
              </a:rPr>
              <a:t>Limitations and Future Work</a:t>
            </a:r>
          </a:p>
        </p:txBody>
      </p:sp>
      <p:sp>
        <p:nvSpPr>
          <p:cNvPr name="TextBox 15" id="15"/>
          <p:cNvSpPr txBox="true"/>
          <p:nvPr/>
        </p:nvSpPr>
        <p:spPr>
          <a:xfrm rot="0">
            <a:off x="856357" y="7972871"/>
            <a:ext cx="4675138" cy="1250454"/>
          </a:xfrm>
          <a:prstGeom prst="rect">
            <a:avLst/>
          </a:prstGeom>
        </p:spPr>
        <p:txBody>
          <a:bodyPr anchor="t" rtlCol="false" tIns="0" lIns="0" bIns="0" rIns="0">
            <a:spAutoFit/>
          </a:bodyPr>
          <a:lstStyle/>
          <a:p>
            <a:pPr algn="l">
              <a:lnSpc>
                <a:spcPts val="3062"/>
              </a:lnSpc>
            </a:pPr>
            <a:r>
              <a:rPr lang="en-US" sz="1874">
                <a:solidFill>
                  <a:srgbClr val="C7CDD6"/>
                </a:solidFill>
                <a:latin typeface="Inter"/>
                <a:ea typeface="Inter"/>
                <a:cs typeface="Inter"/>
                <a:sym typeface="Inter"/>
              </a:rPr>
              <a:t>Time Interval Inconsistencies: Although resampling was applied, variations in data intervals still present limitations.</a:t>
            </a:r>
          </a:p>
        </p:txBody>
      </p:sp>
      <p:sp>
        <p:nvSpPr>
          <p:cNvPr name="Freeform 16" id="16" descr="preencoded.png"/>
          <p:cNvSpPr/>
          <p:nvPr/>
        </p:nvSpPr>
        <p:spPr>
          <a:xfrm flipH="false" flipV="false" rot="0">
            <a:off x="5898505" y="6663779"/>
            <a:ext cx="611684" cy="611684"/>
          </a:xfrm>
          <a:custGeom>
            <a:avLst/>
            <a:gdLst/>
            <a:ahLst/>
            <a:cxnLst/>
            <a:rect r="r" b="b" t="t" l="l"/>
            <a:pathLst>
              <a:path h="611684" w="611684">
                <a:moveTo>
                  <a:pt x="0" y="0"/>
                </a:moveTo>
                <a:lnTo>
                  <a:pt x="611684" y="0"/>
                </a:lnTo>
                <a:lnTo>
                  <a:pt x="611684" y="611683"/>
                </a:lnTo>
                <a:lnTo>
                  <a:pt x="0" y="611683"/>
                </a:lnTo>
                <a:lnTo>
                  <a:pt x="0" y="0"/>
                </a:lnTo>
                <a:close/>
              </a:path>
            </a:pathLst>
          </a:custGeom>
          <a:blipFill>
            <a:blip r:embed="rId6"/>
            <a:stretch>
              <a:fillRect l="0" t="0" r="0" b="0"/>
            </a:stretch>
          </a:blipFill>
        </p:spPr>
      </p:sp>
      <p:sp>
        <p:nvSpPr>
          <p:cNvPr name="TextBox 17" id="17"/>
          <p:cNvSpPr txBox="true"/>
          <p:nvPr/>
        </p:nvSpPr>
        <p:spPr>
          <a:xfrm rot="0">
            <a:off x="5898505" y="7491561"/>
            <a:ext cx="3058716" cy="410766"/>
          </a:xfrm>
          <a:prstGeom prst="rect">
            <a:avLst/>
          </a:prstGeom>
        </p:spPr>
        <p:txBody>
          <a:bodyPr anchor="t" rtlCol="false" tIns="0" lIns="0" bIns="0" rIns="0">
            <a:spAutoFit/>
          </a:bodyPr>
          <a:lstStyle/>
          <a:p>
            <a:pPr algn="l">
              <a:lnSpc>
                <a:spcPts val="3000"/>
              </a:lnSpc>
            </a:pPr>
            <a:r>
              <a:rPr lang="en-US" sz="2375">
                <a:solidFill>
                  <a:srgbClr val="C7CDD6"/>
                </a:solidFill>
                <a:latin typeface="Arimo"/>
                <a:ea typeface="Arimo"/>
                <a:cs typeface="Arimo"/>
                <a:sym typeface="Arimo"/>
              </a:rPr>
              <a:t>Future Work</a:t>
            </a:r>
          </a:p>
        </p:txBody>
      </p:sp>
      <p:sp>
        <p:nvSpPr>
          <p:cNvPr name="TextBox 18" id="18"/>
          <p:cNvSpPr txBox="true"/>
          <p:nvPr/>
        </p:nvSpPr>
        <p:spPr>
          <a:xfrm rot="0">
            <a:off x="5898505" y="7972871"/>
            <a:ext cx="4675138" cy="1641872"/>
          </a:xfrm>
          <a:prstGeom prst="rect">
            <a:avLst/>
          </a:prstGeom>
        </p:spPr>
        <p:txBody>
          <a:bodyPr anchor="t" rtlCol="false" tIns="0" lIns="0" bIns="0" rIns="0">
            <a:spAutoFit/>
          </a:bodyPr>
          <a:lstStyle/>
          <a:p>
            <a:pPr algn="l">
              <a:lnSpc>
                <a:spcPts val="3062"/>
              </a:lnSpc>
            </a:pPr>
            <a:r>
              <a:rPr lang="en-US" sz="1874">
                <a:solidFill>
                  <a:srgbClr val="C7CDD6"/>
                </a:solidFill>
                <a:latin typeface="Inter"/>
                <a:ea typeface="Inter"/>
                <a:cs typeface="Inter"/>
                <a:sym typeface="Inter"/>
              </a:rPr>
              <a:t>Feature Expansion: Additional features such as solar radiation, pressure, and advanced seasonal indicators could enhance predictive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DAGW7_IPZ1M</dc:identifier>
  <dcterms:modified xsi:type="dcterms:W3CDTF">2011-08-01T06:04:30Z</dcterms:modified>
  <cp:revision>1</cp:revision>
  <dc:title>Climate-Change-Prediction-Using-Artificial-Neural-Network-ANN.pptx</dc:title>
</cp:coreProperties>
</file>