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79" r:id="rId5"/>
    <p:sldId id="285" r:id="rId6"/>
    <p:sldId id="280" r:id="rId7"/>
    <p:sldId id="278" r:id="rId8"/>
    <p:sldId id="281" r:id="rId9"/>
    <p:sldId id="282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4BF5C-3DD0-4575-918B-66CA2018D569}" type="datetimeFigureOut">
              <a:rPr lang="en-GB" smtClean="0"/>
              <a:t>12/04/2016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CB71-8548-402E-B90F-340B1334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dev_guide.templates.filters" TargetMode="External"/><Relationship Id="rId2" Type="http://schemas.openxmlformats.org/officeDocument/2006/relationships/hyperlink" Target="http://docs.angularjs.org/guide/direc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ngularjs.org/guide/overview" TargetMode="External"/><Relationship Id="rId4" Type="http://schemas.openxmlformats.org/officeDocument/2006/relationships/hyperlink" Target="http://docs.angularjs.org/tuto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57200"/>
            <a:ext cx="7467600" cy="1143000"/>
          </a:xfrm>
        </p:spPr>
        <p:txBody>
          <a:bodyPr/>
          <a:lstStyle/>
          <a:p>
            <a:r>
              <a:rPr lang="en-US" altLang="en-US" sz="6000">
                <a:latin typeface="Arial" charset="0"/>
              </a:rPr>
              <a:t>Web Technology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286000"/>
            <a:ext cx="5181600" cy="11430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3600" dirty="0" smtClean="0"/>
              <a:t>Part 6:  </a:t>
            </a:r>
            <a:endParaRPr lang="en-US" altLang="en-US" sz="3600" dirty="0"/>
          </a:p>
          <a:p>
            <a:r>
              <a:rPr lang="en-US" altLang="en-US" sz="3600" b="1" dirty="0" smtClean="0">
                <a:solidFill>
                  <a:srgbClr val="003366"/>
                </a:solidFill>
              </a:rPr>
              <a:t>JavaScript Language – p.4</a:t>
            </a:r>
          </a:p>
          <a:p>
            <a:r>
              <a:rPr lang="en-US" altLang="en-US" sz="4500" b="1" dirty="0" smtClean="0">
                <a:solidFill>
                  <a:srgbClr val="003366"/>
                </a:solidFill>
              </a:rPr>
              <a:t>AngularJS - 1 </a:t>
            </a:r>
            <a:endParaRPr kumimoji="0" lang="en-AU" altLang="en-US" sz="36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You can do a lot more with AngularJS</a:t>
            </a:r>
          </a:p>
          <a:p>
            <a:pPr lvl="1"/>
            <a:r>
              <a:rPr lang="en-US" altLang="en-US" sz="2200"/>
              <a:t>Custom directives</a:t>
            </a:r>
          </a:p>
          <a:p>
            <a:pPr lvl="2"/>
            <a:r>
              <a:rPr lang="en-US" altLang="en-US" sz="2000">
                <a:hlinkClick r:id="rId2"/>
              </a:rPr>
              <a:t>http://docs.angularjs.org/guide/directive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2200"/>
              <a:t>Filters</a:t>
            </a:r>
          </a:p>
          <a:p>
            <a:pPr lvl="2"/>
            <a:r>
              <a:rPr lang="en-US" altLang="en-US" sz="2000">
                <a:hlinkClick r:id="rId3"/>
              </a:rPr>
              <a:t>http://docs.angularjs.org/guide/dev_guide.templates.filters</a:t>
            </a:r>
            <a:r>
              <a:rPr lang="en-US" altLang="en-US" sz="2000"/>
              <a:t> </a:t>
            </a:r>
          </a:p>
          <a:p>
            <a:r>
              <a:rPr lang="en-US" altLang="en-US" sz="2700"/>
              <a:t>To learn more:</a:t>
            </a:r>
          </a:p>
          <a:p>
            <a:pPr lvl="1"/>
            <a:r>
              <a:rPr lang="en-US" altLang="en-US" sz="2200"/>
              <a:t>Tutorial: </a:t>
            </a:r>
            <a:r>
              <a:rPr lang="en-US" altLang="en-US" sz="2200">
                <a:hlinkClick r:id="rId4"/>
              </a:rPr>
              <a:t>http://docs.angularjs.org/tutorial</a:t>
            </a:r>
            <a:r>
              <a:rPr lang="en-US" altLang="en-US" sz="2200"/>
              <a:t> </a:t>
            </a:r>
          </a:p>
          <a:p>
            <a:pPr lvl="1"/>
            <a:r>
              <a:rPr lang="en-US" altLang="en-US" sz="2200"/>
              <a:t>Documentation: </a:t>
            </a:r>
            <a:r>
              <a:rPr lang="en-US" altLang="en-US" sz="2200">
                <a:hlinkClick r:id="rId5"/>
              </a:rPr>
              <a:t>http://docs.angularjs.org/guide/overview</a:t>
            </a:r>
            <a:r>
              <a:rPr lang="en-US" altLang="en-US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2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 smtClean="0"/>
              <a:t>AngularJS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124201"/>
            <a:ext cx="7696200" cy="3276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JavaScript framework for creating dynamic web applications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Open Source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GitHub: </a:t>
            </a:r>
            <a:r>
              <a:rPr lang="en-US" altLang="en-US" sz="2000" dirty="0">
                <a:hlinkClick r:id="rId2"/>
              </a:rPr>
              <a:t>https://github.com/angular/angular.js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MIT License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Uses jQuery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jQuery 1.7.1  or above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jQLite</a:t>
            </a:r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219200" y="1434405"/>
            <a:ext cx="69342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800" dirty="0"/>
              <a:t>Developed by Google</a:t>
            </a:r>
          </a:p>
          <a:p>
            <a:r>
              <a:rPr lang="en-GB" sz="2800" dirty="0"/>
              <a:t>Active project with large eco-system</a:t>
            </a:r>
          </a:p>
          <a:p>
            <a:r>
              <a:rPr lang="en-GB" sz="2800" dirty="0"/>
              <a:t>Supports modern browsers</a:t>
            </a:r>
          </a:p>
        </p:txBody>
      </p:sp>
    </p:spTree>
    <p:extLst>
      <p:ext uri="{BB962C8B-B14F-4D97-AF65-F5344CB8AC3E}">
        <p14:creationId xmlns:p14="http://schemas.microsoft.com/office/powerpoint/2010/main" val="7682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MVC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1328"/>
            <a:ext cx="3733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M</a:t>
            </a:r>
            <a:r>
              <a:rPr lang="en-US" altLang="en-US" sz="2000" dirty="0"/>
              <a:t>odel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data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C</a:t>
            </a:r>
            <a:r>
              <a:rPr lang="en-US" altLang="en-US" sz="2000" dirty="0"/>
              <a:t>ontroller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behavior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Modifying / updating the models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V</a:t>
            </a:r>
            <a:r>
              <a:rPr lang="en-US" altLang="en-US" sz="2000" dirty="0"/>
              <a:t>iew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interface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How the data is presented to the user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4038600" y="1600200"/>
            <a:ext cx="206643" cy="1716437"/>
          </a:xfrm>
          <a:prstGeom prst="rightBracket">
            <a:avLst>
              <a:gd name="adj" fmla="val 5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4038600" y="3357966"/>
            <a:ext cx="206643" cy="1061634"/>
          </a:xfrm>
          <a:prstGeom prst="rightBracket">
            <a:avLst>
              <a:gd name="adj" fmla="val 3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245243" y="1595735"/>
            <a:ext cx="21978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JavaScript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286573" y="3276600"/>
            <a:ext cx="16993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HTML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798747"/>
            <a:ext cx="4391025" cy="29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7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Directive, Expression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1719071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D</a:t>
            </a:r>
            <a:r>
              <a:rPr lang="en-GB" sz="1800" b="1" dirty="0" smtClean="0">
                <a:solidFill>
                  <a:srgbClr val="FF0000"/>
                </a:solidFill>
              </a:rPr>
              <a:t>irectives</a:t>
            </a:r>
            <a:r>
              <a:rPr lang="en-GB" sz="1800" dirty="0" smtClean="0">
                <a:solidFill>
                  <a:srgbClr val="FF0000"/>
                </a:solidFill>
              </a:rPr>
              <a:t> </a:t>
            </a:r>
            <a:r>
              <a:rPr lang="en-GB" sz="1800" dirty="0"/>
              <a:t>are markers on a DOM element </a:t>
            </a:r>
            <a:r>
              <a:rPr lang="en-GB" sz="1800" dirty="0" smtClean="0"/>
              <a:t>that </a:t>
            </a:r>
            <a:r>
              <a:rPr lang="en-GB" sz="1800" dirty="0"/>
              <a:t>tell AngularJS's </a:t>
            </a:r>
            <a:r>
              <a:rPr lang="en-GB" sz="1800" b="1" dirty="0"/>
              <a:t>HTML compiler</a:t>
            </a:r>
            <a:r>
              <a:rPr lang="en-GB" sz="1800" dirty="0"/>
              <a:t> </a:t>
            </a:r>
            <a:r>
              <a:rPr lang="en-GB" sz="1800" dirty="0" smtClean="0"/>
              <a:t>to </a:t>
            </a:r>
            <a:r>
              <a:rPr lang="en-GB" sz="1800" dirty="0"/>
              <a:t>attach a specified </a:t>
            </a:r>
            <a:r>
              <a:rPr lang="en-GB" sz="1800" dirty="0" smtClean="0"/>
              <a:t>behaviour </a:t>
            </a:r>
            <a:r>
              <a:rPr lang="en-GB" sz="1800" dirty="0"/>
              <a:t>to that DOM </a:t>
            </a:r>
            <a:r>
              <a:rPr lang="en-GB" sz="1800" dirty="0" smtClean="0"/>
              <a:t>element:</a:t>
            </a:r>
          </a:p>
          <a:p>
            <a:pPr lvl="1"/>
            <a:r>
              <a:rPr lang="en-GB" sz="1600" dirty="0"/>
              <a:t>A</a:t>
            </a:r>
            <a:r>
              <a:rPr lang="en-GB" sz="1600" dirty="0" smtClean="0"/>
              <a:t>ttribute </a:t>
            </a:r>
          </a:p>
          <a:p>
            <a:pPr lvl="1"/>
            <a:r>
              <a:rPr lang="en-GB" sz="1600" dirty="0"/>
              <a:t>E</a:t>
            </a:r>
            <a:r>
              <a:rPr lang="en-GB" sz="1600" dirty="0" smtClean="0"/>
              <a:t>lement name</a:t>
            </a:r>
          </a:p>
          <a:p>
            <a:pPr lvl="1"/>
            <a:r>
              <a:rPr lang="en-GB" sz="1600" dirty="0" smtClean="0"/>
              <a:t>Comment</a:t>
            </a:r>
          </a:p>
          <a:p>
            <a:pPr lvl="1"/>
            <a:r>
              <a:rPr lang="en-GB" sz="1600" dirty="0" smtClean="0"/>
              <a:t>CSS </a:t>
            </a:r>
            <a:r>
              <a:rPr lang="en-GB" sz="1600" dirty="0"/>
              <a:t>class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6497"/>
            <a:ext cx="747712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5552" y="281940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directives.htm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4953001"/>
            <a:ext cx="3715109" cy="1600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800" dirty="0" smtClean="0"/>
              <a:t>Angular</a:t>
            </a:r>
            <a:r>
              <a:rPr lang="en-GB" sz="1800" dirty="0" smtClean="0">
                <a:solidFill>
                  <a:srgbClr val="FF0000"/>
                </a:solidFill>
              </a:rPr>
              <a:t> </a:t>
            </a:r>
            <a:r>
              <a:rPr lang="en-GB" sz="1800" b="1" dirty="0" smtClean="0">
                <a:solidFill>
                  <a:srgbClr val="FF0000"/>
                </a:solidFill>
              </a:rPr>
              <a:t>Expressions</a:t>
            </a:r>
            <a:r>
              <a:rPr lang="en-GB" sz="1800" dirty="0" smtClean="0"/>
              <a:t>:</a:t>
            </a:r>
            <a:endParaRPr lang="en-GB" sz="1600" dirty="0" smtClean="0"/>
          </a:p>
          <a:p>
            <a:pPr lvl="1"/>
            <a:r>
              <a:rPr lang="en-GB" sz="1600" dirty="0" smtClean="0"/>
              <a:t>1+1</a:t>
            </a:r>
          </a:p>
          <a:p>
            <a:pPr lvl="1"/>
            <a:r>
              <a:rPr lang="en-GB" sz="1600" dirty="0" smtClean="0"/>
              <a:t>a/b</a:t>
            </a:r>
          </a:p>
          <a:p>
            <a:pPr lvl="1"/>
            <a:r>
              <a:rPr lang="en-GB" sz="1600" dirty="0" smtClean="0"/>
              <a:t>user.name</a:t>
            </a:r>
          </a:p>
          <a:p>
            <a:pPr lvl="1"/>
            <a:r>
              <a:rPr lang="en-US" sz="1600" dirty="0" smtClean="0"/>
              <a:t>Items[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945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controllers</a:t>
            </a:r>
            <a:r>
              <a:rPr lang="en-GB" dirty="0"/>
              <a:t> </a:t>
            </a:r>
            <a:r>
              <a:rPr lang="en-GB" dirty="0" smtClean="0"/>
              <a:t>- regular JS Objects </a:t>
            </a:r>
            <a:r>
              <a:rPr lang="en-GB" b="1" dirty="0" smtClean="0"/>
              <a:t>controlling </a:t>
            </a:r>
            <a:r>
              <a:rPr lang="en-GB" b="1" dirty="0"/>
              <a:t>the data</a:t>
            </a:r>
            <a:r>
              <a:rPr lang="en-GB" dirty="0"/>
              <a:t> of AngularJS </a:t>
            </a:r>
            <a:r>
              <a:rPr lang="en-GB" dirty="0" smtClean="0"/>
              <a:t>applications</a:t>
            </a:r>
          </a:p>
          <a:p>
            <a:pPr lvl="1"/>
            <a:r>
              <a:rPr lang="en-US" dirty="0" smtClean="0"/>
              <a:t>Embedded</a:t>
            </a:r>
          </a:p>
          <a:p>
            <a:pPr marL="630936" lvl="2" indent="0">
              <a:buNone/>
            </a:pPr>
            <a:endParaRPr lang="en-US" dirty="0"/>
          </a:p>
          <a:p>
            <a:pPr marL="630936" lvl="2" indent="0">
              <a:buNone/>
            </a:pPr>
            <a:r>
              <a:rPr lang="en-US" dirty="0" smtClean="0"/>
              <a:t>   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External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GB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61" y="2819400"/>
            <a:ext cx="1885950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78" y="5514793"/>
            <a:ext cx="475297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33800" y="275379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directives.htm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57655" y="328826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ontroller_emb.htm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43753" y="543338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controller_ext.htm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301551"/>
            <a:ext cx="3962400" cy="14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9987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</a:t>
            </a:r>
            <a:r>
              <a:rPr lang="en-GB" dirty="0"/>
              <a:t>a collection of input </a:t>
            </a:r>
            <a:r>
              <a:rPr lang="en-GB" dirty="0" smtClean="0"/>
              <a:t>controls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75" y="2057400"/>
            <a:ext cx="5067027" cy="2732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07144" y="48768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forms.htm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5725" y="2288580"/>
            <a:ext cx="2743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$pristine</a:t>
            </a:r>
            <a:r>
              <a:rPr lang="en-GB" sz="1200" dirty="0"/>
              <a:t>: </a:t>
            </a:r>
            <a:r>
              <a:rPr lang="en-GB" sz="1200" dirty="0" smtClean="0"/>
              <a:t>TRUE</a:t>
            </a:r>
            <a:r>
              <a:rPr lang="en-GB" sz="1200" dirty="0"/>
              <a:t>, if the user has not interacted with the form yet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$dirty</a:t>
            </a:r>
            <a:r>
              <a:rPr lang="en-GB" sz="1200" dirty="0"/>
              <a:t>: </a:t>
            </a:r>
            <a:r>
              <a:rPr lang="en-GB" sz="1200" dirty="0" smtClean="0"/>
              <a:t>TRUE</a:t>
            </a:r>
            <a:r>
              <a:rPr lang="en-GB" sz="1200" dirty="0"/>
              <a:t>, if the user has already interacted with the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$valid</a:t>
            </a:r>
            <a:r>
              <a:rPr lang="en-GB" sz="1200" dirty="0"/>
              <a:t>: </a:t>
            </a:r>
            <a:r>
              <a:rPr lang="en-GB" sz="1200" dirty="0" smtClean="0"/>
              <a:t>TRUE</a:t>
            </a:r>
            <a:r>
              <a:rPr lang="en-GB" sz="1200" dirty="0"/>
              <a:t>, if all containing form and controls are valid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$invalid</a:t>
            </a:r>
            <a:r>
              <a:rPr lang="en-GB" sz="1200" dirty="0"/>
              <a:t>: </a:t>
            </a:r>
            <a:r>
              <a:rPr lang="en-GB" sz="1200" dirty="0" smtClean="0"/>
              <a:t>TRUE</a:t>
            </a:r>
            <a:r>
              <a:rPr lang="en-GB" sz="1200" dirty="0"/>
              <a:t>, if at least one containing form and control is invalid.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$error</a:t>
            </a:r>
            <a:r>
              <a:rPr lang="en-GB" sz="1200" dirty="0"/>
              <a:t>: Is an object hash, containing references to all invalid controls or forms, where: </a:t>
            </a:r>
            <a:endParaRPr lang="en-GB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/>
              <a:t>keys are validation tokens (error names)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dirty="0"/>
              <a:t>values are arrays of controls or forms that are invalid with given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3505200" y="5556559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ng-pristine</a:t>
            </a:r>
          </a:p>
          <a:p>
            <a:r>
              <a:rPr lang="en-GB" sz="1200" dirty="0"/>
              <a:t>ng-dirty</a:t>
            </a:r>
          </a:p>
          <a:p>
            <a:r>
              <a:rPr lang="en-GB" sz="1200" dirty="0"/>
              <a:t>ng-valid</a:t>
            </a:r>
          </a:p>
          <a:p>
            <a:r>
              <a:rPr lang="en-GB" sz="1200" dirty="0"/>
              <a:t>ng-invalid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422" y="5672710"/>
            <a:ext cx="2971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.ng-dirty{</a:t>
            </a:r>
            <a:br>
              <a:rPr lang="en-GB" sz="1100" dirty="0"/>
            </a:br>
            <a:r>
              <a:rPr lang="en-GB" sz="1100" dirty="0" smtClean="0"/>
              <a:t>       background-</a:t>
            </a:r>
            <a:r>
              <a:rPr lang="en-GB" sz="1100" dirty="0" err="1" smtClean="0"/>
              <a:t>color</a:t>
            </a:r>
            <a:r>
              <a:rPr lang="en-GB" sz="1100" dirty="0"/>
              <a:t>: yellow;</a:t>
            </a:r>
            <a:br>
              <a:rPr lang="en-GB" sz="1100" dirty="0"/>
            </a:br>
            <a:r>
              <a:rPr lang="en-GB" sz="11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33400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 CSS: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83615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Compiler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81072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Compiler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an Angular service which traverses the DOM looking for attributes. </a:t>
            </a:r>
            <a:endParaRPr lang="en-GB" dirty="0" smtClean="0"/>
          </a:p>
          <a:p>
            <a:pPr lvl="1"/>
            <a:r>
              <a:rPr lang="en-GB" b="1" dirty="0" smtClean="0"/>
              <a:t>Compile:</a:t>
            </a:r>
            <a:r>
              <a:rPr lang="en-GB" dirty="0" smtClean="0"/>
              <a:t> traverse the DOM and collect all of the directives. The result is a linking function.</a:t>
            </a:r>
          </a:p>
          <a:p>
            <a:pPr lvl="1"/>
            <a:r>
              <a:rPr lang="en-GB" b="1" dirty="0" smtClean="0"/>
              <a:t>Link</a:t>
            </a:r>
            <a:r>
              <a:rPr lang="en-GB" b="1" dirty="0"/>
              <a:t>:</a:t>
            </a:r>
            <a:r>
              <a:rPr lang="en-GB" dirty="0"/>
              <a:t> combine the directives with a scope and produce a live view.</a:t>
            </a:r>
          </a:p>
          <a:p>
            <a:endParaRPr lang="en-GB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4267200"/>
            <a:ext cx="4029075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7580" y="535158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0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2197"/>
            <a:ext cx="8229600" cy="4843272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Scope</a:t>
            </a:r>
            <a:r>
              <a:rPr lang="en-GB" sz="2200" dirty="0"/>
              <a:t> is an object that refers to the application </a:t>
            </a:r>
            <a:r>
              <a:rPr lang="en-GB" sz="2200" dirty="0" smtClean="0"/>
              <a:t>model</a:t>
            </a:r>
          </a:p>
          <a:p>
            <a:r>
              <a:rPr lang="en-US" sz="2200" dirty="0" smtClean="0"/>
              <a:t>Data-Model</a:t>
            </a:r>
          </a:p>
          <a:p>
            <a:endParaRPr lang="en-US" sz="2200" dirty="0" smtClean="0"/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Hierarchies</a:t>
            </a:r>
          </a:p>
          <a:p>
            <a:endParaRPr lang="en-US" sz="2200" dirty="0"/>
          </a:p>
          <a:p>
            <a:pPr marL="109728" indent="0">
              <a:buNone/>
            </a:pPr>
            <a:endParaRPr lang="en-US" sz="2200" dirty="0"/>
          </a:p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1400" dirty="0"/>
              <a:t>API</a:t>
            </a:r>
          </a:p>
          <a:p>
            <a:pPr lvl="1"/>
            <a:r>
              <a:rPr lang="en-GB" sz="1050" b="1" dirty="0"/>
              <a:t>$watch </a:t>
            </a:r>
            <a:r>
              <a:rPr lang="en-GB" sz="1050" dirty="0"/>
              <a:t>- to observe model mutations </a:t>
            </a:r>
            <a:endParaRPr lang="en-GB" sz="1050" dirty="0" smtClean="0"/>
          </a:p>
          <a:p>
            <a:pPr lvl="1"/>
            <a:r>
              <a:rPr lang="en-GB" sz="1050" b="1" dirty="0" smtClean="0"/>
              <a:t>$</a:t>
            </a:r>
            <a:r>
              <a:rPr lang="en-GB" sz="1050" b="1" dirty="0"/>
              <a:t>apply</a:t>
            </a:r>
            <a:r>
              <a:rPr lang="en-GB" sz="1050" dirty="0"/>
              <a:t> - to propagate any model changes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5869"/>
            <a:ext cx="2819400" cy="811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19" y="2630760"/>
            <a:ext cx="4511481" cy="228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8400" y="256573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controller_ext.htm</a:t>
            </a:r>
            <a:endParaRPr lang="en-GB" dirty="0"/>
          </a:p>
        </p:txBody>
      </p:sp>
      <p:pic>
        <p:nvPicPr>
          <p:cNvPr id="24581" name="Picture 5" descr="https://docs.angularjs.org/img/guide/concepts-sco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54895"/>
            <a:ext cx="4147690" cy="23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4581525" cy="918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28744" y="637683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72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67071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dirty="0" smtClean="0"/>
              <a:t>ng-repeat</a:t>
            </a:r>
            <a:r>
              <a:rPr lang="en-GB" dirty="0"/>
              <a:t> directive instantiates a template once per item from a </a:t>
            </a:r>
            <a:r>
              <a:rPr lang="en-GB" dirty="0" smtClean="0"/>
              <a:t>collection</a:t>
            </a:r>
          </a:p>
          <a:p>
            <a:pPr lvl="1"/>
            <a:r>
              <a:rPr lang="en-GB" dirty="0"/>
              <a:t>Iterating over object </a:t>
            </a:r>
            <a:r>
              <a:rPr lang="en-GB" dirty="0" smtClean="0"/>
              <a:t>properties</a:t>
            </a:r>
          </a:p>
          <a:p>
            <a:pPr lvl="1"/>
            <a:endParaRPr lang="en-US" dirty="0"/>
          </a:p>
          <a:p>
            <a:pPr lvl="1"/>
            <a:r>
              <a:rPr lang="en-GB" dirty="0"/>
              <a:t>Iterating over </a:t>
            </a:r>
            <a:r>
              <a:rPr lang="en-GB" dirty="0" smtClean="0"/>
              <a:t>array elements, tracking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Sorting and Filtering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581400"/>
            <a:ext cx="3409950" cy="2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2819400"/>
            <a:ext cx="3571875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799"/>
            <a:ext cx="6991350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1800" y="5562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021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1595</TotalTime>
  <Words>256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Web Technology</vt:lpstr>
      <vt:lpstr>What is AngularJS</vt:lpstr>
      <vt:lpstr>MVC</vt:lpstr>
      <vt:lpstr>Directive, Expression</vt:lpstr>
      <vt:lpstr>Controllers</vt:lpstr>
      <vt:lpstr>Form</vt:lpstr>
      <vt:lpstr>Compiler</vt:lpstr>
      <vt:lpstr>Scope</vt:lpstr>
      <vt:lpstr>Repeat</vt:lpstr>
      <vt:lpstr>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Alex Keselman</dc:creator>
  <cp:lastModifiedBy>User</cp:lastModifiedBy>
  <cp:revision>153</cp:revision>
  <dcterms:created xsi:type="dcterms:W3CDTF">2006-08-16T00:00:00Z</dcterms:created>
  <dcterms:modified xsi:type="dcterms:W3CDTF">2016-04-12T12:15:04Z</dcterms:modified>
</cp:coreProperties>
</file>