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FE83-E9A3-97EF-F8EE-3F07C5344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A0FD7-699E-341F-E93D-A04447582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EC96E-10F9-7C35-5AC5-A2B9B99F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6A2CC-83E3-9039-61A9-FDFEB62D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2B0E0-BFBC-A777-65C9-B571629D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379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7C37-263C-2AF9-EABC-B2362972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78722-3E3B-50A3-1159-258AAFD5F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F7C9-B7A9-1196-99DA-0546A092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3DE0-8442-0638-7682-1D4115A5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EECD-CAFE-DB54-D31A-25BDF781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260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43D18-75CF-20D8-E501-4703BC581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A7C60-7C2A-0CB6-E84B-61394DFD7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8CF11-1BE9-0E64-2DF6-521ECCFD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C884-F07E-2067-244B-640021BA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03FE4-D1CB-CC10-D1D9-47918DB0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355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25DF-BA28-9563-A5D3-ADF50845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6EEA-C5BD-E446-77BE-B576BDCE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D66E8-4C01-36AA-6286-A80FD65D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93D9-898C-D637-1565-FD015D2B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093D2-728C-2714-C0F0-07428F57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771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C862-931D-23EC-4890-29D69CDC4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0EC35-7F01-782F-582A-8CC2F4084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40C0-7137-269B-0D4D-12D0CD09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4F57-E75B-15ED-D6E5-9A5C2CD3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C4D25-78BC-27C6-C0FC-4E3C763E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64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1B32-7328-9A6D-4020-E8F50722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4985-B300-9241-78E8-01A105EF3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81511-FA46-69C0-B505-8BD8CD1BF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E6B8D-D9A7-1782-9831-27AF406C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524B0-DC8D-01DE-3CBE-7A1BB73B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5086D-E096-D6EB-C86E-578181EC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000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2D5D-DA56-046B-FACC-706F7EDE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30E2C-0315-F530-2A0A-1372A346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A2C36-C13C-D661-5CDF-9B9727635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F85A4-CFA5-41B2-4FF6-0B6D095CC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591A4E-A407-AF5F-960D-DC53325C2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19F4E-767F-CF42-1708-E265D12A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FF00F-6D9E-31E8-C3FA-87BDA2AC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0C2C1-E757-43AC-3764-F6E3CA74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646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0E2E-4D3A-6E58-2F3A-BA427EB8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A6723-99E9-0ECE-7852-C50A663FC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4508B-448B-D020-FB29-26432B1D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C8903-62B3-EB89-7652-8E31240B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97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627E5-0BD8-F5EF-B620-C04DD347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655AB-0CA5-0E11-57F5-DE721149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82F96-C693-735C-F007-6F818F20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21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6528-E907-2A37-0C36-2DF9F541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8889-4936-82FD-E791-A514BCD19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F2CEE8-636B-E3D8-8C4F-0524F4294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C1B62-859C-306B-C70F-07066F6B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D1C3B-B137-A5FD-03F2-4D69B5DC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E1BBD-016C-6E19-7A75-FDD73FAC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887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ED12-3700-C5E6-3C63-2111E1B9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EA03A-B1C4-AEB8-571E-E947C0FF0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DEDFB-5CCB-3C48-795F-EBE275C48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8E650-D189-A527-66C2-AA0F8F5D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B5E2-74CF-4226-8DD0-0A4B8A53FAA3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B2790-EF88-0360-30C9-87063A2C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65EAD-EE44-899F-7608-EFF150409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075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56C3F-9946-1508-EFFA-8E0AE80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CF34C-80AD-4C2B-1F42-D3291F3FE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681C1-18D9-033F-E7D5-4EBDB3F1E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BB5E2-74CF-4226-8DD0-0A4B8A53FAA3}" type="datetimeFigureOut">
              <a:rPr lang="nl-NL" smtClean="0"/>
              <a:t>11-9-2023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658E0-BE72-98B7-77E0-48204DD3F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D094-452D-A4A0-B9B3-501A922EC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090D-534E-4BF2-AB06-3BC5FD15C4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20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sv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3.png"/><Relationship Id="rId18" Type="http://schemas.openxmlformats.org/officeDocument/2006/relationships/image" Target="../media/image17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2.png"/><Relationship Id="rId17" Type="http://schemas.openxmlformats.org/officeDocument/2006/relationships/image" Target="../media/image16.png"/><Relationship Id="rId2" Type="http://schemas.openxmlformats.org/officeDocument/2006/relationships/tags" Target="../tags/tag10.xml"/><Relationship Id="rId16" Type="http://schemas.openxmlformats.org/officeDocument/2006/relationships/image" Target="../media/image15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1.png"/><Relationship Id="rId5" Type="http://schemas.openxmlformats.org/officeDocument/2006/relationships/tags" Target="../tags/tag13.xml"/><Relationship Id="rId15" Type="http://schemas.openxmlformats.org/officeDocument/2006/relationships/image" Target="../media/image14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0.xml"/><Relationship Id="rId7" Type="http://schemas.openxmlformats.org/officeDocument/2006/relationships/image" Target="../media/image11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7.png"/><Relationship Id="rId5" Type="http://schemas.openxmlformats.org/officeDocument/2006/relationships/tags" Target="../tags/tag22.xml"/><Relationship Id="rId10" Type="http://schemas.openxmlformats.org/officeDocument/2006/relationships/image" Target="../media/image15.png"/><Relationship Id="rId4" Type="http://schemas.openxmlformats.org/officeDocument/2006/relationships/tags" Target="../tags/tag2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21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20.png"/><Relationship Id="rId2" Type="http://schemas.openxmlformats.org/officeDocument/2006/relationships/tags" Target="../tags/tag24.xml"/><Relationship Id="rId16" Type="http://schemas.openxmlformats.org/officeDocument/2006/relationships/image" Target="../media/image17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9.png"/><Relationship Id="rId5" Type="http://schemas.openxmlformats.org/officeDocument/2006/relationships/tags" Target="../tags/tag27.xml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phic 36">
            <a:extLst>
              <a:ext uri="{FF2B5EF4-FFF2-40B4-BE49-F238E27FC236}">
                <a16:creationId xmlns:a16="http://schemas.microsoft.com/office/drawing/2014/main" id="{C8227DD5-98B3-12C2-3157-C6B57C9929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24006" y="273377"/>
            <a:ext cx="2562487" cy="6138706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676B088-ECA6-28A5-96D1-8EBF699A260B}"/>
              </a:ext>
            </a:extLst>
          </p:cNvPr>
          <p:cNvCxnSpPr/>
          <p:nvPr/>
        </p:nvCxnSpPr>
        <p:spPr>
          <a:xfrm>
            <a:off x="2997724" y="5875186"/>
            <a:ext cx="79185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53E1ED-6402-0565-ADC5-3F4721000CC0}"/>
              </a:ext>
            </a:extLst>
          </p:cNvPr>
          <p:cNvCxnSpPr>
            <a:cxnSpLocks/>
          </p:cNvCxnSpPr>
          <p:nvPr/>
        </p:nvCxnSpPr>
        <p:spPr>
          <a:xfrm rot="16200000">
            <a:off x="2601799" y="5479260"/>
            <a:ext cx="79185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AD7555-5DBE-8098-3F3E-7C3F9D8BB3C9}"/>
              </a:ext>
            </a:extLst>
          </p:cNvPr>
          <p:cNvCxnSpPr>
            <a:cxnSpLocks/>
          </p:cNvCxnSpPr>
          <p:nvPr/>
        </p:nvCxnSpPr>
        <p:spPr>
          <a:xfrm flipV="1">
            <a:off x="2997723" y="5296293"/>
            <a:ext cx="564039" cy="5788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\documentclass{article}&#10;\usepackage{amsmath}&#10;\pagestyle{empty}&#10;\begin{document}&#10;&#10;\begin{equation*}&#10;x&#10;\end{equation*}&#10;&#10;&#10;\end{document}" title="IguanaTex Bitmap Display">
            <a:extLst>
              <a:ext uri="{FF2B5EF4-FFF2-40B4-BE49-F238E27FC236}">
                <a16:creationId xmlns:a16="http://schemas.microsoft.com/office/drawing/2014/main" id="{FA9C0B01-A997-AB1A-AB95-0C793B2005B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624" y="4978246"/>
            <a:ext cx="239224" cy="210176"/>
          </a:xfrm>
          <a:prstGeom prst="rect">
            <a:avLst/>
          </a:prstGeom>
        </p:spPr>
      </p:pic>
      <p:pic>
        <p:nvPicPr>
          <p:cNvPr id="49" name="Picture 48" descr="\documentclass{article}&#10;\usepackage{amsmath}&#10;\pagestyle{empty}&#10;\begin{document}&#10;&#10;\begin{equation*}&#10;y&#10;\end{equation*}&#10;&#10;&#10;\end{document}" title="IguanaTex Bitmap Display">
            <a:extLst>
              <a:ext uri="{FF2B5EF4-FFF2-40B4-BE49-F238E27FC236}">
                <a16:creationId xmlns:a16="http://schemas.microsoft.com/office/drawing/2014/main" id="{EF06FD5E-E2D8-B0EB-B961-D851C72A50E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552" y="4675703"/>
            <a:ext cx="225691" cy="301152"/>
          </a:xfrm>
          <a:prstGeom prst="rect">
            <a:avLst/>
          </a:prstGeom>
        </p:spPr>
      </p:pic>
      <p:pic>
        <p:nvPicPr>
          <p:cNvPr id="52" name="Picture 51" descr="\documentclass{article}&#10;\usepackage{amsmath}&#10;\pagestyle{empty}&#10;\begin{document}&#10;&#10;\begin{equation*}&#10;z&#10;\end{equation*}&#10;&#10;&#10;\end{document}" title="IguanaTex Bitmap Display">
            <a:extLst>
              <a:ext uri="{FF2B5EF4-FFF2-40B4-BE49-F238E27FC236}">
                <a16:creationId xmlns:a16="http://schemas.microsoft.com/office/drawing/2014/main" id="{66F65EDA-18B5-8EA1-A3C6-A3342B05965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035" y="5770098"/>
            <a:ext cx="205437" cy="211088"/>
          </a:xfrm>
          <a:prstGeom prst="rect">
            <a:avLst/>
          </a:prstGeom>
        </p:spPr>
      </p:pic>
      <p:pic>
        <p:nvPicPr>
          <p:cNvPr id="55" name="Picture 54" descr="\documentclass{article}&#10;\usepackage{amsmath}&#10;\pagestyle{empty}&#10;\begin{document}&#10;&#10;\begin{equation*}&#10;U_\text{in}&#10;\end{equation*}&#10;&#10;&#10;\end{document}" title="IguanaTex Bitmap Display">
            <a:extLst>
              <a:ext uri="{FF2B5EF4-FFF2-40B4-BE49-F238E27FC236}">
                <a16:creationId xmlns:a16="http://schemas.microsoft.com/office/drawing/2014/main" id="{190673A7-2826-4131-011D-7826CA02DDF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71" y="2953163"/>
            <a:ext cx="609873" cy="389567"/>
          </a:xfrm>
          <a:prstGeom prst="rect">
            <a:avLst/>
          </a:prstGeom>
        </p:spPr>
      </p:pic>
      <p:pic>
        <p:nvPicPr>
          <p:cNvPr id="58" name="Picture 57" descr="\documentclass{article}&#10;\usepackage{amsmath}&#10;\pagestyle{empty}&#10;\begin{document}&#10;&#10;\begin{equation*}&#10;U_\text{out}&#10;\end{equation*}&#10;&#10;&#10;\end{document}" title="IguanaTex Bitmap Display">
            <a:extLst>
              <a:ext uri="{FF2B5EF4-FFF2-40B4-BE49-F238E27FC236}">
                <a16:creationId xmlns:a16="http://schemas.microsoft.com/office/drawing/2014/main" id="{8DF28AEB-B2B1-0EF3-AEC7-4537E3E2D35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602" y="2953163"/>
            <a:ext cx="835539" cy="394246"/>
          </a:xfrm>
          <a:prstGeom prst="rect">
            <a:avLst/>
          </a:prstGeom>
        </p:spPr>
      </p:pic>
      <p:pic>
        <p:nvPicPr>
          <p:cNvPr id="59" name="Picture 58" descr="\documentclass{article}&#10;\usepackage{amsmath}&#10;\pagestyle{empty}&#10;\begin{document}&#10;&#10;\begin{equation*}&#10;\mathbf{r}&#10;\end{equation*}&#10;&#10;&#10;\end{document}" title="IguanaTex Bitmap Display">
            <a:extLst>
              <a:ext uri="{FF2B5EF4-FFF2-40B4-BE49-F238E27FC236}">
                <a16:creationId xmlns:a16="http://schemas.microsoft.com/office/drawing/2014/main" id="{85053D73-3127-C135-877C-643BE3F478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411" y="4498300"/>
            <a:ext cx="190071" cy="209105"/>
          </a:xfrm>
          <a:prstGeom prst="rect">
            <a:avLst/>
          </a:prstGeom>
        </p:spPr>
      </p:pic>
      <p:pic>
        <p:nvPicPr>
          <p:cNvPr id="64" name="Picture 63" descr="\documentclass{article}&#10;\usepackage{amsmath}&#10;\pagestyle{empty}&#10;\begin{document}&#10;&#10;\begin{equation*}&#10;\mathbf{r}'&#10;\end{equation*}&#10;&#10;&#10;\end{document}" title="IguanaTex Bitmap Display">
            <a:extLst>
              <a:ext uri="{FF2B5EF4-FFF2-40B4-BE49-F238E27FC236}">
                <a16:creationId xmlns:a16="http://schemas.microsoft.com/office/drawing/2014/main" id="{68154925-AC28-7244-1573-BCE477F1CE7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249" y="2999369"/>
            <a:ext cx="310170" cy="377644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A2FC206-C849-E860-CDB5-D567126B404F}"/>
              </a:ext>
            </a:extLst>
          </p:cNvPr>
          <p:cNvCxnSpPr>
            <a:cxnSpLocks/>
          </p:cNvCxnSpPr>
          <p:nvPr/>
        </p:nvCxnSpPr>
        <p:spPr>
          <a:xfrm flipH="1" flipV="1">
            <a:off x="5724894" y="3589140"/>
            <a:ext cx="1531861" cy="9811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24646A3-EF9A-D20F-5DAF-A4BAF5D32892}"/>
              </a:ext>
            </a:extLst>
          </p:cNvPr>
          <p:cNvSpPr/>
          <p:nvPr/>
        </p:nvSpPr>
        <p:spPr>
          <a:xfrm>
            <a:off x="5603864" y="3473492"/>
            <a:ext cx="144000" cy="144000"/>
          </a:xfrm>
          <a:custGeom>
            <a:avLst/>
            <a:gdLst>
              <a:gd name="connsiteX0" fmla="*/ 48197 w 48196"/>
              <a:gd name="connsiteY0" fmla="*/ 24098 h 48196"/>
              <a:gd name="connsiteX1" fmla="*/ 24098 w 48196"/>
              <a:gd name="connsiteY1" fmla="*/ 48196 h 48196"/>
              <a:gd name="connsiteX2" fmla="*/ 0 w 48196"/>
              <a:gd name="connsiteY2" fmla="*/ 24098 h 48196"/>
              <a:gd name="connsiteX3" fmla="*/ 24098 w 48196"/>
              <a:gd name="connsiteY3" fmla="*/ 0 h 48196"/>
              <a:gd name="connsiteX4" fmla="*/ 48197 w 48196"/>
              <a:gd name="connsiteY4" fmla="*/ 24098 h 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96" h="48196">
                <a:moveTo>
                  <a:pt x="48197" y="24098"/>
                </a:moveTo>
                <a:cubicBezTo>
                  <a:pt x="48197" y="37407"/>
                  <a:pt x="37407" y="48196"/>
                  <a:pt x="24098" y="48196"/>
                </a:cubicBezTo>
                <a:cubicBezTo>
                  <a:pt x="10789" y="48196"/>
                  <a:pt x="0" y="37407"/>
                  <a:pt x="0" y="24098"/>
                </a:cubicBezTo>
                <a:cubicBezTo>
                  <a:pt x="0" y="10789"/>
                  <a:pt x="10789" y="0"/>
                  <a:pt x="24098" y="0"/>
                </a:cubicBezTo>
                <a:cubicBezTo>
                  <a:pt x="37407" y="0"/>
                  <a:pt x="48197" y="10789"/>
                  <a:pt x="48197" y="24098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D29E330-7F0E-90D5-5BA9-01896FA2E668}"/>
              </a:ext>
            </a:extLst>
          </p:cNvPr>
          <p:cNvSpPr/>
          <p:nvPr/>
        </p:nvSpPr>
        <p:spPr>
          <a:xfrm>
            <a:off x="7173433" y="4498300"/>
            <a:ext cx="144000" cy="144000"/>
          </a:xfrm>
          <a:custGeom>
            <a:avLst/>
            <a:gdLst>
              <a:gd name="connsiteX0" fmla="*/ 48197 w 48196"/>
              <a:gd name="connsiteY0" fmla="*/ 24098 h 48196"/>
              <a:gd name="connsiteX1" fmla="*/ 24098 w 48196"/>
              <a:gd name="connsiteY1" fmla="*/ 48196 h 48196"/>
              <a:gd name="connsiteX2" fmla="*/ 0 w 48196"/>
              <a:gd name="connsiteY2" fmla="*/ 24098 h 48196"/>
              <a:gd name="connsiteX3" fmla="*/ 24098 w 48196"/>
              <a:gd name="connsiteY3" fmla="*/ 0 h 48196"/>
              <a:gd name="connsiteX4" fmla="*/ 48197 w 48196"/>
              <a:gd name="connsiteY4" fmla="*/ 24098 h 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96" h="48196">
                <a:moveTo>
                  <a:pt x="48197" y="24098"/>
                </a:moveTo>
                <a:cubicBezTo>
                  <a:pt x="48197" y="37407"/>
                  <a:pt x="37407" y="48196"/>
                  <a:pt x="24098" y="48196"/>
                </a:cubicBezTo>
                <a:cubicBezTo>
                  <a:pt x="10789" y="48196"/>
                  <a:pt x="0" y="37407"/>
                  <a:pt x="0" y="24098"/>
                </a:cubicBezTo>
                <a:cubicBezTo>
                  <a:pt x="0" y="10789"/>
                  <a:pt x="10789" y="0"/>
                  <a:pt x="24098" y="0"/>
                </a:cubicBezTo>
                <a:cubicBezTo>
                  <a:pt x="37407" y="0"/>
                  <a:pt x="48197" y="10789"/>
                  <a:pt x="48197" y="24098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pic>
        <p:nvPicPr>
          <p:cNvPr id="3" name="Picture 2" descr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mathbf{r} - \mathbf{r}'&#10;\end{equation*}&#10;&#10;&#10;\end{document}" title="IguanaTex Bitmap Display">
            <a:extLst>
              <a:ext uri="{FF2B5EF4-FFF2-40B4-BE49-F238E27FC236}">
                <a16:creationId xmlns:a16="http://schemas.microsoft.com/office/drawing/2014/main" id="{2B3F7749-3D44-B825-977D-C772F1991DC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86" y="3700204"/>
            <a:ext cx="1114395" cy="38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038200-E246-20E5-7922-3727457E4B12}"/>
              </a:ext>
            </a:extLst>
          </p:cNvPr>
          <p:cNvCxnSpPr>
            <a:cxnSpLocks/>
          </p:cNvCxnSpPr>
          <p:nvPr/>
        </p:nvCxnSpPr>
        <p:spPr>
          <a:xfrm flipH="1" flipV="1">
            <a:off x="4949072" y="2337847"/>
            <a:ext cx="913015" cy="82241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BEFCD37-67D1-F85E-4D4D-DBDFB81417CF}"/>
              </a:ext>
            </a:extLst>
          </p:cNvPr>
          <p:cNvSpPr/>
          <p:nvPr/>
        </p:nvSpPr>
        <p:spPr>
          <a:xfrm>
            <a:off x="4606157" y="1907966"/>
            <a:ext cx="2520000" cy="2520000"/>
          </a:xfrm>
          <a:custGeom>
            <a:avLst/>
            <a:gdLst>
              <a:gd name="connsiteX0" fmla="*/ 833438 w 833437"/>
              <a:gd name="connsiteY0" fmla="*/ 416719 h 833437"/>
              <a:gd name="connsiteX1" fmla="*/ 416719 w 833437"/>
              <a:gd name="connsiteY1" fmla="*/ 833438 h 833437"/>
              <a:gd name="connsiteX2" fmla="*/ 0 w 833437"/>
              <a:gd name="connsiteY2" fmla="*/ 416719 h 833437"/>
              <a:gd name="connsiteX3" fmla="*/ 416719 w 833437"/>
              <a:gd name="connsiteY3" fmla="*/ 0 h 833437"/>
              <a:gd name="connsiteX4" fmla="*/ 833438 w 833437"/>
              <a:gd name="connsiteY4" fmla="*/ 416719 h 833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3437" h="833437">
                <a:moveTo>
                  <a:pt x="833438" y="416719"/>
                </a:moveTo>
                <a:cubicBezTo>
                  <a:pt x="833438" y="646866"/>
                  <a:pt x="646866" y="833438"/>
                  <a:pt x="416719" y="833438"/>
                </a:cubicBezTo>
                <a:cubicBezTo>
                  <a:pt x="186571" y="833438"/>
                  <a:pt x="0" y="646866"/>
                  <a:pt x="0" y="416719"/>
                </a:cubicBezTo>
                <a:cubicBezTo>
                  <a:pt x="0" y="186571"/>
                  <a:pt x="186571" y="0"/>
                  <a:pt x="416719" y="0"/>
                </a:cubicBezTo>
                <a:cubicBezTo>
                  <a:pt x="646866" y="0"/>
                  <a:pt x="833438" y="186571"/>
                  <a:pt x="833438" y="416719"/>
                </a:cubicBezTo>
                <a:close/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4A615F-980C-C9E2-F616-8C302D2C5C76}"/>
              </a:ext>
            </a:extLst>
          </p:cNvPr>
          <p:cNvSpPr/>
          <p:nvPr/>
        </p:nvSpPr>
        <p:spPr>
          <a:xfrm>
            <a:off x="2332480" y="137983"/>
            <a:ext cx="6915215" cy="6489059"/>
          </a:xfrm>
          <a:custGeom>
            <a:avLst/>
            <a:gdLst>
              <a:gd name="connsiteX0" fmla="*/ 842970 w 1656137"/>
              <a:gd name="connsiteY0" fmla="*/ 11812 h 1758772"/>
              <a:gd name="connsiteX1" fmla="*/ 1066808 w 1656137"/>
              <a:gd name="connsiteY1" fmla="*/ 64199 h 1758772"/>
              <a:gd name="connsiteX2" fmla="*/ 1400183 w 1656137"/>
              <a:gd name="connsiteY2" fmla="*/ 11812 h 1758772"/>
              <a:gd name="connsiteX3" fmla="*/ 1495433 w 1656137"/>
              <a:gd name="connsiteY3" fmla="*/ 197549 h 1758772"/>
              <a:gd name="connsiteX4" fmla="*/ 1519245 w 1656137"/>
              <a:gd name="connsiteY4" fmla="*/ 459487 h 1758772"/>
              <a:gd name="connsiteX5" fmla="*/ 1652595 w 1656137"/>
              <a:gd name="connsiteY5" fmla="*/ 740474 h 1758772"/>
              <a:gd name="connsiteX6" fmla="*/ 1566870 w 1656137"/>
              <a:gd name="connsiteY6" fmla="*/ 1045274 h 1758772"/>
              <a:gd name="connsiteX7" fmla="*/ 1362083 w 1656137"/>
              <a:gd name="connsiteY7" fmla="*/ 1216724 h 1758772"/>
              <a:gd name="connsiteX8" fmla="*/ 1343033 w 1656137"/>
              <a:gd name="connsiteY8" fmla="*/ 1626299 h 1758772"/>
              <a:gd name="connsiteX9" fmla="*/ 1038233 w 1656137"/>
              <a:gd name="connsiteY9" fmla="*/ 1750124 h 1758772"/>
              <a:gd name="connsiteX10" fmla="*/ 714383 w 1656137"/>
              <a:gd name="connsiteY10" fmla="*/ 1688212 h 1758772"/>
              <a:gd name="connsiteX11" fmla="*/ 638183 w 1656137"/>
              <a:gd name="connsiteY11" fmla="*/ 1507237 h 1758772"/>
              <a:gd name="connsiteX12" fmla="*/ 228608 w 1656137"/>
              <a:gd name="connsiteY12" fmla="*/ 1545337 h 1758772"/>
              <a:gd name="connsiteX13" fmla="*/ 61920 w 1656137"/>
              <a:gd name="connsiteY13" fmla="*/ 1231012 h 1758772"/>
              <a:gd name="connsiteX14" fmla="*/ 23820 w 1656137"/>
              <a:gd name="connsiteY14" fmla="*/ 802387 h 1758772"/>
              <a:gd name="connsiteX15" fmla="*/ 176220 w 1656137"/>
              <a:gd name="connsiteY15" fmla="*/ 554737 h 1758772"/>
              <a:gd name="connsiteX16" fmla="*/ 209558 w 1656137"/>
              <a:gd name="connsiteY16" fmla="*/ 288037 h 1758772"/>
              <a:gd name="connsiteX17" fmla="*/ 433395 w 1656137"/>
              <a:gd name="connsiteY17" fmla="*/ 49912 h 1758772"/>
              <a:gd name="connsiteX18" fmla="*/ 661995 w 1656137"/>
              <a:gd name="connsiteY18" fmla="*/ 97537 h 1758772"/>
              <a:gd name="connsiteX19" fmla="*/ 842970 w 1656137"/>
              <a:gd name="connsiteY19" fmla="*/ 11812 h 175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56137" h="1758772">
                <a:moveTo>
                  <a:pt x="842970" y="11812"/>
                </a:moveTo>
                <a:cubicBezTo>
                  <a:pt x="934982" y="-4190"/>
                  <a:pt x="955079" y="52198"/>
                  <a:pt x="1066808" y="64199"/>
                </a:cubicBezTo>
                <a:cubicBezTo>
                  <a:pt x="1238163" y="82678"/>
                  <a:pt x="1309886" y="-37052"/>
                  <a:pt x="1400183" y="11812"/>
                </a:cubicBezTo>
                <a:cubicBezTo>
                  <a:pt x="1454094" y="40958"/>
                  <a:pt x="1471430" y="106776"/>
                  <a:pt x="1495433" y="197549"/>
                </a:cubicBezTo>
                <a:cubicBezTo>
                  <a:pt x="1528389" y="322231"/>
                  <a:pt x="1495433" y="351283"/>
                  <a:pt x="1519245" y="459487"/>
                </a:cubicBezTo>
                <a:cubicBezTo>
                  <a:pt x="1553440" y="614744"/>
                  <a:pt x="1633355" y="609696"/>
                  <a:pt x="1652595" y="740474"/>
                </a:cubicBezTo>
                <a:cubicBezTo>
                  <a:pt x="1675551" y="896589"/>
                  <a:pt x="1579919" y="1027939"/>
                  <a:pt x="1566870" y="1045274"/>
                </a:cubicBezTo>
                <a:cubicBezTo>
                  <a:pt x="1482574" y="1157669"/>
                  <a:pt x="1414375" y="1126713"/>
                  <a:pt x="1362083" y="1216724"/>
                </a:cubicBezTo>
                <a:cubicBezTo>
                  <a:pt x="1277691" y="1362076"/>
                  <a:pt x="1424186" y="1496759"/>
                  <a:pt x="1343033" y="1626299"/>
                </a:cubicBezTo>
                <a:cubicBezTo>
                  <a:pt x="1283787" y="1720978"/>
                  <a:pt x="1150723" y="1736789"/>
                  <a:pt x="1038233" y="1750124"/>
                </a:cubicBezTo>
                <a:cubicBezTo>
                  <a:pt x="954508" y="1760030"/>
                  <a:pt x="796774" y="1778795"/>
                  <a:pt x="714383" y="1688212"/>
                </a:cubicBezTo>
                <a:cubicBezTo>
                  <a:pt x="650756" y="1618203"/>
                  <a:pt x="693428" y="1550575"/>
                  <a:pt x="638183" y="1507237"/>
                </a:cubicBezTo>
                <a:cubicBezTo>
                  <a:pt x="541504" y="1431513"/>
                  <a:pt x="375007" y="1610678"/>
                  <a:pt x="228608" y="1545337"/>
                </a:cubicBezTo>
                <a:cubicBezTo>
                  <a:pt x="145740" y="1508380"/>
                  <a:pt x="117451" y="1414558"/>
                  <a:pt x="61920" y="1231012"/>
                </a:cubicBezTo>
                <a:cubicBezTo>
                  <a:pt x="11819" y="1065277"/>
                  <a:pt x="-26948" y="936975"/>
                  <a:pt x="23820" y="802387"/>
                </a:cubicBezTo>
                <a:cubicBezTo>
                  <a:pt x="68302" y="684467"/>
                  <a:pt x="133358" y="689611"/>
                  <a:pt x="176220" y="554737"/>
                </a:cubicBezTo>
                <a:cubicBezTo>
                  <a:pt x="215273" y="431959"/>
                  <a:pt x="169553" y="402146"/>
                  <a:pt x="209558" y="288037"/>
                </a:cubicBezTo>
                <a:cubicBezTo>
                  <a:pt x="239847" y="201645"/>
                  <a:pt x="319476" y="66580"/>
                  <a:pt x="433395" y="49912"/>
                </a:cubicBezTo>
                <a:cubicBezTo>
                  <a:pt x="526359" y="36386"/>
                  <a:pt x="556172" y="114205"/>
                  <a:pt x="661995" y="97537"/>
                </a:cubicBezTo>
                <a:cubicBezTo>
                  <a:pt x="748958" y="83821"/>
                  <a:pt x="754292" y="27242"/>
                  <a:pt x="842970" y="11812"/>
                </a:cubicBezTo>
                <a:close/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nl-NL" dirty="0"/>
          </a:p>
        </p:txBody>
      </p:sp>
      <p:pic>
        <p:nvPicPr>
          <p:cNvPr id="5" name="Picture 4" descr="\documentclass{article}&#10;\usepackage{amsmath}&#10;\pagestyle{empty}&#10;\begin{document}&#10;&#10;\begin{equation*}&#10;\mathcal S&#10;\end{equation*}&#10;&#10;&#10;\end{document}" title="IguanaTex Bitmap Display">
            <a:extLst>
              <a:ext uri="{FF2B5EF4-FFF2-40B4-BE49-F238E27FC236}">
                <a16:creationId xmlns:a16="http://schemas.microsoft.com/office/drawing/2014/main" id="{FFD0C0E1-F4AF-E598-925B-F0262112EB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79" y="1493625"/>
            <a:ext cx="288000" cy="331886"/>
          </a:xfrm>
          <a:prstGeom prst="rect">
            <a:avLst/>
          </a:prstGeom>
        </p:spPr>
      </p:pic>
      <p:pic>
        <p:nvPicPr>
          <p:cNvPr id="27" name="Picture 26" descr="\documentclass{article}&#10;\usepackage{amsmath}&#10;\pagestyle{empty}&#10;\begin{document}&#10;&#10;\begin{equation*}&#10;{\mathcal S}_\varepsilon&#10;\end{equation*}&#10;&#10;&#10;\end{document}" title="IguanaTex Bitmap Display">
            <a:extLst>
              <a:ext uri="{FF2B5EF4-FFF2-40B4-BE49-F238E27FC236}">
                <a16:creationId xmlns:a16="http://schemas.microsoft.com/office/drawing/2014/main" id="{B35469AF-B4D1-A27B-5365-86B3D5C222C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964" y="4471205"/>
            <a:ext cx="431946" cy="398214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\begin{equation*}&#10;\mathcal V&#10;\end{equation*}&#10;&#10;&#10;\end{document}" title="IguanaTex Bitmap Display">
            <a:extLst>
              <a:ext uri="{FF2B5EF4-FFF2-40B4-BE49-F238E27FC236}">
                <a16:creationId xmlns:a16="http://schemas.microsoft.com/office/drawing/2014/main" id="{6F5FA8DA-2E41-C48C-BD74-09611FEF26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25" y="1327682"/>
            <a:ext cx="290733" cy="33461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EE3FC5-B2F0-804C-CBF0-BD84CDA49A2B}"/>
              </a:ext>
            </a:extLst>
          </p:cNvPr>
          <p:cNvCxnSpPr/>
          <p:nvPr/>
        </p:nvCxnSpPr>
        <p:spPr>
          <a:xfrm>
            <a:off x="9247695" y="3160266"/>
            <a:ext cx="79185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6AA094-6F25-0F56-BAF1-CD45ED73FEA0}"/>
              </a:ext>
            </a:extLst>
          </p:cNvPr>
          <p:cNvCxnSpPr>
            <a:cxnSpLocks/>
          </p:cNvCxnSpPr>
          <p:nvPr/>
        </p:nvCxnSpPr>
        <p:spPr>
          <a:xfrm flipH="1">
            <a:off x="6334306" y="3160266"/>
            <a:ext cx="791851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\documentclass{article}&#10;\usepackage{amsmath}&#10;\pagestyle{empty}&#10;\begin{document}&#10;&#10;\begin{equation*}&#10;\mathbf{r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4D51934-5EA7-BB9D-FEDC-8BEAC0E179D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16" y="3277959"/>
            <a:ext cx="190071" cy="209105"/>
          </a:xfrm>
          <a:prstGeom prst="rect">
            <a:avLst/>
          </a:prstGeom>
        </p:spPr>
      </p:pic>
      <p:pic>
        <p:nvPicPr>
          <p:cNvPr id="31" name="Picture 30" descr="\documentclass{article}&#10;\usepackage{amsmath}&#10;\pagestyle{empty}&#10;\begin{document}&#10;&#10;\begin{equation*}&#10;\varepsilon&#10;\end{equation*}&#10;&#10;&#10;\end{document}" title="IguanaTex Bitmap Display">
            <a:extLst>
              <a:ext uri="{FF2B5EF4-FFF2-40B4-BE49-F238E27FC236}">
                <a16:creationId xmlns:a16="http://schemas.microsoft.com/office/drawing/2014/main" id="{C23BB549-1CAE-E6E5-3398-289824F3EF4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167" y="2523045"/>
            <a:ext cx="189884" cy="220479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begin{equation*}&#10;\hat{\mathbf{n}}&#10;\end{equation*}&#10;&#10;&#10;\end{document}" title="IguanaTex Bitmap Display">
            <a:extLst>
              <a:ext uri="{FF2B5EF4-FFF2-40B4-BE49-F238E27FC236}">
                <a16:creationId xmlns:a16="http://schemas.microsoft.com/office/drawing/2014/main" id="{FA9D8238-72E3-D19B-2113-6432D4F085BC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720" y="2935204"/>
            <a:ext cx="273668" cy="327619"/>
          </a:xfrm>
          <a:prstGeom prst="rect">
            <a:avLst/>
          </a:prstGeom>
        </p:spPr>
      </p:pic>
      <p:pic>
        <p:nvPicPr>
          <p:cNvPr id="35" name="Picture 34" descr="\documentclass{article}&#10;\usepackage{amsmath}&#10;\pagestyle{empty}&#10;\begin{document}&#10;&#10;\begin{equation*}&#10;\hat{\mathbf{n}}&#10;\end{equation*}&#10;&#10;&#10;\end{document}" title="IguanaTex Bitmap Display">
            <a:extLst>
              <a:ext uri="{FF2B5EF4-FFF2-40B4-BE49-F238E27FC236}">
                <a16:creationId xmlns:a16="http://schemas.microsoft.com/office/drawing/2014/main" id="{3ECF1D83-7AF5-9A48-F06E-CD2A6A2B271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168" y="2935203"/>
            <a:ext cx="273668" cy="327619"/>
          </a:xfrm>
          <a:prstGeom prst="rect">
            <a:avLst/>
          </a:prstGeom>
        </p:spPr>
      </p:pic>
      <p:pic>
        <p:nvPicPr>
          <p:cNvPr id="7" name="Picture 6" descr="\documentclass{article}&#10;\usepackage{amsmath}&#10;\pagestyle{empty}&#10;\begin{document}&#10;&#10;\begin{equation*}&#10;{\mathcal V}_\varepsilon&#10;\end{equation*}&#10;&#10;&#10;\end{document}" title="IguanaTex Bitmap Display">
            <a:extLst>
              <a:ext uri="{FF2B5EF4-FFF2-40B4-BE49-F238E27FC236}">
                <a16:creationId xmlns:a16="http://schemas.microsoft.com/office/drawing/2014/main" id="{928B450D-FD6C-4674-6867-519874BAEB3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16" y="3672194"/>
            <a:ext cx="430031" cy="390722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BED121-605E-B58C-6A8A-D4FE9C64F75B}"/>
              </a:ext>
            </a:extLst>
          </p:cNvPr>
          <p:cNvSpPr/>
          <p:nvPr/>
        </p:nvSpPr>
        <p:spPr>
          <a:xfrm>
            <a:off x="2944763" y="2293404"/>
            <a:ext cx="144000" cy="144000"/>
          </a:xfrm>
          <a:custGeom>
            <a:avLst/>
            <a:gdLst>
              <a:gd name="connsiteX0" fmla="*/ 48197 w 48196"/>
              <a:gd name="connsiteY0" fmla="*/ 24098 h 48196"/>
              <a:gd name="connsiteX1" fmla="*/ 24098 w 48196"/>
              <a:gd name="connsiteY1" fmla="*/ 48196 h 48196"/>
              <a:gd name="connsiteX2" fmla="*/ 0 w 48196"/>
              <a:gd name="connsiteY2" fmla="*/ 24098 h 48196"/>
              <a:gd name="connsiteX3" fmla="*/ 24098 w 48196"/>
              <a:gd name="connsiteY3" fmla="*/ 0 h 48196"/>
              <a:gd name="connsiteX4" fmla="*/ 48197 w 48196"/>
              <a:gd name="connsiteY4" fmla="*/ 24098 h 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96" h="48196">
                <a:moveTo>
                  <a:pt x="48197" y="24098"/>
                </a:moveTo>
                <a:cubicBezTo>
                  <a:pt x="48197" y="37407"/>
                  <a:pt x="37407" y="48196"/>
                  <a:pt x="24098" y="48196"/>
                </a:cubicBezTo>
                <a:cubicBezTo>
                  <a:pt x="10789" y="48196"/>
                  <a:pt x="0" y="37407"/>
                  <a:pt x="0" y="24098"/>
                </a:cubicBezTo>
                <a:cubicBezTo>
                  <a:pt x="0" y="10789"/>
                  <a:pt x="10789" y="0"/>
                  <a:pt x="24098" y="0"/>
                </a:cubicBezTo>
                <a:cubicBezTo>
                  <a:pt x="37407" y="0"/>
                  <a:pt x="48197" y="10789"/>
                  <a:pt x="48197" y="24098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4B38EA-9B4C-8163-5653-32EDF7D6A083}"/>
              </a:ext>
            </a:extLst>
          </p:cNvPr>
          <p:cNvSpPr/>
          <p:nvPr/>
        </p:nvSpPr>
        <p:spPr>
          <a:xfrm>
            <a:off x="5783261" y="3084676"/>
            <a:ext cx="144000" cy="144000"/>
          </a:xfrm>
          <a:custGeom>
            <a:avLst/>
            <a:gdLst>
              <a:gd name="connsiteX0" fmla="*/ 48197 w 48196"/>
              <a:gd name="connsiteY0" fmla="*/ 24098 h 48196"/>
              <a:gd name="connsiteX1" fmla="*/ 24098 w 48196"/>
              <a:gd name="connsiteY1" fmla="*/ 48196 h 48196"/>
              <a:gd name="connsiteX2" fmla="*/ 0 w 48196"/>
              <a:gd name="connsiteY2" fmla="*/ 24098 h 48196"/>
              <a:gd name="connsiteX3" fmla="*/ 24098 w 48196"/>
              <a:gd name="connsiteY3" fmla="*/ 0 h 48196"/>
              <a:gd name="connsiteX4" fmla="*/ 48197 w 48196"/>
              <a:gd name="connsiteY4" fmla="*/ 24098 h 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96" h="48196">
                <a:moveTo>
                  <a:pt x="48197" y="24098"/>
                </a:moveTo>
                <a:cubicBezTo>
                  <a:pt x="48197" y="37407"/>
                  <a:pt x="37407" y="48196"/>
                  <a:pt x="24098" y="48196"/>
                </a:cubicBezTo>
                <a:cubicBezTo>
                  <a:pt x="10789" y="48196"/>
                  <a:pt x="0" y="37407"/>
                  <a:pt x="0" y="24098"/>
                </a:cubicBezTo>
                <a:cubicBezTo>
                  <a:pt x="0" y="10789"/>
                  <a:pt x="10789" y="0"/>
                  <a:pt x="24098" y="0"/>
                </a:cubicBezTo>
                <a:cubicBezTo>
                  <a:pt x="37407" y="0"/>
                  <a:pt x="48197" y="10789"/>
                  <a:pt x="48197" y="24098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0FEB65-A1AF-B211-E91A-A891B6628FCC}"/>
              </a:ext>
            </a:extLst>
          </p:cNvPr>
          <p:cNvCxnSpPr>
            <a:cxnSpLocks/>
          </p:cNvCxnSpPr>
          <p:nvPr/>
        </p:nvCxnSpPr>
        <p:spPr>
          <a:xfrm flipH="1" flipV="1">
            <a:off x="3012811" y="2365404"/>
            <a:ext cx="2849276" cy="7948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mathbf{r}'- \mathbf{r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967F6C1-C17F-6F14-D4FB-F3CE17E176C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022" y="2846164"/>
            <a:ext cx="1133336" cy="3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5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4A615F-980C-C9E2-F616-8C302D2C5C76}"/>
              </a:ext>
            </a:extLst>
          </p:cNvPr>
          <p:cNvSpPr/>
          <p:nvPr/>
        </p:nvSpPr>
        <p:spPr>
          <a:xfrm>
            <a:off x="2332480" y="137983"/>
            <a:ext cx="6915215" cy="6489059"/>
          </a:xfrm>
          <a:custGeom>
            <a:avLst/>
            <a:gdLst>
              <a:gd name="connsiteX0" fmla="*/ 842970 w 1656137"/>
              <a:gd name="connsiteY0" fmla="*/ 11812 h 1758772"/>
              <a:gd name="connsiteX1" fmla="*/ 1066808 w 1656137"/>
              <a:gd name="connsiteY1" fmla="*/ 64199 h 1758772"/>
              <a:gd name="connsiteX2" fmla="*/ 1400183 w 1656137"/>
              <a:gd name="connsiteY2" fmla="*/ 11812 h 1758772"/>
              <a:gd name="connsiteX3" fmla="*/ 1495433 w 1656137"/>
              <a:gd name="connsiteY3" fmla="*/ 197549 h 1758772"/>
              <a:gd name="connsiteX4" fmla="*/ 1519245 w 1656137"/>
              <a:gd name="connsiteY4" fmla="*/ 459487 h 1758772"/>
              <a:gd name="connsiteX5" fmla="*/ 1652595 w 1656137"/>
              <a:gd name="connsiteY5" fmla="*/ 740474 h 1758772"/>
              <a:gd name="connsiteX6" fmla="*/ 1566870 w 1656137"/>
              <a:gd name="connsiteY6" fmla="*/ 1045274 h 1758772"/>
              <a:gd name="connsiteX7" fmla="*/ 1362083 w 1656137"/>
              <a:gd name="connsiteY7" fmla="*/ 1216724 h 1758772"/>
              <a:gd name="connsiteX8" fmla="*/ 1343033 w 1656137"/>
              <a:gd name="connsiteY8" fmla="*/ 1626299 h 1758772"/>
              <a:gd name="connsiteX9" fmla="*/ 1038233 w 1656137"/>
              <a:gd name="connsiteY9" fmla="*/ 1750124 h 1758772"/>
              <a:gd name="connsiteX10" fmla="*/ 714383 w 1656137"/>
              <a:gd name="connsiteY10" fmla="*/ 1688212 h 1758772"/>
              <a:gd name="connsiteX11" fmla="*/ 638183 w 1656137"/>
              <a:gd name="connsiteY11" fmla="*/ 1507237 h 1758772"/>
              <a:gd name="connsiteX12" fmla="*/ 228608 w 1656137"/>
              <a:gd name="connsiteY12" fmla="*/ 1545337 h 1758772"/>
              <a:gd name="connsiteX13" fmla="*/ 61920 w 1656137"/>
              <a:gd name="connsiteY13" fmla="*/ 1231012 h 1758772"/>
              <a:gd name="connsiteX14" fmla="*/ 23820 w 1656137"/>
              <a:gd name="connsiteY14" fmla="*/ 802387 h 1758772"/>
              <a:gd name="connsiteX15" fmla="*/ 176220 w 1656137"/>
              <a:gd name="connsiteY15" fmla="*/ 554737 h 1758772"/>
              <a:gd name="connsiteX16" fmla="*/ 209558 w 1656137"/>
              <a:gd name="connsiteY16" fmla="*/ 288037 h 1758772"/>
              <a:gd name="connsiteX17" fmla="*/ 433395 w 1656137"/>
              <a:gd name="connsiteY17" fmla="*/ 49912 h 1758772"/>
              <a:gd name="connsiteX18" fmla="*/ 661995 w 1656137"/>
              <a:gd name="connsiteY18" fmla="*/ 97537 h 1758772"/>
              <a:gd name="connsiteX19" fmla="*/ 842970 w 1656137"/>
              <a:gd name="connsiteY19" fmla="*/ 11812 h 175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56137" h="1758772">
                <a:moveTo>
                  <a:pt x="842970" y="11812"/>
                </a:moveTo>
                <a:cubicBezTo>
                  <a:pt x="934982" y="-4190"/>
                  <a:pt x="955079" y="52198"/>
                  <a:pt x="1066808" y="64199"/>
                </a:cubicBezTo>
                <a:cubicBezTo>
                  <a:pt x="1238163" y="82678"/>
                  <a:pt x="1309886" y="-37052"/>
                  <a:pt x="1400183" y="11812"/>
                </a:cubicBezTo>
                <a:cubicBezTo>
                  <a:pt x="1454094" y="40958"/>
                  <a:pt x="1471430" y="106776"/>
                  <a:pt x="1495433" y="197549"/>
                </a:cubicBezTo>
                <a:cubicBezTo>
                  <a:pt x="1528389" y="322231"/>
                  <a:pt x="1495433" y="351283"/>
                  <a:pt x="1519245" y="459487"/>
                </a:cubicBezTo>
                <a:cubicBezTo>
                  <a:pt x="1553440" y="614744"/>
                  <a:pt x="1633355" y="609696"/>
                  <a:pt x="1652595" y="740474"/>
                </a:cubicBezTo>
                <a:cubicBezTo>
                  <a:pt x="1675551" y="896589"/>
                  <a:pt x="1579919" y="1027939"/>
                  <a:pt x="1566870" y="1045274"/>
                </a:cubicBezTo>
                <a:cubicBezTo>
                  <a:pt x="1482574" y="1157669"/>
                  <a:pt x="1414375" y="1126713"/>
                  <a:pt x="1362083" y="1216724"/>
                </a:cubicBezTo>
                <a:cubicBezTo>
                  <a:pt x="1277691" y="1362076"/>
                  <a:pt x="1424186" y="1496759"/>
                  <a:pt x="1343033" y="1626299"/>
                </a:cubicBezTo>
                <a:cubicBezTo>
                  <a:pt x="1283787" y="1720978"/>
                  <a:pt x="1150723" y="1736789"/>
                  <a:pt x="1038233" y="1750124"/>
                </a:cubicBezTo>
                <a:cubicBezTo>
                  <a:pt x="954508" y="1760030"/>
                  <a:pt x="796774" y="1778795"/>
                  <a:pt x="714383" y="1688212"/>
                </a:cubicBezTo>
                <a:cubicBezTo>
                  <a:pt x="650756" y="1618203"/>
                  <a:pt x="693428" y="1550575"/>
                  <a:pt x="638183" y="1507237"/>
                </a:cubicBezTo>
                <a:cubicBezTo>
                  <a:pt x="541504" y="1431513"/>
                  <a:pt x="375007" y="1610678"/>
                  <a:pt x="228608" y="1545337"/>
                </a:cubicBezTo>
                <a:cubicBezTo>
                  <a:pt x="145740" y="1508380"/>
                  <a:pt x="117451" y="1414558"/>
                  <a:pt x="61920" y="1231012"/>
                </a:cubicBezTo>
                <a:cubicBezTo>
                  <a:pt x="11819" y="1065277"/>
                  <a:pt x="-26948" y="936975"/>
                  <a:pt x="23820" y="802387"/>
                </a:cubicBezTo>
                <a:cubicBezTo>
                  <a:pt x="68302" y="684467"/>
                  <a:pt x="133358" y="689611"/>
                  <a:pt x="176220" y="554737"/>
                </a:cubicBezTo>
                <a:cubicBezTo>
                  <a:pt x="215273" y="431959"/>
                  <a:pt x="169553" y="402146"/>
                  <a:pt x="209558" y="288037"/>
                </a:cubicBezTo>
                <a:cubicBezTo>
                  <a:pt x="239847" y="201645"/>
                  <a:pt x="319476" y="66580"/>
                  <a:pt x="433395" y="49912"/>
                </a:cubicBezTo>
                <a:cubicBezTo>
                  <a:pt x="526359" y="36386"/>
                  <a:pt x="556172" y="114205"/>
                  <a:pt x="661995" y="97537"/>
                </a:cubicBezTo>
                <a:cubicBezTo>
                  <a:pt x="748958" y="83821"/>
                  <a:pt x="754292" y="27242"/>
                  <a:pt x="842970" y="11812"/>
                </a:cubicBezTo>
                <a:close/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nl-NL" dirty="0"/>
          </a:p>
        </p:txBody>
      </p:sp>
      <p:pic>
        <p:nvPicPr>
          <p:cNvPr id="5" name="Picture 4" descr="\documentclass{article}&#10;\usepackage{amsmath}&#10;\pagestyle{empty}&#10;\begin{document}&#10;&#10;\begin{equation*}&#10;\mathcal S&#10;\end{equation*}&#10;&#10;&#10;\end{document}" title="IguanaTex Bitmap Display">
            <a:extLst>
              <a:ext uri="{FF2B5EF4-FFF2-40B4-BE49-F238E27FC236}">
                <a16:creationId xmlns:a16="http://schemas.microsoft.com/office/drawing/2014/main" id="{FFD0C0E1-F4AF-E598-925B-F0262112EB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679" y="1493625"/>
            <a:ext cx="288000" cy="331886"/>
          </a:xfrm>
          <a:prstGeom prst="rect">
            <a:avLst/>
          </a:prstGeom>
        </p:spPr>
      </p:pic>
      <p:pic>
        <p:nvPicPr>
          <p:cNvPr id="30" name="Picture 29" descr="\documentclass{article}&#10;\usepackage{amsmath}&#10;\pagestyle{empty}&#10;\begin{document}&#10;&#10;\begin{equation*}&#10;\mathcal V&#10;\end{equation*}&#10;&#10;&#10;\end{document}" title="IguanaTex Bitmap Display">
            <a:extLst>
              <a:ext uri="{FF2B5EF4-FFF2-40B4-BE49-F238E27FC236}">
                <a16:creationId xmlns:a16="http://schemas.microsoft.com/office/drawing/2014/main" id="{6F5FA8DA-2E41-C48C-BD74-09611FEF26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25" y="1327682"/>
            <a:ext cx="290733" cy="33461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EE3FC5-B2F0-804C-CBF0-BD84CDA49A2B}"/>
              </a:ext>
            </a:extLst>
          </p:cNvPr>
          <p:cNvCxnSpPr/>
          <p:nvPr/>
        </p:nvCxnSpPr>
        <p:spPr>
          <a:xfrm>
            <a:off x="9247695" y="3160266"/>
            <a:ext cx="791851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\documentclass{article}&#10;\usepackage{amsmath}&#10;\pagestyle{empty}&#10;\begin{document}&#10;&#10;\begin{equation*}&#10;\mathbf{r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4D51934-5EA7-BB9D-FEDC-8BEAC0E179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016" y="3277959"/>
            <a:ext cx="190071" cy="209105"/>
          </a:xfrm>
          <a:prstGeom prst="rect">
            <a:avLst/>
          </a:prstGeom>
        </p:spPr>
      </p:pic>
      <p:pic>
        <p:nvPicPr>
          <p:cNvPr id="34" name="Picture 33" descr="\documentclass{article}&#10;\usepackage{amsmath}&#10;\pagestyle{empty}&#10;\begin{document}&#10;&#10;\begin{equation*}&#10;\hat{\mathbf{n}}&#10;\end{equation*}&#10;&#10;&#10;\end{document}" title="IguanaTex Bitmap Display">
            <a:extLst>
              <a:ext uri="{FF2B5EF4-FFF2-40B4-BE49-F238E27FC236}">
                <a16:creationId xmlns:a16="http://schemas.microsoft.com/office/drawing/2014/main" id="{FA9D8238-72E3-D19B-2113-6432D4F085B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720" y="2935204"/>
            <a:ext cx="273668" cy="327619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BED121-605E-B58C-6A8A-D4FE9C64F75B}"/>
              </a:ext>
            </a:extLst>
          </p:cNvPr>
          <p:cNvSpPr/>
          <p:nvPr/>
        </p:nvSpPr>
        <p:spPr>
          <a:xfrm>
            <a:off x="2944763" y="2293404"/>
            <a:ext cx="144000" cy="144000"/>
          </a:xfrm>
          <a:custGeom>
            <a:avLst/>
            <a:gdLst>
              <a:gd name="connsiteX0" fmla="*/ 48197 w 48196"/>
              <a:gd name="connsiteY0" fmla="*/ 24098 h 48196"/>
              <a:gd name="connsiteX1" fmla="*/ 24098 w 48196"/>
              <a:gd name="connsiteY1" fmla="*/ 48196 h 48196"/>
              <a:gd name="connsiteX2" fmla="*/ 0 w 48196"/>
              <a:gd name="connsiteY2" fmla="*/ 24098 h 48196"/>
              <a:gd name="connsiteX3" fmla="*/ 24098 w 48196"/>
              <a:gd name="connsiteY3" fmla="*/ 0 h 48196"/>
              <a:gd name="connsiteX4" fmla="*/ 48197 w 48196"/>
              <a:gd name="connsiteY4" fmla="*/ 24098 h 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96" h="48196">
                <a:moveTo>
                  <a:pt x="48197" y="24098"/>
                </a:moveTo>
                <a:cubicBezTo>
                  <a:pt x="48197" y="37407"/>
                  <a:pt x="37407" y="48196"/>
                  <a:pt x="24098" y="48196"/>
                </a:cubicBezTo>
                <a:cubicBezTo>
                  <a:pt x="10789" y="48196"/>
                  <a:pt x="0" y="37407"/>
                  <a:pt x="0" y="24098"/>
                </a:cubicBezTo>
                <a:cubicBezTo>
                  <a:pt x="0" y="10789"/>
                  <a:pt x="10789" y="0"/>
                  <a:pt x="24098" y="0"/>
                </a:cubicBezTo>
                <a:cubicBezTo>
                  <a:pt x="37407" y="0"/>
                  <a:pt x="48197" y="10789"/>
                  <a:pt x="48197" y="24098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4B38EA-9B4C-8163-5653-32EDF7D6A083}"/>
              </a:ext>
            </a:extLst>
          </p:cNvPr>
          <p:cNvSpPr/>
          <p:nvPr/>
        </p:nvSpPr>
        <p:spPr>
          <a:xfrm>
            <a:off x="5783261" y="3084676"/>
            <a:ext cx="144000" cy="144000"/>
          </a:xfrm>
          <a:custGeom>
            <a:avLst/>
            <a:gdLst>
              <a:gd name="connsiteX0" fmla="*/ 48197 w 48196"/>
              <a:gd name="connsiteY0" fmla="*/ 24098 h 48196"/>
              <a:gd name="connsiteX1" fmla="*/ 24098 w 48196"/>
              <a:gd name="connsiteY1" fmla="*/ 48196 h 48196"/>
              <a:gd name="connsiteX2" fmla="*/ 0 w 48196"/>
              <a:gd name="connsiteY2" fmla="*/ 24098 h 48196"/>
              <a:gd name="connsiteX3" fmla="*/ 24098 w 48196"/>
              <a:gd name="connsiteY3" fmla="*/ 0 h 48196"/>
              <a:gd name="connsiteX4" fmla="*/ 48197 w 48196"/>
              <a:gd name="connsiteY4" fmla="*/ 24098 h 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96" h="48196">
                <a:moveTo>
                  <a:pt x="48197" y="24098"/>
                </a:moveTo>
                <a:cubicBezTo>
                  <a:pt x="48197" y="37407"/>
                  <a:pt x="37407" y="48196"/>
                  <a:pt x="24098" y="48196"/>
                </a:cubicBezTo>
                <a:cubicBezTo>
                  <a:pt x="10789" y="48196"/>
                  <a:pt x="0" y="37407"/>
                  <a:pt x="0" y="24098"/>
                </a:cubicBezTo>
                <a:cubicBezTo>
                  <a:pt x="0" y="10789"/>
                  <a:pt x="10789" y="0"/>
                  <a:pt x="24098" y="0"/>
                </a:cubicBezTo>
                <a:cubicBezTo>
                  <a:pt x="37407" y="0"/>
                  <a:pt x="48197" y="10789"/>
                  <a:pt x="48197" y="24098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0FEB65-A1AF-B211-E91A-A891B6628FCC}"/>
              </a:ext>
            </a:extLst>
          </p:cNvPr>
          <p:cNvCxnSpPr>
            <a:cxnSpLocks/>
          </p:cNvCxnSpPr>
          <p:nvPr/>
        </p:nvCxnSpPr>
        <p:spPr>
          <a:xfrm flipH="1" flipV="1">
            <a:off x="3012811" y="2365404"/>
            <a:ext cx="2849276" cy="79486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mathbf{r}'- \mathbf{r}&#10;\end{equation*}&#10;&#10;&#10;\end{document}" title="IguanaTex Bitmap Display">
            <a:extLst>
              <a:ext uri="{FF2B5EF4-FFF2-40B4-BE49-F238E27FC236}">
                <a16:creationId xmlns:a16="http://schemas.microsoft.com/office/drawing/2014/main" id="{6967F6C1-C17F-6F14-D4FB-F3CE17E176C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022" y="2846164"/>
            <a:ext cx="1133336" cy="3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6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54B82E-43EC-8DC2-096A-1A187DBE2E03}"/>
              </a:ext>
            </a:extLst>
          </p:cNvPr>
          <p:cNvCxnSpPr>
            <a:cxnSpLocks/>
          </p:cNvCxnSpPr>
          <p:nvPr/>
        </p:nvCxnSpPr>
        <p:spPr>
          <a:xfrm flipV="1">
            <a:off x="6187215" y="1830364"/>
            <a:ext cx="2366632" cy="15251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80B6AC-6CC2-7EF1-31B1-D9AC4350022C}"/>
              </a:ext>
            </a:extLst>
          </p:cNvPr>
          <p:cNvGrpSpPr/>
          <p:nvPr/>
        </p:nvGrpSpPr>
        <p:grpSpPr>
          <a:xfrm>
            <a:off x="3812698" y="93355"/>
            <a:ext cx="186259" cy="6603163"/>
            <a:chOff x="3962399" y="602827"/>
            <a:chExt cx="149013" cy="51782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344AE8A-2D00-16EE-DBE8-D3F4422B8178}"/>
                </a:ext>
              </a:extLst>
            </p:cNvPr>
            <p:cNvSpPr/>
            <p:nvPr/>
          </p:nvSpPr>
          <p:spPr>
            <a:xfrm>
              <a:off x="3962399" y="602827"/>
              <a:ext cx="149013" cy="1822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5C5218-3AAB-2F2E-8750-4B44D4480D41}"/>
                </a:ext>
              </a:extLst>
            </p:cNvPr>
            <p:cNvSpPr/>
            <p:nvPr/>
          </p:nvSpPr>
          <p:spPr>
            <a:xfrm>
              <a:off x="3962399" y="3959013"/>
              <a:ext cx="149013" cy="1822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7" name="Chord 16">
            <a:extLst>
              <a:ext uri="{FF2B5EF4-FFF2-40B4-BE49-F238E27FC236}">
                <a16:creationId xmlns:a16="http://schemas.microsoft.com/office/drawing/2014/main" id="{6930BA51-C462-AA61-3F0C-A63841A0878D}"/>
              </a:ext>
            </a:extLst>
          </p:cNvPr>
          <p:cNvSpPr/>
          <p:nvPr/>
        </p:nvSpPr>
        <p:spPr>
          <a:xfrm rot="10800000">
            <a:off x="4071977" y="89232"/>
            <a:ext cx="4853008" cy="6696000"/>
          </a:xfrm>
          <a:custGeom>
            <a:avLst/>
            <a:gdLst>
              <a:gd name="connsiteX0" fmla="*/ 3882559 w 5256000"/>
              <a:gd name="connsiteY0" fmla="*/ 4937213 h 5256000"/>
              <a:gd name="connsiteX1" fmla="*/ 610160 w 5256000"/>
              <a:gd name="connsiteY1" fmla="*/ 4311658 h 5256000"/>
              <a:gd name="connsiteX2" fmla="*/ 580826 w 5256000"/>
              <a:gd name="connsiteY2" fmla="*/ 980134 h 5256000"/>
              <a:gd name="connsiteX3" fmla="*/ 3841702 w 5256000"/>
              <a:gd name="connsiteY3" fmla="*/ 297054 h 5256000"/>
              <a:gd name="connsiteX4" fmla="*/ 3882559 w 5256000"/>
              <a:gd name="connsiteY4" fmla="*/ 4937213 h 5256000"/>
              <a:gd name="connsiteX0" fmla="*/ 3841702 w 3933142"/>
              <a:gd name="connsiteY0" fmla="*/ 273057 h 5232146"/>
              <a:gd name="connsiteX1" fmla="*/ 3882559 w 3933142"/>
              <a:gd name="connsiteY1" fmla="*/ 4913216 h 5232146"/>
              <a:gd name="connsiteX2" fmla="*/ 610160 w 3933142"/>
              <a:gd name="connsiteY2" fmla="*/ 4287661 h 5232146"/>
              <a:gd name="connsiteX3" fmla="*/ 580826 w 3933142"/>
              <a:gd name="connsiteY3" fmla="*/ 956137 h 5232146"/>
              <a:gd name="connsiteX4" fmla="*/ 3933142 w 3933142"/>
              <a:gd name="connsiteY4" fmla="*/ 364497 h 5232146"/>
              <a:gd name="connsiteX0" fmla="*/ 3882559 w 3933142"/>
              <a:gd name="connsiteY0" fmla="*/ 4913216 h 5232146"/>
              <a:gd name="connsiteX1" fmla="*/ 610160 w 3933142"/>
              <a:gd name="connsiteY1" fmla="*/ 4287661 h 5232146"/>
              <a:gd name="connsiteX2" fmla="*/ 580826 w 3933142"/>
              <a:gd name="connsiteY2" fmla="*/ 956137 h 5232146"/>
              <a:gd name="connsiteX3" fmla="*/ 3933142 w 3933142"/>
              <a:gd name="connsiteY3" fmla="*/ 364497 h 5232146"/>
              <a:gd name="connsiteX0" fmla="*/ 3882559 w 3882559"/>
              <a:gd name="connsiteY0" fmla="*/ 4932086 h 5251016"/>
              <a:gd name="connsiteX1" fmla="*/ 610160 w 3882559"/>
              <a:gd name="connsiteY1" fmla="*/ 4306531 h 5251016"/>
              <a:gd name="connsiteX2" fmla="*/ 580826 w 3882559"/>
              <a:gd name="connsiteY2" fmla="*/ 975007 h 5251016"/>
              <a:gd name="connsiteX3" fmla="*/ 3872182 w 3882559"/>
              <a:gd name="connsiteY3" fmla="*/ 356273 h 5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2559" h="5251016">
                <a:moveTo>
                  <a:pt x="3882559" y="4932086"/>
                </a:moveTo>
                <a:cubicBezTo>
                  <a:pt x="2782054" y="5529973"/>
                  <a:pt x="1412544" y="5268176"/>
                  <a:pt x="610160" y="4306531"/>
                </a:cubicBezTo>
                <a:cubicBezTo>
                  <a:pt x="-192224" y="3344886"/>
                  <a:pt x="-204500" y="1950632"/>
                  <a:pt x="580826" y="975007"/>
                </a:cubicBezTo>
                <a:cubicBezTo>
                  <a:pt x="1366152" y="-618"/>
                  <a:pt x="2669880" y="-313583"/>
                  <a:pt x="3872182" y="356273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Picture 8" descr="\documentclass{article}&#10;\usepackage{amsmath}&#10;\pagestyle{empty}&#10;\begin{document}&#10;&#10;\begin{equation*}&#10;U(\mathbf{r})&#10;\end{equation*}&#10;&#10;&#10;\end{document}" title="IguanaTex Bitmap Display">
            <a:extLst>
              <a:ext uri="{FF2B5EF4-FFF2-40B4-BE49-F238E27FC236}">
                <a16:creationId xmlns:a16="http://schemas.microsoft.com/office/drawing/2014/main" id="{BB9E661E-52F5-70E2-9DDC-A03C6C6F98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725" y="2501488"/>
            <a:ext cx="1150884" cy="60538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180046-7FA2-263F-232B-B7D1A38E15A4}"/>
              </a:ext>
            </a:extLst>
          </p:cNvPr>
          <p:cNvSpPr txBox="1"/>
          <p:nvPr/>
        </p:nvSpPr>
        <p:spPr>
          <a:xfrm>
            <a:off x="2508831" y="2509622"/>
            <a:ext cx="1881851" cy="6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aperture</a:t>
            </a:r>
            <a:endParaRPr lang="nl-NL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pic>
        <p:nvPicPr>
          <p:cNvPr id="24" name="Picture 23" descr="\documentclass{article}&#10;\usepackage{amsmath}&#10;\pagestyle{empty}&#10;\begin{document}&#10;&#10;\begin{equation*}&#10;{\mathcal S}_1&#10;\end{equation*}&#10;&#10;&#10;\end{document}" title="IguanaTex Bitmap Display">
            <a:extLst>
              <a:ext uri="{FF2B5EF4-FFF2-40B4-BE49-F238E27FC236}">
                <a16:creationId xmlns:a16="http://schemas.microsoft.com/office/drawing/2014/main" id="{A12C56D4-4019-F3E9-408A-A8A401D83E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351" y="2078271"/>
            <a:ext cx="532989" cy="500742"/>
          </a:xfrm>
          <a:prstGeom prst="rect">
            <a:avLst/>
          </a:prstGeom>
        </p:spPr>
      </p:pic>
      <p:pic>
        <p:nvPicPr>
          <p:cNvPr id="29" name="Picture 28" descr="\documentclass{article}&#10;\usepackage{amsmath}&#10;\pagestyle{empty}&#10;\begin{document}&#10;&#10;\begin{equation*}&#10;{\mathcal S}_2&#10;\end{equation*}&#10;&#10;&#10;\end{document}" title="IguanaTex Bitmap Display">
            <a:extLst>
              <a:ext uri="{FF2B5EF4-FFF2-40B4-BE49-F238E27FC236}">
                <a16:creationId xmlns:a16="http://schemas.microsoft.com/office/drawing/2014/main" id="{B5260882-2FBB-132D-5786-90B64EB6957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106" y="1197083"/>
            <a:ext cx="549142" cy="503041"/>
          </a:xfrm>
          <a:prstGeom prst="rect">
            <a:avLst/>
          </a:prstGeom>
        </p:spPr>
      </p:pic>
      <p:pic>
        <p:nvPicPr>
          <p:cNvPr id="32" name="Picture 31" descr="\documentclass{article}&#10;\usepackage{amsmath}&#10;\pagestyle{empty}&#10;\begin{document}&#10;&#10;\begin{equation*}&#10;{\mathcal S}_2&#10;\end{equation*}&#10;&#10;&#10;\end{document}" title="IguanaTex Bitmap Display">
            <a:extLst>
              <a:ext uri="{FF2B5EF4-FFF2-40B4-BE49-F238E27FC236}">
                <a16:creationId xmlns:a16="http://schemas.microsoft.com/office/drawing/2014/main" id="{97957E21-EE7A-B1BF-2356-4B730FBBB66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106" y="5031767"/>
            <a:ext cx="549142" cy="503041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480D1A-A40D-CBE0-A8B9-7BE64FD4C8A8}"/>
              </a:ext>
            </a:extLst>
          </p:cNvPr>
          <p:cNvCxnSpPr>
            <a:cxnSpLocks/>
          </p:cNvCxnSpPr>
          <p:nvPr/>
        </p:nvCxnSpPr>
        <p:spPr>
          <a:xfrm>
            <a:off x="4071975" y="509374"/>
            <a:ext cx="0" cy="190739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ED2FFE-BDB4-D08E-5542-7D2405B9044D}"/>
              </a:ext>
            </a:extLst>
          </p:cNvPr>
          <p:cNvCxnSpPr>
            <a:cxnSpLocks/>
          </p:cNvCxnSpPr>
          <p:nvPr/>
        </p:nvCxnSpPr>
        <p:spPr>
          <a:xfrm>
            <a:off x="4080441" y="4373102"/>
            <a:ext cx="0" cy="197404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87AB0D-9D4F-9F75-0C10-7A74471DD69E}"/>
              </a:ext>
            </a:extLst>
          </p:cNvPr>
          <p:cNvCxnSpPr>
            <a:cxnSpLocks/>
          </p:cNvCxnSpPr>
          <p:nvPr/>
        </p:nvCxnSpPr>
        <p:spPr>
          <a:xfrm>
            <a:off x="4080441" y="2416770"/>
            <a:ext cx="0" cy="1956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\documentclass{article}&#10;\usepackage{amsmath}&#10;\pagestyle{empty}&#10;\begin{document}&#10;&#10;\begin{equation*}&#10;U(\mathbf{r}')&#10;\end{equation*}&#10;&#10;&#10;\end{document}" title="IguanaTex Bitmap Display">
            <a:extLst>
              <a:ext uri="{FF2B5EF4-FFF2-40B4-BE49-F238E27FC236}">
                <a16:creationId xmlns:a16="http://schemas.microsoft.com/office/drawing/2014/main" id="{2BD67874-CB61-2FC2-A66F-C4FE7C80C08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007" y="3226269"/>
            <a:ext cx="1320401" cy="639204"/>
          </a:xfrm>
          <a:prstGeom prst="rect">
            <a:avLst/>
          </a:prstGeom>
        </p:spPr>
      </p:pic>
      <p:pic>
        <p:nvPicPr>
          <p:cNvPr id="47" name="Picture 46" descr="\documentclass{article}&#10;\usepackage{amsmath}&#10;\pagestyle{empty}&#10;\begin{document}&#10;&#10;\begin{equation*}&#10;R&#10;\end{equation*}&#10;&#10;&#10;\end{document}" title="IguanaTex Bitmap Display">
            <a:extLst>
              <a:ext uri="{FF2B5EF4-FFF2-40B4-BE49-F238E27FC236}">
                <a16:creationId xmlns:a16="http://schemas.microsoft.com/office/drawing/2014/main" id="{05CA3471-D86D-45EC-9627-F1447669101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594" y="2533324"/>
            <a:ext cx="442593" cy="424925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F32054-D5F3-E4A5-A227-2FB7AEF59232}"/>
              </a:ext>
            </a:extLst>
          </p:cNvPr>
          <p:cNvCxnSpPr>
            <a:cxnSpLocks/>
          </p:cNvCxnSpPr>
          <p:nvPr/>
        </p:nvCxnSpPr>
        <p:spPr>
          <a:xfrm>
            <a:off x="8924985" y="3263667"/>
            <a:ext cx="989775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\documentclass{article}&#10;\usepackage{amsmath}&#10;\pagestyle{empty}&#10;\begin{document}&#10;&#10;\begin{equation*}&#10;\hat{\mathbf{n}}&#10;\end{equation*}&#10;&#10;&#10;\end{document}" title="IguanaTex Bitmap Display">
            <a:extLst>
              <a:ext uri="{FF2B5EF4-FFF2-40B4-BE49-F238E27FC236}">
                <a16:creationId xmlns:a16="http://schemas.microsoft.com/office/drawing/2014/main" id="{515A7391-1B09-22EA-29E1-ECEAE150B0B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835" y="2977161"/>
            <a:ext cx="342072" cy="417774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0B3207-3307-5EE1-729B-A6EF8EFFD1BA}"/>
              </a:ext>
            </a:extLst>
          </p:cNvPr>
          <p:cNvCxnSpPr>
            <a:cxnSpLocks/>
          </p:cNvCxnSpPr>
          <p:nvPr/>
        </p:nvCxnSpPr>
        <p:spPr>
          <a:xfrm flipH="1">
            <a:off x="4126824" y="3356517"/>
            <a:ext cx="2006277" cy="59066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1B851A-741E-5DE3-4025-88A519C5A0E5}"/>
              </a:ext>
            </a:extLst>
          </p:cNvPr>
          <p:cNvSpPr/>
          <p:nvPr/>
        </p:nvSpPr>
        <p:spPr>
          <a:xfrm>
            <a:off x="6043106" y="3263666"/>
            <a:ext cx="179993" cy="183627"/>
          </a:xfrm>
          <a:custGeom>
            <a:avLst/>
            <a:gdLst>
              <a:gd name="connsiteX0" fmla="*/ 48197 w 48196"/>
              <a:gd name="connsiteY0" fmla="*/ 24098 h 48196"/>
              <a:gd name="connsiteX1" fmla="*/ 24098 w 48196"/>
              <a:gd name="connsiteY1" fmla="*/ 48196 h 48196"/>
              <a:gd name="connsiteX2" fmla="*/ 0 w 48196"/>
              <a:gd name="connsiteY2" fmla="*/ 24098 h 48196"/>
              <a:gd name="connsiteX3" fmla="*/ 24098 w 48196"/>
              <a:gd name="connsiteY3" fmla="*/ 0 h 48196"/>
              <a:gd name="connsiteX4" fmla="*/ 48197 w 48196"/>
              <a:gd name="connsiteY4" fmla="*/ 24098 h 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96" h="48196">
                <a:moveTo>
                  <a:pt x="48197" y="24098"/>
                </a:moveTo>
                <a:cubicBezTo>
                  <a:pt x="48197" y="37407"/>
                  <a:pt x="37407" y="48196"/>
                  <a:pt x="24098" y="48196"/>
                </a:cubicBezTo>
                <a:cubicBezTo>
                  <a:pt x="10789" y="48196"/>
                  <a:pt x="0" y="37407"/>
                  <a:pt x="0" y="24098"/>
                </a:cubicBezTo>
                <a:cubicBezTo>
                  <a:pt x="0" y="10789"/>
                  <a:pt x="10789" y="0"/>
                  <a:pt x="24098" y="0"/>
                </a:cubicBezTo>
                <a:cubicBezTo>
                  <a:pt x="37407" y="0"/>
                  <a:pt x="48197" y="10789"/>
                  <a:pt x="48197" y="24098"/>
                </a:cubicBez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pic>
        <p:nvPicPr>
          <p:cNvPr id="3" name="Picture 2" descr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mathbf{r}'- \mathbf{r}&#10;\end{equation*}&#10;&#10;&#10;\end{document}" title="IguanaTex Bitmap Display">
            <a:extLst>
              <a:ext uri="{FF2B5EF4-FFF2-40B4-BE49-F238E27FC236}">
                <a16:creationId xmlns:a16="http://schemas.microsoft.com/office/drawing/2014/main" id="{D577306E-74B0-26E9-BAF2-2D45823AB01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16" y="3777994"/>
            <a:ext cx="1133336" cy="38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405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62,99213"/>
  <p:tag name="LATEXADDIN" val="\documentclass{article}&#10;\usepackage{amsmath}&#10;\pagestyle{empty}&#10;\begin{document}&#10;&#10;\begin{equation*}&#10;x&#10;\end{equation*}&#10;&#10;&#10;\end{document}"/>
  <p:tag name="IGUANATEXSIZE" val="36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,9865"/>
  <p:tag name="ORIGINALWIDTH" val="116,9854"/>
  <p:tag name="LATEXADDIN" val="\documentclass{article}&#10;\usepackage{amsmath}&#10;\pagestyle{empty}&#10;\begin{document}&#10;&#10;\begin{equation*}&#10;{\mathcal S}_\varepsilon&#10;\end{equation*}&#10;&#10;&#10;\end{document}"/>
  <p:tag name="IGUANATEXSIZE" val="36"/>
  <p:tag name="IGUANATEXCURSOR" val="12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8,74016"/>
  <p:tag name="LATEXADDIN" val="\documentclass{article}&#10;\usepackage{amsmath}&#10;\pagestyle{empty}&#10;\begin{document}&#10;&#10;\begin{equation*}&#10;\mathcal V&#10;\end{equation*}&#10;&#10;&#10;\end{document}"/>
  <p:tag name="IGUANATEXSIZE" val="36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0,99362"/>
  <p:tag name="LATEXADDIN" val="\documentclass{article}&#10;\usepackage{amsmath}&#10;\pagestyle{empty}&#10;\begin{document}&#10;&#10;\begin{equation*}&#10;\mathbf{r}&#10;\end{equation*}&#10;&#10;&#10;\end{document}"/>
  <p:tag name="IGUANATEXSIZE" val="36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,2426"/>
  <p:tag name="ORIGINALWIDTH" val="50,99362"/>
  <p:tag name="LATEXADDIN" val="\documentclass{article}&#10;\usepackage{amsmath}&#10;\pagestyle{empty}&#10;\begin{document}&#10;&#10;\begin{equation*}&#10;\varepsilon&#10;\end{equation*}&#10;&#10;&#10;\end{document}"/>
  <p:tag name="IGUANATEXSIZE" val="36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1,99102"/>
  <p:tag name="LATEXADDIN" val="\documentclass{article}&#10;\usepackage{amsmath}&#10;\pagestyle{empty}&#10;\begin{document}&#10;&#10;\begin{equation*}&#10;\hat{\mathbf{n}}&#10;\end{equation*}&#10;&#10;&#10;\end{document}"/>
  <p:tag name="IGUANATEXSIZE" val="36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1,99102"/>
  <p:tag name="LATEXADDIN" val="\documentclass{article}&#10;\usepackage{amsmath}&#10;\pagestyle{empty}&#10;\begin{document}&#10;&#10;\begin{equation*}&#10;\hat{\mathbf{n}}&#10;\end{equation*}&#10;&#10;&#10;\end{document}"/>
  <p:tag name="IGUANATEXSIZE" val="36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9868"/>
  <p:tag name="ORIGINALWIDTH" val="115,4856"/>
  <p:tag name="LATEXADDIN" val="\documentclass{article}&#10;\usepackage{amsmath}&#10;\pagestyle{empty}&#10;\begin{document}&#10;&#10;\begin{equation*}&#10;{\mathcal V}_\varepsilon&#10;\end{equation*}&#10;&#10;&#10;\end{document}"/>
  <p:tag name="IGUANATEXSIZE" val="36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296,9629"/>
  <p:tag name="LATEXADDIN" val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mathbf{r}'- \mathbf{r}&#10;\end{equation*}&#10;&#10;&#10;\end{document}"/>
  <p:tag name="IGUANATEXSIZE" val="36"/>
  <p:tag name="IGUANATEXCURSOR" val="376"/>
  <p:tag name="TRANSPARENCY" val="True"/>
  <p:tag name="LATEXENGINEID" val="0"/>
  <p:tag name="TEMPFOLDER" val="c:\temp\"/>
  <p:tag name="LATEXFORMHEIGHT" val="366"/>
  <p:tag name="LATEXFORMWIDTH" val="823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8,74016"/>
  <p:tag name="LATEXADDIN" val="\documentclass{article}&#10;\usepackage{amsmath}&#10;\pagestyle{empty}&#10;\begin{document}&#10;&#10;\begin{equation*}&#10;\mathcal S&#10;\end{equation*}&#10;&#10;&#10;\end{document}"/>
  <p:tag name="IGUANATEXSIZE" val="36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8,74016"/>
  <p:tag name="LATEXADDIN" val="\documentclass{article}&#10;\usepackage{amsmath}&#10;\pagestyle{empty}&#10;\begin{document}&#10;&#10;\begin{equation*}&#10;\mathcal V&#10;\end{equation*}&#10;&#10;&#10;\end{document}"/>
  <p:tag name="IGUANATEXSIZE" val="36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24"/>
  <p:tag name="ORIGINALWIDTH" val="58,49268"/>
  <p:tag name="LATEXADDIN" val="\documentclass{article}&#10;\usepackage{amsmath}&#10;\pagestyle{empty}&#10;\begin{document}&#10;&#10;\begin{equation*}&#10;y&#10;\end{equation*}&#10;&#10;&#10;\end{document}"/>
  <p:tag name="IGUANATEXSIZE" val="36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0,99362"/>
  <p:tag name="LATEXADDIN" val="\documentclass{article}&#10;\usepackage{amsmath}&#10;\pagestyle{empty}&#10;\begin{document}&#10;&#10;\begin{equation*}&#10;\mathbf{r}&#10;\end{equation*}&#10;&#10;&#10;\end{document}"/>
  <p:tag name="IGUANATEXSIZE" val="36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1,99102"/>
  <p:tag name="LATEXADDIN" val="\documentclass{article}&#10;\usepackage{amsmath}&#10;\pagestyle{empty}&#10;\begin{document}&#10;&#10;\begin{equation*}&#10;\hat{\mathbf{n}}&#10;\end{equation*}&#10;&#10;&#10;\end{document}"/>
  <p:tag name="IGUANATEXSIZE" val="36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296,9629"/>
  <p:tag name="LATEXADDIN" val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mathbf{r}'- \mathbf{r}&#10;\end{equation*}&#10;&#10;&#10;\end{document}"/>
  <p:tag name="IGUANATEXSIZE" val="36"/>
  <p:tag name="IGUANATEXCURSOR" val="376"/>
  <p:tag name="TRANSPARENCY" val="True"/>
  <p:tag name="LATEXENGINEID" val="0"/>
  <p:tag name="TEMPFOLDER" val="c:\temp\"/>
  <p:tag name="LATEXFORMHEIGHT" val="366"/>
  <p:tag name="LATEXFORMWIDTH" val="823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34,7206"/>
  <p:tag name="LATEXADDIN" val="\documentclass{article}&#10;\usepackage{amsmath}&#10;\pagestyle{empty}&#10;\begin{document}&#10;&#10;\begin{equation*}&#10;U(\mathbf{r})&#10;\end{equation*}&#10;&#10;&#10;\end{document}"/>
  <p:tag name="IGUANATEXSIZE" val="36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115,4856"/>
  <p:tag name="LATEXADDIN" val="\documentclass{article}&#10;\usepackage{amsmath}&#10;\pagestyle{empty}&#10;\begin{document}&#10;&#10;\begin{equation*}&#10;{\mathcal S}_1&#10;\end{equation*}&#10;&#10;&#10;\end{document}"/>
  <p:tag name="IGUANATEXSIZE" val="36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118,4852"/>
  <p:tag name="LATEXADDIN" val="\documentclass{article}&#10;\usepackage{amsmath}&#10;\pagestyle{empty}&#10;\begin{document}&#10;&#10;\begin{equation*}&#10;{\mathcal S}_2&#10;\end{equation*}&#10;&#10;&#10;\end{document}"/>
  <p:tag name="IGUANATEXSIZE" val="36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,4867"/>
  <p:tag name="ORIGINALWIDTH" val="118,4852"/>
  <p:tag name="LATEXADDIN" val="\documentclass{article}&#10;\usepackage{amsmath}&#10;\pagestyle{empty}&#10;\begin{document}&#10;&#10;\begin{equation*}&#10;{\mathcal S}_2&#10;\end{equation*}&#10;&#10;&#10;\end{document}"/>
  <p:tag name="IGUANATEXSIZE" val="36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9835"/>
  <p:tag name="ORIGINALWIDTH" val="268,4665"/>
  <p:tag name="LATEXADDIN" val="\documentclass{article}&#10;\usepackage{amsmath}&#10;\pagestyle{empty}&#10;\begin{document}&#10;&#10;\begin{equation*}&#10;U(\mathbf{r}')&#10;\end{equation*}&#10;&#10;&#10;\end{document}"/>
  <p:tag name="IGUANATEXSIZE" val="36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89,98874"/>
  <p:tag name="LATEXADDIN" val="\documentclass{article}&#10;\usepackage{amsmath}&#10;\pagestyle{empty}&#10;\begin{document}&#10;&#10;\begin{equation*}&#10;R&#10;\end{equation*}&#10;&#10;&#10;\end{document}"/>
  <p:tag name="IGUANATEXSIZE" val="36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71,99102"/>
  <p:tag name="LATEXADDIN" val="\documentclass{article}&#10;\usepackage{amsmath}&#10;\pagestyle{empty}&#10;\begin{document}&#10;&#10;\begin{equation*}&#10;\hat{\mathbf{n}}&#10;\end{equation*}&#10;&#10;&#10;\end{document}"/>
  <p:tag name="IGUANATEXSIZE" val="36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3,24331"/>
  <p:tag name="LATEXADDIN" val="\documentclass{article}&#10;\usepackage{amsmath}&#10;\pagestyle{empty}&#10;\begin{document}&#10;&#10;\begin{equation*}&#10;z&#10;\end{equation*}&#10;&#10;&#10;\end{document}"/>
  <p:tag name="IGUANATEXSIZE" val="36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296,9629"/>
  <p:tag name="LATEXADDIN" val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mathbf{r}'- \mathbf{r}&#10;\end{equation*}&#10;&#10;&#10;\end{document}"/>
  <p:tag name="IGUANATEXSIZE" val="36"/>
  <p:tag name="IGUANATEXCURSOR" val="376"/>
  <p:tag name="TRANSPARENCY" val="True"/>
  <p:tag name="LATEXENGINEID" val="0"/>
  <p:tag name="TEMPFOLDER" val="c:\temp\"/>
  <p:tag name="LATEXFORMHEIGHT" val="366"/>
  <p:tag name="LATEXFORMWIDTH" val="823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,4871"/>
  <p:tag name="ORIGINALWIDTH" val="156,7304"/>
  <p:tag name="LATEXADDIN" val="\documentclass{article}&#10;\usepackage{amsmath}&#10;\pagestyle{empty}&#10;\begin{document}&#10;&#10;\begin{equation*}&#10;U_\text{in}&#10;\end{equation*}&#10;&#10;&#10;\end{document}"/>
  <p:tag name="IGUANATEXSIZE" val="36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37"/>
  <p:tag name="ORIGINALWIDTH" val="213,7233"/>
  <p:tag name="LATEXADDIN" val="\documentclass{article}&#10;\usepackage{amsmath}&#10;\pagestyle{empty}&#10;\begin{document}&#10;&#10;\begin{equation*}&#10;U_\text{out}&#10;\end{equation*}&#10;&#10;&#10;\end{document}"/>
  <p:tag name="IGUANATEXSIZE" val="36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4299"/>
  <p:tag name="ORIGINALWIDTH" val="50,99362"/>
  <p:tag name="LATEXADDIN" val="\documentclass{article}&#10;\usepackage{amsmath}&#10;\pagestyle{empty}&#10;\begin{document}&#10;&#10;\begin{equation*}&#10;\mathbf{r}&#10;\end{equation*}&#10;&#10;&#10;\end{document}"/>
  <p:tag name="IGUANATEXSIZE" val="36"/>
  <p:tag name="IGUANATEXCURSOR" val="10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80,98985"/>
  <p:tag name="LATEXADDIN" val="\documentclass{article}&#10;\usepackage{amsmath}&#10;\pagestyle{empty}&#10;\begin{document}&#10;&#10;\begin{equation*}&#10;\mathbf{r}'&#10;\end{equation*}&#10;&#10;&#10;\end{document}"/>
  <p:tag name="IGUANATEXSIZE" val="36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,4874"/>
  <p:tag name="ORIGINALWIDTH" val="292,4635"/>
  <p:tag name="LATEXADDIN" val="\documentclass{article}&#10;&#10;\usepackage{calligra}&#10;\usepackage{amsmath}&#10;\usepackage{amssymb}&#10;\usepackage{xcolor}&#10;\pagestyle{empty}&#10;&#10;&#10;\DeclareMathAlphabet{\mathcalligra}{T1}{calligra}{m}{n}&#10;\DeclareFontShape{T1}{calligra}{m}{n}{&lt;-&gt;s*[2.2]callig15}{}&#10;\newcommand{\scriptr}{\mathcalligra{r}\,}&#10;\newcommand{\boldscriptr}{\pmb{\mathcalligra{r}}\,}&#10;&#10;\begin{document}&#10;&#10;\begin{equation*}&#10;\mathbf{r} - \mathbf{r}'&#10;\end{equation*}&#10;&#10;&#10;\end{document}"/>
  <p:tag name="IGUANATEXSIZE" val="36"/>
  <p:tag name="IGUANATEXCURSOR" val="400"/>
  <p:tag name="TRANSPARENCY" val="True"/>
  <p:tag name="LATEXENGINEID" val="0"/>
  <p:tag name="TEMPFOLDER" val="c:\temp\"/>
  <p:tag name="LATEXFORMHEIGHT" val="366"/>
  <p:tag name="LATEXFORMWIDTH" val="823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78,74016"/>
  <p:tag name="LATEXADDIN" val="\documentclass{article}&#10;\usepackage{amsmath}&#10;\pagestyle{empty}&#10;\begin{document}&#10;&#10;\begin{equation*}&#10;\mathcal S&#10;\end{equation*}&#10;&#10;&#10;\end{document}"/>
  <p:tag name="IGUANATEXSIZE" val="36"/>
  <p:tag name="IGUANATEXCURSOR" val="10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Jeroen Kalkman</dc:creator>
  <cp:lastModifiedBy>Jeroen Kalkman</cp:lastModifiedBy>
  <cp:revision>21</cp:revision>
  <dcterms:created xsi:type="dcterms:W3CDTF">2023-08-31T11:03:49Z</dcterms:created>
  <dcterms:modified xsi:type="dcterms:W3CDTF">2023-09-12T07:43:19Z</dcterms:modified>
</cp:coreProperties>
</file>