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FE83-E9A3-97EF-F8EE-3F07C5344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A0FD7-699E-341F-E93D-A04447582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C96E-10F9-7C35-5AC5-A2B9B99F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6A2CC-83E3-9039-61A9-FDFEB62D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2B0E0-BFBC-A777-65C9-B571629D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3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7C37-263C-2AF9-EABC-B2362972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78722-3E3B-50A3-1159-258AAFD5F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F7C9-B7A9-1196-99DA-0546A092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3DE0-8442-0638-7682-1D4115A5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EECD-CAFE-DB54-D31A-25BDF781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60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43D18-75CF-20D8-E501-4703BC581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A7C60-7C2A-0CB6-E84B-61394DFD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CF11-1BE9-0E64-2DF6-521ECCF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C884-F07E-2067-244B-640021BA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3FE4-D1CB-CC10-D1D9-47918DB0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355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25DF-BA28-9563-A5D3-ADF50845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6EEA-C5BD-E446-77BE-B576BDCE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66E8-4C01-36AA-6286-A80FD65D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93D9-898C-D637-1565-FD015D2B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93D2-728C-2714-C0F0-07428F57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71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C862-931D-23EC-4890-29D69CDC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0EC35-7F01-782F-582A-8CC2F408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40C0-7137-269B-0D4D-12D0CD09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4F57-E75B-15ED-D6E5-9A5C2CD3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C4D25-78BC-27C6-C0FC-4E3C763E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1B32-7328-9A6D-4020-E8F50722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4985-B300-9241-78E8-01A105EF3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81511-FA46-69C0-B505-8BD8CD1BF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E6B8D-D9A7-1782-9831-27AF406C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524B0-DC8D-01DE-3CBE-7A1BB73B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5086D-E096-D6EB-C86E-578181EC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00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2D5D-DA56-046B-FACC-706F7EDE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30E2C-0315-F530-2A0A-1372A346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A2C36-C13C-D661-5CDF-9B9727635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F85A4-CFA5-41B2-4FF6-0B6D095CC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91A4E-A407-AF5F-960D-DC53325C2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19F4E-767F-CF42-1708-E265D12A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FF00F-6D9E-31E8-C3FA-87BDA2AC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0C2C1-E757-43AC-3764-F6E3CA74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46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0E2E-4D3A-6E58-2F3A-BA427EB8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A6723-99E9-0ECE-7852-C50A663F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4508B-448B-D020-FB29-26432B1D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C8903-62B3-EB89-7652-8E31240B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97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627E5-0BD8-F5EF-B620-C04DD347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655AB-0CA5-0E11-57F5-DE721149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82F96-C693-735C-F007-6F818F20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21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6528-E907-2A37-0C36-2DF9F54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8889-4936-82FD-E791-A514BCD1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2CEE8-636B-E3D8-8C4F-0524F4294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C1B62-859C-306B-C70F-07066F6B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D1C3B-B137-A5FD-03F2-4D69B5DC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E1BBD-016C-6E19-7A75-FDD73FAC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87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ED12-3700-C5E6-3C63-2111E1B9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EA03A-B1C4-AEB8-571E-E947C0FF0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DEDFB-5CCB-3C48-795F-EBE275C48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8E650-D189-A527-66C2-AA0F8F5D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B2790-EF88-0360-30C9-87063A2C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65EAD-EE44-899F-7608-EFF15040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075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56C3F-9946-1508-EFFA-8E0AE80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CF34C-80AD-4C2B-1F42-D3291F3FE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81C1-18D9-033F-E7D5-4EBDB3F1E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B5E2-74CF-4226-8DD0-0A4B8A53FAA3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658E0-BE72-98B7-77E0-48204DD3F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D094-452D-A4A0-B9B3-501A922EC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2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2.svg"/><Relationship Id="rId23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Relationship Id="rId27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5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2.png"/><Relationship Id="rId2" Type="http://schemas.openxmlformats.org/officeDocument/2006/relationships/tags" Target="../tags/tag14.xml"/><Relationship Id="rId16" Type="http://schemas.openxmlformats.org/officeDocument/2006/relationships/image" Target="../media/image1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3.png"/><Relationship Id="rId5" Type="http://schemas.openxmlformats.org/officeDocument/2006/relationships/tags" Target="../tags/tag17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1DF7A483-ED85-1972-09F2-B4C7BA75A8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V="1">
            <a:off x="7910863" y="473362"/>
            <a:ext cx="2656908" cy="545551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6F6E800-E5BD-F90E-2F5B-E07D95733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7804" y="473362"/>
            <a:ext cx="2656908" cy="545551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76B088-ECA6-28A5-96D1-8EBF699A260B}"/>
              </a:ext>
            </a:extLst>
          </p:cNvPr>
          <p:cNvCxnSpPr>
            <a:cxnSpLocks/>
          </p:cNvCxnSpPr>
          <p:nvPr/>
        </p:nvCxnSpPr>
        <p:spPr>
          <a:xfrm>
            <a:off x="2064225" y="3306665"/>
            <a:ext cx="810597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53E1ED-6402-0565-ADC5-3F4721000CC0}"/>
              </a:ext>
            </a:extLst>
          </p:cNvPr>
          <p:cNvCxnSpPr>
            <a:cxnSpLocks/>
          </p:cNvCxnSpPr>
          <p:nvPr/>
        </p:nvCxnSpPr>
        <p:spPr>
          <a:xfrm flipH="1" flipV="1">
            <a:off x="2635142" y="196106"/>
            <a:ext cx="1" cy="3099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AD7555-5DBE-8098-3F3E-7C3F9D8BB3C9}"/>
              </a:ext>
            </a:extLst>
          </p:cNvPr>
          <p:cNvCxnSpPr>
            <a:cxnSpLocks/>
          </p:cNvCxnSpPr>
          <p:nvPr/>
        </p:nvCxnSpPr>
        <p:spPr>
          <a:xfrm flipV="1">
            <a:off x="2626258" y="1729921"/>
            <a:ext cx="1525441" cy="15656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documentclass{article}&#10;\usepackage{amsmath}&#10;\pagestyle{empty}&#10;\begin{document}&#10;&#10;\begin{equation*}&#10;x_o&#10;\end{equation*}&#10;&#10;&#10;\end{document}" title="IguanaTex Bitmap Display">
            <a:extLst>
              <a:ext uri="{FF2B5EF4-FFF2-40B4-BE49-F238E27FC236}">
                <a16:creationId xmlns:a16="http://schemas.microsoft.com/office/drawing/2014/main" id="{7D95BA0D-A2D8-B368-6556-635A2EE91C0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13" y="1550958"/>
            <a:ext cx="442702" cy="278636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\begin{equation*}&#10;y_o&#10;\end{equation*}&#10;&#10;&#10;\end{document}" title="IguanaTex Bitmap Display">
            <a:extLst>
              <a:ext uri="{FF2B5EF4-FFF2-40B4-BE49-F238E27FC236}">
                <a16:creationId xmlns:a16="http://schemas.microsoft.com/office/drawing/2014/main" id="{4F7A7402-C004-0A12-3EB1-BA28287327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390" y="125701"/>
            <a:ext cx="405610" cy="302055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\begin{equation*}&#10;z&#10;\end{equation*}&#10;&#10;&#10;\end{document}" title="IguanaTex Bitmap Display">
            <a:extLst>
              <a:ext uri="{FF2B5EF4-FFF2-40B4-BE49-F238E27FC236}">
                <a16:creationId xmlns:a16="http://schemas.microsoft.com/office/drawing/2014/main" id="{66F65EDA-18B5-8EA1-A3C6-A3342B05965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621" y="3229913"/>
            <a:ext cx="205437" cy="211088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\begin{equation*}&#10;U(x_o, y_o, 0)&#10;\end{equation*}&#10;&#10;&#10;\end{document}" title="IguanaTex Bitmap Display">
            <a:extLst>
              <a:ext uri="{FF2B5EF4-FFF2-40B4-BE49-F238E27FC236}">
                <a16:creationId xmlns:a16="http://schemas.microsoft.com/office/drawing/2014/main" id="{2C5970FB-BB2A-B614-A29B-83B026C16D5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46" y="6065886"/>
            <a:ext cx="2310192" cy="473662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\begin{equation*}&#10;U(x_i, y_i, z)&#10;\end{equation*}&#10;&#10;&#10;\end{document}" title="IguanaTex Bitmap Display">
            <a:extLst>
              <a:ext uri="{FF2B5EF4-FFF2-40B4-BE49-F238E27FC236}">
                <a16:creationId xmlns:a16="http://schemas.microsoft.com/office/drawing/2014/main" id="{F79DCE7F-9DBA-31F8-2B43-465E512CBFF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53" y="6064806"/>
            <a:ext cx="2212137" cy="474742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\begin{equation*}&#10;\mathbf{r}_i&#10;\end{equation*}&#10;&#10;&#10;\end{document}" title="IguanaTex Bitmap Display">
            <a:extLst>
              <a:ext uri="{FF2B5EF4-FFF2-40B4-BE49-F238E27FC236}">
                <a16:creationId xmlns:a16="http://schemas.microsoft.com/office/drawing/2014/main" id="{43845474-B69B-4A5C-2E0B-04FB2E9AB50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422" y="3408703"/>
            <a:ext cx="324981" cy="282817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\begin{equation*}&#10;\mathbf{r}_o&#10;\end{equation*}&#10;&#10;&#10;\end{document}" title="IguanaTex Bitmap Display">
            <a:extLst>
              <a:ext uri="{FF2B5EF4-FFF2-40B4-BE49-F238E27FC236}">
                <a16:creationId xmlns:a16="http://schemas.microsoft.com/office/drawing/2014/main" id="{28602D66-A21B-8D35-0347-2613C918F75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06" y="4054267"/>
            <a:ext cx="392510" cy="28603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24646A3-EF9A-D20F-5DAF-A4BAF5D32892}"/>
              </a:ext>
            </a:extLst>
          </p:cNvPr>
          <p:cNvSpPr/>
          <p:nvPr/>
        </p:nvSpPr>
        <p:spPr>
          <a:xfrm>
            <a:off x="2441721" y="4403872"/>
            <a:ext cx="144000" cy="144000"/>
          </a:xfrm>
          <a:custGeom>
            <a:avLst/>
            <a:gdLst>
              <a:gd name="connsiteX0" fmla="*/ 48197 w 48196"/>
              <a:gd name="connsiteY0" fmla="*/ 24098 h 48196"/>
              <a:gd name="connsiteX1" fmla="*/ 24098 w 48196"/>
              <a:gd name="connsiteY1" fmla="*/ 48196 h 48196"/>
              <a:gd name="connsiteX2" fmla="*/ 0 w 48196"/>
              <a:gd name="connsiteY2" fmla="*/ 24098 h 48196"/>
              <a:gd name="connsiteX3" fmla="*/ 24098 w 48196"/>
              <a:gd name="connsiteY3" fmla="*/ 0 h 48196"/>
              <a:gd name="connsiteX4" fmla="*/ 48197 w 48196"/>
              <a:gd name="connsiteY4" fmla="*/ 24098 h 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96" h="48196">
                <a:moveTo>
                  <a:pt x="48197" y="24098"/>
                </a:moveTo>
                <a:cubicBezTo>
                  <a:pt x="48197" y="37407"/>
                  <a:pt x="37407" y="48196"/>
                  <a:pt x="24098" y="48196"/>
                </a:cubicBezTo>
                <a:cubicBezTo>
                  <a:pt x="10789" y="48196"/>
                  <a:pt x="0" y="37407"/>
                  <a:pt x="0" y="24098"/>
                </a:cubicBezTo>
                <a:cubicBezTo>
                  <a:pt x="0" y="10789"/>
                  <a:pt x="10789" y="0"/>
                  <a:pt x="24098" y="0"/>
                </a:cubicBezTo>
                <a:cubicBezTo>
                  <a:pt x="37407" y="0"/>
                  <a:pt x="48197" y="10789"/>
                  <a:pt x="48197" y="24098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D29E330-7F0E-90D5-5BA9-01896FA2E668}"/>
              </a:ext>
            </a:extLst>
          </p:cNvPr>
          <p:cNvSpPr/>
          <p:nvPr/>
        </p:nvSpPr>
        <p:spPr>
          <a:xfrm>
            <a:off x="8850805" y="3647846"/>
            <a:ext cx="144000" cy="144000"/>
          </a:xfrm>
          <a:custGeom>
            <a:avLst/>
            <a:gdLst>
              <a:gd name="connsiteX0" fmla="*/ 48197 w 48196"/>
              <a:gd name="connsiteY0" fmla="*/ 24098 h 48196"/>
              <a:gd name="connsiteX1" fmla="*/ 24098 w 48196"/>
              <a:gd name="connsiteY1" fmla="*/ 48196 h 48196"/>
              <a:gd name="connsiteX2" fmla="*/ 0 w 48196"/>
              <a:gd name="connsiteY2" fmla="*/ 24098 h 48196"/>
              <a:gd name="connsiteX3" fmla="*/ 24098 w 48196"/>
              <a:gd name="connsiteY3" fmla="*/ 0 h 48196"/>
              <a:gd name="connsiteX4" fmla="*/ 48197 w 48196"/>
              <a:gd name="connsiteY4" fmla="*/ 24098 h 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96" h="48196">
                <a:moveTo>
                  <a:pt x="48197" y="24098"/>
                </a:moveTo>
                <a:cubicBezTo>
                  <a:pt x="48197" y="37407"/>
                  <a:pt x="37407" y="48196"/>
                  <a:pt x="24098" y="48196"/>
                </a:cubicBezTo>
                <a:cubicBezTo>
                  <a:pt x="10789" y="48196"/>
                  <a:pt x="0" y="37407"/>
                  <a:pt x="0" y="24098"/>
                </a:cubicBezTo>
                <a:cubicBezTo>
                  <a:pt x="0" y="10789"/>
                  <a:pt x="10789" y="0"/>
                  <a:pt x="24098" y="0"/>
                </a:cubicBezTo>
                <a:cubicBezTo>
                  <a:pt x="37407" y="0"/>
                  <a:pt x="48197" y="10789"/>
                  <a:pt x="48197" y="24098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pic>
        <p:nvPicPr>
          <p:cNvPr id="50" name="Picture 49" descr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mathbf{r}_i - \mathbf{r}_o&#10;\end{equation*}&#10;&#10;&#10;\end{document}" title="IguanaTex Bitmap Display">
            <a:extLst>
              <a:ext uri="{FF2B5EF4-FFF2-40B4-BE49-F238E27FC236}">
                <a16:creationId xmlns:a16="http://schemas.microsoft.com/office/drawing/2014/main" id="{FEB64E8C-ADE1-B51C-684F-B8DCBB4CDBB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26" y="3722288"/>
            <a:ext cx="1353561" cy="2953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242920-BCD2-DEE4-1D08-CAF18493B18E}"/>
              </a:ext>
            </a:extLst>
          </p:cNvPr>
          <p:cNvCxnSpPr>
            <a:cxnSpLocks/>
          </p:cNvCxnSpPr>
          <p:nvPr/>
        </p:nvCxnSpPr>
        <p:spPr>
          <a:xfrm>
            <a:off x="452478" y="3293314"/>
            <a:ext cx="84962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\documentclass{article}&#10;\usepackage{amsmath}&#10;\pagestyle{empty}&#10;\begin{document}&#10;&#10;\begin{equation*}&#10;z=0&#10;\end{equation*}&#10;&#10;&#10;\end{document}" title="IguanaTex Bitmap Display">
            <a:extLst>
              <a:ext uri="{FF2B5EF4-FFF2-40B4-BE49-F238E27FC236}">
                <a16:creationId xmlns:a16="http://schemas.microsoft.com/office/drawing/2014/main" id="{65B0F522-7CB8-9157-C5EE-AF0291A0701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" y="3395230"/>
            <a:ext cx="1092943" cy="32224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8F0CAE-3570-58DD-B4CB-E218876D7088}"/>
              </a:ext>
            </a:extLst>
          </p:cNvPr>
          <p:cNvCxnSpPr>
            <a:cxnSpLocks/>
          </p:cNvCxnSpPr>
          <p:nvPr/>
        </p:nvCxnSpPr>
        <p:spPr>
          <a:xfrm flipV="1">
            <a:off x="10565328" y="3287615"/>
            <a:ext cx="80696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\documentclass{article}&#10;\usepackage{amsmath}&#10;\pagestyle{empty}&#10;\begin{document}&#10;&#10;\begin{equation*}&#10;x_i&#10;\end{equation*}&#10;&#10;&#10;\end{document}" title="IguanaTex Bitmap Display">
            <a:extLst>
              <a:ext uri="{FF2B5EF4-FFF2-40B4-BE49-F238E27FC236}">
                <a16:creationId xmlns:a16="http://schemas.microsoft.com/office/drawing/2014/main" id="{8A8DAA0D-5715-D99D-2DBF-F65E973040D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241" y="1861891"/>
            <a:ext cx="384404" cy="279542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\begin{equation*}&#10;y_i&#10;\end{equation*}&#10;&#10;&#10;\end{document}" title="IguanaTex Bitmap Display">
            <a:extLst>
              <a:ext uri="{FF2B5EF4-FFF2-40B4-BE49-F238E27FC236}">
                <a16:creationId xmlns:a16="http://schemas.microsoft.com/office/drawing/2014/main" id="{2C6C0ED9-2BB1-A0FB-4152-497EEA57B19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32" y="124795"/>
            <a:ext cx="345116" cy="302961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FE2B5A-3E1A-9B13-20B9-5E3F8F6C2175}"/>
              </a:ext>
            </a:extLst>
          </p:cNvPr>
          <p:cNvCxnSpPr>
            <a:cxnSpLocks/>
          </p:cNvCxnSpPr>
          <p:nvPr/>
        </p:nvCxnSpPr>
        <p:spPr>
          <a:xfrm flipH="1" flipV="1">
            <a:off x="9254367" y="196106"/>
            <a:ext cx="1" cy="3099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A0BA8E-5530-EAD2-75C6-1808E906F747}"/>
              </a:ext>
            </a:extLst>
          </p:cNvPr>
          <p:cNvCxnSpPr>
            <a:cxnSpLocks/>
          </p:cNvCxnSpPr>
          <p:nvPr/>
        </p:nvCxnSpPr>
        <p:spPr>
          <a:xfrm flipV="1">
            <a:off x="9245483" y="1729921"/>
            <a:ext cx="1525441" cy="15656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97A2A7-00D3-7597-D340-CD4D9B5BDBD9}"/>
              </a:ext>
            </a:extLst>
          </p:cNvPr>
          <p:cNvCxnSpPr>
            <a:cxnSpLocks/>
          </p:cNvCxnSpPr>
          <p:nvPr/>
        </p:nvCxnSpPr>
        <p:spPr>
          <a:xfrm>
            <a:off x="2064225" y="4493905"/>
            <a:ext cx="48779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theta&#10;\end{equation*}&#10;&#10;&#10;\end{document}" title="IguanaTex Bitmap Display">
            <a:extLst>
              <a:ext uri="{FF2B5EF4-FFF2-40B4-BE49-F238E27FC236}">
                <a16:creationId xmlns:a16="http://schemas.microsoft.com/office/drawing/2014/main" id="{86B1F3A2-9689-4C76-89B0-392BF23CEC2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23" y="4557702"/>
            <a:ext cx="201284" cy="351392"/>
          </a:xfrm>
          <a:prstGeom prst="rect">
            <a:avLst/>
          </a:prstGeom>
        </p:spPr>
      </p:pic>
      <p:sp>
        <p:nvSpPr>
          <p:cNvPr id="74" name="Arc 73">
            <a:extLst>
              <a:ext uri="{FF2B5EF4-FFF2-40B4-BE49-F238E27FC236}">
                <a16:creationId xmlns:a16="http://schemas.microsoft.com/office/drawing/2014/main" id="{7B262D7B-6152-CEC1-550F-DAFAFEC26242}"/>
              </a:ext>
            </a:extLst>
          </p:cNvPr>
          <p:cNvSpPr/>
          <p:nvPr/>
        </p:nvSpPr>
        <p:spPr>
          <a:xfrm>
            <a:off x="4151699" y="3852006"/>
            <a:ext cx="765879" cy="1297511"/>
          </a:xfrm>
          <a:prstGeom prst="arc">
            <a:avLst>
              <a:gd name="adj1" fmla="val 19218350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A2FC206-C849-E860-CDB5-D567126B404F}"/>
              </a:ext>
            </a:extLst>
          </p:cNvPr>
          <p:cNvCxnSpPr>
            <a:cxnSpLocks/>
          </p:cNvCxnSpPr>
          <p:nvPr/>
        </p:nvCxnSpPr>
        <p:spPr>
          <a:xfrm flipV="1">
            <a:off x="2554258" y="3719846"/>
            <a:ext cx="6384727" cy="7478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882AC02-83C3-2E0D-0E12-65E74E7FB658}"/>
              </a:ext>
            </a:extLst>
          </p:cNvPr>
          <p:cNvCxnSpPr>
            <a:cxnSpLocks/>
          </p:cNvCxnSpPr>
          <p:nvPr/>
        </p:nvCxnSpPr>
        <p:spPr>
          <a:xfrm>
            <a:off x="3132462" y="6053194"/>
            <a:ext cx="48779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7484EF-F4C4-ED58-A3CD-C8015D0FD580}"/>
              </a:ext>
            </a:extLst>
          </p:cNvPr>
          <p:cNvCxnSpPr>
            <a:cxnSpLocks/>
          </p:cNvCxnSpPr>
          <p:nvPr/>
        </p:nvCxnSpPr>
        <p:spPr>
          <a:xfrm>
            <a:off x="2521426" y="3222444"/>
            <a:ext cx="810597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9FAB40-9BF4-6221-0F3F-B075C156C80B}"/>
              </a:ext>
            </a:extLst>
          </p:cNvPr>
          <p:cNvCxnSpPr>
            <a:cxnSpLocks/>
          </p:cNvCxnSpPr>
          <p:nvPr/>
        </p:nvCxnSpPr>
        <p:spPr>
          <a:xfrm flipV="1">
            <a:off x="3092344" y="702444"/>
            <a:ext cx="0" cy="25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10A2B-414B-F6A7-6031-93F5ADC5B6CA}"/>
              </a:ext>
            </a:extLst>
          </p:cNvPr>
          <p:cNvCxnSpPr>
            <a:cxnSpLocks/>
          </p:cNvCxnSpPr>
          <p:nvPr/>
        </p:nvCxnSpPr>
        <p:spPr>
          <a:xfrm flipV="1">
            <a:off x="9711569" y="702444"/>
            <a:ext cx="0" cy="25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F29663-294E-0EA0-1692-375732DA7DE0}"/>
              </a:ext>
            </a:extLst>
          </p:cNvPr>
          <p:cNvCxnSpPr>
            <a:cxnSpLocks/>
          </p:cNvCxnSpPr>
          <p:nvPr/>
        </p:nvCxnSpPr>
        <p:spPr>
          <a:xfrm>
            <a:off x="2521426" y="6503054"/>
            <a:ext cx="810597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C41593-CDE1-9C12-D367-3B1719189C20}"/>
              </a:ext>
            </a:extLst>
          </p:cNvPr>
          <p:cNvCxnSpPr>
            <a:cxnSpLocks/>
          </p:cNvCxnSpPr>
          <p:nvPr/>
        </p:nvCxnSpPr>
        <p:spPr>
          <a:xfrm flipV="1">
            <a:off x="3092344" y="3983054"/>
            <a:ext cx="0" cy="25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B5C1A0-7ECF-E862-CEDD-F75C01C8B867}"/>
              </a:ext>
            </a:extLst>
          </p:cNvPr>
          <p:cNvCxnSpPr>
            <a:cxnSpLocks/>
          </p:cNvCxnSpPr>
          <p:nvPr/>
        </p:nvCxnSpPr>
        <p:spPr>
          <a:xfrm flipV="1">
            <a:off x="9711569" y="3983054"/>
            <a:ext cx="0" cy="25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38786A-5E89-909F-07BF-DB85B549BE7D}"/>
              </a:ext>
            </a:extLst>
          </p:cNvPr>
          <p:cNvSpPr txBox="1"/>
          <p:nvPr/>
        </p:nvSpPr>
        <p:spPr>
          <a:xfrm>
            <a:off x="5811670" y="170279"/>
            <a:ext cx="188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Fresnel diffraction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A012E-5E69-8ACA-776A-DC6444DD483C}"/>
              </a:ext>
            </a:extLst>
          </p:cNvPr>
          <p:cNvSpPr txBox="1"/>
          <p:nvPr/>
        </p:nvSpPr>
        <p:spPr>
          <a:xfrm>
            <a:off x="5644857" y="3589842"/>
            <a:ext cx="224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Fraunhofer diffraction</a:t>
            </a:r>
          </a:p>
        </p:txBody>
      </p:sp>
      <p:pic>
        <p:nvPicPr>
          <p:cNvPr id="21" name="Picture 20" descr="\documentclass{article}&#10;\usepackage{amsmath}&#10;\pagestyle{empty}&#10;\begin{document}&#10;&#10;\begin{equation*}&#10;x_o&#10;\end{equation*}&#10;&#10;&#10;\end{document}" title="IguanaTex Bitmap Display">
            <a:extLst>
              <a:ext uri="{FF2B5EF4-FFF2-40B4-BE49-F238E27FC236}">
                <a16:creationId xmlns:a16="http://schemas.microsoft.com/office/drawing/2014/main" id="{44E577C5-15B8-A777-A08E-5DB3D47387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93" y="344763"/>
            <a:ext cx="442702" cy="278636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\begin{equation*}&#10;x_i&#10;\end{equation*}&#10;&#10;&#10;\end{document}" title="IguanaTex Bitmap Display">
            <a:extLst>
              <a:ext uri="{FF2B5EF4-FFF2-40B4-BE49-F238E27FC236}">
                <a16:creationId xmlns:a16="http://schemas.microsoft.com/office/drawing/2014/main" id="{7F22A4DC-C53E-29C8-1E83-05B7A2E8CF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37" y="344763"/>
            <a:ext cx="384404" cy="279542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\begin{equation*}&#10;x_o&#10;\end{equation*}&#10;&#10;&#10;\end{document}" title="IguanaTex Bitmap Display">
            <a:extLst>
              <a:ext uri="{FF2B5EF4-FFF2-40B4-BE49-F238E27FC236}">
                <a16:creationId xmlns:a16="http://schemas.microsoft.com/office/drawing/2014/main" id="{ADD82D33-3220-EF64-203F-C901233898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45" y="3627504"/>
            <a:ext cx="442702" cy="27863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\begin{equation*}&#10;x_i&#10;\end{equation*}&#10;&#10;&#10;\end{document}" title="IguanaTex Bitmap Display">
            <a:extLst>
              <a:ext uri="{FF2B5EF4-FFF2-40B4-BE49-F238E27FC236}">
                <a16:creationId xmlns:a16="http://schemas.microsoft.com/office/drawing/2014/main" id="{5E6832F1-ECBC-6AC8-48EC-4B05A4E6D25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89" y="3627504"/>
            <a:ext cx="384404" cy="279542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59C10FA2-B173-A8E5-AD60-7D089ABC7424}"/>
              </a:ext>
            </a:extLst>
          </p:cNvPr>
          <p:cNvSpPr/>
          <p:nvPr/>
        </p:nvSpPr>
        <p:spPr>
          <a:xfrm>
            <a:off x="2997799" y="1781971"/>
            <a:ext cx="180000" cy="1804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0D73FF9-1065-9308-8E32-E7D8B5E310E1}"/>
              </a:ext>
            </a:extLst>
          </p:cNvPr>
          <p:cNvSpPr/>
          <p:nvPr/>
        </p:nvSpPr>
        <p:spPr>
          <a:xfrm>
            <a:off x="2997799" y="2632818"/>
            <a:ext cx="180000" cy="1804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ABC51B-2A27-5083-116A-536B0F7BC514}"/>
              </a:ext>
            </a:extLst>
          </p:cNvPr>
          <p:cNvSpPr/>
          <p:nvPr/>
        </p:nvSpPr>
        <p:spPr>
          <a:xfrm>
            <a:off x="9621569" y="1176381"/>
            <a:ext cx="180000" cy="1804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66119D-5109-3E5E-CF89-96F1780195CE}"/>
              </a:ext>
            </a:extLst>
          </p:cNvPr>
          <p:cNvSpPr/>
          <p:nvPr/>
        </p:nvSpPr>
        <p:spPr>
          <a:xfrm>
            <a:off x="3002344" y="5086041"/>
            <a:ext cx="180000" cy="1804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325D4E-DCC6-CC63-AFAF-75DC8CEF3A7C}"/>
              </a:ext>
            </a:extLst>
          </p:cNvPr>
          <p:cNvSpPr/>
          <p:nvPr/>
        </p:nvSpPr>
        <p:spPr>
          <a:xfrm>
            <a:off x="3002344" y="5936888"/>
            <a:ext cx="180000" cy="1804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D7C174-E2C9-4D5A-7B4A-80AC5D655118}"/>
              </a:ext>
            </a:extLst>
          </p:cNvPr>
          <p:cNvSpPr/>
          <p:nvPr/>
        </p:nvSpPr>
        <p:spPr>
          <a:xfrm>
            <a:off x="9626114" y="4480451"/>
            <a:ext cx="180000" cy="1804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0B21F2-8022-1651-2DE4-03E6BB47FD84}"/>
              </a:ext>
            </a:extLst>
          </p:cNvPr>
          <p:cNvCxnSpPr>
            <a:cxnSpLocks/>
          </p:cNvCxnSpPr>
          <p:nvPr/>
        </p:nvCxnSpPr>
        <p:spPr>
          <a:xfrm flipV="1">
            <a:off x="3087799" y="1263316"/>
            <a:ext cx="6645748" cy="14775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9543DA-3729-C5F1-E67F-4C108DE15C03}"/>
              </a:ext>
            </a:extLst>
          </p:cNvPr>
          <p:cNvCxnSpPr>
            <a:cxnSpLocks/>
          </p:cNvCxnSpPr>
          <p:nvPr/>
        </p:nvCxnSpPr>
        <p:spPr>
          <a:xfrm flipV="1">
            <a:off x="3068053" y="1251284"/>
            <a:ext cx="6665494" cy="6256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|\mathbf{r}_i- \mathbf{r}_o|=\sqrt{(x_i-x_o)^2 + (y_i-y_o)^2 + z^2}&#10;\end{equation*}&#10;&#10;&#10;\end{document}" title="IguanaTex Bitmap Display">
            <a:extLst>
              <a:ext uri="{FF2B5EF4-FFF2-40B4-BE49-F238E27FC236}">
                <a16:creationId xmlns:a16="http://schemas.microsoft.com/office/drawing/2014/main" id="{E28A4443-3B34-CF0E-2936-6AE64BC4BF6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73" y="2405201"/>
            <a:ext cx="4030628" cy="272914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398313-C334-C54E-6A0C-BE35849507E6}"/>
              </a:ext>
            </a:extLst>
          </p:cNvPr>
          <p:cNvCxnSpPr>
            <a:cxnSpLocks/>
          </p:cNvCxnSpPr>
          <p:nvPr/>
        </p:nvCxnSpPr>
        <p:spPr>
          <a:xfrm flipV="1">
            <a:off x="3114210" y="4248947"/>
            <a:ext cx="4778506" cy="9206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12BDBC-3673-8CDD-1D8B-781E62BBA629}"/>
              </a:ext>
            </a:extLst>
          </p:cNvPr>
          <p:cNvCxnSpPr>
            <a:cxnSpLocks/>
          </p:cNvCxnSpPr>
          <p:nvPr/>
        </p:nvCxnSpPr>
        <p:spPr>
          <a:xfrm flipV="1">
            <a:off x="3114209" y="5000316"/>
            <a:ext cx="4996402" cy="1043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00DAE5-C7EB-76D1-76F6-7AB584C6D220}"/>
              </a:ext>
            </a:extLst>
          </p:cNvPr>
          <p:cNvCxnSpPr>
            <a:cxnSpLocks/>
          </p:cNvCxnSpPr>
          <p:nvPr/>
        </p:nvCxnSpPr>
        <p:spPr>
          <a:xfrm>
            <a:off x="3132462" y="5153936"/>
            <a:ext cx="181233" cy="852706"/>
          </a:xfrm>
          <a:prstGeom prst="straightConnector1">
            <a:avLst/>
          </a:prstGeom>
          <a:ln w="28575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\documentclass{article}&#10;\usepackage{amsmath}&#10;\pagestyle{empty}&#10;\begin{document}&#10;&#10;\begin{equation*}&#10;z&#10;\end{equation*}&#10;&#10;&#10;\end{document}" title="IguanaTex Bitmap Display">
            <a:extLst>
              <a:ext uri="{FF2B5EF4-FFF2-40B4-BE49-F238E27FC236}">
                <a16:creationId xmlns:a16="http://schemas.microsoft.com/office/drawing/2014/main" id="{65EB0E8B-B9C9-21CC-1BB3-7B8D173BFD9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720" y="3082674"/>
            <a:ext cx="208846" cy="212463"/>
          </a:xfrm>
          <a:prstGeom prst="rect">
            <a:avLst/>
          </a:prstGeom>
        </p:spPr>
      </p:pic>
      <p:pic>
        <p:nvPicPr>
          <p:cNvPr id="76" name="Picture 75" descr="\documentclass{article}&#10;\usepackage{amsmath}&#10;\pagestyle{empty}&#10;\begin{document}&#10;&#10;\begin{equation*}&#10;z&#10;\end{equation*}&#10;&#10;&#10;\end{document}" title="IguanaTex Bitmap Display">
            <a:extLst>
              <a:ext uri="{FF2B5EF4-FFF2-40B4-BE49-F238E27FC236}">
                <a16:creationId xmlns:a16="http://schemas.microsoft.com/office/drawing/2014/main" id="{98D11318-07C3-3D95-8068-2505402B4F9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807" y="6396822"/>
            <a:ext cx="208846" cy="212463"/>
          </a:xfrm>
          <a:prstGeom prst="rect">
            <a:avLst/>
          </a:prstGeom>
        </p:spPr>
      </p:pic>
      <p:pic>
        <p:nvPicPr>
          <p:cNvPr id="78" name="Picture 77" descr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theta&#10;\end{equation*}&#10;&#10;&#10;\end{document}" title="IguanaTex Bitmap Display">
            <a:extLst>
              <a:ext uri="{FF2B5EF4-FFF2-40B4-BE49-F238E27FC236}">
                <a16:creationId xmlns:a16="http://schemas.microsoft.com/office/drawing/2014/main" id="{E4808C3F-1899-FA9A-C110-EA3BE40EBDC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28" y="5643723"/>
            <a:ext cx="201284" cy="351392"/>
          </a:xfrm>
          <a:prstGeom prst="rect">
            <a:avLst/>
          </a:prstGeom>
        </p:spPr>
      </p:pic>
      <p:sp>
        <p:nvSpPr>
          <p:cNvPr id="79" name="Arc 78">
            <a:extLst>
              <a:ext uri="{FF2B5EF4-FFF2-40B4-BE49-F238E27FC236}">
                <a16:creationId xmlns:a16="http://schemas.microsoft.com/office/drawing/2014/main" id="{854C7C1F-9178-5431-7F47-91A440B3CFAE}"/>
              </a:ext>
            </a:extLst>
          </p:cNvPr>
          <p:cNvSpPr/>
          <p:nvPr/>
        </p:nvSpPr>
        <p:spPr>
          <a:xfrm>
            <a:off x="3761416" y="5397768"/>
            <a:ext cx="765879" cy="1297511"/>
          </a:xfrm>
          <a:prstGeom prst="arc">
            <a:avLst>
              <a:gd name="adj1" fmla="val 19218350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4" name="Picture 83" descr="\documentclass{article}&#10;\usepackage{amsmath}&#10;\pagestyle{empty}&#10;\begin{document}&#10;&#10;\begin{equation*}&#10;x_o \sin \theta&#10;\end{equation*}&#10;&#10;&#10;\end{document}" title="IguanaTex Bitmap Display">
            <a:extLst>
              <a:ext uri="{FF2B5EF4-FFF2-40B4-BE49-F238E27FC236}">
                <a16:creationId xmlns:a16="http://schemas.microsoft.com/office/drawing/2014/main" id="{C0686316-418F-4049-AA9B-2B6A5601622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60" y="5195402"/>
            <a:ext cx="1142857" cy="326857"/>
          </a:xfrm>
          <a:prstGeom prst="rect">
            <a:avLst/>
          </a:prstGeom>
        </p:spPr>
      </p:pic>
      <p:sp>
        <p:nvSpPr>
          <p:cNvPr id="86" name="Arc 85">
            <a:extLst>
              <a:ext uri="{FF2B5EF4-FFF2-40B4-BE49-F238E27FC236}">
                <a16:creationId xmlns:a16="http://schemas.microsoft.com/office/drawing/2014/main" id="{58C077D1-0D69-1230-B4FB-67F655E61C39}"/>
              </a:ext>
            </a:extLst>
          </p:cNvPr>
          <p:cNvSpPr/>
          <p:nvPr/>
        </p:nvSpPr>
        <p:spPr>
          <a:xfrm>
            <a:off x="2412978" y="5397718"/>
            <a:ext cx="765879" cy="1066879"/>
          </a:xfrm>
          <a:prstGeom prst="arc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91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114,7357"/>
  <p:tag name="LATEXADDIN" val="\documentclass{article}&#10;\usepackage{amsmath}&#10;\pagestyle{empty}&#10;\begin{document}&#10;&#10;\begin{equation*}&#10;x_o&#10;\end{equation*}&#10;&#10;&#10;\end{document}"/>
  <p:tag name="IGUANATEXSIZE" val="36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98,98764"/>
  <p:tag name="LATEXADDIN" val="\documentclass{article}&#10;\usepackage{amsmath}&#10;\pagestyle{empty}&#10;\begin{document}&#10;&#10;\begin{equation*}&#10;x_i&#10;\end{equation*}&#10;&#10;&#10;\end{document}"/>
  <p:tag name="IGUANATEXSIZE" val="36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88,48898"/>
  <p:tag name="LATEXADDIN" val="\documentclass{article}&#10;\usepackage{amsmath}&#10;\pagestyle{empty}&#10;\begin{document}&#10;&#10;\begin{equation*}&#10;y_i&#10;\end{equation*}&#10;&#10;&#10;\end{document}"/>
  <p:tag name="IGUANATEXSIZE" val="36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52,49347"/>
  <p:tag name="LATEXADDIN" val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theta&#10;\end{equation*}&#10;&#10;&#10;\end{document}"/>
  <p:tag name="IGUANATEXSIZE" val="36"/>
  <p:tag name="IGUANATEXCURSOR" val="382"/>
  <p:tag name="TRANSPARENCY" val="True"/>
  <p:tag name="LATEXENGINEID" val="0"/>
  <p:tag name="TEMPFOLDER" val="c:\temp\"/>
  <p:tag name="LATEXFORMHEIGHT" val="366"/>
  <p:tag name="LATEXFORMWIDTH" val="823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114,7357"/>
  <p:tag name="LATEXADDIN" val="\documentclass{article}&#10;\usepackage{amsmath}&#10;\pagestyle{empty}&#10;\begin{document}&#10;&#10;\begin{equation*}&#10;x_o&#10;\end{equation*}&#10;&#10;&#10;\end{document}"/>
  <p:tag name="IGUANATEXSIZE" val="36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98,98764"/>
  <p:tag name="LATEXADDIN" val="\documentclass{article}&#10;\usepackage{amsmath}&#10;\pagestyle{empty}&#10;\begin{document}&#10;&#10;\begin{equation*}&#10;x_i&#10;\end{equation*}&#10;&#10;&#10;\end{document}"/>
  <p:tag name="IGUANATEXSIZE" val="36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114,7357"/>
  <p:tag name="LATEXADDIN" val="\documentclass{article}&#10;\usepackage{amsmath}&#10;\pagestyle{empty}&#10;\begin{document}&#10;&#10;\begin{equation*}&#10;x_o&#10;\end{equation*}&#10;&#10;&#10;\end{document}"/>
  <p:tag name="IGUANATEXSIZE" val="36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24071"/>
  <p:tag name="ORIGINALWIDTH" val="98,98764"/>
  <p:tag name="LATEXADDIN" val="\documentclass{article}&#10;\usepackage{amsmath}&#10;\pagestyle{empty}&#10;\begin{document}&#10;&#10;\begin{equation*}&#10;x_i&#10;\end{equation*}&#10;&#10;&#10;\end{document}"/>
  <p:tag name="IGUANATEXSIZE" val="36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2313"/>
  <p:tag name="ORIGINALWIDTH" val="2203,975"/>
  <p:tag name="LATEXADDIN" val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|\mathbf{r}_i- \mathbf{r}_o|=\sqrt{(x_i-x_o)^2 + (y_i-y_o)^2 + z^2}&#10;\end{equation*}&#10;&#10;&#10;\end{document}"/>
  <p:tag name="IGUANATEXSIZE" val="18"/>
  <p:tag name="IGUANATEXCURSOR" val="403"/>
  <p:tag name="TRANSPARENCY" val="True"/>
  <p:tag name="LATEXENGINEID" val="0"/>
  <p:tag name="TEMPFOLDER" val="c:\temp\"/>
  <p:tag name="LATEXFORMHEIGHT" val="366"/>
  <p:tag name="LATEXFORMWIDTH" val="823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pagestyle{empty}&#10;\begin{document}&#10;&#10;\begin{equation*}&#10;z&#10;\end{equation*}&#10;&#10;&#10;\end{document}"/>
  <p:tag name="IGUANATEXSIZE" val="36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pagestyle{empty}&#10;\begin{document}&#10;&#10;\begin{equation*}&#10;z&#10;\end{equation*}&#10;&#10;&#10;\end{document}"/>
  <p:tag name="IGUANATEXSIZE" val="36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104,237"/>
  <p:tag name="LATEXADDIN" val="\documentclass{article}&#10;\usepackage{amsmath}&#10;\pagestyle{empty}&#10;\begin{document}&#10;&#10;\begin{equation*}&#10;y_o&#10;\end{equation*}&#10;&#10;&#10;\end{document}"/>
  <p:tag name="IGUANATEXSIZE" val="36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52,49347"/>
  <p:tag name="LATEXADDIN" val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theta&#10;\end{equation*}&#10;&#10;&#10;\end{document}"/>
  <p:tag name="IGUANATEXSIZE" val="36"/>
  <p:tag name="IGUANATEXCURSOR" val="382"/>
  <p:tag name="TRANSPARENCY" val="True"/>
  <p:tag name="LATEXENGINEID" val="0"/>
  <p:tag name="TEMPFOLDER" val="c:\temp\"/>
  <p:tag name="LATEXFORMHEIGHT" val="366"/>
  <p:tag name="LATEXFORMWIDTH" val="823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374,9532"/>
  <p:tag name="LATEXADDIN" val="\documentclass{article}&#10;\usepackage{amsmath}&#10;\pagestyle{empty}&#10;\begin{document}&#10;&#10;\begin{equation*}&#10;x_o \sin \theta&#10;\end{equation*}&#10;&#10;&#10;\end{document}"/>
  <p:tag name="IGUANATEXSIZE" val="30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pagestyle{empty}&#10;\begin{document}&#10;&#10;\begin{equation*}&#10;z&#10;\end{equation*}&#10;&#10;&#10;\end{document}"/>
  <p:tag name="IGUANATEXSIZE" val="36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90,9261"/>
  <p:tag name="LATEXADDIN" val="\documentclass{article}&#10;\usepackage{amsmath}&#10;\pagestyle{empty}&#10;\begin{document}&#10;&#10;\begin{equation*}&#10;U(x_o, y_o, 0)&#10;\end{equation*}&#10;&#10;&#10;\end{document}"/>
  <p:tag name="IGUANATEXSIZE" val="36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63,9295"/>
  <p:tag name="LATEXADDIN" val="\documentclass{article}&#10;\usepackage{amsmath}&#10;\pagestyle{empty}&#10;\begin{document}&#10;&#10;\begin{equation*}&#10;U(x_i, y_i, z)&#10;\end{equation*}&#10;&#10;&#10;\end{document}"/>
  <p:tag name="IGUANATEXSIZE" val="36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85,48929"/>
  <p:tag name="LATEXADDIN" val="\documentclass{article}&#10;\usepackage{amsmath}&#10;\pagestyle{empty}&#10;\begin{document}&#10;&#10;\begin{equation*}&#10;\mathbf{r}_i&#10;\end{equation*}&#10;&#10;&#10;\end{document}"/>
  <p:tag name="IGUANATEXSIZE" val="36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1,2373"/>
  <p:tag name="LATEXADDIN" val="\documentclass{article}&#10;\usepackage{amsmath}&#10;\pagestyle{empty}&#10;\begin{document}&#10;&#10;\begin{equation*}&#10;\mathbf{r}_o&#10;\end{equation*}&#10;&#10;&#10;\end{document}"/>
  <p:tag name="IGUANATEXSIZE" val="36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353,9557"/>
  <p:tag name="LATEXADDIN" val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mathbf{r}_i - \mathbf{r}_o&#10;\end{equation*}&#10;&#10;&#10;\end{document}"/>
  <p:tag name="IGUANATEXSIZE" val="36"/>
  <p:tag name="IGUANATEXCURSOR" val="403"/>
  <p:tag name="TRANSPARENCY" val="True"/>
  <p:tag name="LATEXENGINEID" val="0"/>
  <p:tag name="TEMPFOLDER" val="c:\temp\"/>
  <p:tag name="LATEXFORMHEIGHT" val="366"/>
  <p:tag name="LATEXFORMWIDTH" val="823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281,9647"/>
  <p:tag name="LATEXADDIN" val="\documentclass{article}&#10;\usepackage{amsmath}&#10;\pagestyle{empty}&#10;\begin{document}&#10;&#10;\begin{equation*}&#10;z=0&#10;\end{equation*}&#10;&#10;&#10;\end{document}"/>
  <p:tag name="IGUANATEXSIZE" val="36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Kalkman</dc:creator>
  <cp:lastModifiedBy>Jeroen Kalkman</cp:lastModifiedBy>
  <cp:revision>27</cp:revision>
  <dcterms:created xsi:type="dcterms:W3CDTF">2023-08-31T11:03:49Z</dcterms:created>
  <dcterms:modified xsi:type="dcterms:W3CDTF">2023-09-07T18:16:11Z</dcterms:modified>
</cp:coreProperties>
</file>