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124" d="100"/>
          <a:sy n="124" d="100"/>
        </p:scale>
        <p:origin x="-7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1C536-D50A-2441-BD52-E6EA1C05DBBC}" type="datetimeFigureOut">
              <a:rPr lang="en-US" smtClean="0"/>
              <a:t>27/08/15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DDC01-2FCD-CA4D-9B8B-DEDD5CA48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941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1C536-D50A-2441-BD52-E6EA1C05DBBC}" type="datetimeFigureOut">
              <a:rPr lang="en-US" smtClean="0"/>
              <a:t>27/08/15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DDC01-2FCD-CA4D-9B8B-DEDD5CA48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285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1C536-D50A-2441-BD52-E6EA1C05DBBC}" type="datetimeFigureOut">
              <a:rPr lang="en-US" smtClean="0"/>
              <a:t>27/08/15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DDC01-2FCD-CA4D-9B8B-DEDD5CA48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532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1C536-D50A-2441-BD52-E6EA1C05DBBC}" type="datetimeFigureOut">
              <a:rPr lang="en-US" smtClean="0"/>
              <a:t>27/08/15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DDC01-2FCD-CA4D-9B8B-DEDD5CA48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688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1C536-D50A-2441-BD52-E6EA1C05DBBC}" type="datetimeFigureOut">
              <a:rPr lang="en-US" smtClean="0"/>
              <a:t>27/08/15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DDC01-2FCD-CA4D-9B8B-DEDD5CA48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138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1C536-D50A-2441-BD52-E6EA1C05DBBC}" type="datetimeFigureOut">
              <a:rPr lang="en-US" smtClean="0"/>
              <a:t>27/08/15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DDC01-2FCD-CA4D-9B8B-DEDD5CA48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1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1C536-D50A-2441-BD52-E6EA1C05DBBC}" type="datetimeFigureOut">
              <a:rPr lang="en-US" smtClean="0"/>
              <a:t>27/08/15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DDC01-2FCD-CA4D-9B8B-DEDD5CA48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993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1C536-D50A-2441-BD52-E6EA1C05DBBC}" type="datetimeFigureOut">
              <a:rPr lang="en-US" smtClean="0"/>
              <a:t>27/08/15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DDC01-2FCD-CA4D-9B8B-DEDD5CA48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138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1C536-D50A-2441-BD52-E6EA1C05DBBC}" type="datetimeFigureOut">
              <a:rPr lang="en-US" smtClean="0"/>
              <a:t>27/08/15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DDC01-2FCD-CA4D-9B8B-DEDD5CA48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36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1C536-D50A-2441-BD52-E6EA1C05DBBC}" type="datetimeFigureOut">
              <a:rPr lang="en-US" smtClean="0"/>
              <a:t>27/08/15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DDC01-2FCD-CA4D-9B8B-DEDD5CA48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987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1C536-D50A-2441-BD52-E6EA1C05DBBC}" type="datetimeFigureOut">
              <a:rPr lang="en-US" smtClean="0"/>
              <a:t>27/08/15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DDC01-2FCD-CA4D-9B8B-DEDD5CA48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3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1C536-D50A-2441-BD52-E6EA1C05DBBC}" type="datetimeFigureOut">
              <a:rPr lang="en-US" smtClean="0"/>
              <a:t>27/08/15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DDC01-2FCD-CA4D-9B8B-DEDD5CA48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227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/>
          </p:cNvGrpSpPr>
          <p:nvPr/>
        </p:nvGrpSpPr>
        <p:grpSpPr>
          <a:xfrm>
            <a:off x="1585595" y="3028632"/>
            <a:ext cx="5972809" cy="800991"/>
            <a:chOff x="0" y="0"/>
            <a:chExt cx="6228022" cy="800991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1240033" y="425763"/>
              <a:ext cx="1511998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  <a:headEnd type="none"/>
              <a:tailEnd type="triangle"/>
            </a:ln>
            <a:effectLst/>
          </p:spPr>
        </p:cxnSp>
        <p:sp>
          <p:nvSpPr>
            <p:cNvPr id="6" name="Text Box 3"/>
            <p:cNvSpPr txBox="1"/>
            <p:nvPr/>
          </p:nvSpPr>
          <p:spPr>
            <a:xfrm>
              <a:off x="0" y="23084"/>
              <a:ext cx="458852" cy="2966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en-US" sz="1400" kern="1200">
                  <a:solidFill>
                    <a:srgbClr val="000000"/>
                  </a:solidFill>
                  <a:effectLst/>
                  <a:latin typeface="Times"/>
                  <a:ea typeface="ＭＳ 明朝"/>
                  <a:cs typeface="Times"/>
                </a:rPr>
                <a:t>x(t)</a:t>
              </a:r>
              <a:endParaRPr lang="en-GB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7" name="Text Box 4"/>
            <p:cNvSpPr txBox="1"/>
            <p:nvPr/>
          </p:nvSpPr>
          <p:spPr>
            <a:xfrm>
              <a:off x="1167830" y="0"/>
              <a:ext cx="515133" cy="3411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400" kern="1200">
                  <a:solidFill>
                    <a:srgbClr val="000000"/>
                  </a:solidFill>
                  <a:effectLst/>
                  <a:latin typeface="Times"/>
                  <a:ea typeface="ＭＳ 明朝"/>
                  <a:cs typeface="Times"/>
                </a:rPr>
                <a:t>y</a:t>
              </a:r>
              <a:r>
                <a:rPr lang="en-US" sz="1400" kern="1200" baseline="-25000">
                  <a:solidFill>
                    <a:srgbClr val="000000"/>
                  </a:solidFill>
                  <a:effectLst/>
                  <a:latin typeface="Times"/>
                  <a:ea typeface="ＭＳ 明朝"/>
                  <a:cs typeface="Times"/>
                </a:rPr>
                <a:t>1</a:t>
              </a:r>
              <a:r>
                <a:rPr lang="en-US" sz="1400" kern="1200">
                  <a:solidFill>
                    <a:srgbClr val="000000"/>
                  </a:solidFill>
                  <a:effectLst/>
                  <a:latin typeface="Times"/>
                  <a:ea typeface="ＭＳ 明朝"/>
                  <a:cs typeface="Times"/>
                </a:rPr>
                <a:t>(t)</a:t>
              </a:r>
              <a:endParaRPr lang="en-GB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288625" y="425763"/>
              <a:ext cx="1151998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  <a:headEnd type="none"/>
              <a:tailEnd type="triangle"/>
            </a:ln>
            <a:effectLst/>
          </p:spPr>
        </p:cxnSp>
        <p:grpSp>
          <p:nvGrpSpPr>
            <p:cNvPr id="9" name="Group 8"/>
            <p:cNvGrpSpPr/>
            <p:nvPr/>
          </p:nvGrpSpPr>
          <p:grpSpPr>
            <a:xfrm>
              <a:off x="389627" y="50536"/>
              <a:ext cx="756147" cy="750455"/>
              <a:chOff x="389627" y="50536"/>
              <a:chExt cx="756147" cy="750455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389662" y="50536"/>
                <a:ext cx="755999" cy="750455"/>
              </a:xfrm>
              <a:prstGeom prst="rect">
                <a:avLst/>
              </a:prstGeom>
              <a:solidFill>
                <a:sysClr val="window" lastClr="FFFFFF"/>
              </a:solidFill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ts val="24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en-US" sz="1800">
                    <a:effectLst/>
                    <a:latin typeface="Palatino"/>
                    <a:ea typeface="SimSun"/>
                    <a:cs typeface="Times New Roman"/>
                  </a:rPr>
                  <a:t> </a:t>
                </a:r>
                <a:endParaRPr lang="en-GB" sz="1800">
                  <a:effectLst/>
                  <a:latin typeface="Palatino"/>
                  <a:ea typeface="SimSun"/>
                  <a:cs typeface="Times New Roman"/>
                </a:endParaRPr>
              </a:p>
            </p:txBody>
          </p:sp>
          <p:sp>
            <p:nvSpPr>
              <p:cNvPr id="32" name="Text Box 29"/>
              <p:cNvSpPr txBox="1"/>
              <p:nvPr/>
            </p:nvSpPr>
            <p:spPr>
              <a:xfrm>
                <a:off x="389627" y="164112"/>
                <a:ext cx="756147" cy="5024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400" kern="1200">
                    <a:solidFill>
                      <a:srgbClr val="000000"/>
                    </a:solidFill>
                    <a:effectLst/>
                    <a:latin typeface="Times"/>
                    <a:ea typeface="ＭＳ 明朝"/>
                    <a:cs typeface="Times"/>
                  </a:rPr>
                  <a:t>LTI</a:t>
                </a:r>
                <a:endParaRPr lang="en-GB" sz="1000">
                  <a:effectLst/>
                  <a:latin typeface="Times"/>
                  <a:ea typeface="ＭＳ 明朝"/>
                  <a:cs typeface="Times New Roman"/>
                </a:endParaRPr>
              </a:p>
              <a:p>
                <a:pPr algn="ctr">
                  <a:spcAft>
                    <a:spcPts val="0"/>
                  </a:spcAft>
                </a:pPr>
                <a:r>
                  <a:rPr lang="en-US" sz="1400" kern="1200">
                    <a:solidFill>
                      <a:srgbClr val="000000"/>
                    </a:solidFill>
                    <a:effectLst/>
                    <a:latin typeface="Times"/>
                    <a:ea typeface="ＭＳ 明朝"/>
                    <a:cs typeface="Times"/>
                  </a:rPr>
                  <a:t>h(t)</a:t>
                </a:r>
                <a:endParaRPr lang="en-GB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10" name="Straight Arrow Connector 9"/>
            <p:cNvCxnSpPr/>
            <p:nvPr/>
          </p:nvCxnSpPr>
          <p:spPr>
            <a:xfrm>
              <a:off x="62362" y="425763"/>
              <a:ext cx="323995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  <a:headEnd type="none"/>
              <a:tailEnd type="triangle"/>
            </a:ln>
            <a:effectLst/>
          </p:spPr>
        </p:cxnSp>
        <p:cxnSp>
          <p:nvCxnSpPr>
            <p:cNvPr id="11" name="Straight Arrow Connector 10"/>
            <p:cNvCxnSpPr/>
            <p:nvPr/>
          </p:nvCxnSpPr>
          <p:spPr>
            <a:xfrm>
              <a:off x="2537792" y="425763"/>
              <a:ext cx="1511998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  <a:headEnd type="none"/>
              <a:tailEnd type="triangle"/>
            </a:ln>
            <a:effectLst/>
          </p:spPr>
        </p:cxnSp>
        <p:cxnSp>
          <p:nvCxnSpPr>
            <p:cNvPr id="12" name="Straight Arrow Connector 11"/>
            <p:cNvCxnSpPr/>
            <p:nvPr/>
          </p:nvCxnSpPr>
          <p:spPr>
            <a:xfrm>
              <a:off x="4637928" y="425763"/>
              <a:ext cx="1511998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  <a:headEnd type="none"/>
              <a:tailEnd type="triangle"/>
            </a:ln>
            <a:effectLst/>
          </p:spPr>
        </p:cxnSp>
        <p:grpSp>
          <p:nvGrpSpPr>
            <p:cNvPr id="13" name="Group 12"/>
            <p:cNvGrpSpPr/>
            <p:nvPr/>
          </p:nvGrpSpPr>
          <p:grpSpPr>
            <a:xfrm>
              <a:off x="4165720" y="388398"/>
              <a:ext cx="339271" cy="72000"/>
              <a:chOff x="4165720" y="388398"/>
              <a:chExt cx="339271" cy="72000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4165720" y="388398"/>
                <a:ext cx="69106" cy="72000"/>
              </a:xfrm>
              <a:prstGeom prst="ellipse">
                <a:avLst/>
              </a:prstGeom>
              <a:solidFill>
                <a:srgbClr val="C0504D"/>
              </a:soli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ts val="24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en-US" sz="1800">
                    <a:effectLst/>
                    <a:latin typeface="Palatino"/>
                    <a:ea typeface="SimSun"/>
                    <a:cs typeface="Times New Roman"/>
                  </a:rPr>
                  <a:t> </a:t>
                </a:r>
                <a:endParaRPr lang="en-GB" sz="1800">
                  <a:effectLst/>
                  <a:latin typeface="Palatino"/>
                  <a:ea typeface="SimSun"/>
                  <a:cs typeface="Times New Roman"/>
                </a:endParaRPr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4300802" y="388398"/>
                <a:ext cx="69106" cy="72000"/>
              </a:xfrm>
              <a:prstGeom prst="ellipse">
                <a:avLst/>
              </a:prstGeom>
              <a:solidFill>
                <a:srgbClr val="C0504D"/>
              </a:soli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ts val="24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en-US" sz="1800">
                    <a:effectLst/>
                    <a:latin typeface="Palatino"/>
                    <a:ea typeface="SimSun"/>
                    <a:cs typeface="Times New Roman"/>
                  </a:rPr>
                  <a:t> </a:t>
                </a:r>
                <a:endParaRPr lang="en-GB" sz="1800">
                  <a:effectLst/>
                  <a:latin typeface="Palatino"/>
                  <a:ea typeface="SimSun"/>
                  <a:cs typeface="Times New Roman"/>
                </a:endParaRPr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4435885" y="388398"/>
                <a:ext cx="69106" cy="72000"/>
              </a:xfrm>
              <a:prstGeom prst="ellipse">
                <a:avLst/>
              </a:prstGeom>
              <a:solidFill>
                <a:srgbClr val="C0504D"/>
              </a:soli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ts val="24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en-US" sz="1800">
                    <a:effectLst/>
                    <a:latin typeface="Palatino"/>
                    <a:ea typeface="SimSun"/>
                    <a:cs typeface="Times New Roman"/>
                  </a:rPr>
                  <a:t> </a:t>
                </a:r>
                <a:endParaRPr lang="en-GB" sz="1800">
                  <a:effectLst/>
                  <a:latin typeface="Palatino"/>
                  <a:ea typeface="SimSun"/>
                  <a:cs typeface="Times New Roman"/>
                </a:endParaRPr>
              </a:p>
            </p:txBody>
          </p:sp>
        </p:grpSp>
        <p:sp>
          <p:nvSpPr>
            <p:cNvPr id="14" name="Text Box 11"/>
            <p:cNvSpPr txBox="1"/>
            <p:nvPr/>
          </p:nvSpPr>
          <p:spPr>
            <a:xfrm>
              <a:off x="2462601" y="0"/>
              <a:ext cx="515133" cy="3411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400" kern="1200">
                  <a:solidFill>
                    <a:srgbClr val="000000"/>
                  </a:solidFill>
                  <a:effectLst/>
                  <a:latin typeface="Times"/>
                  <a:ea typeface="ＭＳ 明朝"/>
                  <a:cs typeface="Times"/>
                </a:rPr>
                <a:t>y</a:t>
              </a:r>
              <a:r>
                <a:rPr lang="en-US" sz="1400" kern="1200" baseline="-25000">
                  <a:solidFill>
                    <a:srgbClr val="000000"/>
                  </a:solidFill>
                  <a:effectLst/>
                  <a:latin typeface="Times"/>
                  <a:ea typeface="ＭＳ 明朝"/>
                  <a:cs typeface="Times"/>
                </a:rPr>
                <a:t>2</a:t>
              </a:r>
              <a:r>
                <a:rPr lang="en-US" sz="1400" kern="1200">
                  <a:solidFill>
                    <a:srgbClr val="000000"/>
                  </a:solidFill>
                  <a:effectLst/>
                  <a:latin typeface="Times"/>
                  <a:ea typeface="ＭＳ 明朝"/>
                  <a:cs typeface="Times"/>
                </a:rPr>
                <a:t>(t)</a:t>
              </a:r>
              <a:endParaRPr lang="en-GB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5" name="Text Box 12"/>
            <p:cNvSpPr txBox="1"/>
            <p:nvPr/>
          </p:nvSpPr>
          <p:spPr>
            <a:xfrm>
              <a:off x="3734293" y="0"/>
              <a:ext cx="515133" cy="3411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400" kern="1200">
                  <a:solidFill>
                    <a:srgbClr val="000000"/>
                  </a:solidFill>
                  <a:effectLst/>
                  <a:latin typeface="Times"/>
                  <a:ea typeface="ＭＳ 明朝"/>
                  <a:cs typeface="Times"/>
                </a:rPr>
                <a:t>y</a:t>
              </a:r>
              <a:r>
                <a:rPr lang="en-US" sz="1400" kern="1200" baseline="-25000">
                  <a:solidFill>
                    <a:srgbClr val="000000"/>
                  </a:solidFill>
                  <a:effectLst/>
                  <a:latin typeface="Times"/>
                  <a:ea typeface="ＭＳ 明朝"/>
                  <a:cs typeface="Times"/>
                </a:rPr>
                <a:t>3</a:t>
              </a:r>
              <a:r>
                <a:rPr lang="en-US" sz="1400" kern="1200">
                  <a:solidFill>
                    <a:srgbClr val="000000"/>
                  </a:solidFill>
                  <a:effectLst/>
                  <a:latin typeface="Times"/>
                  <a:ea typeface="ＭＳ 明朝"/>
                  <a:cs typeface="Times"/>
                </a:rPr>
                <a:t>(t)</a:t>
              </a:r>
              <a:endParaRPr lang="en-GB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6" name="Text Box 13"/>
            <p:cNvSpPr txBox="1"/>
            <p:nvPr/>
          </p:nvSpPr>
          <p:spPr>
            <a:xfrm>
              <a:off x="4368138" y="0"/>
              <a:ext cx="652855" cy="3411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400" kern="1200">
                  <a:solidFill>
                    <a:srgbClr val="000000"/>
                  </a:solidFill>
                  <a:effectLst/>
                  <a:latin typeface="Times"/>
                  <a:ea typeface="ＭＳ 明朝"/>
                  <a:cs typeface="Times"/>
                </a:rPr>
                <a:t>y</a:t>
              </a:r>
              <a:r>
                <a:rPr lang="en-US" sz="1400" kern="1200" baseline="-25000">
                  <a:solidFill>
                    <a:srgbClr val="000000"/>
                  </a:solidFill>
                  <a:effectLst/>
                  <a:latin typeface="Times"/>
                  <a:ea typeface="ＭＳ 明朝"/>
                  <a:cs typeface="Times"/>
                </a:rPr>
                <a:t>N–1</a:t>
              </a:r>
              <a:r>
                <a:rPr lang="en-US" sz="1400" kern="1200">
                  <a:solidFill>
                    <a:srgbClr val="000000"/>
                  </a:solidFill>
                  <a:effectLst/>
                  <a:latin typeface="Times"/>
                  <a:ea typeface="ＭＳ 明朝"/>
                  <a:cs typeface="Times"/>
                </a:rPr>
                <a:t>(t)</a:t>
              </a:r>
              <a:endParaRPr lang="en-GB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7" name="Text Box 14"/>
            <p:cNvSpPr txBox="1"/>
            <p:nvPr/>
          </p:nvSpPr>
          <p:spPr>
            <a:xfrm>
              <a:off x="5687728" y="0"/>
              <a:ext cx="540294" cy="3411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400" kern="1200">
                  <a:solidFill>
                    <a:srgbClr val="000000"/>
                  </a:solidFill>
                  <a:effectLst/>
                  <a:latin typeface="Times"/>
                  <a:ea typeface="ＭＳ 明朝"/>
                  <a:cs typeface="Times"/>
                </a:rPr>
                <a:t>y</a:t>
              </a:r>
              <a:r>
                <a:rPr lang="en-US" sz="1400" kern="1200" baseline="-25000">
                  <a:solidFill>
                    <a:srgbClr val="000000"/>
                  </a:solidFill>
                  <a:effectLst/>
                  <a:latin typeface="Times"/>
                  <a:ea typeface="ＭＳ 明朝"/>
                  <a:cs typeface="Times"/>
                </a:rPr>
                <a:t>N</a:t>
              </a:r>
              <a:r>
                <a:rPr lang="en-US" sz="1400" kern="1200">
                  <a:solidFill>
                    <a:srgbClr val="000000"/>
                  </a:solidFill>
                  <a:effectLst/>
                  <a:latin typeface="Times"/>
                  <a:ea typeface="ＭＳ 明朝"/>
                  <a:cs typeface="Times"/>
                </a:rPr>
                <a:t>(t)</a:t>
              </a:r>
              <a:endParaRPr lang="en-GB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4660403" y="425763"/>
              <a:ext cx="323997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  <a:headEnd type="none"/>
              <a:tailEnd type="triangle"/>
            </a:ln>
            <a:effectLst/>
          </p:spPr>
        </p:cxnSp>
        <p:grpSp>
          <p:nvGrpSpPr>
            <p:cNvPr id="19" name="Group 18"/>
            <p:cNvGrpSpPr/>
            <p:nvPr/>
          </p:nvGrpSpPr>
          <p:grpSpPr>
            <a:xfrm>
              <a:off x="1679064" y="35795"/>
              <a:ext cx="756258" cy="750455"/>
              <a:chOff x="1679064" y="35795"/>
              <a:chExt cx="756258" cy="750455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1679323" y="35795"/>
                <a:ext cx="755999" cy="750455"/>
              </a:xfrm>
              <a:prstGeom prst="rect">
                <a:avLst/>
              </a:prstGeom>
              <a:solidFill>
                <a:sysClr val="window" lastClr="FFFFFF"/>
              </a:solidFill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ts val="24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en-US" sz="1800">
                    <a:effectLst/>
                    <a:latin typeface="Palatino"/>
                    <a:ea typeface="SimSun"/>
                    <a:cs typeface="Times New Roman"/>
                  </a:rPr>
                  <a:t> </a:t>
                </a:r>
                <a:endParaRPr lang="en-GB" sz="1800">
                  <a:effectLst/>
                  <a:latin typeface="Palatino"/>
                  <a:ea typeface="SimSun"/>
                  <a:cs typeface="Times New Roman"/>
                </a:endParaRPr>
              </a:p>
            </p:txBody>
          </p:sp>
          <p:sp>
            <p:nvSpPr>
              <p:cNvPr id="27" name="Text Box 24"/>
              <p:cNvSpPr txBox="1"/>
              <p:nvPr/>
            </p:nvSpPr>
            <p:spPr>
              <a:xfrm>
                <a:off x="1679064" y="149360"/>
                <a:ext cx="756146" cy="5024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400" kern="1200">
                    <a:solidFill>
                      <a:srgbClr val="000000"/>
                    </a:solidFill>
                    <a:effectLst/>
                    <a:latin typeface="Times"/>
                    <a:ea typeface="ＭＳ 明朝"/>
                    <a:cs typeface="Times"/>
                  </a:rPr>
                  <a:t>LTI</a:t>
                </a:r>
                <a:endParaRPr lang="en-GB" sz="1000">
                  <a:effectLst/>
                  <a:latin typeface="Times"/>
                  <a:ea typeface="ＭＳ 明朝"/>
                  <a:cs typeface="Times New Roman"/>
                </a:endParaRPr>
              </a:p>
              <a:p>
                <a:pPr algn="ctr">
                  <a:spcAft>
                    <a:spcPts val="0"/>
                  </a:spcAft>
                </a:pPr>
                <a:r>
                  <a:rPr lang="en-US" sz="1400" kern="1200">
                    <a:solidFill>
                      <a:srgbClr val="000000"/>
                    </a:solidFill>
                    <a:effectLst/>
                    <a:latin typeface="Times"/>
                    <a:ea typeface="ＭＳ 明朝"/>
                    <a:cs typeface="Times"/>
                  </a:rPr>
                  <a:t>h(t)</a:t>
                </a:r>
                <a:endParaRPr lang="en-GB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2968528" y="21054"/>
              <a:ext cx="756809" cy="750455"/>
              <a:chOff x="2968528" y="21054"/>
              <a:chExt cx="756809" cy="750455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2968985" y="21054"/>
                <a:ext cx="755999" cy="750455"/>
              </a:xfrm>
              <a:prstGeom prst="rect">
                <a:avLst/>
              </a:prstGeom>
              <a:solidFill>
                <a:sysClr val="window" lastClr="FFFFFF"/>
              </a:solidFill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ts val="24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en-US" sz="1800">
                    <a:effectLst/>
                    <a:latin typeface="Palatino"/>
                    <a:ea typeface="SimSun"/>
                    <a:cs typeface="Times New Roman"/>
                  </a:rPr>
                  <a:t> </a:t>
                </a:r>
                <a:endParaRPr lang="en-GB" sz="1800">
                  <a:effectLst/>
                  <a:latin typeface="Palatino"/>
                  <a:ea typeface="SimSun"/>
                  <a:cs typeface="Times New Roman"/>
                </a:endParaRPr>
              </a:p>
            </p:txBody>
          </p:sp>
          <p:sp>
            <p:nvSpPr>
              <p:cNvPr id="25" name="Text Box 22"/>
              <p:cNvSpPr txBox="1"/>
              <p:nvPr/>
            </p:nvSpPr>
            <p:spPr>
              <a:xfrm>
                <a:off x="2968528" y="134559"/>
                <a:ext cx="756809" cy="5024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400" kern="1200">
                    <a:solidFill>
                      <a:srgbClr val="000000"/>
                    </a:solidFill>
                    <a:effectLst/>
                    <a:latin typeface="Times"/>
                    <a:ea typeface="ＭＳ 明朝"/>
                    <a:cs typeface="Times"/>
                  </a:rPr>
                  <a:t>LTI</a:t>
                </a:r>
                <a:endParaRPr lang="en-GB" sz="1000">
                  <a:effectLst/>
                  <a:latin typeface="Times"/>
                  <a:ea typeface="ＭＳ 明朝"/>
                  <a:cs typeface="Times New Roman"/>
                </a:endParaRPr>
              </a:p>
              <a:p>
                <a:pPr algn="ctr">
                  <a:spcAft>
                    <a:spcPts val="0"/>
                  </a:spcAft>
                </a:pPr>
                <a:r>
                  <a:rPr lang="en-US" sz="1400" kern="1200">
                    <a:solidFill>
                      <a:srgbClr val="000000"/>
                    </a:solidFill>
                    <a:effectLst/>
                    <a:latin typeface="Times"/>
                    <a:ea typeface="ＭＳ 明朝"/>
                    <a:cs typeface="Times"/>
                  </a:rPr>
                  <a:t>h(t)</a:t>
                </a:r>
                <a:endParaRPr lang="en-GB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4967899" y="6313"/>
              <a:ext cx="756764" cy="750455"/>
              <a:chOff x="4967899" y="6313"/>
              <a:chExt cx="756764" cy="750455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4968664" y="6313"/>
                <a:ext cx="755999" cy="750455"/>
              </a:xfrm>
              <a:prstGeom prst="rect">
                <a:avLst/>
              </a:prstGeom>
              <a:solidFill>
                <a:sysClr val="window" lastClr="FFFFFF"/>
              </a:solidFill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ts val="24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en-US" sz="1800">
                    <a:effectLst/>
                    <a:latin typeface="Palatino"/>
                    <a:ea typeface="SimSun"/>
                    <a:cs typeface="Times New Roman"/>
                  </a:rPr>
                  <a:t> </a:t>
                </a:r>
                <a:endParaRPr lang="en-GB" sz="1800">
                  <a:effectLst/>
                  <a:latin typeface="Palatino"/>
                  <a:ea typeface="SimSun"/>
                  <a:cs typeface="Times New Roman"/>
                </a:endParaRPr>
              </a:p>
            </p:txBody>
          </p:sp>
          <p:sp>
            <p:nvSpPr>
              <p:cNvPr id="23" name="Text Box 20"/>
              <p:cNvSpPr txBox="1"/>
              <p:nvPr/>
            </p:nvSpPr>
            <p:spPr>
              <a:xfrm>
                <a:off x="4967899" y="119844"/>
                <a:ext cx="755484" cy="5024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400" kern="1200">
                    <a:solidFill>
                      <a:srgbClr val="000000"/>
                    </a:solidFill>
                    <a:effectLst/>
                    <a:latin typeface="Times"/>
                    <a:ea typeface="ＭＳ 明朝"/>
                    <a:cs typeface="Times"/>
                  </a:rPr>
                  <a:t>LTI</a:t>
                </a:r>
                <a:endParaRPr lang="en-GB" sz="1000">
                  <a:effectLst/>
                  <a:latin typeface="Times"/>
                  <a:ea typeface="ＭＳ 明朝"/>
                  <a:cs typeface="Times New Roman"/>
                </a:endParaRPr>
              </a:p>
              <a:p>
                <a:pPr algn="ctr">
                  <a:spcAft>
                    <a:spcPts val="0"/>
                  </a:spcAft>
                </a:pPr>
                <a:r>
                  <a:rPr lang="en-US" sz="1400" kern="1200">
                    <a:solidFill>
                      <a:srgbClr val="000000"/>
                    </a:solidFill>
                    <a:effectLst/>
                    <a:latin typeface="Times"/>
                    <a:ea typeface="ＭＳ 明朝"/>
                    <a:cs typeface="Times"/>
                  </a:rPr>
                  <a:t>h(t)</a:t>
                </a:r>
                <a:endParaRPr lang="en-GB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48179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</Words>
  <Application>Microsoft Macintosh PowerPoint</Application>
  <PresentationFormat>On-screen Show (4:3)</PresentationFormat>
  <Paragraphs>21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Delft University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Ian T. Young</dc:creator>
  <cp:lastModifiedBy>Ian T. Young</cp:lastModifiedBy>
  <cp:revision>1</cp:revision>
  <dcterms:created xsi:type="dcterms:W3CDTF">2015-08-27T10:22:05Z</dcterms:created>
  <dcterms:modified xsi:type="dcterms:W3CDTF">2015-08-27T10:22:57Z</dcterms:modified>
</cp:coreProperties>
</file>