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71" r:id="rId15"/>
    <p:sldId id="273" r:id="rId16"/>
    <p:sldId id="274" r:id="rId17"/>
    <p:sldId id="279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F206D-071E-4446-BF47-DCD1E1D12B40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308D-CB11-0240-9102-28A6A5A893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53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82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753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703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8855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907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898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51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308D-CB11-0240-9102-28A6A5A89396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576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0305-E058-44E7-E626-868B1412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12D9-B608-E1BD-46DD-12A30F2EC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6833-11C8-8BBF-424D-4F07A715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EAF8-E393-4E1B-89B8-80F49233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D8CC-7C21-F57C-D822-4FFCEF5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93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E5ED-554B-B59B-935E-82FA61F9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28B3-B082-2CF4-171C-430B5633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A7B5-EFC1-D5D6-5251-9133538E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B8C7-462D-93A1-49C0-F6AA9BDA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03EA-802B-B3E8-3536-7E2B3DD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7795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F1537-F576-089B-9411-1F56AF16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75E5-404C-4647-FC88-35D201C6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0DCF-F88E-F156-2637-4CEA1B3A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F1D0-782C-F6FB-F12D-89208F16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508B-0BD3-4DD1-EA5C-D4554E7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84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DD1D-23A8-23AA-6E39-D750BF8C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F65E-7AA9-E94B-A6A0-1D65A3AA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BDA6-F3BB-0199-4FB5-4D3FE8A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4A2F-D6A3-8E74-DF10-8745FB2B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1D1E-F094-81DC-0F93-71D85738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291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6EE-8B93-101D-C320-A9B1E895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00F4-0FFB-1360-34D3-F8E2E53C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4104-6944-581B-4AA7-5588B1A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B61F-393F-50F7-7EE1-B16BA54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6171-FA1E-BD03-39BC-F457AC8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91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F7D-6941-BE99-5516-6AB189C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264C-69BD-478A-FBA5-0EBE5C60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FDBF9-4C3E-203C-E503-9FC40D9F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B166F-B399-0445-73EE-9D2E2173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F91C-F753-205B-6F39-F8B96455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ECCD-28A8-D7FB-369B-69BF972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34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8481-0743-201E-8FAD-9FCD6873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95AD-D81F-D33C-3158-7424DD51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C588-6286-6694-A44C-6C68D65C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6D67-8A4F-B98E-1702-D0D9CEDEA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AED1C-491D-113B-1396-25E93CF0E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5D1B-116E-FBE4-9F5E-853199CD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DB944-27C4-80F9-FE84-18307CF4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096C5-FC73-4082-2FAE-C656036F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13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0AD7-87A2-86F3-CCAB-12B211F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FCEE4-91AC-D595-73ED-736F8E6D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9A9F-53F7-2E1D-8E1B-43D163F9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5B7C8-426B-C711-AEB7-D962763C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62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C0DEB-F4A9-C539-449E-44D9F394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E5CEC-1E53-B758-8628-66F071EB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98ECF-D8AA-595C-6387-D4A7072C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528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85FF-FEE5-CCFB-E60F-0EEE6391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045B-C0FF-BA50-DFD6-77906006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66208-D916-1F00-5306-EE5DE69A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74CD-3BE0-01CB-5168-C7A5A11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D5D3-711E-81EE-5362-9BC00EAD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03D98-D1C4-3A6E-E388-F1F38CB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225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076A-4CE1-4ACC-7FB3-48A47BDD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6DBE6-2677-8015-00A6-380B63193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E6515-28EE-CFEC-FD3E-02888097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D2D9-65CE-BA00-C825-60FCCA38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FF1B-7B19-301D-AA58-9C6DB898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AAC1-D092-6FAB-6ED7-5EA1FFE7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110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B51A-7B87-1E81-5C10-B663721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4932-F2D3-4C9A-37FF-4EEFA680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1226-FC90-8606-7271-D163FE7C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90B4F-2A05-1241-B12F-122D9AA89992}" type="datetimeFigureOut">
              <a:rPr lang="en-TW" smtClean="0"/>
              <a:t>2024/6/15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0989-C610-8C01-ADE6-80332AC4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5F24-03C8-EED3-8D1A-C12A75B53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6D9B3-5F2A-4E4D-8795-3895219896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4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valuation/what-is-capm-formul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financeinstitute.com/resources/career-map/sell-side/capital-markets/modern-portfolio-theory-mpt/" TargetMode="External"/><Relationship Id="rId5" Type="http://schemas.openxmlformats.org/officeDocument/2006/relationships/hyperlink" Target="https://corporatefinanceinstitute.com/resources/career-map/sell-side/capital-markets/efficient-markets-hypothesis/" TargetMode="External"/><Relationship Id="rId4" Type="http://schemas.openxmlformats.org/officeDocument/2006/relationships/hyperlink" Target="https://people.bath.ac.uk/mnsak/Research/Asset_pricing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969-990B-0D4A-B2BD-0426A5053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Asset Pricing &amp; CAPM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56E6-4A06-2362-02A3-60BE4750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資產定價</a:t>
            </a:r>
            <a:r>
              <a:rPr lang="zh-TW" altLang="en-US" dirty="0"/>
              <a:t> ＆ </a:t>
            </a:r>
            <a:r>
              <a:rPr lang="en-US" dirty="0"/>
              <a:t>資本資產定價模型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11250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941255" y="2921168"/>
            <a:ext cx="10309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Theoretical background of CAPM</a:t>
            </a:r>
            <a:endParaRPr lang="en-TW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5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Efficient Market Hypothesis (EMH)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048D6-E23A-1545-A73C-CF0C3275A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05908"/>
              </p:ext>
            </p:extLst>
          </p:nvPr>
        </p:nvGraphicFramePr>
        <p:xfrm>
          <a:off x="838200" y="1406271"/>
          <a:ext cx="10515600" cy="487586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936358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579242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559970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730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Weak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Investors cannot use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past information</a:t>
                      </a:r>
                      <a:r>
                        <a:rPr lang="en-US" sz="2000" dirty="0"/>
                        <a:t> to get reward.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Semi-Strong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Investors cannot use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publicly available information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get reward</a:t>
                      </a:r>
                      <a:r>
                        <a:rPr lang="en-US" sz="2000" dirty="0"/>
                        <a:t>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Strong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Investors cannot use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private information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get reward</a:t>
                      </a:r>
                      <a:r>
                        <a:rPr lang="en-US" sz="2000" dirty="0"/>
                        <a:t>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6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Capital Market Line (CML) (from MPT)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8D0361-48B9-66FA-DB80-FB59C38399F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55113" y="2219861"/>
            <a:ext cx="0" cy="3713414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C8ED9-B657-1452-04A0-A7C09C12A098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2255113" y="5942149"/>
            <a:ext cx="81254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75572A-30F9-4F87-C397-0D8632617BF0}"/>
              </a:ext>
            </a:extLst>
          </p:cNvPr>
          <p:cNvSpPr txBox="1"/>
          <p:nvPr/>
        </p:nvSpPr>
        <p:spPr>
          <a:xfrm>
            <a:off x="1045901" y="1924492"/>
            <a:ext cx="1209212" cy="59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000" b="1" dirty="0"/>
              <a:t>Expect</a:t>
            </a:r>
          </a:p>
          <a:p>
            <a:pPr algn="ctr"/>
            <a:r>
              <a:rPr lang="en-TW" sz="2000" b="1" dirty="0"/>
              <a:t>Return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F71ED-EB80-F7D9-A7E3-E2FBAEB56E3A}"/>
              </a:ext>
            </a:extLst>
          </p:cNvPr>
          <p:cNvSpPr txBox="1"/>
          <p:nvPr/>
        </p:nvSpPr>
        <p:spPr>
          <a:xfrm>
            <a:off x="9615010" y="5942149"/>
            <a:ext cx="1531088" cy="33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000" b="1" dirty="0"/>
              <a:t>Expect Risk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E50F8D-BCF1-E0A4-219B-E2DFAFF0837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255113" y="2491333"/>
            <a:ext cx="6106392" cy="227810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53049D-7E5B-BE6E-F3CB-F7A9DC961B9D}"/>
              </a:ext>
            </a:extLst>
          </p:cNvPr>
          <p:cNvSpPr txBox="1"/>
          <p:nvPr/>
        </p:nvSpPr>
        <p:spPr>
          <a:xfrm>
            <a:off x="1115986" y="4549233"/>
            <a:ext cx="1069042" cy="333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/>
              <a:t>Risk Free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EC8AFB-6D66-B95C-C6C4-02A9A30B1B77}"/>
              </a:ext>
            </a:extLst>
          </p:cNvPr>
          <p:cNvSpPr txBox="1"/>
          <p:nvPr/>
        </p:nvSpPr>
        <p:spPr>
          <a:xfrm>
            <a:off x="7200354" y="1783447"/>
            <a:ext cx="232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solidFill>
                  <a:srgbClr val="C00000"/>
                </a:solidFill>
              </a:rPr>
              <a:t>Capital Market Line</a:t>
            </a:r>
          </a:p>
          <a:p>
            <a:pPr algn="ctr"/>
            <a:r>
              <a:rPr lang="en-TW" sz="2000" dirty="0">
                <a:solidFill>
                  <a:srgbClr val="C00000"/>
                </a:solidFill>
              </a:rPr>
              <a:t>（資本市場線）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FF9E79-374F-F4C7-AEE6-2BE92600F02C}"/>
              </a:ext>
            </a:extLst>
          </p:cNvPr>
          <p:cNvSpPr txBox="1"/>
          <p:nvPr/>
        </p:nvSpPr>
        <p:spPr>
          <a:xfrm>
            <a:off x="8652171" y="3467033"/>
            <a:ext cx="1744834" cy="333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/>
              <a:t>Individual Asset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A1B390-B59D-2AD0-7FFA-4FE72D2288C0}"/>
              </a:ext>
            </a:extLst>
          </p:cNvPr>
          <p:cNvSpPr/>
          <p:nvPr/>
        </p:nvSpPr>
        <p:spPr>
          <a:xfrm>
            <a:off x="5653051" y="4164641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BDD65-27D1-C3BD-E631-B17539C86B4B}"/>
              </a:ext>
            </a:extLst>
          </p:cNvPr>
          <p:cNvSpPr/>
          <p:nvPr/>
        </p:nvSpPr>
        <p:spPr>
          <a:xfrm>
            <a:off x="6536858" y="4901356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62B90-D941-0425-2C34-92D44EDEB5A2}"/>
              </a:ext>
            </a:extLst>
          </p:cNvPr>
          <p:cNvSpPr/>
          <p:nvPr/>
        </p:nvSpPr>
        <p:spPr>
          <a:xfrm>
            <a:off x="4228335" y="4494105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FE090-88F5-4476-410A-3EB682C81563}"/>
              </a:ext>
            </a:extLst>
          </p:cNvPr>
          <p:cNvSpPr/>
          <p:nvPr/>
        </p:nvSpPr>
        <p:spPr>
          <a:xfrm>
            <a:off x="8361505" y="293780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54D9FF-26F6-1113-0F42-46ECC2BC1C5D}"/>
              </a:ext>
            </a:extLst>
          </p:cNvPr>
          <p:cNvSpPr/>
          <p:nvPr/>
        </p:nvSpPr>
        <p:spPr>
          <a:xfrm>
            <a:off x="7317315" y="409434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215C1-7C68-D9F6-591D-24EE1089E63E}"/>
              </a:ext>
            </a:extLst>
          </p:cNvPr>
          <p:cNvSpPr/>
          <p:nvPr/>
        </p:nvSpPr>
        <p:spPr>
          <a:xfrm>
            <a:off x="6273125" y="4090955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913E89-290A-C1B7-BA1F-30A9B8ACB67E}"/>
              </a:ext>
            </a:extLst>
          </p:cNvPr>
          <p:cNvSpPr/>
          <p:nvPr/>
        </p:nvSpPr>
        <p:spPr>
          <a:xfrm>
            <a:off x="7455760" y="344740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C75228-42D8-707E-1973-15BF9531D6D2}"/>
              </a:ext>
            </a:extLst>
          </p:cNvPr>
          <p:cNvSpPr/>
          <p:nvPr/>
        </p:nvSpPr>
        <p:spPr>
          <a:xfrm>
            <a:off x="8654269" y="4174255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51CD06-E735-EC5B-A0B2-0DE498B1ADA6}"/>
              </a:ext>
            </a:extLst>
          </p:cNvPr>
          <p:cNvSpPr/>
          <p:nvPr/>
        </p:nvSpPr>
        <p:spPr>
          <a:xfrm>
            <a:off x="4976249" y="482456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4D1CFA-E398-03E3-F988-F016B91362D0}"/>
              </a:ext>
            </a:extLst>
          </p:cNvPr>
          <p:cNvSpPr txBox="1"/>
          <p:nvPr/>
        </p:nvSpPr>
        <p:spPr>
          <a:xfrm>
            <a:off x="4007190" y="1220668"/>
            <a:ext cx="417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dirty="0">
                <a:solidFill>
                  <a:srgbClr val="C00000"/>
                </a:solidFill>
              </a:rPr>
              <a:t>(Risk-Free Asset + Market Portofolio)</a:t>
            </a:r>
          </a:p>
        </p:txBody>
      </p:sp>
    </p:spTree>
    <p:extLst>
      <p:ext uri="{BB962C8B-B14F-4D97-AF65-F5344CB8AC3E}">
        <p14:creationId xmlns:p14="http://schemas.microsoft.com/office/powerpoint/2010/main" val="102604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Efficient Frontier (from MPT)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7BF004-30E7-371D-AB0A-D1EDDE2D86D5}"/>
              </a:ext>
            </a:extLst>
          </p:cNvPr>
          <p:cNvGrpSpPr/>
          <p:nvPr/>
        </p:nvGrpSpPr>
        <p:grpSpPr>
          <a:xfrm>
            <a:off x="1077798" y="1942920"/>
            <a:ext cx="10100197" cy="4404715"/>
            <a:chOff x="221396" y="1135385"/>
            <a:chExt cx="11231531" cy="52144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8D0361-48B9-66FA-DB80-FB59C38399F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566053" y="1489328"/>
              <a:ext cx="0" cy="444980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7C8ED9-B657-1452-04A0-A7C09C12A09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>
              <a:off x="1566053" y="5949768"/>
              <a:ext cx="9035580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572A-30F9-4F87-C397-0D8632617BF0}"/>
                </a:ext>
              </a:extLst>
            </p:cNvPr>
            <p:cNvSpPr txBox="1"/>
            <p:nvPr/>
          </p:nvSpPr>
          <p:spPr>
            <a:xfrm>
              <a:off x="221396" y="1135385"/>
              <a:ext cx="1344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b="1" dirty="0"/>
                <a:t>Expect</a:t>
              </a:r>
            </a:p>
            <a:p>
              <a:pPr algn="ctr"/>
              <a:r>
                <a:rPr lang="en-TW" sz="2000" b="1" dirty="0"/>
                <a:t>Return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1F71ED-EB80-F7D9-A7E3-E2FBAEB56E3A}"/>
                </a:ext>
              </a:extLst>
            </p:cNvPr>
            <p:cNvSpPr txBox="1"/>
            <p:nvPr/>
          </p:nvSpPr>
          <p:spPr>
            <a:xfrm>
              <a:off x="9750340" y="5949768"/>
              <a:ext cx="1702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000" b="1" dirty="0"/>
                <a:t>Expect Risk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E50F8D-BCF1-E0A4-219B-E2DFAFF0837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1566053" y="1657314"/>
              <a:ext cx="7157338" cy="30654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53049D-7E5B-BE6E-F3CB-F7A9DC961B9D}"/>
                </a:ext>
              </a:extLst>
            </p:cNvPr>
            <p:cNvSpPr txBox="1"/>
            <p:nvPr/>
          </p:nvSpPr>
          <p:spPr>
            <a:xfrm>
              <a:off x="318657" y="4468579"/>
              <a:ext cx="118878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000" dirty="0"/>
                <a:t>Risk Free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EC8AFB-6D66-B95C-C6C4-02A9A30B1B77}"/>
                </a:ext>
              </a:extLst>
            </p:cNvPr>
            <p:cNvSpPr txBox="1"/>
            <p:nvPr/>
          </p:nvSpPr>
          <p:spPr>
            <a:xfrm>
              <a:off x="7428037" y="1183647"/>
              <a:ext cx="2590707" cy="47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000" dirty="0"/>
                <a:t>Capital Market Line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9B7559-7FA7-AD35-F400-C2F330E327E4}"/>
                </a:ext>
              </a:extLst>
            </p:cNvPr>
            <p:cNvSpPr txBox="1"/>
            <p:nvPr/>
          </p:nvSpPr>
          <p:spPr>
            <a:xfrm>
              <a:off x="1999692" y="4827501"/>
              <a:ext cx="2221521" cy="688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b="1" dirty="0">
                  <a:solidFill>
                    <a:srgbClr val="C00000"/>
                  </a:solidFill>
                </a:rPr>
                <a:t>Efficient Frontier</a:t>
              </a:r>
            </a:p>
            <a:p>
              <a:pPr algn="ctr"/>
              <a:r>
                <a:rPr lang="en-TW" b="1" dirty="0">
                  <a:solidFill>
                    <a:srgbClr val="C00000"/>
                  </a:solidFill>
                </a:rPr>
                <a:t>（效率前緣）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41FB31-CB8C-6656-FF6F-35767C95C4AA}"/>
                </a:ext>
              </a:extLst>
            </p:cNvPr>
            <p:cNvCxnSpPr>
              <a:cxnSpLocks/>
              <a:stCxn id="27" idx="1"/>
              <a:endCxn id="52" idx="2"/>
            </p:cNvCxnSpPr>
            <p:nvPr/>
          </p:nvCxnSpPr>
          <p:spPr>
            <a:xfrm flipH="1" flipV="1">
              <a:off x="3573874" y="2690179"/>
              <a:ext cx="416225" cy="80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55A615-F402-A8E6-FBDA-EC77106CDF8E}"/>
                </a:ext>
              </a:extLst>
            </p:cNvPr>
            <p:cNvSpPr txBox="1"/>
            <p:nvPr/>
          </p:nvSpPr>
          <p:spPr>
            <a:xfrm>
              <a:off x="2070126" y="1936169"/>
              <a:ext cx="3007496" cy="75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/>
                <a:t>Ideal Market Portfolio</a:t>
              </a:r>
            </a:p>
            <a:p>
              <a:pPr algn="ctr"/>
              <a:r>
                <a:rPr lang="en-TW" sz="2000" dirty="0"/>
                <a:t>（最理想組合）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FF9E79-374F-F4C7-AEE6-2BE92600F02C}"/>
                </a:ext>
              </a:extLst>
            </p:cNvPr>
            <p:cNvSpPr txBox="1"/>
            <p:nvPr/>
          </p:nvSpPr>
          <p:spPr>
            <a:xfrm>
              <a:off x="8679652" y="2983822"/>
              <a:ext cx="1940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2000" dirty="0"/>
                <a:t>Individual Asset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828C9687-D874-8B02-F54F-70FA1DBCBD05}"/>
              </a:ext>
            </a:extLst>
          </p:cNvPr>
          <p:cNvSpPr/>
          <p:nvPr/>
        </p:nvSpPr>
        <p:spPr>
          <a:xfrm>
            <a:off x="3571727" y="3140243"/>
            <a:ext cx="6316552" cy="2001622"/>
          </a:xfrm>
          <a:custGeom>
            <a:avLst/>
            <a:gdLst>
              <a:gd name="connsiteX0" fmla="*/ 0 w 7060018"/>
              <a:gd name="connsiteY0" fmla="*/ 2083981 h 2083981"/>
              <a:gd name="connsiteX1" fmla="*/ 1456660 w 7060018"/>
              <a:gd name="connsiteY1" fmla="*/ 797442 h 2083981"/>
              <a:gd name="connsiteX2" fmla="*/ 7060018 w 7060018"/>
              <a:gd name="connsiteY2" fmla="*/ 0 h 208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018" h="2083981">
                <a:moveTo>
                  <a:pt x="0" y="2083981"/>
                </a:moveTo>
                <a:cubicBezTo>
                  <a:pt x="139995" y="1614376"/>
                  <a:pt x="279990" y="1144772"/>
                  <a:pt x="1456660" y="797442"/>
                </a:cubicBezTo>
                <a:cubicBezTo>
                  <a:pt x="2633330" y="450112"/>
                  <a:pt x="4846674" y="225056"/>
                  <a:pt x="7060018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A1B390-B59D-2AD0-7FFA-4FE72D2288C0}"/>
              </a:ext>
            </a:extLst>
          </p:cNvPr>
          <p:cNvSpPr/>
          <p:nvPr/>
        </p:nvSpPr>
        <p:spPr>
          <a:xfrm>
            <a:off x="5625463" y="475103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BDD65-27D1-C3BD-E631-B17539C86B4B}"/>
              </a:ext>
            </a:extLst>
          </p:cNvPr>
          <p:cNvSpPr/>
          <p:nvPr/>
        </p:nvSpPr>
        <p:spPr>
          <a:xfrm>
            <a:off x="6690393" y="321633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62B90-D941-0425-2C34-92D44EDEB5A2}"/>
              </a:ext>
            </a:extLst>
          </p:cNvPr>
          <p:cNvSpPr/>
          <p:nvPr/>
        </p:nvSpPr>
        <p:spPr>
          <a:xfrm>
            <a:off x="4260232" y="461886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FE090-88F5-4476-410A-3EB682C81563}"/>
              </a:ext>
            </a:extLst>
          </p:cNvPr>
          <p:cNvSpPr/>
          <p:nvPr/>
        </p:nvSpPr>
        <p:spPr>
          <a:xfrm>
            <a:off x="8393402" y="2540409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54D9FF-26F6-1113-0F42-46ECC2BC1C5D}"/>
              </a:ext>
            </a:extLst>
          </p:cNvPr>
          <p:cNvSpPr/>
          <p:nvPr/>
        </p:nvSpPr>
        <p:spPr>
          <a:xfrm>
            <a:off x="7349212" y="4219102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215C1-7C68-D9F6-591D-24EE1089E63E}"/>
              </a:ext>
            </a:extLst>
          </p:cNvPr>
          <p:cNvSpPr/>
          <p:nvPr/>
        </p:nvSpPr>
        <p:spPr>
          <a:xfrm>
            <a:off x="6305022" y="421571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913E89-290A-C1B7-BA1F-30A9B8ACB67E}"/>
              </a:ext>
            </a:extLst>
          </p:cNvPr>
          <p:cNvSpPr/>
          <p:nvPr/>
        </p:nvSpPr>
        <p:spPr>
          <a:xfrm>
            <a:off x="7487657" y="3572162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C75228-42D8-707E-1973-15BF9531D6D2}"/>
              </a:ext>
            </a:extLst>
          </p:cNvPr>
          <p:cNvSpPr/>
          <p:nvPr/>
        </p:nvSpPr>
        <p:spPr>
          <a:xfrm>
            <a:off x="8686166" y="4299010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51CD06-E735-EC5B-A0B2-0DE498B1ADA6}"/>
              </a:ext>
            </a:extLst>
          </p:cNvPr>
          <p:cNvSpPr/>
          <p:nvPr/>
        </p:nvSpPr>
        <p:spPr>
          <a:xfrm>
            <a:off x="5366642" y="4115677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5D28A9-9FDD-5CE6-92E6-B0EEF63E8578}"/>
              </a:ext>
            </a:extLst>
          </p:cNvPr>
          <p:cNvSpPr/>
          <p:nvPr/>
        </p:nvSpPr>
        <p:spPr>
          <a:xfrm>
            <a:off x="4428262" y="3895143"/>
            <a:ext cx="263733" cy="2753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C5F14-8D81-B9AE-2FEB-D144E7762D89}"/>
              </a:ext>
            </a:extLst>
          </p:cNvPr>
          <p:cNvSpPr txBox="1"/>
          <p:nvPr/>
        </p:nvSpPr>
        <p:spPr>
          <a:xfrm>
            <a:off x="3761298" y="1294183"/>
            <a:ext cx="5176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(The highest maximum return for a given risk.)</a:t>
            </a:r>
            <a:endParaRPr lang="en-TW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5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5022468" y="2921168"/>
            <a:ext cx="2147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CAPM</a:t>
            </a:r>
            <a:endParaRPr lang="en-TW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34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CAPM Formula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EFDA1C-A800-134B-58BF-F57BF443828A}"/>
                  </a:ext>
                </a:extLst>
              </p:cNvPr>
              <p:cNvSpPr txBox="1"/>
              <p:nvPr/>
            </p:nvSpPr>
            <p:spPr>
              <a:xfrm>
                <a:off x="4104269" y="1592379"/>
                <a:ext cx="3983463" cy="62421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EFDA1C-A800-134B-58BF-F57BF443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69" y="1592379"/>
                <a:ext cx="3983463" cy="624210"/>
              </a:xfrm>
              <a:prstGeom prst="rect">
                <a:avLst/>
              </a:prstGeom>
              <a:blipFill>
                <a:blip r:embed="rId3"/>
                <a:stretch>
                  <a:fillRect r="-631" b="-943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597AB8-3EBB-A430-09E5-61701C648718}"/>
                  </a:ext>
                </a:extLst>
              </p:cNvPr>
              <p:cNvSpPr txBox="1"/>
              <p:nvPr/>
            </p:nvSpPr>
            <p:spPr>
              <a:xfrm>
                <a:off x="1865258" y="2522850"/>
                <a:ext cx="802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⇒期望</m:t>
                      </m:r>
                      <m:r>
                        <a:rPr lang="en-TW" sz="2400" i="1" smtClean="0">
                          <a:latin typeface="Cambria Math" panose="02040503050406030204" pitchFamily="18" charset="0"/>
                        </a:rPr>
                        <m:t>報酬率＝</m:t>
                      </m:r>
                      <m:r>
                        <a:rPr lang="en-TW" sz="2400" i="1">
                          <a:latin typeface="Cambria Math" panose="02040503050406030204" pitchFamily="18" charset="0"/>
                        </a:rPr>
                        <m:t>無風險資產報酬率</m:t>
                      </m:r>
                      <m:r>
                        <a:rPr lang="en-TW" sz="2400" i="1" smtClean="0"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en-TW" sz="2400" i="1">
                          <a:latin typeface="Cambria Math" panose="02040503050406030204" pitchFamily="18" charset="0"/>
                        </a:rPr>
                        <m:t>風險係數</m:t>
                      </m:r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風險貼水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597AB8-3EBB-A430-09E5-61701C64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58" y="2522850"/>
                <a:ext cx="802546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CDFC2E-0D6F-0CE5-959C-BA8A51457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27" y="3351768"/>
            <a:ext cx="10481616" cy="3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β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FA2E0F-F195-FE83-969D-ED05974E69EB}"/>
              </a:ext>
            </a:extLst>
          </p:cNvPr>
          <p:cNvGrpSpPr/>
          <p:nvPr/>
        </p:nvGrpSpPr>
        <p:grpSpPr>
          <a:xfrm>
            <a:off x="3196840" y="1380530"/>
            <a:ext cx="5798319" cy="1117678"/>
            <a:chOff x="1975976" y="1742037"/>
            <a:chExt cx="5798319" cy="11176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2A8629-EAF3-3550-FEFE-054D9539345C}"/>
                    </a:ext>
                  </a:extLst>
                </p:cNvPr>
                <p:cNvSpPr txBox="1"/>
                <p:nvPr/>
              </p:nvSpPr>
              <p:spPr>
                <a:xfrm>
                  <a:off x="1975976" y="1742037"/>
                  <a:ext cx="2948949" cy="1117678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𝐶𝑜𝑣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TW" sz="32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52A8629-EAF3-3550-FEFE-054D95393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976" y="1742037"/>
                  <a:ext cx="2948949" cy="1117678"/>
                </a:xfrm>
                <a:prstGeom prst="rect">
                  <a:avLst/>
                </a:prstGeom>
                <a:blipFill>
                  <a:blip r:embed="rId3"/>
                  <a:stretch>
                    <a:fillRect l="-847" r="-847" b="-8696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5919D3-E5C5-531C-4FC4-8B0E4DF95CD9}"/>
                    </a:ext>
                  </a:extLst>
                </p:cNvPr>
                <p:cNvSpPr txBox="1"/>
                <p:nvPr/>
              </p:nvSpPr>
              <p:spPr>
                <a:xfrm>
                  <a:off x="4924925" y="1864731"/>
                  <a:ext cx="2849370" cy="872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f>
                          <m:fPr>
                            <m:ctrlPr>
                              <a:rPr lang="en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投資組合</m:t>
                            </m:r>
                            <m:r>
                              <a:rPr lang="en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斜方差</m:t>
                            </m:r>
                          </m:num>
                          <m:den>
                            <m:r>
                              <a:rPr lang="en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市場方差</m:t>
                            </m:r>
                          </m:den>
                        </m:f>
                      </m:oMath>
                    </m:oMathPara>
                  </a14:m>
                  <a:endParaRPr lang="en-TW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5919D3-E5C5-531C-4FC4-8B0E4DF95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925" y="1864731"/>
                  <a:ext cx="2849370" cy="872290"/>
                </a:xfrm>
                <a:prstGeom prst="rect">
                  <a:avLst/>
                </a:prstGeom>
                <a:blipFill>
                  <a:blip r:embed="rId4"/>
                  <a:stretch>
                    <a:fillRect r="-442" b="-11429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2B575-D08A-16AC-E63E-5EEEE51C8CE4}"/>
                  </a:ext>
                </a:extLst>
              </p:cNvPr>
              <p:cNvSpPr txBox="1"/>
              <p:nvPr/>
            </p:nvSpPr>
            <p:spPr>
              <a:xfrm>
                <a:off x="3901873" y="2849221"/>
                <a:ext cx="4388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投資組合</m:t>
                      </m:r>
                      <m:r>
                        <a:rPr lang="en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相對於市場的波動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2B575-D08A-16AC-E63E-5EEEE51C8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73" y="2849221"/>
                <a:ext cx="4388253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8011DC-89D9-689E-2900-74B078222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96109"/>
              </p:ext>
            </p:extLst>
          </p:nvPr>
        </p:nvGraphicFramePr>
        <p:xfrm>
          <a:off x="906965" y="3919255"/>
          <a:ext cx="10477647" cy="225845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738917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73873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564613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Beta =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TW" sz="2000" dirty="0"/>
                        <a:t>波動與市場相同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564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 &gt;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TW" sz="2000" dirty="0"/>
                        <a:t>波動比市場大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564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 &lt;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/>
                        <a:t>波動比市場小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  <a:tr h="564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 &lt;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波動與市場相反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7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4247001" y="2921168"/>
            <a:ext cx="369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Summarize</a:t>
            </a:r>
            <a:endParaRPr lang="en-TW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2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 &amp; 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Summarize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651F87-56E6-C14D-1A29-2AE6486B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9043"/>
              </p:ext>
            </p:extLst>
          </p:nvPr>
        </p:nvGraphicFramePr>
        <p:xfrm>
          <a:off x="876153" y="1658681"/>
          <a:ext cx="10477647" cy="440187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738917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73873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1365343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Background</a:t>
                      </a:r>
                    </a:p>
                    <a:p>
                      <a:pPr algn="ctr"/>
                      <a:r>
                        <a:rPr lang="en-TW" sz="2400" b="1" dirty="0"/>
                        <a:t>Theory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/>
                        <a:t>EVM: Assume market is </a:t>
                      </a:r>
                      <a:r>
                        <a:rPr lang="en-TW" sz="2000" dirty="0">
                          <a:solidFill>
                            <a:srgbClr val="C00000"/>
                          </a:solidFill>
                        </a:rPr>
                        <a:t>semi-strong</a:t>
                      </a:r>
                      <a:r>
                        <a:rPr lang="en-TW" sz="2000" dirty="0"/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/>
                        <a:t>MPT: CML（資本市場線）、Efficient Frontier（效率前緣）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163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Risk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TW" sz="2000" dirty="0"/>
                        <a:t>Systemic Risk: </a:t>
                      </a:r>
                      <a:r>
                        <a:rPr lang="en-TW" sz="2000" dirty="0">
                          <a:solidFill>
                            <a:srgbClr val="C00000"/>
                          </a:solidFill>
                        </a:rPr>
                        <a:t>Entire market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TW" sz="2000" dirty="0"/>
                        <a:t>Nonsystemic Risk: </a:t>
                      </a:r>
                      <a:r>
                        <a:rPr lang="en-TW" sz="2000" dirty="0">
                          <a:solidFill>
                            <a:srgbClr val="C00000"/>
                          </a:solidFill>
                        </a:rPr>
                        <a:t>In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dividual companies and industries</a:t>
                      </a:r>
                      <a:endParaRPr lang="en-TW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936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Formula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期望報酬率 = 無風險資產報酬率 + 風險係數*風險貼水</a:t>
                      </a:r>
                      <a:endParaRPr lang="en-US" altLang="zh-TW" sz="2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  <a:tr h="936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Beta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投資組合相較整體市場的波動率。</a:t>
                      </a: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1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 &amp; 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Summarize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1631A0-2163-AA94-DD00-C76EF799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33621"/>
              </p:ext>
            </p:extLst>
          </p:nvPr>
        </p:nvGraphicFramePr>
        <p:xfrm>
          <a:off x="838200" y="1485153"/>
          <a:ext cx="10515599" cy="4680024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797595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6718004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2688181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Advantages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簡單易用的公式。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對風險和回報的量化。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適用於多種資產。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TW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理論嚴謹。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991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b="1" dirty="0"/>
                        <a:t>Disadvantages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過於理想：磨損、人性、資訊不對稱等。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穩定性。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風險偏好的局限性。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6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solidFill>
                  <a:srgbClr val="C00000"/>
                </a:solidFill>
                <a:latin typeface="+mj-lt"/>
              </a:rPr>
              <a:t>OUTLINE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0C95C0-06C8-C6B1-2DF0-A8ADBCE4148D}"/>
              </a:ext>
            </a:extLst>
          </p:cNvPr>
          <p:cNvSpPr txBox="1"/>
          <p:nvPr/>
        </p:nvSpPr>
        <p:spPr>
          <a:xfrm>
            <a:off x="3378717" y="1638103"/>
            <a:ext cx="543456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Asset Pricing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What is “Asset Pricing”?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Mainstream Asset Pricing Model</a:t>
            </a:r>
          </a:p>
          <a:p>
            <a:pPr marL="914400" lvl="1" indent="-457200">
              <a:buFont typeface="+mj-lt"/>
              <a:buAutoNum type="arabicPeriod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CAPM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Introduction of CAPM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Theoretical background of CAPM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CAPM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Summarize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5246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 &amp; 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Reference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37A279-3B81-DC89-085C-951A054A3B1D}"/>
              </a:ext>
            </a:extLst>
          </p:cNvPr>
          <p:cNvSpPr txBox="1"/>
          <p:nvPr/>
        </p:nvSpPr>
        <p:spPr>
          <a:xfrm>
            <a:off x="1401725" y="1754371"/>
            <a:ext cx="9388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Corporate Finance Institute. (n.d.). What is CAPM - Formula, Explanation, Example, Calculate. Retrieved June 15, 2024, from </a:t>
            </a:r>
            <a:r>
              <a:rPr lang="en-US" b="0" i="0" dirty="0">
                <a:effectLst/>
                <a:hlinkClick r:id="rId3"/>
              </a:rPr>
              <a:t>https://corporatefinanceinstitute.com/resources/valuation/what-is-capm-formula/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Sak, M. (n.d.). Asset pricing. Retrieved June 15, 2024, from </a:t>
            </a:r>
            <a:r>
              <a:rPr lang="en-US" b="0" i="0" dirty="0">
                <a:effectLst/>
                <a:hlinkClick r:id="rId4"/>
              </a:rPr>
              <a:t>https://people.bath.ac.uk/mnsak/Research/Asset_pricing.pdf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Corporate Finance Institute. (n.d.). Efficient markets hypothesis. Retrieved June 15, 2024, from </a:t>
            </a:r>
            <a:r>
              <a:rPr lang="en-US" b="0" i="0" dirty="0">
                <a:effectLst/>
                <a:hlinkClick r:id="rId5"/>
              </a:rPr>
              <a:t>https://corporatefinanceinstitute.com/resources/career-map/sell-side/capital-markets/efficient-markets-hypothesis/</a:t>
            </a: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Corporate Finance Institute. (n.d.). Modern portfolio theory (MPT). Retrieved June 15, 2024, from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6"/>
              </a:rPr>
              <a:t>https://corporatefinanceinstitute.com/resources/career-map/sell-side/capital-markets/modern-portfolio-theory-mpt/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35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3993597" y="2921168"/>
            <a:ext cx="420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0" dirty="0">
                <a:latin typeface="+mj-lt"/>
              </a:rPr>
              <a:t>Asset Pricing</a:t>
            </a:r>
          </a:p>
        </p:txBody>
      </p:sp>
    </p:spTree>
    <p:extLst>
      <p:ext uri="{BB962C8B-B14F-4D97-AF65-F5344CB8AC3E}">
        <p14:creationId xmlns:p14="http://schemas.microsoft.com/office/powerpoint/2010/main" val="42820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Pricing: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 What is “Asset Pricing”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BC951A-A09E-84EC-0666-11EC443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94532"/>
              </p:ext>
            </p:extLst>
          </p:nvPr>
        </p:nvGraphicFramePr>
        <p:xfrm>
          <a:off x="838200" y="1728653"/>
          <a:ext cx="10515600" cy="4306175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878288">
                  <a:extLst>
                    <a:ext uri="{9D8B030D-6E8A-4147-A177-3AD203B41FA5}">
                      <a16:colId xmlns:a16="http://schemas.microsoft.com/office/drawing/2014/main" val="1643883745"/>
                    </a:ext>
                  </a:extLst>
                </a:gridCol>
                <a:gridCol w="7637312">
                  <a:extLst>
                    <a:ext uri="{9D8B030D-6E8A-4147-A177-3AD203B41FA5}">
                      <a16:colId xmlns:a16="http://schemas.microsoft.com/office/drawing/2014/main" val="2377059462"/>
                    </a:ext>
                  </a:extLst>
                </a:gridCol>
              </a:tblGrid>
              <a:tr h="583891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Condition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7626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Cash Flow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Ex. I</a:t>
                      </a:r>
                      <a:r>
                        <a:rPr lang="en-TW" sz="2000" dirty="0"/>
                        <a:t>nterest, Dividends, Rents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95434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Discount Rate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Opportunity Cost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(OC)</a:t>
                      </a:r>
                      <a:endParaRPr lang="en-TW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0825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Risk and Reward (RR)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The balance between risks and rewards.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38087"/>
                  </a:ext>
                </a:extLst>
              </a:tr>
              <a:tr h="93057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Ex. Supply &amp; Demand, Economic Environment, Investor sentiment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5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7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Asset Pricing: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Mainstream Asset Pricing Model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BC951A-A09E-84EC-0666-11EC443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71759"/>
              </p:ext>
            </p:extLst>
          </p:nvPr>
        </p:nvGraphicFramePr>
        <p:xfrm>
          <a:off x="838200" y="1656977"/>
          <a:ext cx="10515600" cy="4473543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4733260">
                  <a:extLst>
                    <a:ext uri="{9D8B030D-6E8A-4147-A177-3AD203B41FA5}">
                      <a16:colId xmlns:a16="http://schemas.microsoft.com/office/drawing/2014/main" val="1643883745"/>
                    </a:ext>
                  </a:extLst>
                </a:gridCol>
                <a:gridCol w="5782340">
                  <a:extLst>
                    <a:ext uri="{9D8B030D-6E8A-4147-A177-3AD203B41FA5}">
                      <a16:colId xmlns:a16="http://schemas.microsoft.com/office/drawing/2014/main" val="2377059462"/>
                    </a:ext>
                  </a:extLst>
                </a:gridCol>
              </a:tblGrid>
              <a:tr h="656127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Explination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7626"/>
                  </a:ext>
                </a:extLst>
              </a:tr>
              <a:tr h="1272472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Discounted Cash Flow</a:t>
                      </a:r>
                    </a:p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(DCF)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 Flow + Discount Rate</a:t>
                      </a:r>
                      <a:endParaRPr lang="en-TW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95434"/>
                  </a:ext>
                </a:extLst>
              </a:tr>
              <a:tr h="1272472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Relative Valuation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Similar Asset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0825"/>
                  </a:ext>
                </a:extLst>
              </a:tr>
              <a:tr h="1272472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Capital Asset Pricing Model</a:t>
                      </a:r>
                    </a:p>
                    <a:p>
                      <a:pPr algn="ctr"/>
                      <a:r>
                        <a:rPr lang="en-TW" sz="2000" dirty="0">
                          <a:solidFill>
                            <a:schemeClr val="tx1"/>
                          </a:solidFill>
                        </a:rPr>
                        <a:t>(CAPM)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Risk and 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5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8FB9FF-9628-D453-A82C-2B81462591BE}"/>
              </a:ext>
            </a:extLst>
          </p:cNvPr>
          <p:cNvSpPr txBox="1"/>
          <p:nvPr/>
        </p:nvSpPr>
        <p:spPr>
          <a:xfrm>
            <a:off x="2679747" y="2921168"/>
            <a:ext cx="6832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6000" dirty="0">
                <a:latin typeface="+mj-lt"/>
              </a:rPr>
              <a:t>Introduction of CAPM</a:t>
            </a:r>
          </a:p>
        </p:txBody>
      </p:sp>
    </p:spTree>
    <p:extLst>
      <p:ext uri="{BB962C8B-B14F-4D97-AF65-F5344CB8AC3E}">
        <p14:creationId xmlns:p14="http://schemas.microsoft.com/office/powerpoint/2010/main" val="4782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DD4CE6-C657-9BD5-FAE9-8B624D81CD9F}"/>
              </a:ext>
            </a:extLst>
          </p:cNvPr>
          <p:cNvSpPr txBox="1"/>
          <p:nvPr/>
        </p:nvSpPr>
        <p:spPr>
          <a:xfrm>
            <a:off x="1652833" y="2828835"/>
            <a:ext cx="8886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Introducing the concepts of </a:t>
            </a:r>
            <a:r>
              <a:rPr lang="en-US" sz="2400" dirty="0">
                <a:solidFill>
                  <a:srgbClr val="C00000"/>
                </a:solidFill>
              </a:rPr>
              <a:t>systemic risk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unsystematic risk</a:t>
            </a:r>
            <a:r>
              <a:rPr lang="en-US" sz="2400" dirty="0"/>
              <a:t>.</a:t>
            </a: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400" dirty="0"/>
              <a:t>Quantitatively analyze the relationship between </a:t>
            </a:r>
            <a:r>
              <a:rPr lang="en-TW" sz="2400" dirty="0">
                <a:solidFill>
                  <a:srgbClr val="C00000"/>
                </a:solidFill>
              </a:rPr>
              <a:t>risk </a:t>
            </a:r>
            <a:r>
              <a:rPr lang="en-TW" sz="2400" dirty="0"/>
              <a:t>and</a:t>
            </a:r>
            <a:r>
              <a:rPr lang="en-TW" sz="2400" dirty="0">
                <a:solidFill>
                  <a:srgbClr val="C00000"/>
                </a:solidFill>
              </a:rPr>
              <a:t> reward</a:t>
            </a:r>
            <a:r>
              <a:rPr lang="en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1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Systemic Risk &amp; Nonsystemic Risk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2582EF-E42F-0501-9921-607AFEA0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84541"/>
              </p:ext>
            </p:extLst>
          </p:nvPr>
        </p:nvGraphicFramePr>
        <p:xfrm>
          <a:off x="838200" y="1866875"/>
          <a:ext cx="10515600" cy="407226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341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51769847"/>
                    </a:ext>
                  </a:extLst>
                </a:gridCol>
              </a:tblGrid>
              <a:tr h="663424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Sphere</a:t>
                      </a:r>
                      <a:endParaRPr lang="en-TW" sz="2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Expample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>
                          <a:latin typeface="+mj-lt"/>
                        </a:rPr>
                        <a:t>Risk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7307"/>
                  </a:ext>
                </a:extLst>
              </a:tr>
              <a:tr h="1704418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Systemic</a:t>
                      </a:r>
                    </a:p>
                    <a:p>
                      <a:pPr algn="ctr"/>
                      <a:r>
                        <a:rPr lang="en-TW" sz="2400" b="1" dirty="0"/>
                        <a:t>Risk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W" sz="2000" dirty="0"/>
                        <a:t>Entire market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 rate hike, interest rate cut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Hedging using financial derivatives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704418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Nonsystemic Risk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Individual companies and industries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 bankruptcy, product failure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Diversification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7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F754F-550C-A487-BB11-F7A4A13919EB}"/>
              </a:ext>
            </a:extLst>
          </p:cNvPr>
          <p:cNvSpPr txBox="1"/>
          <p:nvPr/>
        </p:nvSpPr>
        <p:spPr>
          <a:xfrm>
            <a:off x="838200" y="457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latin typeface="+mj-lt"/>
              </a:rPr>
              <a:t>CAPM: </a:t>
            </a:r>
            <a:r>
              <a:rPr lang="en-TW" sz="2400" dirty="0">
                <a:solidFill>
                  <a:srgbClr val="C00000"/>
                </a:solidFill>
                <a:latin typeface="+mj-lt"/>
              </a:rPr>
              <a:t>Characteristic of Market Portfolio（市場投資組合）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3B83D8-7901-54B3-D1EF-0BDEE8DEEDB3}"/>
              </a:ext>
            </a:extLst>
          </p:cNvPr>
          <p:cNvCxnSpPr>
            <a:cxnSpLocks/>
          </p:cNvCxnSpPr>
          <p:nvPr/>
        </p:nvCxnSpPr>
        <p:spPr>
          <a:xfrm>
            <a:off x="838200" y="9188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246D76-C147-6C93-FB47-61431E5F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02017"/>
              </p:ext>
            </p:extLst>
          </p:nvPr>
        </p:nvGraphicFramePr>
        <p:xfrm>
          <a:off x="838200" y="1406271"/>
          <a:ext cx="10515600" cy="487586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00791229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3539182807"/>
                    </a:ext>
                  </a:extLst>
                </a:gridCol>
              </a:tblGrid>
              <a:tr h="559970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Characristic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730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Full</a:t>
                      </a:r>
                    </a:p>
                    <a:p>
                      <a:pPr algn="ctr"/>
                      <a:r>
                        <a:rPr lang="en-TW" sz="2400" b="1" dirty="0"/>
                        <a:t>Market</a:t>
                      </a:r>
                    </a:p>
                    <a:p>
                      <a:pPr algn="ctr"/>
                      <a:r>
                        <a:rPr lang="en-TW" sz="2400" b="1" dirty="0"/>
                        <a:t>Coverage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Contains all types of assets, and the allocation ratio is consistent with market capitalization.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99737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Completely Decentralized</a:t>
                      </a:r>
                      <a:endParaRPr lang="en-TW" sz="2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Eliminates all unsystematic risk.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96513"/>
                  </a:ext>
                </a:extLst>
              </a:tr>
              <a:tr h="1438632">
                <a:tc>
                  <a:txBody>
                    <a:bodyPr/>
                    <a:lstStyle/>
                    <a:p>
                      <a:pPr algn="ctr"/>
                      <a:r>
                        <a:rPr lang="en-TW" sz="2400" b="1" dirty="0"/>
                        <a:t>Benchmark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as benchmarks against which to measure the individual assets.</a:t>
                      </a:r>
                      <a:endParaRPr lang="en-TW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7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90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648</Words>
  <Application>Microsoft Macintosh PowerPoint</Application>
  <PresentationFormat>Widescreen</PresentationFormat>
  <Paragraphs>159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-webkit-standard</vt:lpstr>
      <vt:lpstr>Aptos</vt:lpstr>
      <vt:lpstr>Aptos Display</vt:lpstr>
      <vt:lpstr>Arial</vt:lpstr>
      <vt:lpstr>Cambria Math</vt:lpstr>
      <vt:lpstr>Office Theme</vt:lpstr>
      <vt:lpstr>Asset Pricing &amp; CAPM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羅永能</dc:creator>
  <cp:lastModifiedBy>羅永能</cp:lastModifiedBy>
  <cp:revision>4</cp:revision>
  <dcterms:created xsi:type="dcterms:W3CDTF">2024-06-14T13:24:41Z</dcterms:created>
  <dcterms:modified xsi:type="dcterms:W3CDTF">2024-06-14T20:03:07Z</dcterms:modified>
</cp:coreProperties>
</file>