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0" r:id="rId2"/>
    <p:sldId id="258" r:id="rId3"/>
    <p:sldId id="256" r:id="rId4"/>
    <p:sldId id="261" r:id="rId5"/>
    <p:sldId id="267" r:id="rId6"/>
    <p:sldId id="259" r:id="rId7"/>
    <p:sldId id="257" r:id="rId8"/>
    <p:sldId id="271" r:id="rId9"/>
    <p:sldId id="260" r:id="rId10"/>
    <p:sldId id="262" r:id="rId11"/>
    <p:sldId id="272" r:id="rId12"/>
    <p:sldId id="263" r:id="rId13"/>
    <p:sldId id="266" r:id="rId14"/>
    <p:sldId id="268" r:id="rId15"/>
    <p:sldId id="273" r:id="rId16"/>
    <p:sldId id="275" r:id="rId17"/>
    <p:sldId id="276" r:id="rId18"/>
    <p:sldId id="279" r:id="rId19"/>
    <p:sldId id="278" r:id="rId20"/>
    <p:sldId id="280" r:id="rId2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3B9AA-EC53-CB46-98B3-BC97D5955F5D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14DCE-5A57-2C4B-A0BD-DEA91641ADC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668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14DCE-5A57-2C4B-A0BD-DEA91641ADCC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1672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14DCE-5A57-2C4B-A0BD-DEA91641ADCC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038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14DCE-5A57-2C4B-A0BD-DEA91641ADCC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772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14DCE-5A57-2C4B-A0BD-DEA91641ADCC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5987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14DCE-5A57-2C4B-A0BD-DEA91641ADCC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5099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22B7-AD8F-1EE3-EE5A-D187542FA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0C48E-597C-65AA-0725-710445129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1236-1B18-CA40-B962-E9ED663A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3C115-64B3-4BA4-33EA-55961776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E501F-BF73-5464-8859-EBEB6FEA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6438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A133-5000-E48C-BF39-65068D60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DB75A-10D9-389D-0BB4-37FDE314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CF5DF-696A-B293-5179-946777675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FB234-73C8-4D59-B571-92B60745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68551-489D-C5C1-40F5-FAEC179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83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F9B03C-CEC2-9BAB-CD4C-1D2515360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557A-7DA1-698C-A249-6147F5D8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DFBB-B05A-4529-8104-805706F7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42C34-B79D-5949-03CD-1C1FCB14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C7CE8-A8C1-25FA-4707-49850F8B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7703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56CD-7FF4-78E2-65B4-57700809D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68DF6-B1FA-44E5-47D3-CA66869B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EB2F-B93F-680F-0A58-793603DA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DC930-EF42-4F61-0282-0B2EFC1B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D201-5C4C-CA35-2EB1-14714815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947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0D39-264F-C4DE-7202-F83EF96E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92A6B-2B3D-DD6B-1556-38A153ED8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22A85-C824-98B6-DD27-20565CD2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BAFFA-78ED-DAA0-E691-D4A22618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CCD2F-EE30-AC5C-4044-46439A7A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8718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73B8-15C0-D1A9-CFF0-2E2A4719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4DB5-C7C1-C5AE-9D1E-94321BFDF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0D39F-D4EF-30A1-AD21-EECF4E84C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9597C-55B0-2E98-9E51-0CCDFF99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872B-5F2A-B26A-98D1-64F335299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7F3BE-DBC7-159C-3B63-656C212F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126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98CD-3CD5-5B68-D462-99CF4E8C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2CCAA-DBE5-EC5A-A431-E420F6BE7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4AF60-0DC4-2AB6-8834-FAC8B052F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D38CDF-5957-1DE1-3D99-6FCC31F4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F0FD2-A1CC-3BEB-EBFF-E77CF23FE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FF4DD-A5A2-57F2-3141-A1B54F60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89AFA-F167-F2B6-E016-18977A96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0214A-44D0-43DE-44EE-9D9ADBFF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283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A4AA9-49A6-8D4D-DB0E-3F508243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50B30-2FD2-AB83-27F5-E53BDA0F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803EF-4E80-835F-1FFD-EC2260F4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C3675-0FDE-5F38-4FF0-FAB73425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91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270A3-380D-89A4-065B-29FCF6F2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A2C1C-3C66-256F-C259-22BFAAEB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3A9A-CB80-68E2-DEF2-BB43AC43A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535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6EA0-F119-B6B2-9FBD-70060612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355F-F673-0614-333C-FD3BC556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8077C-EF70-AC37-E6EE-4F1DE9EDC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6CBB-2DAB-E761-E05B-460E5132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DECD0-0EE8-58E9-135D-623B9E4B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BEEB-1A34-BA9C-D29C-02DE3AA2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641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2B99-F125-9616-3069-468011D9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3694E-5585-E4E5-72B2-C0D7CCC21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1A5AA-A6BF-B73E-FFC3-9FA75CFBF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40B55-F442-94F5-9BD0-8537BBF0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15D7D-7073-4A40-CCF6-AF387C2A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03B7-1760-B2D3-35C2-8EEC1FBE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829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6CB09-49EC-3E72-12CD-B13BBD6E5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0324D-E827-B013-AD9C-0724652F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127B8-C73B-395A-A0C9-754E458E2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F213F5-A8E0-3541-BE8B-A2C5381F89BC}" type="datetimeFigureOut">
              <a:rPr lang="en-TW" smtClean="0"/>
              <a:t>2024/6/1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13E2-834D-E536-29C9-B078BC4E8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2635-DFFE-536A-2536-D613FCB17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D5C647-9BC4-8647-BAB3-704E928C19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941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8.png"/><Relationship Id="rId5" Type="http://schemas.openxmlformats.org/officeDocument/2006/relationships/image" Target="../media/image11.sv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E05-9AB9-C0CB-6F4D-8406F77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609" y="2785425"/>
            <a:ext cx="7722781" cy="1287149"/>
          </a:xfrm>
        </p:spPr>
        <p:txBody>
          <a:bodyPr>
            <a:normAutofit/>
          </a:bodyPr>
          <a:lstStyle/>
          <a:p>
            <a:r>
              <a:rPr lang="en-TW" sz="4000" dirty="0"/>
              <a:t>元學習 </a:t>
            </a:r>
            <a:br>
              <a:rPr lang="en-TW" sz="4000" dirty="0"/>
            </a:br>
            <a:r>
              <a:rPr lang="en-TW" sz="4000" dirty="0"/>
              <a:t>Meta Learning</a:t>
            </a:r>
          </a:p>
        </p:txBody>
      </p:sp>
    </p:spTree>
    <p:extLst>
      <p:ext uri="{BB962C8B-B14F-4D97-AF65-F5344CB8AC3E}">
        <p14:creationId xmlns:p14="http://schemas.microsoft.com/office/powerpoint/2010/main" val="36032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latin typeface="+mj-lt"/>
              </a:rPr>
              <a:t>Basic Concept: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Meta Data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ADFAB70-E7CE-C321-9FE4-22A2ABF65471}"/>
              </a:ext>
            </a:extLst>
          </p:cNvPr>
          <p:cNvSpPr/>
          <p:nvPr/>
        </p:nvSpPr>
        <p:spPr>
          <a:xfrm>
            <a:off x="3881935" y="2126348"/>
            <a:ext cx="4428128" cy="1137516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1" name="Graphic 10" descr="Fish with solid fill">
            <a:extLst>
              <a:ext uri="{FF2B5EF4-FFF2-40B4-BE49-F238E27FC236}">
                <a16:creationId xmlns:a16="http://schemas.microsoft.com/office/drawing/2014/main" id="{7ECDC8C1-B749-6571-2868-C7B0E7505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9394" y="2237906"/>
            <a:ext cx="914400" cy="914400"/>
          </a:xfrm>
          <a:prstGeom prst="rect">
            <a:avLst/>
          </a:prstGeom>
        </p:spPr>
      </p:pic>
      <p:pic>
        <p:nvPicPr>
          <p:cNvPr id="14" name="Graphic 13" descr="Puppy with solid fill">
            <a:extLst>
              <a:ext uri="{FF2B5EF4-FFF2-40B4-BE49-F238E27FC236}">
                <a16:creationId xmlns:a16="http://schemas.microsoft.com/office/drawing/2014/main" id="{06A84303-EC67-253E-9C3F-5FB203F649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799" y="2237906"/>
            <a:ext cx="914400" cy="914400"/>
          </a:xfrm>
          <a:prstGeom prst="rect">
            <a:avLst/>
          </a:prstGeom>
        </p:spPr>
      </p:pic>
      <p:pic>
        <p:nvPicPr>
          <p:cNvPr id="16" name="Graphic 15" descr="Dove with solid fill">
            <a:extLst>
              <a:ext uri="{FF2B5EF4-FFF2-40B4-BE49-F238E27FC236}">
                <a16:creationId xmlns:a16="http://schemas.microsoft.com/office/drawing/2014/main" id="{3C604BBF-EC4A-19E9-397E-DD4D3A50A8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4614" y="2237906"/>
            <a:ext cx="914400" cy="914400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DCC921-0EF4-A134-0434-488A9C7DB326}"/>
              </a:ext>
            </a:extLst>
          </p:cNvPr>
          <p:cNvSpPr/>
          <p:nvPr/>
        </p:nvSpPr>
        <p:spPr>
          <a:xfrm>
            <a:off x="950893" y="4464681"/>
            <a:ext cx="2589748" cy="11375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9" name="Graphic 18" descr="Fish with solid fill">
            <a:extLst>
              <a:ext uri="{FF2B5EF4-FFF2-40B4-BE49-F238E27FC236}">
                <a16:creationId xmlns:a16="http://schemas.microsoft.com/office/drawing/2014/main" id="{72896F02-40B4-D552-161B-8982A86F9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8352" y="4576239"/>
            <a:ext cx="914400" cy="914400"/>
          </a:xfrm>
          <a:prstGeom prst="rect">
            <a:avLst/>
          </a:prstGeom>
        </p:spPr>
      </p:pic>
      <p:pic>
        <p:nvPicPr>
          <p:cNvPr id="21" name="Graphic 20" descr="Puppy with solid fill">
            <a:extLst>
              <a:ext uri="{FF2B5EF4-FFF2-40B4-BE49-F238E27FC236}">
                <a16:creationId xmlns:a16="http://schemas.microsoft.com/office/drawing/2014/main" id="{28C1AEB6-03FC-AFFB-EE0E-53194312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4998" y="4576239"/>
            <a:ext cx="914400" cy="9144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9245EBD5-EB03-F490-870C-F5716E7457C0}"/>
              </a:ext>
            </a:extLst>
          </p:cNvPr>
          <p:cNvSpPr/>
          <p:nvPr/>
        </p:nvSpPr>
        <p:spPr>
          <a:xfrm>
            <a:off x="4801126" y="4464681"/>
            <a:ext cx="2589748" cy="11375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3" name="Graphic 22" descr="Fish with solid fill">
            <a:extLst>
              <a:ext uri="{FF2B5EF4-FFF2-40B4-BE49-F238E27FC236}">
                <a16:creationId xmlns:a16="http://schemas.microsoft.com/office/drawing/2014/main" id="{C021E9BD-34D1-926B-BC07-7C09E8FFB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585" y="4576239"/>
            <a:ext cx="914400" cy="914400"/>
          </a:xfrm>
          <a:prstGeom prst="rect">
            <a:avLst/>
          </a:prstGeom>
        </p:spPr>
      </p:pic>
      <p:pic>
        <p:nvPicPr>
          <p:cNvPr id="26" name="Graphic 25" descr="Dove with solid fill">
            <a:extLst>
              <a:ext uri="{FF2B5EF4-FFF2-40B4-BE49-F238E27FC236}">
                <a16:creationId xmlns:a16="http://schemas.microsoft.com/office/drawing/2014/main" id="{109FC042-1CFD-21DF-C2F0-485AAD7580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9017" y="4576239"/>
            <a:ext cx="914400" cy="914400"/>
          </a:xfrm>
          <a:prstGeom prst="rect">
            <a:avLst/>
          </a:prstGeom>
        </p:spPr>
      </p:pic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AC91895-DBD1-F2CA-A4C7-F3CF11E99B03}"/>
              </a:ext>
            </a:extLst>
          </p:cNvPr>
          <p:cNvSpPr/>
          <p:nvPr/>
        </p:nvSpPr>
        <p:spPr>
          <a:xfrm>
            <a:off x="8630093" y="4464681"/>
            <a:ext cx="2589748" cy="11375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9" name="Graphic 28" descr="Puppy with solid fill">
            <a:extLst>
              <a:ext uri="{FF2B5EF4-FFF2-40B4-BE49-F238E27FC236}">
                <a16:creationId xmlns:a16="http://schemas.microsoft.com/office/drawing/2014/main" id="{096E9582-6DE2-45A9-DC12-9BF35702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08272" y="4567891"/>
            <a:ext cx="914400" cy="914400"/>
          </a:xfrm>
          <a:prstGeom prst="rect">
            <a:avLst/>
          </a:prstGeom>
        </p:spPr>
      </p:pic>
      <p:pic>
        <p:nvPicPr>
          <p:cNvPr id="31" name="Graphic 30" descr="Dove with solid fill">
            <a:extLst>
              <a:ext uri="{FF2B5EF4-FFF2-40B4-BE49-F238E27FC236}">
                <a16:creationId xmlns:a16="http://schemas.microsoft.com/office/drawing/2014/main" id="{6B4FCF74-84DE-8827-DA75-EBACA1549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14056" y="4567891"/>
            <a:ext cx="914400" cy="914400"/>
          </a:xfrm>
          <a:prstGeom prst="rect">
            <a:avLst/>
          </a:prstGeom>
        </p:spPr>
      </p:pic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264E1DD9-58D0-66B0-1C5A-18DEF1B7BF1B}"/>
              </a:ext>
            </a:extLst>
          </p:cNvPr>
          <p:cNvCxnSpPr>
            <a:cxnSpLocks/>
            <a:stCxn id="3" idx="2"/>
            <a:endCxn id="18" idx="0"/>
          </p:cNvCxnSpPr>
          <p:nvPr/>
        </p:nvCxnSpPr>
        <p:spPr>
          <a:xfrm rot="5400000">
            <a:off x="3570475" y="1939156"/>
            <a:ext cx="1200817" cy="3850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CEB5FABD-2AA1-C56B-9502-E75F2BC23E44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rot="16200000" flipH="1">
            <a:off x="5495591" y="3864271"/>
            <a:ext cx="120081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7427597A-EF8B-D055-1E9F-BB490A7CDA8C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16200000" flipH="1">
            <a:off x="7410075" y="1949788"/>
            <a:ext cx="1200817" cy="3828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A1C2EC-F06D-DB8D-1D43-E578C351EBA7}"/>
              </a:ext>
            </a:extLst>
          </p:cNvPr>
          <p:cNvSpPr txBox="1"/>
          <p:nvPr/>
        </p:nvSpPr>
        <p:spPr>
          <a:xfrm>
            <a:off x="4875535" y="1416296"/>
            <a:ext cx="2440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dirty="0">
                <a:solidFill>
                  <a:srgbClr val="C00000"/>
                </a:solidFill>
              </a:rPr>
              <a:t>Image Classification</a:t>
            </a:r>
          </a:p>
          <a:p>
            <a:pPr algn="ctr"/>
            <a:r>
              <a:rPr lang="en-TW" sz="2000" dirty="0">
                <a:solidFill>
                  <a:srgbClr val="C00000"/>
                </a:solidFill>
              </a:rPr>
              <a:t>(fish, dog, bird)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01FDCEE-9C11-6FC8-2491-2EB99EF99470}"/>
              </a:ext>
            </a:extLst>
          </p:cNvPr>
          <p:cNvSpPr txBox="1"/>
          <p:nvPr/>
        </p:nvSpPr>
        <p:spPr>
          <a:xfrm>
            <a:off x="1022279" y="5602197"/>
            <a:ext cx="2440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Classification</a:t>
            </a:r>
          </a:p>
          <a:p>
            <a:pPr algn="ctr"/>
            <a:r>
              <a:rPr lang="en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(fish, dog)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39284A-D29C-3FC5-4D56-F299EFCBB317}"/>
              </a:ext>
            </a:extLst>
          </p:cNvPr>
          <p:cNvSpPr txBox="1"/>
          <p:nvPr/>
        </p:nvSpPr>
        <p:spPr>
          <a:xfrm>
            <a:off x="4875534" y="5602197"/>
            <a:ext cx="2440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Classification</a:t>
            </a:r>
          </a:p>
          <a:p>
            <a:pPr algn="ctr"/>
            <a:r>
              <a:rPr lang="en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(fish, bird)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43889D-1EFB-E818-545A-9BF4B2F0411D}"/>
              </a:ext>
            </a:extLst>
          </p:cNvPr>
          <p:cNvSpPr txBox="1"/>
          <p:nvPr/>
        </p:nvSpPr>
        <p:spPr>
          <a:xfrm>
            <a:off x="8651352" y="5605774"/>
            <a:ext cx="24409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Classification</a:t>
            </a:r>
          </a:p>
          <a:p>
            <a:pPr algn="ctr"/>
            <a:r>
              <a:rPr lang="en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(dog, bird)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BB8914B-C3F5-A40C-643D-81B129220A71}"/>
              </a:ext>
            </a:extLst>
          </p:cNvPr>
          <p:cNvSpPr/>
          <p:nvPr/>
        </p:nvSpPr>
        <p:spPr>
          <a:xfrm>
            <a:off x="8878186" y="4567891"/>
            <a:ext cx="2150270" cy="91440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7D1D37-EF09-70EC-EEC6-20245C9B4EFE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10037135" y="3552832"/>
            <a:ext cx="788466" cy="11892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3EB3BCD-F585-6526-6B15-ED0FE76EB377}"/>
              </a:ext>
            </a:extLst>
          </p:cNvPr>
          <p:cNvSpPr txBox="1"/>
          <p:nvPr/>
        </p:nvSpPr>
        <p:spPr>
          <a:xfrm>
            <a:off x="10219954" y="3183500"/>
            <a:ext cx="12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Meta Data</a:t>
            </a:r>
          </a:p>
        </p:txBody>
      </p:sp>
    </p:spTree>
    <p:extLst>
      <p:ext uri="{BB962C8B-B14F-4D97-AF65-F5344CB8AC3E}">
        <p14:creationId xmlns:p14="http://schemas.microsoft.com/office/powerpoint/2010/main" val="259706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E05-9AB9-C0CB-6F4D-8406F77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609" y="3035595"/>
            <a:ext cx="7722781" cy="786810"/>
          </a:xfrm>
        </p:spPr>
        <p:txBody>
          <a:bodyPr>
            <a:normAutofit/>
          </a:bodyPr>
          <a:lstStyle/>
          <a:p>
            <a:r>
              <a:rPr lang="en-TW" sz="4000" dirty="0"/>
              <a:t>Learning Methods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3459275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Learning Methods and Algorithms: </a:t>
            </a:r>
            <a:r>
              <a:rPr lang="en-TW" sz="2800" dirty="0">
                <a:solidFill>
                  <a:srgbClr val="C00000"/>
                </a:solidFill>
                <a:latin typeface="Aptos Display" panose="02110004020202020204"/>
              </a:rPr>
              <a:t>MAML</a:t>
            </a:r>
            <a:endParaRPr kumimoji="0" lang="en-TW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Graphic 128" descr="Fish with solid fill">
            <a:extLst>
              <a:ext uri="{FF2B5EF4-FFF2-40B4-BE49-F238E27FC236}">
                <a16:creationId xmlns:a16="http://schemas.microsoft.com/office/drawing/2014/main" id="{4E1B3736-EC71-6A71-9A5D-40736385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79" y="1621164"/>
            <a:ext cx="914400" cy="914400"/>
          </a:xfrm>
          <a:prstGeom prst="rect">
            <a:avLst/>
          </a:prstGeom>
        </p:spPr>
      </p:pic>
      <p:pic>
        <p:nvPicPr>
          <p:cNvPr id="130" name="Graphic 129" descr="Puppy with solid fill">
            <a:extLst>
              <a:ext uri="{FF2B5EF4-FFF2-40B4-BE49-F238E27FC236}">
                <a16:creationId xmlns:a16="http://schemas.microsoft.com/office/drawing/2014/main" id="{3B2356A3-45DE-5207-4F6A-CDB25411B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79" y="2833337"/>
            <a:ext cx="914400" cy="914400"/>
          </a:xfrm>
          <a:prstGeom prst="rect">
            <a:avLst/>
          </a:prstGeom>
        </p:spPr>
      </p:pic>
      <p:pic>
        <p:nvPicPr>
          <p:cNvPr id="131" name="Graphic 130" descr="Dove with solid fill">
            <a:extLst>
              <a:ext uri="{FF2B5EF4-FFF2-40B4-BE49-F238E27FC236}">
                <a16:creationId xmlns:a16="http://schemas.microsoft.com/office/drawing/2014/main" id="{45C4B8CF-6070-CD78-245E-C8FD668D0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779" y="4045511"/>
            <a:ext cx="914400" cy="914400"/>
          </a:xfrm>
          <a:prstGeom prst="rect">
            <a:avLst/>
          </a:prstGeom>
        </p:spPr>
      </p:pic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DBE662D-84F2-35F3-D01A-0C7AF7694FAB}"/>
              </a:ext>
            </a:extLst>
          </p:cNvPr>
          <p:cNvSpPr/>
          <p:nvPr/>
        </p:nvSpPr>
        <p:spPr>
          <a:xfrm>
            <a:off x="3166334" y="1690030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Gradient</a:t>
            </a:r>
          </a:p>
          <a:p>
            <a:pPr algn="ctr"/>
            <a:r>
              <a:rPr lang="en-TW" sz="2400" dirty="0">
                <a:solidFill>
                  <a:schemeClr val="tx1"/>
                </a:solidFill>
              </a:rPr>
              <a:t>Descent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B8487C7-ED93-6866-8F07-FAC591D20DDC}"/>
              </a:ext>
            </a:extLst>
          </p:cNvPr>
          <p:cNvSpPr/>
          <p:nvPr/>
        </p:nvSpPr>
        <p:spPr>
          <a:xfrm>
            <a:off x="3166334" y="2902204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Gradient</a:t>
            </a:r>
          </a:p>
          <a:p>
            <a:pPr algn="ctr"/>
            <a:r>
              <a:rPr lang="en-TW" sz="2400" dirty="0">
                <a:solidFill>
                  <a:schemeClr val="tx1"/>
                </a:solidFill>
              </a:rPr>
              <a:t>Descent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FC586D7-1EA7-E515-E0E9-666E0F2DFFE1}"/>
              </a:ext>
            </a:extLst>
          </p:cNvPr>
          <p:cNvSpPr/>
          <p:nvPr/>
        </p:nvSpPr>
        <p:spPr>
          <a:xfrm>
            <a:off x="3166334" y="4114378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Gradient</a:t>
            </a:r>
          </a:p>
          <a:p>
            <a:pPr algn="ctr"/>
            <a:r>
              <a:rPr lang="en-TW" sz="2400" dirty="0">
                <a:solidFill>
                  <a:schemeClr val="tx1"/>
                </a:solidFill>
              </a:rPr>
              <a:t>Descent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19C465-D9A6-7C73-AE0F-C46B5166F399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 flipV="1">
            <a:off x="1862179" y="2072243"/>
            <a:ext cx="1304155" cy="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26364C5-26B1-2F9C-82EF-C8A86A913D37}"/>
              </a:ext>
            </a:extLst>
          </p:cNvPr>
          <p:cNvCxnSpPr>
            <a:cxnSpLocks/>
            <a:stCxn id="130" idx="3"/>
            <a:endCxn id="156" idx="1"/>
          </p:cNvCxnSpPr>
          <p:nvPr/>
        </p:nvCxnSpPr>
        <p:spPr>
          <a:xfrm flipV="1">
            <a:off x="1862179" y="3284417"/>
            <a:ext cx="1304155" cy="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FAD81B-8506-979A-A3DD-B13E231E2CEC}"/>
              </a:ext>
            </a:extLst>
          </p:cNvPr>
          <p:cNvCxnSpPr>
            <a:cxnSpLocks/>
            <a:stCxn id="131" idx="3"/>
            <a:endCxn id="157" idx="1"/>
          </p:cNvCxnSpPr>
          <p:nvPr/>
        </p:nvCxnSpPr>
        <p:spPr>
          <a:xfrm flipV="1">
            <a:off x="1862179" y="4496591"/>
            <a:ext cx="1304155" cy="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F0B6D3FB-56CE-A207-6FE3-244ACFEAEA2E}"/>
                  </a:ext>
                </a:extLst>
              </p:cNvPr>
              <p:cNvSpPr/>
              <p:nvPr/>
            </p:nvSpPr>
            <p:spPr>
              <a:xfrm>
                <a:off x="6525334" y="1690030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TW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F0B6D3FB-56CE-A207-6FE3-244ACFEA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34" y="1690030"/>
                <a:ext cx="2085750" cy="7644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1D75A95-523C-58FC-0E3F-C4CBBEE2D2B5}"/>
              </a:ext>
            </a:extLst>
          </p:cNvPr>
          <p:cNvCxnSpPr>
            <a:cxnSpLocks/>
            <a:stCxn id="153" idx="3"/>
            <a:endCxn id="186" idx="1"/>
          </p:cNvCxnSpPr>
          <p:nvPr/>
        </p:nvCxnSpPr>
        <p:spPr>
          <a:xfrm>
            <a:off x="5252084" y="2072243"/>
            <a:ext cx="1273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7DB5A5B5-BC45-ACDA-0D6A-BD1390B4886B}"/>
                  </a:ext>
                </a:extLst>
              </p:cNvPr>
              <p:cNvSpPr/>
              <p:nvPr/>
            </p:nvSpPr>
            <p:spPr>
              <a:xfrm>
                <a:off x="6525334" y="2901647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TW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7DB5A5B5-BC45-ACDA-0D6A-BD1390B48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34" y="2901647"/>
                <a:ext cx="2085750" cy="76442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BAC80CC2-54EB-C41B-487C-8C0DFA0E7F61}"/>
                  </a:ext>
                </a:extLst>
              </p:cNvPr>
              <p:cNvSpPr/>
              <p:nvPr/>
            </p:nvSpPr>
            <p:spPr>
              <a:xfrm>
                <a:off x="6525334" y="4113263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TW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BAC80CC2-54EB-C41B-487C-8C0DFA0E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34" y="4113263"/>
                <a:ext cx="2085750" cy="76442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D471EB0-C73F-50D5-7EA4-407227E247BB}"/>
              </a:ext>
            </a:extLst>
          </p:cNvPr>
          <p:cNvCxnSpPr>
            <a:cxnSpLocks/>
            <a:stCxn id="156" idx="3"/>
            <a:endCxn id="190" idx="1"/>
          </p:cNvCxnSpPr>
          <p:nvPr/>
        </p:nvCxnSpPr>
        <p:spPr>
          <a:xfrm flipV="1">
            <a:off x="5252084" y="3283860"/>
            <a:ext cx="1273250" cy="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FBA08C2-5456-76A2-87AF-D598884CAFC0}"/>
              </a:ext>
            </a:extLst>
          </p:cNvPr>
          <p:cNvCxnSpPr>
            <a:cxnSpLocks/>
            <a:stCxn id="157" idx="3"/>
            <a:endCxn id="191" idx="1"/>
          </p:cNvCxnSpPr>
          <p:nvPr/>
        </p:nvCxnSpPr>
        <p:spPr>
          <a:xfrm flipV="1">
            <a:off x="5252084" y="4495476"/>
            <a:ext cx="1273250" cy="1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9AB6D3CF-6410-823F-CB38-A70E8C5B0DA7}"/>
              </a:ext>
            </a:extLst>
          </p:cNvPr>
          <p:cNvSpPr/>
          <p:nvPr/>
        </p:nvSpPr>
        <p:spPr>
          <a:xfrm>
            <a:off x="9347795" y="1690030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209" name="Elbow Connector 208">
            <a:extLst>
              <a:ext uri="{FF2B5EF4-FFF2-40B4-BE49-F238E27FC236}">
                <a16:creationId xmlns:a16="http://schemas.microsoft.com/office/drawing/2014/main" id="{2E1857BC-8DFA-FB44-2CCC-55FBF93D22EE}"/>
              </a:ext>
            </a:extLst>
          </p:cNvPr>
          <p:cNvCxnSpPr>
            <a:cxnSpLocks/>
            <a:stCxn id="213" idx="3"/>
            <a:endCxn id="279" idx="2"/>
          </p:cNvCxnSpPr>
          <p:nvPr/>
        </p:nvCxnSpPr>
        <p:spPr>
          <a:xfrm flipV="1">
            <a:off x="1893084" y="5013620"/>
            <a:ext cx="8508412" cy="66751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3" name="Graphic 212" descr="Turtle with solid fill">
            <a:extLst>
              <a:ext uri="{FF2B5EF4-FFF2-40B4-BE49-F238E27FC236}">
                <a16:creationId xmlns:a16="http://schemas.microsoft.com/office/drawing/2014/main" id="{BEA4826E-4B08-FA91-77CA-C992011F06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8684" y="5223931"/>
            <a:ext cx="914400" cy="914400"/>
          </a:xfrm>
          <a:prstGeom prst="rect">
            <a:avLst/>
          </a:prstGeom>
        </p:spPr>
      </p:pic>
      <p:sp>
        <p:nvSpPr>
          <p:cNvPr id="244" name="Rectangle 243">
            <a:extLst>
              <a:ext uri="{FF2B5EF4-FFF2-40B4-BE49-F238E27FC236}">
                <a16:creationId xmlns:a16="http://schemas.microsoft.com/office/drawing/2014/main" id="{73FDEF9C-C7D9-EAE3-FD1C-354A8BEDB53F}"/>
              </a:ext>
            </a:extLst>
          </p:cNvPr>
          <p:cNvSpPr/>
          <p:nvPr/>
        </p:nvSpPr>
        <p:spPr>
          <a:xfrm>
            <a:off x="834251" y="1721711"/>
            <a:ext cx="1134140" cy="323820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46D4D7E-973C-89E1-A76F-6E2B13E84249}"/>
              </a:ext>
            </a:extLst>
          </p:cNvPr>
          <p:cNvSpPr txBox="1"/>
          <p:nvPr/>
        </p:nvSpPr>
        <p:spPr>
          <a:xfrm>
            <a:off x="2928695" y="12630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Inner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61D9DAB-8962-20AB-E601-9D2927A5BCE5}"/>
              </a:ext>
            </a:extLst>
          </p:cNvPr>
          <p:cNvSpPr/>
          <p:nvPr/>
        </p:nvSpPr>
        <p:spPr>
          <a:xfrm>
            <a:off x="827729" y="5299379"/>
            <a:ext cx="1134140" cy="77404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25F892F4-ED6D-BFCA-A969-25AEEBF2D205}"/>
              </a:ext>
            </a:extLst>
          </p:cNvPr>
          <p:cNvSpPr txBox="1"/>
          <p:nvPr/>
        </p:nvSpPr>
        <p:spPr>
          <a:xfrm>
            <a:off x="807239" y="6020599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Query Set</a:t>
            </a:r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3CF65487-E3FA-A4CD-6A48-3B03DA76A80F}"/>
              </a:ext>
            </a:extLst>
          </p:cNvPr>
          <p:cNvSpPr/>
          <p:nvPr/>
        </p:nvSpPr>
        <p:spPr>
          <a:xfrm>
            <a:off x="9347795" y="2907820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Loss</a:t>
            </a:r>
          </a:p>
        </p:txBody>
      </p:sp>
      <p:sp>
        <p:nvSpPr>
          <p:cNvPr id="266" name="Rounded Rectangle 265">
            <a:extLst>
              <a:ext uri="{FF2B5EF4-FFF2-40B4-BE49-F238E27FC236}">
                <a16:creationId xmlns:a16="http://schemas.microsoft.com/office/drawing/2014/main" id="{9FCE6AC9-050A-6F08-0F6D-3F5E04AA8702}"/>
              </a:ext>
            </a:extLst>
          </p:cNvPr>
          <p:cNvSpPr/>
          <p:nvPr/>
        </p:nvSpPr>
        <p:spPr>
          <a:xfrm>
            <a:off x="9347795" y="4113263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Loss</a:t>
            </a:r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A07A4F4-1E33-3F35-B489-06C589E019D8}"/>
              </a:ext>
            </a:extLst>
          </p:cNvPr>
          <p:cNvCxnSpPr>
            <a:cxnSpLocks/>
            <a:stCxn id="191" idx="3"/>
            <a:endCxn id="266" idx="1"/>
          </p:cNvCxnSpPr>
          <p:nvPr/>
        </p:nvCxnSpPr>
        <p:spPr>
          <a:xfrm>
            <a:off x="8611084" y="4495476"/>
            <a:ext cx="7367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0883DAA-CFD7-4BA0-A495-D3B8B82C1394}"/>
              </a:ext>
            </a:extLst>
          </p:cNvPr>
          <p:cNvCxnSpPr>
            <a:cxnSpLocks/>
            <a:stCxn id="190" idx="3"/>
            <a:endCxn id="262" idx="1"/>
          </p:cNvCxnSpPr>
          <p:nvPr/>
        </p:nvCxnSpPr>
        <p:spPr>
          <a:xfrm>
            <a:off x="8611084" y="3283860"/>
            <a:ext cx="736711" cy="6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5B78FCF-8C05-5551-62A1-639BCA85871C}"/>
              </a:ext>
            </a:extLst>
          </p:cNvPr>
          <p:cNvCxnSpPr>
            <a:cxnSpLocks/>
            <a:stCxn id="186" idx="3"/>
            <a:endCxn id="198" idx="1"/>
          </p:cNvCxnSpPr>
          <p:nvPr/>
        </p:nvCxnSpPr>
        <p:spPr>
          <a:xfrm>
            <a:off x="8611084" y="2072243"/>
            <a:ext cx="7367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02C5E03-E6BE-1F74-7D5A-9CDF318059C7}"/>
              </a:ext>
            </a:extLst>
          </p:cNvPr>
          <p:cNvSpPr/>
          <p:nvPr/>
        </p:nvSpPr>
        <p:spPr>
          <a:xfrm>
            <a:off x="9214379" y="1525539"/>
            <a:ext cx="2374233" cy="3488081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F49ED6B-4177-E1B8-BBC7-8E206B7536F0}"/>
              </a:ext>
            </a:extLst>
          </p:cNvPr>
          <p:cNvSpPr/>
          <p:nvPr/>
        </p:nvSpPr>
        <p:spPr>
          <a:xfrm>
            <a:off x="3027714" y="1595432"/>
            <a:ext cx="5680352" cy="94672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80A1F52B-99C1-8F12-E2F9-8FE9C3E45EDF}"/>
              </a:ext>
            </a:extLst>
          </p:cNvPr>
          <p:cNvSpPr txBox="1"/>
          <p:nvPr/>
        </p:nvSpPr>
        <p:spPr>
          <a:xfrm>
            <a:off x="717370" y="1382243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Support Set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428BDB2D-F24F-732D-D991-E7022A5FD640}"/>
              </a:ext>
            </a:extLst>
          </p:cNvPr>
          <p:cNvSpPr txBox="1"/>
          <p:nvPr/>
        </p:nvSpPr>
        <p:spPr>
          <a:xfrm>
            <a:off x="10836225" y="4998586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Outer</a:t>
            </a:r>
          </a:p>
        </p:txBody>
      </p:sp>
    </p:spTree>
    <p:extLst>
      <p:ext uri="{BB962C8B-B14F-4D97-AF65-F5344CB8AC3E}">
        <p14:creationId xmlns:p14="http://schemas.microsoft.com/office/powerpoint/2010/main" val="3743017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Learning Methods and Algorithms: </a:t>
            </a:r>
            <a:r>
              <a:rPr lang="en-TW" sz="2800" dirty="0">
                <a:solidFill>
                  <a:srgbClr val="C00000"/>
                </a:solidFill>
                <a:latin typeface="Aptos Display" panose="02110004020202020204"/>
              </a:rPr>
              <a:t>MAML</a:t>
            </a:r>
            <a:endParaRPr kumimoji="0" lang="en-TW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E15B18-9985-A84C-CB82-B5CE0496D563}"/>
              </a:ext>
            </a:extLst>
          </p:cNvPr>
          <p:cNvCxnSpPr>
            <a:cxnSpLocks/>
          </p:cNvCxnSpPr>
          <p:nvPr/>
        </p:nvCxnSpPr>
        <p:spPr>
          <a:xfrm>
            <a:off x="2264736" y="3573532"/>
            <a:ext cx="2690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2E766D-30A5-82E0-E992-939A39C4655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954773" y="3079278"/>
            <a:ext cx="1566530" cy="49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5B3779-3462-4A41-DFC2-736B107969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954773" y="2290078"/>
            <a:ext cx="1073888" cy="1283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224FD5-FDCB-39FB-3187-9CE34DA3A3CD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954773" y="3573531"/>
            <a:ext cx="1073888" cy="1162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F29FFF-D228-934B-F645-3C7C9DF789B4}"/>
                  </a:ext>
                </a:extLst>
              </p:cNvPr>
              <p:cNvSpPr txBox="1"/>
              <p:nvPr/>
            </p:nvSpPr>
            <p:spPr>
              <a:xfrm>
                <a:off x="6028661" y="2059245"/>
                <a:ext cx="753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F29FFF-D228-934B-F645-3C7C9DF78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61" y="2059245"/>
                <a:ext cx="75379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2FA5AE-95E0-E256-7210-10953037D603}"/>
                  </a:ext>
                </a:extLst>
              </p:cNvPr>
              <p:cNvSpPr txBox="1"/>
              <p:nvPr/>
            </p:nvSpPr>
            <p:spPr>
              <a:xfrm>
                <a:off x="6028661" y="4504731"/>
                <a:ext cx="76091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2FA5AE-95E0-E256-7210-10953037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661" y="4504731"/>
                <a:ext cx="7609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BC3182-57C6-7BFE-D705-7E6AD5321746}"/>
                  </a:ext>
                </a:extLst>
              </p:cNvPr>
              <p:cNvSpPr txBox="1"/>
              <p:nvPr/>
            </p:nvSpPr>
            <p:spPr>
              <a:xfrm>
                <a:off x="6521303" y="2848445"/>
                <a:ext cx="76091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en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TW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BC3182-57C6-7BFE-D705-7E6AD5321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03" y="2848445"/>
                <a:ext cx="76091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8A004FE-694B-C7EF-D0B8-83D9025294D7}"/>
              </a:ext>
            </a:extLst>
          </p:cNvPr>
          <p:cNvSpPr txBox="1"/>
          <p:nvPr/>
        </p:nvSpPr>
        <p:spPr>
          <a:xfrm>
            <a:off x="1906946" y="334269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dirty="0"/>
              <a:t>𝜃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791257-AF32-9FBE-61A0-B409C6EC0C3E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4954773" y="3184451"/>
            <a:ext cx="4104167" cy="389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E8F67B7-7773-45FB-BC75-BBD06A104B36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954773" y="3573527"/>
            <a:ext cx="4447529" cy="3637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B60D4EC-CFB0-0395-69BB-776A0332F4D5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954773" y="3573527"/>
            <a:ext cx="4421414" cy="13007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950087-87DC-017A-5E8F-7A67553CB48D}"/>
                  </a:ext>
                </a:extLst>
              </p:cNvPr>
              <p:cNvSpPr txBox="1"/>
              <p:nvPr/>
            </p:nvSpPr>
            <p:spPr>
              <a:xfrm>
                <a:off x="9058940" y="2953618"/>
                <a:ext cx="557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0950087-87DC-017A-5E8F-7A67553CB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940" y="2953618"/>
                <a:ext cx="557139" cy="461665"/>
              </a:xfrm>
              <a:prstGeom prst="rect">
                <a:avLst/>
              </a:prstGeom>
              <a:blipFill>
                <a:blip r:embed="rId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61E3846-40CA-7B38-E6DB-63313F03011B}"/>
                  </a:ext>
                </a:extLst>
              </p:cNvPr>
              <p:cNvSpPr txBox="1"/>
              <p:nvPr/>
            </p:nvSpPr>
            <p:spPr>
              <a:xfrm>
                <a:off x="9402302" y="3706439"/>
                <a:ext cx="557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61E3846-40CA-7B38-E6DB-63313F030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302" y="3706439"/>
                <a:ext cx="55713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6F02F1-D30A-CB91-66A4-1EADD0909CA4}"/>
                  </a:ext>
                </a:extLst>
              </p:cNvPr>
              <p:cNvSpPr txBox="1"/>
              <p:nvPr/>
            </p:nvSpPr>
            <p:spPr>
              <a:xfrm>
                <a:off x="9376187" y="4643417"/>
                <a:ext cx="5571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86F02F1-D30A-CB91-66A4-1EADD090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187" y="4643417"/>
                <a:ext cx="557139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4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Learning Methods and Algorithms: </a:t>
            </a:r>
            <a:r>
              <a:rPr lang="en-TW" sz="2800" dirty="0">
                <a:solidFill>
                  <a:srgbClr val="C00000"/>
                </a:solidFill>
                <a:latin typeface="Aptos Display" panose="02110004020202020204"/>
              </a:rPr>
              <a:t>Reptile</a:t>
            </a:r>
            <a:endParaRPr kumimoji="0" lang="en-TW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9" name="Graphic 128" descr="Fish with solid fill">
            <a:extLst>
              <a:ext uri="{FF2B5EF4-FFF2-40B4-BE49-F238E27FC236}">
                <a16:creationId xmlns:a16="http://schemas.microsoft.com/office/drawing/2014/main" id="{4E1B3736-EC71-6A71-9A5D-40736385F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7779" y="2142344"/>
            <a:ext cx="914400" cy="914400"/>
          </a:xfrm>
          <a:prstGeom prst="rect">
            <a:avLst/>
          </a:prstGeom>
        </p:spPr>
      </p:pic>
      <p:pic>
        <p:nvPicPr>
          <p:cNvPr id="130" name="Graphic 129" descr="Puppy with solid fill">
            <a:extLst>
              <a:ext uri="{FF2B5EF4-FFF2-40B4-BE49-F238E27FC236}">
                <a16:creationId xmlns:a16="http://schemas.microsoft.com/office/drawing/2014/main" id="{3B2356A3-45DE-5207-4F6A-CDB25411B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779" y="3354517"/>
            <a:ext cx="914400" cy="914400"/>
          </a:xfrm>
          <a:prstGeom prst="rect">
            <a:avLst/>
          </a:prstGeom>
        </p:spPr>
      </p:pic>
      <p:pic>
        <p:nvPicPr>
          <p:cNvPr id="131" name="Graphic 130" descr="Dove with solid fill">
            <a:extLst>
              <a:ext uri="{FF2B5EF4-FFF2-40B4-BE49-F238E27FC236}">
                <a16:creationId xmlns:a16="http://schemas.microsoft.com/office/drawing/2014/main" id="{45C4B8CF-6070-CD78-245E-C8FD668D0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779" y="4566691"/>
            <a:ext cx="914400" cy="914400"/>
          </a:xfrm>
          <a:prstGeom prst="rect">
            <a:avLst/>
          </a:prstGeom>
        </p:spPr>
      </p:pic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3DBE662D-84F2-35F3-D01A-0C7AF7694FAB}"/>
              </a:ext>
            </a:extLst>
          </p:cNvPr>
          <p:cNvSpPr/>
          <p:nvPr/>
        </p:nvSpPr>
        <p:spPr>
          <a:xfrm>
            <a:off x="3166334" y="2211210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B8487C7-ED93-6866-8F07-FAC591D20DDC}"/>
              </a:ext>
            </a:extLst>
          </p:cNvPr>
          <p:cNvSpPr/>
          <p:nvPr/>
        </p:nvSpPr>
        <p:spPr>
          <a:xfrm>
            <a:off x="3166334" y="3423384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DFC586D7-1EA7-E515-E0E9-666E0F2DFFE1}"/>
              </a:ext>
            </a:extLst>
          </p:cNvPr>
          <p:cNvSpPr/>
          <p:nvPr/>
        </p:nvSpPr>
        <p:spPr>
          <a:xfrm>
            <a:off x="3166334" y="4635558"/>
            <a:ext cx="2085750" cy="7644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919C465-D9A6-7C73-AE0F-C46B5166F399}"/>
              </a:ext>
            </a:extLst>
          </p:cNvPr>
          <p:cNvCxnSpPr>
            <a:cxnSpLocks/>
            <a:stCxn id="129" idx="3"/>
            <a:endCxn id="153" idx="1"/>
          </p:cNvCxnSpPr>
          <p:nvPr/>
        </p:nvCxnSpPr>
        <p:spPr>
          <a:xfrm flipV="1">
            <a:off x="1862179" y="2593423"/>
            <a:ext cx="1304155" cy="6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26364C5-26B1-2F9C-82EF-C8A86A913D37}"/>
              </a:ext>
            </a:extLst>
          </p:cNvPr>
          <p:cNvCxnSpPr>
            <a:cxnSpLocks/>
            <a:stCxn id="130" idx="3"/>
            <a:endCxn id="156" idx="1"/>
          </p:cNvCxnSpPr>
          <p:nvPr/>
        </p:nvCxnSpPr>
        <p:spPr>
          <a:xfrm flipV="1">
            <a:off x="1862179" y="3805597"/>
            <a:ext cx="1304155" cy="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4FAD81B-8506-979A-A3DD-B13E231E2CEC}"/>
              </a:ext>
            </a:extLst>
          </p:cNvPr>
          <p:cNvCxnSpPr>
            <a:cxnSpLocks/>
            <a:stCxn id="131" idx="3"/>
            <a:endCxn id="157" idx="1"/>
          </p:cNvCxnSpPr>
          <p:nvPr/>
        </p:nvCxnSpPr>
        <p:spPr>
          <a:xfrm flipV="1">
            <a:off x="1862179" y="5017771"/>
            <a:ext cx="1304155" cy="6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F0B6D3FB-56CE-A207-6FE3-244ACFEAEA2E}"/>
                  </a:ext>
                </a:extLst>
              </p:cNvPr>
              <p:cNvSpPr/>
              <p:nvPr/>
            </p:nvSpPr>
            <p:spPr>
              <a:xfrm>
                <a:off x="6525334" y="2211210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TW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F0B6D3FB-56CE-A207-6FE3-244ACFEAE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34" y="2211210"/>
                <a:ext cx="2085750" cy="7644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1D75A95-523C-58FC-0E3F-C4CBBEE2D2B5}"/>
              </a:ext>
            </a:extLst>
          </p:cNvPr>
          <p:cNvCxnSpPr>
            <a:cxnSpLocks/>
            <a:stCxn id="153" idx="3"/>
            <a:endCxn id="186" idx="1"/>
          </p:cNvCxnSpPr>
          <p:nvPr/>
        </p:nvCxnSpPr>
        <p:spPr>
          <a:xfrm>
            <a:off x="5252084" y="2593423"/>
            <a:ext cx="1273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7DB5A5B5-BC45-ACDA-0D6A-BD1390B4886B}"/>
                  </a:ext>
                </a:extLst>
              </p:cNvPr>
              <p:cNvSpPr/>
              <p:nvPr/>
            </p:nvSpPr>
            <p:spPr>
              <a:xfrm>
                <a:off x="6525334" y="3422827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TW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0" name="Rounded Rectangle 189">
                <a:extLst>
                  <a:ext uri="{FF2B5EF4-FFF2-40B4-BE49-F238E27FC236}">
                    <a16:creationId xmlns:a16="http://schemas.microsoft.com/office/drawing/2014/main" id="{7DB5A5B5-BC45-ACDA-0D6A-BD1390B48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34" y="3422827"/>
                <a:ext cx="2085750" cy="764425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BAC80CC2-54EB-C41B-487C-8C0DFA0E7F61}"/>
                  </a:ext>
                </a:extLst>
              </p:cNvPr>
              <p:cNvSpPr/>
              <p:nvPr/>
            </p:nvSpPr>
            <p:spPr>
              <a:xfrm>
                <a:off x="6525334" y="4634443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TW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TW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TW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TW" sz="24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1" name="Rounded Rectangle 190">
                <a:extLst>
                  <a:ext uri="{FF2B5EF4-FFF2-40B4-BE49-F238E27FC236}">
                    <a16:creationId xmlns:a16="http://schemas.microsoft.com/office/drawing/2014/main" id="{BAC80CC2-54EB-C41B-487C-8C0DFA0E7F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334" y="4634443"/>
                <a:ext cx="2085750" cy="76442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9D471EB0-C73F-50D5-7EA4-407227E247BB}"/>
              </a:ext>
            </a:extLst>
          </p:cNvPr>
          <p:cNvCxnSpPr>
            <a:cxnSpLocks/>
            <a:stCxn id="156" idx="3"/>
            <a:endCxn id="190" idx="1"/>
          </p:cNvCxnSpPr>
          <p:nvPr/>
        </p:nvCxnSpPr>
        <p:spPr>
          <a:xfrm flipV="1">
            <a:off x="5252084" y="3805040"/>
            <a:ext cx="1273250" cy="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CFBA08C2-5456-76A2-87AF-D598884CAFC0}"/>
              </a:ext>
            </a:extLst>
          </p:cNvPr>
          <p:cNvCxnSpPr>
            <a:cxnSpLocks/>
            <a:stCxn id="157" idx="3"/>
            <a:endCxn id="191" idx="1"/>
          </p:cNvCxnSpPr>
          <p:nvPr/>
        </p:nvCxnSpPr>
        <p:spPr>
          <a:xfrm flipV="1">
            <a:off x="5252084" y="5016656"/>
            <a:ext cx="1273250" cy="1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3CF65487-E3FA-A4CD-6A48-3B03DA76A80F}"/>
                  </a:ext>
                </a:extLst>
              </p:cNvPr>
              <p:cNvSpPr/>
              <p:nvPr/>
            </p:nvSpPr>
            <p:spPr>
              <a:xfrm>
                <a:off x="9347795" y="3429000"/>
                <a:ext cx="2085750" cy="764425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</a:t>
                </a:r>
                <a14:m>
                  <m:oMath xmlns:m="http://schemas.openxmlformats.org/officeDocument/2006/math">
                    <m:r>
                      <a:rPr lang="en-TW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3CF65487-E3FA-A4CD-6A48-3B03DA76A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7795" y="3429000"/>
                <a:ext cx="2085750" cy="76442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A07A4F4-1E33-3F35-B489-06C589E019D8}"/>
              </a:ext>
            </a:extLst>
          </p:cNvPr>
          <p:cNvCxnSpPr>
            <a:cxnSpLocks/>
            <a:stCxn id="191" idx="3"/>
            <a:endCxn id="262" idx="1"/>
          </p:cNvCxnSpPr>
          <p:nvPr/>
        </p:nvCxnSpPr>
        <p:spPr>
          <a:xfrm flipV="1">
            <a:off x="8611084" y="3811213"/>
            <a:ext cx="736711" cy="120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70883DAA-CFD7-4BA0-A495-D3B8B82C1394}"/>
              </a:ext>
            </a:extLst>
          </p:cNvPr>
          <p:cNvCxnSpPr>
            <a:cxnSpLocks/>
            <a:stCxn id="190" idx="3"/>
            <a:endCxn id="262" idx="1"/>
          </p:cNvCxnSpPr>
          <p:nvPr/>
        </p:nvCxnSpPr>
        <p:spPr>
          <a:xfrm>
            <a:off x="8611084" y="3805040"/>
            <a:ext cx="736711" cy="6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5B78FCF-8C05-5551-62A1-639BCA85871C}"/>
              </a:ext>
            </a:extLst>
          </p:cNvPr>
          <p:cNvCxnSpPr>
            <a:cxnSpLocks/>
            <a:stCxn id="186" idx="3"/>
            <a:endCxn id="262" idx="1"/>
          </p:cNvCxnSpPr>
          <p:nvPr/>
        </p:nvCxnSpPr>
        <p:spPr>
          <a:xfrm>
            <a:off x="8611084" y="2593423"/>
            <a:ext cx="736711" cy="12177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59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Learning Methods and Algorithms: </a:t>
            </a:r>
            <a:r>
              <a:rPr lang="en-TW" sz="2800" dirty="0">
                <a:solidFill>
                  <a:srgbClr val="C00000"/>
                </a:solidFill>
                <a:latin typeface="Aptos Display" panose="02110004020202020204"/>
              </a:rPr>
              <a:t>Reptile</a:t>
            </a:r>
            <a:endParaRPr kumimoji="0" lang="en-TW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02FE73-98E9-A0FE-CD92-CD00F290418F}"/>
              </a:ext>
            </a:extLst>
          </p:cNvPr>
          <p:cNvCxnSpPr>
            <a:cxnSpLocks/>
          </p:cNvCxnSpPr>
          <p:nvPr/>
        </p:nvCxnSpPr>
        <p:spPr>
          <a:xfrm>
            <a:off x="3200740" y="3460897"/>
            <a:ext cx="1956391" cy="239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67F0C2-DF41-88CD-23B9-B36AAB56C8A1}"/>
              </a:ext>
            </a:extLst>
          </p:cNvPr>
          <p:cNvCxnSpPr>
            <a:cxnSpLocks/>
          </p:cNvCxnSpPr>
          <p:nvPr/>
        </p:nvCxnSpPr>
        <p:spPr>
          <a:xfrm flipV="1">
            <a:off x="5157131" y="3157869"/>
            <a:ext cx="3466214" cy="54226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2B1697-1757-A51A-0BA5-6B9ED0D922BE}"/>
              </a:ext>
            </a:extLst>
          </p:cNvPr>
          <p:cNvCxnSpPr>
            <a:cxnSpLocks/>
          </p:cNvCxnSpPr>
          <p:nvPr/>
        </p:nvCxnSpPr>
        <p:spPr>
          <a:xfrm flipV="1">
            <a:off x="3200740" y="3157869"/>
            <a:ext cx="1329070" cy="30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8C68CE7-0820-A4F2-A5D8-CD5AEF980678}"/>
              </a:ext>
            </a:extLst>
          </p:cNvPr>
          <p:cNvCxnSpPr>
            <a:cxnSpLocks/>
          </p:cNvCxnSpPr>
          <p:nvPr/>
        </p:nvCxnSpPr>
        <p:spPr>
          <a:xfrm flipV="1">
            <a:off x="4529810" y="2328530"/>
            <a:ext cx="627321" cy="82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E22610-3CDA-F647-FDBA-BCD5D7EDA31C}"/>
              </a:ext>
            </a:extLst>
          </p:cNvPr>
          <p:cNvCxnSpPr>
            <a:cxnSpLocks/>
          </p:cNvCxnSpPr>
          <p:nvPr/>
        </p:nvCxnSpPr>
        <p:spPr>
          <a:xfrm>
            <a:off x="5157131" y="2328530"/>
            <a:ext cx="2291316" cy="11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58E0F2-58BA-4869-A375-7A5CBAC20D4F}"/>
              </a:ext>
            </a:extLst>
          </p:cNvPr>
          <p:cNvCxnSpPr>
            <a:cxnSpLocks/>
          </p:cNvCxnSpPr>
          <p:nvPr/>
        </p:nvCxnSpPr>
        <p:spPr>
          <a:xfrm>
            <a:off x="7448447" y="2445488"/>
            <a:ext cx="1174898" cy="71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79968-AAE1-40B3-4E52-8F4705A19317}"/>
              </a:ext>
            </a:extLst>
          </p:cNvPr>
          <p:cNvCxnSpPr>
            <a:cxnSpLocks/>
          </p:cNvCxnSpPr>
          <p:nvPr/>
        </p:nvCxnSpPr>
        <p:spPr>
          <a:xfrm>
            <a:off x="5157131" y="3700130"/>
            <a:ext cx="882502" cy="978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203A68-1FAE-8835-E7C5-A4044CD15A1E}"/>
              </a:ext>
            </a:extLst>
          </p:cNvPr>
          <p:cNvCxnSpPr>
            <a:cxnSpLocks/>
          </p:cNvCxnSpPr>
          <p:nvPr/>
        </p:nvCxnSpPr>
        <p:spPr>
          <a:xfrm>
            <a:off x="6039633" y="4678325"/>
            <a:ext cx="199626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ABB7B9B-EB99-A8D5-71B0-70EA7A25131F}"/>
              </a:ext>
            </a:extLst>
          </p:cNvPr>
          <p:cNvCxnSpPr>
            <a:cxnSpLocks/>
          </p:cNvCxnSpPr>
          <p:nvPr/>
        </p:nvCxnSpPr>
        <p:spPr>
          <a:xfrm>
            <a:off x="5157131" y="3700129"/>
            <a:ext cx="233916" cy="1520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492A52-6B9C-4C68-C8D7-916789140740}"/>
              </a:ext>
            </a:extLst>
          </p:cNvPr>
          <p:cNvCxnSpPr>
            <a:cxnSpLocks/>
          </p:cNvCxnSpPr>
          <p:nvPr/>
        </p:nvCxnSpPr>
        <p:spPr>
          <a:xfrm>
            <a:off x="5391047" y="5220586"/>
            <a:ext cx="1392865" cy="308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7999860-9B94-9827-81DB-586947DBC591}"/>
              </a:ext>
            </a:extLst>
          </p:cNvPr>
          <p:cNvCxnSpPr>
            <a:cxnSpLocks/>
          </p:cNvCxnSpPr>
          <p:nvPr/>
        </p:nvCxnSpPr>
        <p:spPr>
          <a:xfrm flipV="1">
            <a:off x="6783912" y="5374758"/>
            <a:ext cx="1041991" cy="1541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73F304-A8F0-9244-804F-994B41E95B92}"/>
              </a:ext>
            </a:extLst>
          </p:cNvPr>
          <p:cNvCxnSpPr>
            <a:cxnSpLocks/>
          </p:cNvCxnSpPr>
          <p:nvPr/>
        </p:nvCxnSpPr>
        <p:spPr>
          <a:xfrm flipV="1">
            <a:off x="7825903" y="4677439"/>
            <a:ext cx="209993" cy="697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389D4A-87E4-CA7E-D5A5-8402D15318BB}"/>
                  </a:ext>
                </a:extLst>
              </p:cNvPr>
              <p:cNvSpPr txBox="1"/>
              <p:nvPr/>
            </p:nvSpPr>
            <p:spPr>
              <a:xfrm>
                <a:off x="2722275" y="3309383"/>
                <a:ext cx="577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0389D4A-87E4-CA7E-D5A5-8402D153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275" y="3309383"/>
                <a:ext cx="57797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4FEF55-64F2-101A-172D-BAA9DDF571E1}"/>
                  </a:ext>
                </a:extLst>
              </p:cNvPr>
              <p:cNvSpPr txBox="1"/>
              <p:nvPr/>
            </p:nvSpPr>
            <p:spPr>
              <a:xfrm>
                <a:off x="4843470" y="3326661"/>
                <a:ext cx="571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4FEF55-64F2-101A-172D-BAA9DDF57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70" y="3326661"/>
                <a:ext cx="57137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0C5B8C6-AE7C-5139-2D68-1912CA4F1292}"/>
                  </a:ext>
                </a:extLst>
              </p:cNvPr>
              <p:cNvSpPr txBox="1"/>
              <p:nvPr/>
            </p:nvSpPr>
            <p:spPr>
              <a:xfrm>
                <a:off x="5938042" y="4256956"/>
                <a:ext cx="5779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0C5B8C6-AE7C-5139-2D68-1912CA4F1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042" y="4256956"/>
                <a:ext cx="57797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4FD6698-560D-0554-66B9-018DF84D5BF6}"/>
                  </a:ext>
                </a:extLst>
              </p:cNvPr>
              <p:cNvSpPr txBox="1"/>
              <p:nvPr/>
            </p:nvSpPr>
            <p:spPr>
              <a:xfrm>
                <a:off x="7825903" y="4256956"/>
                <a:ext cx="5978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4FD6698-560D-0554-66B9-018DF84D5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903" y="4256956"/>
                <a:ext cx="5978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C191C4D-0BF5-A42D-CA40-752E9EE71749}"/>
                  </a:ext>
                </a:extLst>
              </p:cNvPr>
              <p:cNvSpPr txBox="1"/>
              <p:nvPr/>
            </p:nvSpPr>
            <p:spPr>
              <a:xfrm>
                <a:off x="8509931" y="2927036"/>
                <a:ext cx="661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TW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TW" sz="24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C191C4D-0BF5-A42D-CA40-752E9EE71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931" y="2927036"/>
                <a:ext cx="66197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TextBox 132">
            <a:extLst>
              <a:ext uri="{FF2B5EF4-FFF2-40B4-BE49-F238E27FC236}">
                <a16:creationId xmlns:a16="http://schemas.microsoft.com/office/drawing/2014/main" id="{0D926A59-9579-7EB0-A450-247584DDC446}"/>
              </a:ext>
            </a:extLst>
          </p:cNvPr>
          <p:cNvSpPr txBox="1"/>
          <p:nvPr/>
        </p:nvSpPr>
        <p:spPr>
          <a:xfrm>
            <a:off x="6096000" y="1892881"/>
            <a:ext cx="2618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Sample a training task 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62A3E09-AF9D-133F-FC50-716A2B830B89}"/>
              </a:ext>
            </a:extLst>
          </p:cNvPr>
          <p:cNvSpPr txBox="1"/>
          <p:nvPr/>
        </p:nvSpPr>
        <p:spPr>
          <a:xfrm>
            <a:off x="3255935" y="5267178"/>
            <a:ext cx="254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Sample a training task n</a:t>
            </a:r>
          </a:p>
        </p:txBody>
      </p:sp>
    </p:spTree>
    <p:extLst>
      <p:ext uri="{BB962C8B-B14F-4D97-AF65-F5344CB8AC3E}">
        <p14:creationId xmlns:p14="http://schemas.microsoft.com/office/powerpoint/2010/main" val="2674177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Learning Methods and Algorithms: </a:t>
            </a:r>
            <a:r>
              <a:rPr lang="en-TW" sz="2800" dirty="0">
                <a:solidFill>
                  <a:srgbClr val="C00000"/>
                </a:solidFill>
                <a:latin typeface="Aptos Display" panose="02110004020202020204"/>
              </a:rPr>
              <a:t>Pre-train vs. MAML vs. Reptile</a:t>
            </a:r>
            <a:endParaRPr kumimoji="0" lang="en-TW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A86647-A9F9-A914-1F1C-E01D526FFC9C}"/>
              </a:ext>
            </a:extLst>
          </p:cNvPr>
          <p:cNvGrpSpPr/>
          <p:nvPr/>
        </p:nvGrpSpPr>
        <p:grpSpPr>
          <a:xfrm>
            <a:off x="2339163" y="1685698"/>
            <a:ext cx="7868093" cy="3995348"/>
            <a:chOff x="3817089" y="2121632"/>
            <a:chExt cx="5825496" cy="332903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B571D5-5448-20E2-FBBD-82759E6FCCC7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817089" y="2313968"/>
              <a:ext cx="1313697" cy="129145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DFDC9DA-7D95-66C8-3E46-BBCADA648A2F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3817089" y="3605426"/>
              <a:ext cx="2728564" cy="165290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39D621D-B7F8-6748-8FDC-4DE96DFDD6BC}"/>
                    </a:ext>
                  </a:extLst>
                </p:cNvPr>
                <p:cNvSpPr txBox="1"/>
                <p:nvPr/>
              </p:nvSpPr>
              <p:spPr>
                <a:xfrm>
                  <a:off x="5130786" y="2121632"/>
                  <a:ext cx="1341890" cy="384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TW" sz="2400" dirty="0">
                      <a:solidFill>
                        <a:srgbClr val="C00000"/>
                      </a:solidFill>
                    </a:rPr>
                    <a:t>Pre-train: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TW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39D621D-B7F8-6748-8FDC-4DE96DFDD6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0786" y="2121632"/>
                  <a:ext cx="1341890" cy="384672"/>
                </a:xfrm>
                <a:prstGeom prst="rect">
                  <a:avLst/>
                </a:prstGeom>
                <a:blipFill>
                  <a:blip r:embed="rId2"/>
                  <a:stretch>
                    <a:fillRect l="-5594" t="-10811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DFE32F1-CB6C-7C6A-5BBA-5EFA718CE18E}"/>
                    </a:ext>
                  </a:extLst>
                </p:cNvPr>
                <p:cNvSpPr txBox="1"/>
                <p:nvPr/>
              </p:nvSpPr>
              <p:spPr>
                <a:xfrm>
                  <a:off x="6545653" y="5065998"/>
                  <a:ext cx="1160348" cy="3846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TW" sz="2400" dirty="0">
                      <a:solidFill>
                        <a:srgbClr val="C00000"/>
                      </a:solidFill>
                    </a:rPr>
                    <a:t>MAML: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TW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DFE32F1-CB6C-7C6A-5BBA-5EFA718CE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653" y="5065998"/>
                  <a:ext cx="1160348" cy="384672"/>
                </a:xfrm>
                <a:prstGeom prst="rect">
                  <a:avLst/>
                </a:prstGeom>
                <a:blipFill>
                  <a:blip r:embed="rId3"/>
                  <a:stretch>
                    <a:fillRect l="-5645" t="-7895" b="-28947"/>
                  </a:stretch>
                </a:blipFill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3680616-6E09-A1AB-66DB-92322530AF96}"/>
                    </a:ext>
                  </a:extLst>
                </p:cNvPr>
                <p:cNvSpPr txBox="1"/>
                <p:nvPr/>
              </p:nvSpPr>
              <p:spPr>
                <a:xfrm>
                  <a:off x="7909936" y="4043869"/>
                  <a:ext cx="1732649" cy="38467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TW" sz="2400" dirty="0">
                      <a:solidFill>
                        <a:srgbClr val="C00000"/>
                      </a:solidFill>
                    </a:rPr>
                    <a:t>Reptile: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TW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TW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TW" sz="2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3680616-6E09-A1AB-66DB-92322530A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9936" y="4043869"/>
                  <a:ext cx="1732649" cy="384672"/>
                </a:xfrm>
                <a:prstGeom prst="rect">
                  <a:avLst/>
                </a:prstGeom>
                <a:blipFill>
                  <a:blip r:embed="rId4"/>
                  <a:stretch>
                    <a:fillRect l="-3784" t="-10811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TW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3AB3D50-B31E-3507-C32F-B20CC289CC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7089" y="2583297"/>
              <a:ext cx="1364282" cy="1022129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6B7A00-B090-C419-4FCE-8CC07EFBDA2B}"/>
                </a:ext>
              </a:extLst>
            </p:cNvPr>
            <p:cNvCxnSpPr>
              <a:cxnSpLocks/>
            </p:cNvCxnSpPr>
            <p:nvPr/>
          </p:nvCxnSpPr>
          <p:spPr>
            <a:xfrm>
              <a:off x="5181371" y="2583297"/>
              <a:ext cx="2728565" cy="169140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6076170-F338-508B-5096-0A7EFAC43044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3817089" y="3605426"/>
              <a:ext cx="4092847" cy="630778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898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Learning Methods and Algorithms: </a:t>
            </a:r>
            <a:r>
              <a:rPr lang="en-TW" sz="2800" dirty="0">
                <a:solidFill>
                  <a:srgbClr val="C00000"/>
                </a:solidFill>
                <a:latin typeface="Aptos Display" panose="02110004020202020204"/>
              </a:rPr>
              <a:t>MAML vs. Reptile</a:t>
            </a:r>
            <a:endParaRPr kumimoji="0" lang="en-TW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68E1D59-471D-F68D-32C6-5364462D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051209"/>
              </p:ext>
            </p:extLst>
          </p:nvPr>
        </p:nvGraphicFramePr>
        <p:xfrm>
          <a:off x="1226289" y="2431507"/>
          <a:ext cx="10207256" cy="30051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71784">
                  <a:extLst>
                    <a:ext uri="{9D8B030D-6E8A-4147-A177-3AD203B41FA5}">
                      <a16:colId xmlns:a16="http://schemas.microsoft.com/office/drawing/2014/main" val="3187163362"/>
                    </a:ext>
                  </a:extLst>
                </a:gridCol>
                <a:gridCol w="4217736">
                  <a:extLst>
                    <a:ext uri="{9D8B030D-6E8A-4147-A177-3AD203B41FA5}">
                      <a16:colId xmlns:a16="http://schemas.microsoft.com/office/drawing/2014/main" val="4004775865"/>
                    </a:ext>
                  </a:extLst>
                </a:gridCol>
                <a:gridCol w="4217736">
                  <a:extLst>
                    <a:ext uri="{9D8B030D-6E8A-4147-A177-3AD203B41FA5}">
                      <a16:colId xmlns:a16="http://schemas.microsoft.com/office/drawing/2014/main" val="2395079388"/>
                    </a:ext>
                  </a:extLst>
                </a:gridCol>
              </a:tblGrid>
              <a:tr h="715730">
                <a:tc>
                  <a:txBody>
                    <a:bodyPr/>
                    <a:lstStyle/>
                    <a:p>
                      <a:pPr algn="ctr"/>
                      <a:endParaRPr lang="en-TW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chemeClr val="bg1"/>
                          </a:solidFill>
                        </a:rPr>
                        <a:t>MAML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chemeClr val="bg1"/>
                          </a:solidFill>
                        </a:rPr>
                        <a:t>Reptile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647950"/>
                  </a:ext>
                </a:extLst>
              </a:tr>
              <a:tr h="1144733"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chemeClr val="bg1"/>
                          </a:solidFill>
                        </a:rPr>
                        <a:t>優點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可以在樣本數較少時，</a:t>
                      </a:r>
                      <a:r>
                        <a:rPr lang="en-TW" dirty="0">
                          <a:solidFill>
                            <a:srgbClr val="C00000"/>
                          </a:solidFill>
                        </a:rPr>
                        <a:t>快速適應</a:t>
                      </a:r>
                      <a:r>
                        <a:rPr lang="en-TW" dirty="0"/>
                        <a:t>新任務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簡單，</a:t>
                      </a:r>
                      <a:r>
                        <a:rPr lang="en-TW" dirty="0">
                          <a:solidFill>
                            <a:srgbClr val="C00000"/>
                          </a:solidFill>
                        </a:rPr>
                        <a:t>計算成本低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104633"/>
                  </a:ext>
                </a:extLst>
              </a:tr>
              <a:tr h="1144733">
                <a:tc>
                  <a:txBody>
                    <a:bodyPr/>
                    <a:lstStyle/>
                    <a:p>
                      <a:pPr algn="ctr"/>
                      <a:r>
                        <a:rPr lang="en-TW" dirty="0">
                          <a:solidFill>
                            <a:schemeClr val="bg1"/>
                          </a:solidFill>
                        </a:rPr>
                        <a:t>缺點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計算複雜度高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表現可能不如MAML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29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487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E05-9AB9-C0CB-6F4D-8406F77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609" y="3035595"/>
            <a:ext cx="7722781" cy="786810"/>
          </a:xfrm>
        </p:spPr>
        <p:txBody>
          <a:bodyPr>
            <a:normAutofit/>
          </a:bodyPr>
          <a:lstStyle/>
          <a:p>
            <a:r>
              <a:rPr lang="en-TW" sz="4000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2117490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Meta Learning: </a:t>
            </a: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Summarize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9E0158-087D-938F-3E01-5A4CE84F8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912"/>
              </p:ext>
            </p:extLst>
          </p:nvPr>
        </p:nvGraphicFramePr>
        <p:xfrm>
          <a:off x="1237511" y="2062716"/>
          <a:ext cx="9716978" cy="3566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1090">
                  <a:extLst>
                    <a:ext uri="{9D8B030D-6E8A-4147-A177-3AD203B41FA5}">
                      <a16:colId xmlns:a16="http://schemas.microsoft.com/office/drawing/2014/main" val="2449749798"/>
                    </a:ext>
                  </a:extLst>
                </a:gridCol>
                <a:gridCol w="5645888">
                  <a:extLst>
                    <a:ext uri="{9D8B030D-6E8A-4147-A177-3AD203B41FA5}">
                      <a16:colId xmlns:a16="http://schemas.microsoft.com/office/drawing/2014/main" val="345224481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solidFill>
                            <a:schemeClr val="bg1"/>
                          </a:solidFill>
                        </a:rPr>
                        <a:t>What is ”Meta Learning”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dirty="0">
                          <a:solidFill>
                            <a:srgbClr val="C00000"/>
                          </a:solidFill>
                        </a:rPr>
                        <a:t>Learning to learn.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6301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dirty="0">
                          <a:solidFill>
                            <a:schemeClr val="bg1"/>
                          </a:solidFill>
                        </a:rPr>
                        <a:t>Basic Concept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dirty="0">
                          <a:solidFill>
                            <a:srgbClr val="C00000"/>
                          </a:solidFill>
                        </a:rPr>
                        <a:t>Multi-task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71248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dirty="0">
                          <a:solidFill>
                            <a:schemeClr val="bg1"/>
                          </a:solidFill>
                        </a:rPr>
                        <a:t>Methods and Algorithms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/>
                      <a:r>
                        <a:rPr lang="en-TW" sz="2400" dirty="0">
                          <a:solidFill>
                            <a:srgbClr val="C00000"/>
                          </a:solidFill>
                        </a:rPr>
                        <a:t>MAML: 複雜但表現可能較好</a:t>
                      </a:r>
                    </a:p>
                    <a:p>
                      <a:pPr lvl="1" algn="ctr"/>
                      <a:r>
                        <a:rPr lang="en-TW" sz="2400" dirty="0">
                          <a:solidFill>
                            <a:srgbClr val="C00000"/>
                          </a:solidFill>
                        </a:rPr>
                        <a:t>Reptile: 簡單但表現可能較差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48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35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/>
              <a:t>META LEARNING: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OUTLINE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BF373D9-AB1B-A152-1015-90FEB2028B17}"/>
              </a:ext>
            </a:extLst>
          </p:cNvPr>
          <p:cNvSpPr txBox="1"/>
          <p:nvPr/>
        </p:nvSpPr>
        <p:spPr>
          <a:xfrm>
            <a:off x="3609517" y="1720840"/>
            <a:ext cx="49729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TW" sz="2400" dirty="0"/>
              <a:t>What is “Meta Learning”</a:t>
            </a:r>
          </a:p>
          <a:p>
            <a:pPr marL="342900" indent="-342900">
              <a:buFont typeface="+mj-lt"/>
              <a:buAutoNum type="arabicPeriod"/>
            </a:pPr>
            <a:endParaRPr lang="en-TW" sz="2400" dirty="0"/>
          </a:p>
          <a:p>
            <a:pPr marL="342900" indent="-342900">
              <a:buFont typeface="+mj-lt"/>
              <a:buAutoNum type="arabicPeriod"/>
            </a:pPr>
            <a:r>
              <a:rPr lang="en-TW" sz="2400" dirty="0"/>
              <a:t>Basic Concept</a:t>
            </a:r>
          </a:p>
          <a:p>
            <a:pPr marL="342900" indent="-342900">
              <a:buFont typeface="+mj-lt"/>
              <a:buAutoNum type="arabicPeriod"/>
            </a:pPr>
            <a:endParaRPr lang="en-TW" sz="2400" dirty="0"/>
          </a:p>
          <a:p>
            <a:pPr marL="342900" indent="-342900">
              <a:buFont typeface="+mj-lt"/>
              <a:buAutoNum type="arabicPeriod"/>
            </a:pPr>
            <a:r>
              <a:rPr lang="en-TW" sz="2400" dirty="0"/>
              <a:t>Learning Methods and Algorithms</a:t>
            </a:r>
          </a:p>
          <a:p>
            <a:pPr marL="342900" indent="-342900">
              <a:buFont typeface="+mj-lt"/>
              <a:buAutoNum type="arabicPeriod"/>
            </a:pPr>
            <a:endParaRPr lang="en-TW" sz="2400" dirty="0"/>
          </a:p>
          <a:p>
            <a:pPr marL="342900" indent="-342900">
              <a:buFont typeface="+mj-lt"/>
              <a:buAutoNum type="arabicPeriod"/>
            </a:pPr>
            <a:r>
              <a:rPr lang="en-TW" sz="2400" dirty="0"/>
              <a:t>Summarize</a:t>
            </a:r>
          </a:p>
        </p:txBody>
      </p:sp>
    </p:spTree>
    <p:extLst>
      <p:ext uri="{BB962C8B-B14F-4D97-AF65-F5344CB8AC3E}">
        <p14:creationId xmlns:p14="http://schemas.microsoft.com/office/powerpoint/2010/main" val="1944509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758455" y="382772"/>
            <a:ext cx="10675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Meta Learning: </a:t>
            </a:r>
            <a:r>
              <a:rPr kumimoji="0" lang="en-TW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Summarize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9E0158-087D-938F-3E01-5A4CE84F8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53732"/>
              </p:ext>
            </p:extLst>
          </p:nvPr>
        </p:nvGraphicFramePr>
        <p:xfrm>
          <a:off x="1237511" y="2615609"/>
          <a:ext cx="9716978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1090">
                  <a:extLst>
                    <a:ext uri="{9D8B030D-6E8A-4147-A177-3AD203B41FA5}">
                      <a16:colId xmlns:a16="http://schemas.microsoft.com/office/drawing/2014/main" val="2449749798"/>
                    </a:ext>
                  </a:extLst>
                </a:gridCol>
                <a:gridCol w="5645888">
                  <a:extLst>
                    <a:ext uri="{9D8B030D-6E8A-4147-A177-3AD203B41FA5}">
                      <a16:colId xmlns:a16="http://schemas.microsoft.com/office/drawing/2014/main" val="3452244812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algn="ctr"/>
                      <a:r>
                        <a:rPr lang="en-TW" sz="2400" dirty="0">
                          <a:solidFill>
                            <a:schemeClr val="bg1"/>
                          </a:solidFill>
                        </a:rPr>
                        <a:t>優勢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TW" sz="2400" dirty="0">
                          <a:solidFill>
                            <a:schemeClr val="tx1"/>
                          </a:solidFill>
                        </a:rPr>
                        <a:t>快速適應新任務</a:t>
                      </a:r>
                    </a:p>
                    <a:p>
                      <a:pPr marL="342900" marR="0" lvl="0" indent="-3429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TW" sz="2400" dirty="0">
                          <a:solidFill>
                            <a:schemeClr val="tx1"/>
                          </a:solidFill>
                        </a:rPr>
                        <a:t>有效利用少量數據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16301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dirty="0">
                          <a:solidFill>
                            <a:schemeClr val="bg1"/>
                          </a:solidFill>
                        </a:rPr>
                        <a:t>挑戰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2400" dirty="0">
                          <a:solidFill>
                            <a:schemeClr val="tx1"/>
                          </a:solidFill>
                        </a:rPr>
                        <a:t>理論理解尚不完善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712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22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E05-9AB9-C0CB-6F4D-8406F77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609" y="3035595"/>
            <a:ext cx="7722781" cy="786810"/>
          </a:xfrm>
        </p:spPr>
        <p:txBody>
          <a:bodyPr>
            <a:normAutofit/>
          </a:bodyPr>
          <a:lstStyle/>
          <a:p>
            <a:r>
              <a:rPr lang="en-TW" sz="4000" dirty="0"/>
              <a:t>What is “Meta Learning”</a:t>
            </a:r>
          </a:p>
        </p:txBody>
      </p:sp>
    </p:spTree>
    <p:extLst>
      <p:ext uri="{BB962C8B-B14F-4D97-AF65-F5344CB8AC3E}">
        <p14:creationId xmlns:p14="http://schemas.microsoft.com/office/powerpoint/2010/main" val="237350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latin typeface="+mj-lt"/>
              </a:rPr>
              <a:t>What is “Meta Learning”: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Learning Algorithm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11C81A7-851C-7487-1B87-F247806F9C7C}"/>
              </a:ext>
            </a:extLst>
          </p:cNvPr>
          <p:cNvSpPr/>
          <p:nvPr/>
        </p:nvSpPr>
        <p:spPr>
          <a:xfrm>
            <a:off x="2573078" y="2818312"/>
            <a:ext cx="2145185" cy="1013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Training Data</a:t>
            </a:r>
          </a:p>
          <a:p>
            <a:pPr algn="ctr"/>
            <a:r>
              <a:rPr lang="en-TW" sz="2400" dirty="0">
                <a:solidFill>
                  <a:schemeClr val="tx1"/>
                </a:solidFill>
              </a:rPr>
              <a:t>(input)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67E6BE9-9713-1F89-3820-FD7969EAB6DD}"/>
              </a:ext>
            </a:extLst>
          </p:cNvPr>
          <p:cNvSpPr/>
          <p:nvPr/>
        </p:nvSpPr>
        <p:spPr>
          <a:xfrm>
            <a:off x="5742875" y="2818312"/>
            <a:ext cx="2145185" cy="1013032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b="1" dirty="0">
                <a:solidFill>
                  <a:schemeClr val="bg1"/>
                </a:solidFill>
              </a:rPr>
              <a:t>Learning Algorithm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817FCC-5280-AE0A-CB3A-AC6E4F075CD1}"/>
              </a:ext>
            </a:extLst>
          </p:cNvPr>
          <p:cNvSpPr/>
          <p:nvPr/>
        </p:nvSpPr>
        <p:spPr>
          <a:xfrm>
            <a:off x="5742875" y="4473367"/>
            <a:ext cx="2145185" cy="1013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35671A-D839-7073-278D-AEBFF62C8286}"/>
              </a:ext>
            </a:extLst>
          </p:cNvPr>
          <p:cNvSpPr/>
          <p:nvPr/>
        </p:nvSpPr>
        <p:spPr>
          <a:xfrm>
            <a:off x="2573078" y="4473367"/>
            <a:ext cx="2145185" cy="101303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Testing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37244F-137B-FF88-BA19-51DD661A63D3}"/>
              </a:ext>
            </a:extLst>
          </p:cNvPr>
          <p:cNvSpPr txBox="1"/>
          <p:nvPr/>
        </p:nvSpPr>
        <p:spPr>
          <a:xfrm>
            <a:off x="8567972" y="2105246"/>
            <a:ext cx="2397590" cy="377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 b="1" dirty="0">
                <a:solidFill>
                  <a:srgbClr val="C00000"/>
                </a:solidFill>
              </a:rPr>
              <a:t>Can we learn this?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DB3C14-184D-40A1-8F1D-9D3015E9CE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718263" y="3324828"/>
            <a:ext cx="1024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FD0F4A-F38A-1DF0-B976-6BF2D1AC007B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6815469" y="3831344"/>
            <a:ext cx="0" cy="642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9D6813C-9ECD-CA70-22DF-2834A227B82F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718263" y="4979883"/>
            <a:ext cx="1024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F38E6A7-A6D9-BB05-0CA5-30CAEB8A5AFD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7888061" y="4979883"/>
            <a:ext cx="485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209A6F1-A7CC-79A2-B6C1-7A079FCC40DD}"/>
              </a:ext>
            </a:extLst>
          </p:cNvPr>
          <p:cNvSpPr/>
          <p:nvPr/>
        </p:nvSpPr>
        <p:spPr>
          <a:xfrm>
            <a:off x="8373072" y="4655248"/>
            <a:ext cx="2684787" cy="64926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DB52C355-204D-0DBF-6703-3D1A9304DC36}"/>
              </a:ext>
            </a:extLst>
          </p:cNvPr>
          <p:cNvCxnSpPr>
            <a:cxnSpLocks/>
            <a:stCxn id="3" idx="0"/>
            <a:endCxn id="12" idx="1"/>
          </p:cNvCxnSpPr>
          <p:nvPr/>
        </p:nvCxnSpPr>
        <p:spPr>
          <a:xfrm rot="5400000" flipH="1" flipV="1">
            <a:off x="7429578" y="1679919"/>
            <a:ext cx="524285" cy="1752503"/>
          </a:xfrm>
          <a:prstGeom prst="curvedConnector2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EFD6AF1-4D79-9522-823F-7A17BF2A3C12}"/>
              </a:ext>
            </a:extLst>
          </p:cNvPr>
          <p:cNvSpPr txBox="1"/>
          <p:nvPr/>
        </p:nvSpPr>
        <p:spPr>
          <a:xfrm>
            <a:off x="923520" y="3369679"/>
            <a:ext cx="10422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Basic</a:t>
            </a:r>
          </a:p>
          <a:p>
            <a:r>
              <a:rPr lang="en-TW" dirty="0"/>
              <a:t>Machine</a:t>
            </a:r>
          </a:p>
          <a:p>
            <a:r>
              <a:rPr lang="en-TW" dirty="0"/>
              <a:t>Learning</a:t>
            </a:r>
          </a:p>
        </p:txBody>
      </p: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7A9E9319-6B3C-7722-59FF-C1ABD5C81815}"/>
              </a:ext>
            </a:extLst>
          </p:cNvPr>
          <p:cNvSpPr/>
          <p:nvPr/>
        </p:nvSpPr>
        <p:spPr>
          <a:xfrm>
            <a:off x="1998344" y="2009557"/>
            <a:ext cx="179444" cy="355126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5059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latin typeface="+mj-lt"/>
              </a:rPr>
              <a:t>What is “Meta Learning”: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Meta Learning vs. Machine Learning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654971B-1179-0126-5928-2CCE14F18D8A}"/>
              </a:ext>
            </a:extLst>
          </p:cNvPr>
          <p:cNvSpPr txBox="1"/>
          <p:nvPr/>
        </p:nvSpPr>
        <p:spPr>
          <a:xfrm>
            <a:off x="8553299" y="46420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8B3F4-FFA2-87C7-FBC7-3788C022740B}"/>
              </a:ext>
            </a:extLst>
          </p:cNvPr>
          <p:cNvSpPr txBox="1"/>
          <p:nvPr/>
        </p:nvSpPr>
        <p:spPr>
          <a:xfrm>
            <a:off x="1375885" y="1656366"/>
            <a:ext cx="338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Machine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F3B77-A8E5-41B6-C021-7BA5F084A654}"/>
              </a:ext>
            </a:extLst>
          </p:cNvPr>
          <p:cNvSpPr txBox="1"/>
          <p:nvPr/>
        </p:nvSpPr>
        <p:spPr>
          <a:xfrm>
            <a:off x="7696563" y="1637104"/>
            <a:ext cx="279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400" dirty="0">
                <a:solidFill>
                  <a:srgbClr val="C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Meta Learning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45083B6-09F4-53B6-587A-CBE09001301E}"/>
              </a:ext>
            </a:extLst>
          </p:cNvPr>
          <p:cNvSpPr/>
          <p:nvPr/>
        </p:nvSpPr>
        <p:spPr>
          <a:xfrm>
            <a:off x="938277" y="2665583"/>
            <a:ext cx="4258494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Unknown Function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F0E95D-3711-264A-27AC-0217C7B153E7}"/>
              </a:ext>
            </a:extLst>
          </p:cNvPr>
          <p:cNvSpPr/>
          <p:nvPr/>
        </p:nvSpPr>
        <p:spPr>
          <a:xfrm>
            <a:off x="938277" y="4683094"/>
            <a:ext cx="4258494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Optimize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6A6280-EA93-4138-2A5C-E28CDE974D95}"/>
              </a:ext>
            </a:extLst>
          </p:cNvPr>
          <p:cNvSpPr/>
          <p:nvPr/>
        </p:nvSpPr>
        <p:spPr>
          <a:xfrm>
            <a:off x="938277" y="3681635"/>
            <a:ext cx="4258495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 “loss function”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77F673-F6F2-6AF5-211B-338EF3CD9B74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067524" y="3387886"/>
            <a:ext cx="1" cy="293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656C5A-5C6D-76FE-698B-D87724F612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3067524" y="4403938"/>
            <a:ext cx="1" cy="2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3E66AA2-D2DB-ED83-97F8-405C6997CE43}"/>
              </a:ext>
            </a:extLst>
          </p:cNvPr>
          <p:cNvSpPr/>
          <p:nvPr/>
        </p:nvSpPr>
        <p:spPr>
          <a:xfrm>
            <a:off x="6995229" y="3419316"/>
            <a:ext cx="4258494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“learnable thing”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B14D1DE-7258-A697-E9E3-6833088E81F3}"/>
              </a:ext>
            </a:extLst>
          </p:cNvPr>
          <p:cNvSpPr/>
          <p:nvPr/>
        </p:nvSpPr>
        <p:spPr>
          <a:xfrm>
            <a:off x="6995228" y="5364381"/>
            <a:ext cx="4258494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Minimize loss function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285614-9A12-C2C9-6DB4-B5909E3D5B6C}"/>
              </a:ext>
            </a:extLst>
          </p:cNvPr>
          <p:cNvSpPr/>
          <p:nvPr/>
        </p:nvSpPr>
        <p:spPr>
          <a:xfrm>
            <a:off x="6995227" y="4350826"/>
            <a:ext cx="4258495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Define “loss function”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3BCA92-4F8B-7071-1C78-0EA6672815A7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9124475" y="4141619"/>
            <a:ext cx="1" cy="209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C45497-5652-6C4A-FFCD-B0B9538FF910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>
          <a:xfrm>
            <a:off x="9124475" y="5073129"/>
            <a:ext cx="0" cy="29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DAC053B-6235-A521-792A-065732C8BF3A}"/>
              </a:ext>
            </a:extLst>
          </p:cNvPr>
          <p:cNvSpPr/>
          <p:nvPr/>
        </p:nvSpPr>
        <p:spPr>
          <a:xfrm>
            <a:off x="6995229" y="2401655"/>
            <a:ext cx="4258494" cy="722303"/>
          </a:xfrm>
          <a:prstGeom prst="roundRect">
            <a:avLst/>
          </a:prstGeom>
          <a:solidFill>
            <a:srgbClr val="F3F3F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Learning Algorithm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1B31C-EA4E-43C4-251E-C57C5F2E5742}"/>
              </a:ext>
            </a:extLst>
          </p:cNvPr>
          <p:cNvCxnSpPr>
            <a:cxnSpLocks/>
            <a:stCxn id="20" idx="2"/>
            <a:endCxn id="15" idx="0"/>
          </p:cNvCxnSpPr>
          <p:nvPr/>
        </p:nvCxnSpPr>
        <p:spPr>
          <a:xfrm>
            <a:off x="9124476" y="3123958"/>
            <a:ext cx="0" cy="295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58E56A-0C5B-1328-216B-19535D48B7D4}"/>
              </a:ext>
            </a:extLst>
          </p:cNvPr>
          <p:cNvCxnSpPr>
            <a:cxnSpLocks/>
          </p:cNvCxnSpPr>
          <p:nvPr/>
        </p:nvCxnSpPr>
        <p:spPr>
          <a:xfrm>
            <a:off x="6096000" y="1509823"/>
            <a:ext cx="0" cy="5007935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721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latin typeface="+mj-lt"/>
              </a:rPr>
              <a:t>What is “Meta Learning”: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Meta Learning vs. Machine Learning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80D59B-0506-2647-8F69-8B037E03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410441"/>
              </p:ext>
            </p:extLst>
          </p:nvPr>
        </p:nvGraphicFramePr>
        <p:xfrm>
          <a:off x="1056168" y="1711858"/>
          <a:ext cx="10079664" cy="44124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66460">
                  <a:extLst>
                    <a:ext uri="{9D8B030D-6E8A-4147-A177-3AD203B41FA5}">
                      <a16:colId xmlns:a16="http://schemas.microsoft.com/office/drawing/2014/main" val="2706377780"/>
                    </a:ext>
                  </a:extLst>
                </a:gridCol>
                <a:gridCol w="3906602">
                  <a:extLst>
                    <a:ext uri="{9D8B030D-6E8A-4147-A177-3AD203B41FA5}">
                      <a16:colId xmlns:a16="http://schemas.microsoft.com/office/drawing/2014/main" val="1895187037"/>
                    </a:ext>
                  </a:extLst>
                </a:gridCol>
                <a:gridCol w="3906602">
                  <a:extLst>
                    <a:ext uri="{9D8B030D-6E8A-4147-A177-3AD203B41FA5}">
                      <a16:colId xmlns:a16="http://schemas.microsoft.com/office/drawing/2014/main" val="3533441455"/>
                    </a:ext>
                  </a:extLst>
                </a:gridCol>
              </a:tblGrid>
              <a:tr h="805339">
                <a:tc>
                  <a:txBody>
                    <a:bodyPr/>
                    <a:lstStyle/>
                    <a:p>
                      <a:pPr algn="ctr"/>
                      <a:endParaRPr lang="en-TW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Machine Learning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Meta Learning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432586"/>
                  </a:ext>
                </a:extLst>
              </a:tr>
              <a:tr h="12023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學習方式</a:t>
                      </a:r>
                      <a:endParaRPr lang="en-TW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針對單一任務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多個相關任務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087895"/>
                  </a:ext>
                </a:extLst>
              </a:tr>
              <a:tr h="1202385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訓練樣本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需要大量資料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資料需求較少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58656"/>
                  </a:ext>
                </a:extLst>
              </a:tr>
              <a:tr h="1202385">
                <a:tc>
                  <a:txBody>
                    <a:bodyPr/>
                    <a:lstStyle/>
                    <a:p>
                      <a:pPr algn="ctr"/>
                      <a:r>
                        <a:rPr lang="en-TW" b="1" dirty="0">
                          <a:solidFill>
                            <a:schemeClr val="bg1"/>
                          </a:solidFill>
                        </a:rPr>
                        <a:t>泛化能力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在新任務中表現不佳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dirty="0"/>
                        <a:t>能叫快速適應新任務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97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12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latin typeface="+mj-lt"/>
              </a:rPr>
              <a:t>What is “Meta Learning”: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Learning to Learn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uman Images – Browse 22,522,771 Stock Photos, Vectors, and Video | Adobe  Stock">
            <a:extLst>
              <a:ext uri="{FF2B5EF4-FFF2-40B4-BE49-F238E27FC236}">
                <a16:creationId xmlns:a16="http://schemas.microsoft.com/office/drawing/2014/main" id="{C6139A3E-7A6A-5AF9-5A01-295B21521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195" y="2524198"/>
            <a:ext cx="2651051" cy="26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uman Images – Browse 22,522,771 Stock Photos, Vectors, and Video | Adobe  Stock">
            <a:extLst>
              <a:ext uri="{FF2B5EF4-FFF2-40B4-BE49-F238E27FC236}">
                <a16:creationId xmlns:a16="http://schemas.microsoft.com/office/drawing/2014/main" id="{C7E320FD-87F5-19E4-38B8-548D4907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246" y="2524198"/>
            <a:ext cx="2651051" cy="26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uman Images – Browse 22,522,771 Stock Photos, Vectors, and Video | Adobe  Stock">
            <a:extLst>
              <a:ext uri="{FF2B5EF4-FFF2-40B4-BE49-F238E27FC236}">
                <a16:creationId xmlns:a16="http://schemas.microsoft.com/office/drawing/2014/main" id="{5E433007-BAD1-F192-BE9C-5FDC4E6B0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297" y="2524198"/>
            <a:ext cx="2651051" cy="265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B5D8FB-D95A-5E5F-FE09-4CCC9BB04F2C}"/>
              </a:ext>
            </a:extLst>
          </p:cNvPr>
          <p:cNvSpPr txBox="1"/>
          <p:nvPr/>
        </p:nvSpPr>
        <p:spPr>
          <a:xfrm>
            <a:off x="3529594" y="3240125"/>
            <a:ext cx="596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600" dirty="0">
                <a:solidFill>
                  <a:schemeClr val="bg1"/>
                </a:solidFill>
              </a:rPr>
              <a:t>slow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E7E357-6DCE-1BEB-52BB-2DD3CF37012A}"/>
              </a:ext>
            </a:extLst>
          </p:cNvPr>
          <p:cNvSpPr txBox="1"/>
          <p:nvPr/>
        </p:nvSpPr>
        <p:spPr>
          <a:xfrm>
            <a:off x="6017748" y="3240125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600" dirty="0">
                <a:solidFill>
                  <a:schemeClr val="bg1"/>
                </a:solidFill>
              </a:rPr>
              <a:t>medium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2ECC49-1C56-8CC9-BCC5-3145F135AEB0}"/>
              </a:ext>
            </a:extLst>
          </p:cNvPr>
          <p:cNvSpPr txBox="1"/>
          <p:nvPr/>
        </p:nvSpPr>
        <p:spPr>
          <a:xfrm>
            <a:off x="8850419" y="3240125"/>
            <a:ext cx="51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sz="1600" dirty="0">
                <a:solidFill>
                  <a:schemeClr val="bg1"/>
                </a:solidFill>
              </a:rPr>
              <a:t>fast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1235A7-FF48-126E-E125-6F289DEDEBC9}"/>
              </a:ext>
            </a:extLst>
          </p:cNvPr>
          <p:cNvCxnSpPr>
            <a:cxnSpLocks/>
          </p:cNvCxnSpPr>
          <p:nvPr/>
        </p:nvCxnSpPr>
        <p:spPr>
          <a:xfrm>
            <a:off x="2250558" y="2628754"/>
            <a:ext cx="0" cy="2434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3B8616-AEDD-5844-41D3-F2ABF840B359}"/>
              </a:ext>
            </a:extLst>
          </p:cNvPr>
          <p:cNvSpPr txBox="1"/>
          <p:nvPr/>
        </p:nvSpPr>
        <p:spPr>
          <a:xfrm>
            <a:off x="3090531" y="5404147"/>
            <a:ext cx="1475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Slow Learner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10193C-52A7-F48E-60B9-206E63B06BAA}"/>
              </a:ext>
            </a:extLst>
          </p:cNvPr>
          <p:cNvSpPr txBox="1"/>
          <p:nvPr/>
        </p:nvSpPr>
        <p:spPr>
          <a:xfrm>
            <a:off x="5574228" y="5404147"/>
            <a:ext cx="1809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Medium Learner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71B108-8F86-A617-E8D9-9574432C0F4B}"/>
              </a:ext>
            </a:extLst>
          </p:cNvPr>
          <p:cNvSpPr txBox="1"/>
          <p:nvPr/>
        </p:nvSpPr>
        <p:spPr>
          <a:xfrm>
            <a:off x="8418120" y="5404147"/>
            <a:ext cx="1423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Fast Learner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FDCC1-F6D4-F1CF-5D9E-1F7B8061143D}"/>
              </a:ext>
            </a:extLst>
          </p:cNvPr>
          <p:cNvSpPr txBox="1"/>
          <p:nvPr/>
        </p:nvSpPr>
        <p:spPr>
          <a:xfrm>
            <a:off x="969018" y="3376944"/>
            <a:ext cx="1228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Inner-level</a:t>
            </a:r>
          </a:p>
          <a:p>
            <a:r>
              <a:rPr lang="en-US" dirty="0"/>
              <a:t>L</a:t>
            </a:r>
            <a:r>
              <a:rPr lang="en-TW" dirty="0"/>
              <a:t>earning</a:t>
            </a:r>
          </a:p>
          <a:p>
            <a:r>
              <a:rPr lang="en-TW" dirty="0"/>
              <a:t>(lifetime)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BFC433-A687-4CDD-FC3D-4FDB308D49B0}"/>
              </a:ext>
            </a:extLst>
          </p:cNvPr>
          <p:cNvCxnSpPr>
            <a:cxnSpLocks/>
          </p:cNvCxnSpPr>
          <p:nvPr/>
        </p:nvCxnSpPr>
        <p:spPr>
          <a:xfrm>
            <a:off x="3090531" y="2086493"/>
            <a:ext cx="675099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D7CA4F-2C67-7D52-DA4C-3086E860DA25}"/>
              </a:ext>
            </a:extLst>
          </p:cNvPr>
          <p:cNvSpPr txBox="1"/>
          <p:nvPr/>
        </p:nvSpPr>
        <p:spPr>
          <a:xfrm>
            <a:off x="5382925" y="1620331"/>
            <a:ext cx="219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Outer-level Learning</a:t>
            </a:r>
          </a:p>
        </p:txBody>
      </p:sp>
    </p:spTree>
    <p:extLst>
      <p:ext uri="{BB962C8B-B14F-4D97-AF65-F5344CB8AC3E}">
        <p14:creationId xmlns:p14="http://schemas.microsoft.com/office/powerpoint/2010/main" val="196065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E05-9AB9-C0CB-6F4D-8406F77EF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4609" y="3035595"/>
            <a:ext cx="7722781" cy="786810"/>
          </a:xfrm>
        </p:spPr>
        <p:txBody>
          <a:bodyPr>
            <a:normAutofit/>
          </a:bodyPr>
          <a:lstStyle/>
          <a:p>
            <a:r>
              <a:rPr lang="en-TW" sz="4000" dirty="0"/>
              <a:t>Basic Concept</a:t>
            </a:r>
          </a:p>
        </p:txBody>
      </p:sp>
    </p:spTree>
    <p:extLst>
      <p:ext uri="{BB962C8B-B14F-4D97-AF65-F5344CB8AC3E}">
        <p14:creationId xmlns:p14="http://schemas.microsoft.com/office/powerpoint/2010/main" val="3999094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416210-9BCB-6261-AE3B-C7BDC833FDD8}"/>
              </a:ext>
            </a:extLst>
          </p:cNvPr>
          <p:cNvSpPr txBox="1"/>
          <p:nvPr/>
        </p:nvSpPr>
        <p:spPr>
          <a:xfrm>
            <a:off x="1481469" y="382772"/>
            <a:ext cx="9229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W" sz="2800" dirty="0">
                <a:latin typeface="+mj-lt"/>
              </a:rPr>
              <a:t>Basic Concept: </a:t>
            </a:r>
            <a:r>
              <a:rPr lang="en-TW" sz="2800" dirty="0">
                <a:solidFill>
                  <a:srgbClr val="C00000"/>
                </a:solidFill>
                <a:latin typeface="+mj-lt"/>
              </a:rPr>
              <a:t>Multi-Task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5A4824-CE69-23F1-29EC-4F1640A63F44}"/>
              </a:ext>
            </a:extLst>
          </p:cNvPr>
          <p:cNvCxnSpPr>
            <a:cxnSpLocks/>
          </p:cNvCxnSpPr>
          <p:nvPr/>
        </p:nvCxnSpPr>
        <p:spPr>
          <a:xfrm>
            <a:off x="758455" y="1084521"/>
            <a:ext cx="106750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A15EA83-BF5E-7BEF-92E1-721CB8E377F5}"/>
              </a:ext>
            </a:extLst>
          </p:cNvPr>
          <p:cNvSpPr/>
          <p:nvPr/>
        </p:nvSpPr>
        <p:spPr>
          <a:xfrm>
            <a:off x="5342864" y="1740220"/>
            <a:ext cx="2222205" cy="78680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/>
              <a:t>Learning Task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4A2C6BD-205A-9606-9FEF-4638E68BCE58}"/>
              </a:ext>
            </a:extLst>
          </p:cNvPr>
          <p:cNvSpPr/>
          <p:nvPr/>
        </p:nvSpPr>
        <p:spPr>
          <a:xfrm>
            <a:off x="1116423" y="3287691"/>
            <a:ext cx="2222205" cy="7868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 Task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EF8CAA-A42A-0777-B7F3-6E2459CF88FF}"/>
              </a:ext>
            </a:extLst>
          </p:cNvPr>
          <p:cNvSpPr/>
          <p:nvPr/>
        </p:nvSpPr>
        <p:spPr>
          <a:xfrm>
            <a:off x="3953543" y="3287690"/>
            <a:ext cx="2222205" cy="7868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 Task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65C9D15-3961-F4E4-6777-40DAE42F9006}"/>
              </a:ext>
            </a:extLst>
          </p:cNvPr>
          <p:cNvSpPr/>
          <p:nvPr/>
        </p:nvSpPr>
        <p:spPr>
          <a:xfrm>
            <a:off x="9349564" y="3303634"/>
            <a:ext cx="2222205" cy="7868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Train Task n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DCC0B93-EE20-78EF-E42B-B8D1FF8012B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3960415" y="794139"/>
            <a:ext cx="760664" cy="42264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BA636FA9-5A09-CB04-BB38-153E67FA169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378976" y="2212698"/>
            <a:ext cx="760663" cy="1389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F6CFC0E-2149-DA0C-D396-D44A583B8A9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8069014" y="911980"/>
            <a:ext cx="776607" cy="4006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9CCCA0B5-6FD6-2C38-BE1B-563B2817D481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rot="16200000" flipH="1">
            <a:off x="6797535" y="2183458"/>
            <a:ext cx="760663" cy="1447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5B7F735-C194-180C-19B9-CB944064324D}"/>
              </a:ext>
            </a:extLst>
          </p:cNvPr>
          <p:cNvSpPr/>
          <p:nvPr/>
        </p:nvSpPr>
        <p:spPr>
          <a:xfrm>
            <a:off x="6790663" y="3287690"/>
            <a:ext cx="2222205" cy="80275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tx1"/>
                </a:solidFill>
              </a:rPr>
              <a:t>．．．．．．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F1FD2AF-A65C-E279-4374-1F9B8F51ED6C}"/>
              </a:ext>
            </a:extLst>
          </p:cNvPr>
          <p:cNvSpPr/>
          <p:nvPr/>
        </p:nvSpPr>
        <p:spPr>
          <a:xfrm>
            <a:off x="964908" y="3217907"/>
            <a:ext cx="143540" cy="958260"/>
          </a:xfrm>
          <a:prstGeom prst="leftBrace">
            <a:avLst>
              <a:gd name="adj1" fmla="val 8333"/>
              <a:gd name="adj2" fmla="val 5222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C0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E86A13-BA51-6506-25E5-0FBDBCD43390}"/>
              </a:ext>
            </a:extLst>
          </p:cNvPr>
          <p:cNvSpPr txBox="1"/>
          <p:nvPr/>
        </p:nvSpPr>
        <p:spPr>
          <a:xfrm>
            <a:off x="349993" y="3396265"/>
            <a:ext cx="751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Inner</a:t>
            </a:r>
          </a:p>
          <a:p>
            <a:pPr algn="ctr"/>
            <a:r>
              <a:rPr lang="en-TW" dirty="0">
                <a:solidFill>
                  <a:srgbClr val="C00000"/>
                </a:solidFill>
              </a:rPr>
              <a:t>Level</a:t>
            </a:r>
            <a:r>
              <a:rPr lang="en-TW" dirty="0"/>
              <a:t> 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C21685A2-0D36-74AA-DE94-397E6AF40FA2}"/>
              </a:ext>
            </a:extLst>
          </p:cNvPr>
          <p:cNvCxnSpPr>
            <a:cxnSpLocks/>
            <a:stCxn id="7" idx="2"/>
            <a:endCxn id="63" idx="0"/>
          </p:cNvCxnSpPr>
          <p:nvPr/>
        </p:nvCxnSpPr>
        <p:spPr>
          <a:xfrm rot="16200000" flipH="1">
            <a:off x="3743776" y="2558247"/>
            <a:ext cx="1193941" cy="42264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4DF85D2E-83DA-4969-9A22-D0BC0D4886D8}"/>
              </a:ext>
            </a:extLst>
          </p:cNvPr>
          <p:cNvSpPr/>
          <p:nvPr/>
        </p:nvSpPr>
        <p:spPr>
          <a:xfrm>
            <a:off x="5225019" y="5268439"/>
            <a:ext cx="2457895" cy="62199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>
                <a:solidFill>
                  <a:schemeClr val="bg1"/>
                </a:solidFill>
              </a:rPr>
              <a:t>Policy Gradient</a:t>
            </a: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C594CF25-18F5-AE0F-34AD-BD104C03A1BD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rot="16200000" flipH="1">
            <a:off x="5162335" y="3976807"/>
            <a:ext cx="1193942" cy="13893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474644E7-2FD8-6A08-B975-B3B076DC96B4}"/>
              </a:ext>
            </a:extLst>
          </p:cNvPr>
          <p:cNvCxnSpPr>
            <a:cxnSpLocks/>
            <a:stCxn id="30" idx="2"/>
            <a:endCxn id="63" idx="0"/>
          </p:cNvCxnSpPr>
          <p:nvPr/>
        </p:nvCxnSpPr>
        <p:spPr>
          <a:xfrm rot="5400000">
            <a:off x="6588868" y="3955541"/>
            <a:ext cx="1177998" cy="14477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67466ABA-4D56-6971-EFB4-A0124DA7CB7D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5400000">
            <a:off x="7868318" y="2676090"/>
            <a:ext cx="1177998" cy="4006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ight Brace 92">
            <a:extLst>
              <a:ext uri="{FF2B5EF4-FFF2-40B4-BE49-F238E27FC236}">
                <a16:creationId xmlns:a16="http://schemas.microsoft.com/office/drawing/2014/main" id="{7FD3F450-F490-4603-2C6D-AB14521BBE03}"/>
              </a:ext>
            </a:extLst>
          </p:cNvPr>
          <p:cNvSpPr/>
          <p:nvPr/>
        </p:nvSpPr>
        <p:spPr>
          <a:xfrm>
            <a:off x="10589534" y="4455042"/>
            <a:ext cx="170616" cy="1329069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77B6B5D-31F0-A29D-1B6B-0A7918DA58B9}"/>
              </a:ext>
            </a:extLst>
          </p:cNvPr>
          <p:cNvSpPr txBox="1"/>
          <p:nvPr/>
        </p:nvSpPr>
        <p:spPr>
          <a:xfrm>
            <a:off x="10649784" y="4796410"/>
            <a:ext cx="754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>
                <a:solidFill>
                  <a:srgbClr val="C00000"/>
                </a:solidFill>
              </a:rPr>
              <a:t>Outer</a:t>
            </a:r>
          </a:p>
          <a:p>
            <a:pPr algn="ctr"/>
            <a:r>
              <a:rPr lang="en-TW" dirty="0">
                <a:solidFill>
                  <a:srgbClr val="C00000"/>
                </a:solidFill>
              </a:rPr>
              <a:t>Level</a:t>
            </a:r>
          </a:p>
        </p:txBody>
      </p:sp>
    </p:spTree>
    <p:extLst>
      <p:ext uri="{BB962C8B-B14F-4D97-AF65-F5344CB8AC3E}">
        <p14:creationId xmlns:p14="http://schemas.microsoft.com/office/powerpoint/2010/main" val="474738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376</Words>
  <Application>Microsoft Macintosh PowerPoint</Application>
  <PresentationFormat>Widescreen</PresentationFormat>
  <Paragraphs>151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Menlo</vt:lpstr>
      <vt:lpstr>Office Theme</vt:lpstr>
      <vt:lpstr>元學習  Meta Learning</vt:lpstr>
      <vt:lpstr>PowerPoint Presentation</vt:lpstr>
      <vt:lpstr>What is “Meta Learning”</vt:lpstr>
      <vt:lpstr>PowerPoint Presentation</vt:lpstr>
      <vt:lpstr>PowerPoint Presentation</vt:lpstr>
      <vt:lpstr>PowerPoint Presentation</vt:lpstr>
      <vt:lpstr>PowerPoint Presentation</vt:lpstr>
      <vt:lpstr>Basic Concept</vt:lpstr>
      <vt:lpstr>PowerPoint Presentation</vt:lpstr>
      <vt:lpstr>PowerPoint Presentation</vt:lpstr>
      <vt:lpstr>Learning Methods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Summarize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羅永能</dc:creator>
  <cp:lastModifiedBy>羅永能</cp:lastModifiedBy>
  <cp:revision>5</cp:revision>
  <dcterms:created xsi:type="dcterms:W3CDTF">2024-05-31T13:49:15Z</dcterms:created>
  <dcterms:modified xsi:type="dcterms:W3CDTF">2024-06-01T02:12:38Z</dcterms:modified>
</cp:coreProperties>
</file>