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815-B92E-B740-E4E1-BB692128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FE8B-CBAA-76A8-E4E9-393D98984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E884-5D68-5AF4-D902-AD394D1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E68B-D4A9-76B8-0C2A-58355429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5485-F257-9E97-D9F0-6FDADE05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088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859-69FA-D924-63D0-77AED6A5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7259-E41F-D90E-FEA1-557D9014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80F9-9A85-F7EC-B51C-D7556D18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A1B3-F9F7-DEA9-5C0A-9E6D83CE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AE5E-6A59-83C5-F2B3-A9421BE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284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EF16-A585-7047-C5C1-3927B11BF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7CCD-D1D1-51E9-220D-48CB83FA4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8139-0921-6F5E-C8A1-A8A1BD0F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E701-AA17-CD99-BF9A-88F7F4A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4EBA-D91F-775B-07E9-5775593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18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694D-C8C6-6146-41E0-A29694D2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7F94-36BB-2169-FF19-673E9D6D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2A7B-27EF-FBBA-5545-92FAC301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8D8F-3373-000C-DC88-7626DA07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FAB3-6678-D168-A115-D6B9B40C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448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B5E8-7152-A336-0E02-32C15F82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F2F6-7737-DBCB-5393-63DFD442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0675-12A2-912D-4CFB-A604427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EA01-BA31-C3A8-F8FD-8AAC11D5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6CB8-199D-D1C7-0B9E-D8DEAED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7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40E-11D7-BE24-990A-59091DCE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6542-F01B-FD04-442E-0A0BE7EE2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0D497-4B87-0F4C-772C-CB553A24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A6710-290E-927E-17C2-5DD32FC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ED099-3944-473F-E40C-63C1EA1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4611-FF7D-9070-42BE-BBA2DC3A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464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5E25-D116-431E-81EA-E8DFEB0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2BE2-115E-4A14-032B-AFA00426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845E-F5CE-955E-AF0F-3E490E54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27BB3-AFC8-C072-2402-93C419EA3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E500C-26C0-B944-20D5-8471062AE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96539-EB49-149F-9D2A-4E2CD258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EE27-E5DB-D915-8F02-BC621F92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E28D3-8C99-3998-8AC2-D51B14B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80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C651-8BB4-B717-E9F4-F08976F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CAD02-4B30-941E-457A-BFD8CCBC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9034C-B16D-AAD3-5CEF-9C46F4D0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C7D6-0CCA-1B1B-9ADC-8866D040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21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E588A-48C4-0EAE-B5DD-A9E61EAD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9CB4-3848-E3CF-F967-6C078FB9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906E-D579-DB51-4A2C-CC8FCB7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73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DDE8-BE1D-8869-0E17-44F883DF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811-BF85-0B9B-3436-CE0F2739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85D10-65B5-0100-6187-48566890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60F4-8382-DB08-0F86-D60019D8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3BB7-8F0C-7EFB-C820-071FD98A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E4D6-7888-DCE3-C56D-13D5E9C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039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D2B6-DC60-B6D2-3FF7-C0E8A6C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06319-1033-33F3-73C4-EC109AC1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2F706-273C-9628-0153-9FCA63AE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12B7-0E34-E13F-9555-2663125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489E-9083-5422-17E7-A87B7637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90F7-B658-AB24-7ED2-B09149C2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56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AAA27-E94E-6EE7-6F4C-1DCA6BFC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9B9F-C739-2028-118F-5829C339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AC13-3B4B-CAAF-F722-A2B5B1993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761CB-990E-FE45-80B8-90B7D7DE108E}" type="datetimeFigureOut">
              <a:rPr lang="en-TW" smtClean="0"/>
              <a:t>2024/5/29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9B18-D18C-733F-7CDC-EB69EB32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79B4-5E04-C9EC-66A2-7F65F8343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9B919-C72D-8A43-A9FC-54DF72F0670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755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4BDC57-C227-07ED-47A4-0E0D01EC7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60" y="2853212"/>
            <a:ext cx="10345479" cy="115157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A Novel Approach to Short-Term Stock Price Movement Prediction</a:t>
            </a:r>
          </a:p>
          <a:p>
            <a:r>
              <a:rPr lang="en-US" sz="28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using </a:t>
            </a:r>
            <a:r>
              <a:rPr lang="en-US" sz="28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Transfer Learning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702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5188473" y="287079"/>
            <a:ext cx="1815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800" dirty="0">
                <a:solidFill>
                  <a:srgbClr val="C00000"/>
                </a:solidFill>
              </a:rPr>
              <a:t>ABSTRACT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AE7DF7-2BC1-E972-8F9C-A99214C6802F}"/>
              </a:ext>
            </a:extLst>
          </p:cNvPr>
          <p:cNvSpPr txBox="1"/>
          <p:nvPr/>
        </p:nvSpPr>
        <p:spPr>
          <a:xfrm>
            <a:off x="1199943" y="2541180"/>
            <a:ext cx="9792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Neurual Network 需要大量訓練樣本，但在股市交易中，樣本數時常是有限的。樣本數的不足容易導致模型出現過擬合。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000" dirty="0">
              <a:latin typeface="Aptos" panose="020B00040202020202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提出一個由</a:t>
            </a:r>
            <a:r>
              <a:rPr lang="zh-TW" altLang="en-US" sz="2000" dirty="0">
                <a:latin typeface="Aptos" panose="020B0004020202020204" pitchFamily="34" charset="0"/>
                <a:ea typeface="Gulim" panose="020B0600000101010101" pitchFamily="34" charset="-127"/>
                <a:cs typeface="Menlo" panose="020B0609030804020204" pitchFamily="49" charset="0"/>
              </a:rPr>
              <a:t> </a:t>
            </a:r>
            <a:r>
              <a:rPr lang="en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LSTM</a:t>
            </a:r>
            <a:r>
              <a:rPr lang="zh-TW" altLang="en-US" sz="2000" dirty="0">
                <a:latin typeface="Aptos" panose="020B0004020202020204" pitchFamily="34" charset="0"/>
                <a:ea typeface="Gulim" panose="020B0600000101010101" pitchFamily="34" charset="-127"/>
                <a:cs typeface="Menlo" panose="020B0609030804020204" pitchFamily="49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和</a:t>
            </a:r>
            <a:r>
              <a:rPr lang="zh-TW" altLang="en-US" sz="2000" dirty="0">
                <a:latin typeface="Aptos" panose="020B0004020202020204" pitchFamily="34" charset="0"/>
                <a:ea typeface="Gulim" panose="020B0600000101010101" pitchFamily="34" charset="-127"/>
                <a:cs typeface="Menlo" panose="020B0609030804020204" pitchFamily="49" charset="0"/>
              </a:rPr>
              <a:t> </a:t>
            </a:r>
            <a:r>
              <a:rPr lang="en-US" altLang="zh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Transfer Learning</a:t>
            </a:r>
            <a:r>
              <a:rPr lang="zh-TW" altLang="en-US" sz="2000" dirty="0">
                <a:latin typeface="Aptos" panose="020B0004020202020204" pitchFamily="34" charset="0"/>
                <a:ea typeface="Gulim" panose="020B0600000101010101" pitchFamily="34" charset="-127"/>
                <a:cs typeface="Menlo" panose="020B0609030804020204" pitchFamily="49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組成的新架構</a:t>
            </a:r>
            <a:r>
              <a:rPr lang="en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000" dirty="0">
              <a:latin typeface="Aptos" panose="020B00040202020202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訓練資料來自</a:t>
            </a:r>
            <a:r>
              <a:rPr lang="en-US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 KOSPI200</a:t>
            </a:r>
            <a:r>
              <a:rPr lang="zh-TW" altLang="en-US" sz="2000" dirty="0">
                <a:latin typeface="Aptos" panose="020B0004020202020204" pitchFamily="34" charset="0"/>
                <a:ea typeface="Gulim" panose="020B0600000101010101" pitchFamily="34" charset="-127"/>
                <a:cs typeface="Menlo" panose="020B0609030804020204" pitchFamily="49" charset="0"/>
              </a:rPr>
              <a:t> 和 </a:t>
            </a:r>
            <a:r>
              <a:rPr lang="en-US" altLang="zh-TW" sz="2000" dirty="0">
                <a:latin typeface="Aptos" panose="020B0004020202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S&amp;P500</a:t>
            </a:r>
            <a:endParaRPr lang="en-TW" sz="2000" dirty="0">
              <a:latin typeface="Aptos" panose="020B00040202020202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5148494" y="297712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dirty="0">
                <a:solidFill>
                  <a:srgbClr val="C00000"/>
                </a:solidFill>
              </a:rPr>
              <a:t>GLOSSARY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58ED7-90E8-BB20-1C91-05B39A7B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30723"/>
              </p:ext>
            </p:extLst>
          </p:nvPr>
        </p:nvGraphicFramePr>
        <p:xfrm>
          <a:off x="1837066" y="1618276"/>
          <a:ext cx="8517861" cy="4733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2283">
                  <a:extLst>
                    <a:ext uri="{9D8B030D-6E8A-4147-A177-3AD203B41FA5}">
                      <a16:colId xmlns:a16="http://schemas.microsoft.com/office/drawing/2014/main" val="4090287705"/>
                    </a:ext>
                  </a:extLst>
                </a:gridCol>
                <a:gridCol w="5995578">
                  <a:extLst>
                    <a:ext uri="{9D8B030D-6E8A-4147-A177-3AD203B41FA5}">
                      <a16:colId xmlns:a16="http://schemas.microsoft.com/office/drawing/2014/main" val="804223359"/>
                    </a:ext>
                  </a:extLst>
                </a:gridCol>
              </a:tblGrid>
              <a:tr h="740026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DTRSI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Deep Transfer with Related Stock Information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3012"/>
                  </a:ext>
                </a:extLst>
              </a:tr>
              <a:tr h="886755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CI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加權指數（Capitalization-weighted Index）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85292"/>
                  </a:ext>
                </a:extLst>
              </a:tr>
              <a:tr h="886755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COI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目標公司（Company of Interest）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27610"/>
                  </a:ext>
                </a:extLst>
              </a:tr>
              <a:tr h="740026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CS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餘弦相似度（Cosine Similarity）和</a:t>
                      </a:r>
                      <a:r>
                        <a:rPr lang="zh-TW" altLang="en-US" dirty="0"/>
                        <a:t> </a:t>
                      </a:r>
                      <a:r>
                        <a:rPr lang="en-TW" dirty="0"/>
                        <a:t>COI</a:t>
                      </a:r>
                      <a:r>
                        <a:rPr lang="zh-TW" altLang="en-US" dirty="0"/>
                        <a:t> </a:t>
                      </a:r>
                      <a:r>
                        <a:rPr lang="en-TW" dirty="0"/>
                        <a:t>最相似的公司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1508"/>
                  </a:ext>
                </a:extLst>
              </a:tr>
              <a:tr h="740026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SF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相似領域（Similar Field）的公司，股價不一定相似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07751"/>
                  </a:ext>
                </a:extLst>
              </a:tr>
              <a:tr h="740026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HMC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最高市值（Highest Market Capitalization）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0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3374063" y="304790"/>
            <a:ext cx="544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solidFill>
                  <a:srgbClr val="C00000"/>
                </a:solidFill>
              </a:rPr>
              <a:t>DTRSI: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Model Training</a:t>
            </a:r>
            <a:r>
              <a:rPr lang="en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4FC6A9-CA47-F16F-9CBA-8F01E2ADD9DE}"/>
              </a:ext>
            </a:extLst>
          </p:cNvPr>
          <p:cNvSpPr/>
          <p:nvPr/>
        </p:nvSpPr>
        <p:spPr>
          <a:xfrm>
            <a:off x="2025379" y="2040381"/>
            <a:ext cx="2942400" cy="914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STEP 1: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COI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stocks only</a:t>
            </a:r>
            <a:endParaRPr lang="en-TW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8E4FB2-D32D-C48B-924E-9D1CA752AB47}"/>
              </a:ext>
            </a:extLst>
          </p:cNvPr>
          <p:cNvSpPr/>
          <p:nvPr/>
        </p:nvSpPr>
        <p:spPr>
          <a:xfrm>
            <a:off x="5332105" y="2040381"/>
            <a:ext cx="2942400" cy="914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STEP 2: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COI + CI</a:t>
            </a:r>
            <a:endParaRPr lang="en-TW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017A85-D22E-37FC-2132-D278628626D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4967779" y="2497581"/>
            <a:ext cx="364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6067F0D-F71D-D3B9-08C9-2504DA746525}"/>
              </a:ext>
            </a:extLst>
          </p:cNvPr>
          <p:cNvSpPr/>
          <p:nvPr/>
        </p:nvSpPr>
        <p:spPr>
          <a:xfrm>
            <a:off x="8638831" y="2040381"/>
            <a:ext cx="2942400" cy="914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STEP 3: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COI + CI + SF + CS</a:t>
            </a:r>
            <a:endParaRPr lang="en-TW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C76B0C-D16E-ADD5-353F-A6DDFCD10713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>
            <a:off x="8274505" y="2497581"/>
            <a:ext cx="364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5E6E68-E738-C56A-6274-76CF86685332}"/>
              </a:ext>
            </a:extLst>
          </p:cNvPr>
          <p:cNvSpPr txBox="1"/>
          <p:nvPr/>
        </p:nvSpPr>
        <p:spPr>
          <a:xfrm>
            <a:off x="2916446" y="5903728"/>
            <a:ext cx="63591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COI 來源: 從</a:t>
            </a:r>
            <a:r>
              <a:rPr lang="zh-TW" altLang="en-US" sz="1400" dirty="0"/>
              <a:t> </a:t>
            </a:r>
            <a:r>
              <a:rPr lang="en-TW" sz="1400" dirty="0"/>
              <a:t>KOSPI 200</a:t>
            </a:r>
            <a:r>
              <a:rPr lang="zh-TW" altLang="en-US" sz="1400" dirty="0"/>
              <a:t> </a:t>
            </a:r>
            <a:r>
              <a:rPr lang="en-TW" sz="1400" dirty="0"/>
              <a:t>和</a:t>
            </a:r>
            <a:r>
              <a:rPr lang="zh-TW" altLang="en-US" sz="1400" dirty="0"/>
              <a:t> </a:t>
            </a:r>
            <a:r>
              <a:rPr lang="en-TW" sz="1400" dirty="0"/>
              <a:t>S&amp;P 500 中挑選五個熱門板塊中市值前五大的公司。</a:t>
            </a:r>
          </a:p>
          <a:p>
            <a:endParaRPr lang="en-TW" sz="500" dirty="0"/>
          </a:p>
          <a:p>
            <a:r>
              <a:rPr lang="en-TW" sz="1400" dirty="0"/>
              <a:t>Feature: One-day return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2F503-7B0E-867B-DE7D-C3CA5FCE92E5}"/>
              </a:ext>
            </a:extLst>
          </p:cNvPr>
          <p:cNvSpPr txBox="1"/>
          <p:nvPr/>
        </p:nvSpPr>
        <p:spPr>
          <a:xfrm>
            <a:off x="504000" y="2312915"/>
            <a:ext cx="133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Base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FAB068-4CDD-B8E5-BD3B-FD3BC4969F70}"/>
              </a:ext>
            </a:extLst>
          </p:cNvPr>
          <p:cNvSpPr txBox="1"/>
          <p:nvPr/>
        </p:nvSpPr>
        <p:spPr>
          <a:xfrm>
            <a:off x="429572" y="4008476"/>
            <a:ext cx="186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Prediction Model</a:t>
            </a:r>
          </a:p>
          <a:p>
            <a:pPr algn="ctr"/>
            <a:r>
              <a:rPr lang="en-TW" dirty="0"/>
              <a:t>(Fine-Tunning)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B492BDC-DCE8-5FA8-DDCF-97FFD890E72D}"/>
              </a:ext>
            </a:extLst>
          </p:cNvPr>
          <p:cNvSpPr/>
          <p:nvPr/>
        </p:nvSpPr>
        <p:spPr>
          <a:xfrm>
            <a:off x="2498651" y="3874441"/>
            <a:ext cx="9082580" cy="914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COI、CI、CI+CS 、CI+SF 、SI+HMC 、CI + Random Company</a:t>
            </a:r>
            <a:endParaRPr lang="en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2688265" y="320521"/>
            <a:ext cx="681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solidFill>
                  <a:srgbClr val="C00000"/>
                </a:solidFill>
              </a:rPr>
              <a:t>DTRSI: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Flow Chart</a:t>
            </a:r>
            <a:r>
              <a:rPr lang="en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869EDEE-584B-CBE4-75A3-39EC40D29C88}"/>
              </a:ext>
            </a:extLst>
          </p:cNvPr>
          <p:cNvSpPr/>
          <p:nvPr/>
        </p:nvSpPr>
        <p:spPr>
          <a:xfrm>
            <a:off x="786809" y="2153108"/>
            <a:ext cx="2158410" cy="10898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TW" dirty="0">
                <a:solidFill>
                  <a:schemeClr val="tx1"/>
                </a:solidFill>
              </a:rPr>
              <a:t>&lt;50 stocks&gt;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2C8B8ED-8DF0-F9D6-FD5D-F070953EAF5D}"/>
              </a:ext>
            </a:extLst>
          </p:cNvPr>
          <p:cNvSpPr/>
          <p:nvPr/>
        </p:nvSpPr>
        <p:spPr>
          <a:xfrm>
            <a:off x="3561906" y="2153108"/>
            <a:ext cx="2158409" cy="10898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Source Data Preparation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F37A362-9443-8AF5-F886-3A576F0B29A1}"/>
              </a:ext>
            </a:extLst>
          </p:cNvPr>
          <p:cNvSpPr/>
          <p:nvPr/>
        </p:nvSpPr>
        <p:spPr>
          <a:xfrm>
            <a:off x="6337002" y="2153108"/>
            <a:ext cx="2158409" cy="10898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Base Model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2824FC-F4C1-C002-53C6-65CBEB41534D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>
            <a:off x="2945219" y="2698018"/>
            <a:ext cx="616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E762B9A-670B-C4AC-9442-B37346053779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5720315" y="2698018"/>
            <a:ext cx="616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6F69714-87B8-9DF4-513A-7758F617871B}"/>
              </a:ext>
            </a:extLst>
          </p:cNvPr>
          <p:cNvSpPr/>
          <p:nvPr/>
        </p:nvSpPr>
        <p:spPr>
          <a:xfrm>
            <a:off x="792127" y="4330103"/>
            <a:ext cx="2158410" cy="10898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TW" dirty="0">
                <a:solidFill>
                  <a:schemeClr val="tx1"/>
                </a:solidFill>
              </a:rPr>
              <a:t>&lt;COI stocks&gt;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73347CB-727F-68A6-2E6C-19CE0632E6D7}"/>
              </a:ext>
            </a:extLst>
          </p:cNvPr>
          <p:cNvSpPr/>
          <p:nvPr/>
        </p:nvSpPr>
        <p:spPr>
          <a:xfrm>
            <a:off x="3567224" y="4330103"/>
            <a:ext cx="2158409" cy="10898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Target Data Preparation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B5D1C8C-C5F0-294F-A558-E6A28ABCB813}"/>
              </a:ext>
            </a:extLst>
          </p:cNvPr>
          <p:cNvSpPr/>
          <p:nvPr/>
        </p:nvSpPr>
        <p:spPr>
          <a:xfrm>
            <a:off x="6342320" y="4330103"/>
            <a:ext cx="2158409" cy="10898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Prediction Model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F09F0C-26F4-C0AB-2152-9090AB8CCA4D}"/>
              </a:ext>
            </a:extLst>
          </p:cNvPr>
          <p:cNvCxnSpPr>
            <a:cxnSpLocks/>
            <a:stCxn id="84" idx="6"/>
            <a:endCxn id="85" idx="1"/>
          </p:cNvCxnSpPr>
          <p:nvPr/>
        </p:nvCxnSpPr>
        <p:spPr>
          <a:xfrm>
            <a:off x="2950537" y="4875013"/>
            <a:ext cx="616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738618-7D8B-5D2F-002D-3381C7CBA3A1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5725633" y="4875013"/>
            <a:ext cx="616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DBE269-AF22-195C-5C84-16E8D401D010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7416207" y="3242928"/>
            <a:ext cx="5318" cy="10871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6E03A7-0864-BD3C-08BA-F38786A355A8}"/>
              </a:ext>
            </a:extLst>
          </p:cNvPr>
          <p:cNvSpPr txBox="1"/>
          <p:nvPr/>
        </p:nvSpPr>
        <p:spPr>
          <a:xfrm>
            <a:off x="5353525" y="3627666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Parameter</a:t>
            </a:r>
            <a:r>
              <a:rPr lang="en-TW" dirty="0"/>
              <a:t> </a:t>
            </a:r>
            <a:r>
              <a:rPr lang="en-TW" dirty="0">
                <a:solidFill>
                  <a:srgbClr val="C00000"/>
                </a:solidFill>
              </a:rPr>
              <a:t>Transfer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F7CF4A-A0A4-5F9D-A99C-1C241E0C68B4}"/>
              </a:ext>
            </a:extLst>
          </p:cNvPr>
          <p:cNvSpPr/>
          <p:nvPr/>
        </p:nvSpPr>
        <p:spPr>
          <a:xfrm>
            <a:off x="659218" y="2032222"/>
            <a:ext cx="7974419" cy="1331591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95F999-635F-D71E-878E-37EDA93E2F0B}"/>
              </a:ext>
            </a:extLst>
          </p:cNvPr>
          <p:cNvSpPr/>
          <p:nvPr/>
        </p:nvSpPr>
        <p:spPr>
          <a:xfrm>
            <a:off x="659218" y="4209217"/>
            <a:ext cx="7974419" cy="1331591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69D6AE0-194C-38F6-29F1-46967413E8CE}"/>
              </a:ext>
            </a:extLst>
          </p:cNvPr>
          <p:cNvSpPr/>
          <p:nvPr/>
        </p:nvSpPr>
        <p:spPr>
          <a:xfrm>
            <a:off x="9250324" y="4330103"/>
            <a:ext cx="2636871" cy="108982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Predicted COI stocks price movement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D0AA39-6985-44A9-E547-F6086999BC96}"/>
              </a:ext>
            </a:extLst>
          </p:cNvPr>
          <p:cNvCxnSpPr>
            <a:cxnSpLocks/>
            <a:stCxn id="86" idx="3"/>
            <a:endCxn id="98" idx="1"/>
          </p:cNvCxnSpPr>
          <p:nvPr/>
        </p:nvCxnSpPr>
        <p:spPr>
          <a:xfrm>
            <a:off x="8500729" y="4875013"/>
            <a:ext cx="7495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9D3EE58-0B1E-5819-2263-FA931D9F1FE4}"/>
              </a:ext>
            </a:extLst>
          </p:cNvPr>
          <p:cNvSpPr txBox="1"/>
          <p:nvPr/>
        </p:nvSpPr>
        <p:spPr>
          <a:xfrm>
            <a:off x="3966887" y="170458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Base Model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34C96-E5E6-6D72-68D1-D068E40F8D92}"/>
              </a:ext>
            </a:extLst>
          </p:cNvPr>
          <p:cNvSpPr txBox="1"/>
          <p:nvPr/>
        </p:nvSpPr>
        <p:spPr>
          <a:xfrm>
            <a:off x="3707489" y="5510156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6582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2688265" y="320521"/>
            <a:ext cx="681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solidFill>
                  <a:srgbClr val="C00000"/>
                </a:solidFill>
              </a:rPr>
              <a:t>DTRSI: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Result</a:t>
            </a:r>
            <a:endParaRPr lang="en-TW" sz="28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2294AEC-0D03-F88E-7340-CFB2D626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89" y="1510533"/>
            <a:ext cx="8910422" cy="40070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460C57-6180-178B-DE9E-988C24397AAA}"/>
              </a:ext>
            </a:extLst>
          </p:cNvPr>
          <p:cNvSpPr/>
          <p:nvPr/>
        </p:nvSpPr>
        <p:spPr>
          <a:xfrm>
            <a:off x="7102547" y="5056069"/>
            <a:ext cx="712382" cy="2977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9DD5B-F73C-856A-EB4F-3D7765F1E365}"/>
              </a:ext>
            </a:extLst>
          </p:cNvPr>
          <p:cNvSpPr/>
          <p:nvPr/>
        </p:nvSpPr>
        <p:spPr>
          <a:xfrm>
            <a:off x="5266655" y="3845654"/>
            <a:ext cx="733647" cy="2977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6614D-9B97-7161-24C9-2761634A53B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836194" y="5198966"/>
            <a:ext cx="435936" cy="513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ECABE8-22F6-7EC6-5327-938C79CD8ADE}"/>
              </a:ext>
            </a:extLst>
          </p:cNvPr>
          <p:cNvSpPr txBox="1"/>
          <p:nvPr/>
        </p:nvSpPr>
        <p:spPr>
          <a:xfrm>
            <a:off x="8272130" y="5527310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Highest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B5B7E-8627-6B42-AED6-E0B5EC66BC0D}"/>
              </a:ext>
            </a:extLst>
          </p:cNvPr>
          <p:cNvSpPr/>
          <p:nvPr/>
        </p:nvSpPr>
        <p:spPr>
          <a:xfrm>
            <a:off x="4435376" y="5050106"/>
            <a:ext cx="733647" cy="2977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32F0C6-34F4-36F7-FF36-C09A8935F4FA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4123175" y="5198966"/>
            <a:ext cx="312201" cy="5032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E87152-95DA-2010-5021-4600F72668AD}"/>
              </a:ext>
            </a:extLst>
          </p:cNvPr>
          <p:cNvSpPr txBox="1"/>
          <p:nvPr/>
        </p:nvSpPr>
        <p:spPr>
          <a:xfrm>
            <a:off x="3173620" y="5517586"/>
            <a:ext cx="9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Lowest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D5E323-A9F1-694A-7303-6D8946DB2E93}"/>
              </a:ext>
            </a:extLst>
          </p:cNvPr>
          <p:cNvSpPr/>
          <p:nvPr/>
        </p:nvSpPr>
        <p:spPr>
          <a:xfrm>
            <a:off x="6135785" y="5050106"/>
            <a:ext cx="733647" cy="2977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7B2873-BBAA-EC6B-8C36-E9B11DF2CF34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6502609" y="5347825"/>
            <a:ext cx="135950" cy="364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44BAC8-1C01-5841-EAA3-77EFB7F176DA}"/>
              </a:ext>
            </a:extLst>
          </p:cNvPr>
          <p:cNvSpPr txBox="1"/>
          <p:nvPr/>
        </p:nvSpPr>
        <p:spPr>
          <a:xfrm>
            <a:off x="5440923" y="5711976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SF is greater than CS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76BCA4-BD49-3914-05DE-A0049D54BC27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6638559" y="5353788"/>
            <a:ext cx="820179" cy="358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D3395-B901-1678-8AEA-C896071BDD4C}"/>
              </a:ext>
            </a:extLst>
          </p:cNvPr>
          <p:cNvSpPr txBox="1"/>
          <p:nvPr/>
        </p:nvSpPr>
        <p:spPr>
          <a:xfrm>
            <a:off x="2688265" y="320521"/>
            <a:ext cx="681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solidFill>
                  <a:srgbClr val="C00000"/>
                </a:solidFill>
              </a:rPr>
              <a:t>DTRSI: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Result</a:t>
            </a:r>
            <a:endParaRPr lang="en-TW" sz="28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FBBD-F502-2E2B-5B48-517B639167B4}"/>
              </a:ext>
            </a:extLst>
          </p:cNvPr>
          <p:cNvCxnSpPr>
            <a:cxnSpLocks/>
          </p:cNvCxnSpPr>
          <p:nvPr/>
        </p:nvCxnSpPr>
        <p:spPr>
          <a:xfrm>
            <a:off x="504000" y="1073888"/>
            <a:ext cx="11185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8AF0DD84-7474-E9CA-ED48-FA9969C4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36" y="1584738"/>
            <a:ext cx="9250928" cy="40611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7F34D9-68D7-C06B-DE1F-499291D71464}"/>
              </a:ext>
            </a:extLst>
          </p:cNvPr>
          <p:cNvSpPr/>
          <p:nvPr/>
        </p:nvSpPr>
        <p:spPr>
          <a:xfrm>
            <a:off x="4578783" y="5168385"/>
            <a:ext cx="712382" cy="2977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3E9F22-A58D-5231-815E-5B5839B20902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4934974" y="5466104"/>
            <a:ext cx="686248" cy="425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E0FC8-2946-4984-74E8-9DA251584CAE}"/>
              </a:ext>
            </a:extLst>
          </p:cNvPr>
          <p:cNvSpPr txBox="1"/>
          <p:nvPr/>
        </p:nvSpPr>
        <p:spPr>
          <a:xfrm>
            <a:off x="5621222" y="5707091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val="117984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202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羅永能</dc:creator>
  <cp:lastModifiedBy>羅永能</cp:lastModifiedBy>
  <cp:revision>1</cp:revision>
  <dcterms:created xsi:type="dcterms:W3CDTF">2024-05-29T14:45:07Z</dcterms:created>
  <dcterms:modified xsi:type="dcterms:W3CDTF">2024-05-29T20:33:35Z</dcterms:modified>
</cp:coreProperties>
</file>