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8" r:id="rId2"/>
    <p:sldId id="288" r:id="rId3"/>
    <p:sldId id="289" r:id="rId4"/>
    <p:sldId id="290" r:id="rId5"/>
    <p:sldId id="291" r:id="rId6"/>
    <p:sldId id="292" r:id="rId7"/>
  </p:sldIdLst>
  <p:sldSz cx="9144000" cy="5143500" type="screen16x9"/>
  <p:notesSz cx="6858000" cy="9144000"/>
  <p:embeddedFontLst>
    <p:embeddedFont>
      <p:font typeface="Cambria Math" panose="02040503050406030204" pitchFamily="18" charset="0"/>
      <p:regular r:id="rId9"/>
    </p:embeddedFont>
    <p:embeddedFont>
      <p:font typeface="Fira Sans" panose="020B0503050000020004" pitchFamily="34" charset="0"/>
      <p:regular r:id="rId10"/>
      <p:bold r:id="rId11"/>
      <p:italic r:id="rId12"/>
      <p:boldItalic r:id="rId13"/>
    </p:embeddedFont>
    <p:embeddedFont>
      <p:font typeface="Fira Sans Extra Condensed"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2C6"/>
    <a:srgbClr val="D9D9D9"/>
    <a:srgbClr val="888888"/>
    <a:srgbClr val="E7F1FF"/>
    <a:srgbClr val="E4FFFF"/>
    <a:srgbClr val="4AA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7A7EF7-1A5F-47FC-8769-BE67C1BB39A7}">
  <a:tblStyle styleId="{237A7EF7-1A5F-47FC-8769-BE67C1BB39A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6BA997-D3C3-4705-BD6B-607A0960E18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2bbc0e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2bbc0e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2bbc0e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2bbc0e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15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2bbc0e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2bbc0e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957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2bbc0e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2bbc0e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211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2bbc0e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2bbc0e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65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2bbc0e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2bbc0e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924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TW" sz="2000" dirty="0">
                <a:solidFill>
                  <a:srgbClr val="1542C6"/>
                </a:solidFill>
              </a:rPr>
              <a:t>時間卷積網路（Temporal Convolution Network, TCN）</a:t>
            </a:r>
            <a:endParaRPr sz="2000" dirty="0">
              <a:solidFill>
                <a:srgbClr val="1542C6"/>
              </a:solidFill>
            </a:endParaRPr>
          </a:p>
        </p:txBody>
      </p:sp>
      <p:sp>
        <p:nvSpPr>
          <p:cNvPr id="167" name="Google Shape;167;p17"/>
          <p:cNvSpPr/>
          <p:nvPr/>
        </p:nvSpPr>
        <p:spPr>
          <a:xfrm>
            <a:off x="5012037" y="1519651"/>
            <a:ext cx="3140743" cy="339250"/>
          </a:xfrm>
          <a:prstGeom prst="roundRect">
            <a:avLst>
              <a:gd name="adj" fmla="val 10018"/>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TW" sz="1600" b="1" dirty="0">
                <a:latin typeface="Fira Sans Extra Condensed"/>
                <a:ea typeface="Fira Sans Extra Condensed"/>
                <a:cs typeface="Fira Sans Extra Condensed"/>
                <a:sym typeface="Fira Sans Extra Condensed"/>
              </a:rPr>
              <a:t>因果卷積（Causual Convolutions）</a:t>
            </a:r>
            <a:endParaRPr sz="1600" b="1" dirty="0">
              <a:latin typeface="Fira Sans Extra Condensed"/>
              <a:ea typeface="Fira Sans Extra Condensed"/>
              <a:cs typeface="Fira Sans Extra Condensed"/>
              <a:sym typeface="Fira Sans Extra Condensed"/>
            </a:endParaRPr>
          </a:p>
        </p:txBody>
      </p:sp>
      <p:cxnSp>
        <p:nvCxnSpPr>
          <p:cNvPr id="198" name="Google Shape;198;p17"/>
          <p:cNvCxnSpPr>
            <a:cxnSpLocks/>
            <a:stCxn id="267" idx="3"/>
            <a:endCxn id="167" idx="1"/>
          </p:cNvCxnSpPr>
          <p:nvPr/>
        </p:nvCxnSpPr>
        <p:spPr>
          <a:xfrm flipV="1">
            <a:off x="4336849" y="1689276"/>
            <a:ext cx="675188" cy="84022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 name="Straight Connector 1">
            <a:extLst>
              <a:ext uri="{FF2B5EF4-FFF2-40B4-BE49-F238E27FC236}">
                <a16:creationId xmlns:a16="http://schemas.microsoft.com/office/drawing/2014/main" id="{C3D498F8-10F2-9DEE-0E6F-DA0D14D325B6}"/>
              </a:ext>
            </a:extLst>
          </p:cNvPr>
          <p:cNvCxnSpPr>
            <a:cxnSpLocks/>
          </p:cNvCxnSpPr>
          <p:nvPr/>
        </p:nvCxnSpPr>
        <p:spPr>
          <a:xfrm>
            <a:off x="312699" y="931066"/>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0" name="Google Shape;198;p17">
            <a:extLst>
              <a:ext uri="{FF2B5EF4-FFF2-40B4-BE49-F238E27FC236}">
                <a16:creationId xmlns:a16="http://schemas.microsoft.com/office/drawing/2014/main" id="{64D033E7-524A-BDFD-F5A9-4BAEA9538639}"/>
              </a:ext>
            </a:extLst>
          </p:cNvPr>
          <p:cNvCxnSpPr>
            <a:cxnSpLocks/>
            <a:stCxn id="153" idx="1"/>
            <a:endCxn id="267" idx="3"/>
          </p:cNvCxnSpPr>
          <p:nvPr/>
        </p:nvCxnSpPr>
        <p:spPr>
          <a:xfrm rot="10800000">
            <a:off x="4336849" y="2529506"/>
            <a:ext cx="675188" cy="1"/>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53" name="Google Shape;167;p17">
            <a:extLst>
              <a:ext uri="{FF2B5EF4-FFF2-40B4-BE49-F238E27FC236}">
                <a16:creationId xmlns:a16="http://schemas.microsoft.com/office/drawing/2014/main" id="{A5C3F4AF-DC20-386F-B1BB-1457A54D7B15}"/>
              </a:ext>
            </a:extLst>
          </p:cNvPr>
          <p:cNvSpPr/>
          <p:nvPr/>
        </p:nvSpPr>
        <p:spPr>
          <a:xfrm>
            <a:off x="5012037" y="2359881"/>
            <a:ext cx="3140743" cy="339249"/>
          </a:xfrm>
          <a:prstGeom prst="roundRect">
            <a:avLst>
              <a:gd name="adj" fmla="val 10018"/>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TW" sz="1600" b="1" dirty="0">
                <a:latin typeface="Fira Sans Extra Condensed"/>
                <a:ea typeface="Fira Sans Extra Condensed"/>
                <a:cs typeface="Fira Sans Extra Condensed"/>
                <a:sym typeface="Fira Sans Extra Condensed"/>
              </a:rPr>
              <a:t>擴張卷積（ Dilated Convolutions</a:t>
            </a:r>
            <a:r>
              <a:rPr lang="en-TW" sz="1800" b="1" dirty="0">
                <a:latin typeface="Fira Sans Extra Condensed"/>
                <a:ea typeface="Fira Sans Extra Condensed"/>
                <a:cs typeface="Fira Sans Extra Condensed"/>
                <a:sym typeface="Fira Sans Extra Condensed"/>
              </a:rPr>
              <a:t>）</a:t>
            </a:r>
            <a:endParaRPr sz="1800" b="1" dirty="0">
              <a:latin typeface="Fira Sans Extra Condensed"/>
              <a:ea typeface="Fira Sans Extra Condensed"/>
              <a:cs typeface="Fira Sans Extra Condensed"/>
              <a:sym typeface="Fira Sans Extra Condensed"/>
            </a:endParaRPr>
          </a:p>
        </p:txBody>
      </p:sp>
      <p:sp>
        <p:nvSpPr>
          <p:cNvPr id="267" name="Google Shape;167;p17">
            <a:extLst>
              <a:ext uri="{FF2B5EF4-FFF2-40B4-BE49-F238E27FC236}">
                <a16:creationId xmlns:a16="http://schemas.microsoft.com/office/drawing/2014/main" id="{EB66444B-EBE5-0BE0-5CCF-DC4D5A55A124}"/>
              </a:ext>
            </a:extLst>
          </p:cNvPr>
          <p:cNvSpPr/>
          <p:nvPr/>
        </p:nvSpPr>
        <p:spPr>
          <a:xfrm>
            <a:off x="1609551" y="2188051"/>
            <a:ext cx="2727298" cy="682907"/>
          </a:xfrm>
          <a:prstGeom prst="roundRect">
            <a:avLst>
              <a:gd name="adj" fmla="val 10018"/>
            </a:avLst>
          </a:prstGeom>
          <a:solidFill>
            <a:srgbClr val="1542C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TW" sz="1600" b="1" dirty="0">
                <a:solidFill>
                  <a:schemeClr val="bg1"/>
                </a:solidFill>
                <a:latin typeface="Fira Sans Extra Condensed"/>
                <a:ea typeface="Fira Sans Extra Condensed"/>
                <a:cs typeface="Fira Sans Extra Condensed"/>
                <a:sym typeface="Fira Sans Extra Condensed"/>
              </a:rPr>
              <a:t>時序卷積網路</a:t>
            </a:r>
          </a:p>
          <a:p>
            <a:pPr marL="0" lvl="0" indent="0" algn="ctr" rtl="0">
              <a:spcBef>
                <a:spcPts val="0"/>
              </a:spcBef>
              <a:spcAft>
                <a:spcPts val="0"/>
              </a:spcAft>
              <a:buNone/>
            </a:pPr>
            <a:r>
              <a:rPr lang="en-TW" sz="1200" dirty="0">
                <a:solidFill>
                  <a:schemeClr val="bg1"/>
                </a:solidFill>
              </a:rPr>
              <a:t>Temporal Convolution Network, TCN</a:t>
            </a:r>
            <a:endParaRPr sz="1200" b="1" dirty="0">
              <a:solidFill>
                <a:schemeClr val="bg1"/>
              </a:solidFill>
              <a:latin typeface="Fira Sans Extra Condensed"/>
              <a:ea typeface="Fira Sans Extra Condensed"/>
              <a:cs typeface="Fira Sans Extra Condensed"/>
              <a:sym typeface="Fira Sans Extra Condensed"/>
            </a:endParaRPr>
          </a:p>
        </p:txBody>
      </p:sp>
      <p:sp>
        <p:nvSpPr>
          <p:cNvPr id="280" name="TextBox 279">
            <a:extLst>
              <a:ext uri="{FF2B5EF4-FFF2-40B4-BE49-F238E27FC236}">
                <a16:creationId xmlns:a16="http://schemas.microsoft.com/office/drawing/2014/main" id="{6431D1EB-C07E-3256-33FB-979BE53D42F6}"/>
              </a:ext>
            </a:extLst>
          </p:cNvPr>
          <p:cNvSpPr txBox="1"/>
          <p:nvPr/>
        </p:nvSpPr>
        <p:spPr>
          <a:xfrm>
            <a:off x="312700" y="4448912"/>
            <a:ext cx="8518597" cy="276999"/>
          </a:xfrm>
          <a:prstGeom prst="rect">
            <a:avLst/>
          </a:prstGeom>
          <a:noFill/>
        </p:spPr>
        <p:txBody>
          <a:bodyPr wrap="square" rtlCol="0">
            <a:spAutoFit/>
          </a:bodyPr>
          <a:lstStyle/>
          <a:p>
            <a:pPr algn="ctr"/>
            <a:r>
              <a:rPr lang="zh-TW" altLang="en-US" sz="1200" b="1" i="0" u="none" strike="noStrike" dirty="0">
                <a:solidFill>
                  <a:srgbClr val="000000"/>
                </a:solidFill>
                <a:effectLst/>
              </a:rPr>
              <a:t>時間卷積網絡具有強大的建模長期依賴性能力和更少的參數量，已被廣泛應用於語音識別、動作檢測、時間序列分類等領域。</a:t>
            </a:r>
          </a:p>
        </p:txBody>
      </p:sp>
      <p:sp>
        <p:nvSpPr>
          <p:cNvPr id="315" name="Google Shape;167;p17">
            <a:extLst>
              <a:ext uri="{FF2B5EF4-FFF2-40B4-BE49-F238E27FC236}">
                <a16:creationId xmlns:a16="http://schemas.microsoft.com/office/drawing/2014/main" id="{22BDF9AE-8605-BAE6-5581-97DFAA64F759}"/>
              </a:ext>
            </a:extLst>
          </p:cNvPr>
          <p:cNvSpPr/>
          <p:nvPr/>
        </p:nvSpPr>
        <p:spPr>
          <a:xfrm>
            <a:off x="5012037" y="3206011"/>
            <a:ext cx="3140743" cy="339249"/>
          </a:xfrm>
          <a:prstGeom prst="roundRect">
            <a:avLst>
              <a:gd name="adj" fmla="val 10018"/>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TW" sz="1600" b="1" dirty="0">
                <a:latin typeface="Fira Sans Extra Condensed"/>
                <a:ea typeface="Fira Sans Extra Condensed"/>
                <a:cs typeface="Fira Sans Extra Condensed"/>
                <a:sym typeface="Fira Sans Extra Condensed"/>
              </a:rPr>
              <a:t>殘差連接（Residual Connections）</a:t>
            </a:r>
          </a:p>
        </p:txBody>
      </p:sp>
      <p:cxnSp>
        <p:nvCxnSpPr>
          <p:cNvPr id="316" name="Google Shape;198;p17">
            <a:extLst>
              <a:ext uri="{FF2B5EF4-FFF2-40B4-BE49-F238E27FC236}">
                <a16:creationId xmlns:a16="http://schemas.microsoft.com/office/drawing/2014/main" id="{DD77CE73-9D96-1A58-1934-504F801069DC}"/>
              </a:ext>
            </a:extLst>
          </p:cNvPr>
          <p:cNvCxnSpPr>
            <a:cxnSpLocks/>
            <a:stCxn id="315" idx="1"/>
            <a:endCxn id="267" idx="3"/>
          </p:cNvCxnSpPr>
          <p:nvPr/>
        </p:nvCxnSpPr>
        <p:spPr>
          <a:xfrm rot="10800000">
            <a:off x="4336849" y="2529506"/>
            <a:ext cx="675188" cy="846131"/>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61" name="Google Shape;198;p17">
            <a:extLst>
              <a:ext uri="{FF2B5EF4-FFF2-40B4-BE49-F238E27FC236}">
                <a16:creationId xmlns:a16="http://schemas.microsoft.com/office/drawing/2014/main" id="{2123048A-090A-113B-23BE-12FAD29227D5}"/>
              </a:ext>
            </a:extLst>
          </p:cNvPr>
          <p:cNvCxnSpPr>
            <a:cxnSpLocks/>
            <a:stCxn id="167" idx="3"/>
            <a:endCxn id="364" idx="3"/>
          </p:cNvCxnSpPr>
          <p:nvPr/>
        </p:nvCxnSpPr>
        <p:spPr>
          <a:xfrm flipH="1">
            <a:off x="4723075" y="1689276"/>
            <a:ext cx="3429705" cy="2263009"/>
          </a:xfrm>
          <a:prstGeom prst="bentConnector3">
            <a:avLst>
              <a:gd name="adj1" fmla="val -11765"/>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64" name="Google Shape;167;p17">
            <a:extLst>
              <a:ext uri="{FF2B5EF4-FFF2-40B4-BE49-F238E27FC236}">
                <a16:creationId xmlns:a16="http://schemas.microsoft.com/office/drawing/2014/main" id="{CE71FC95-FBBE-3E50-414C-69F58733B457}"/>
              </a:ext>
            </a:extLst>
          </p:cNvPr>
          <p:cNvSpPr/>
          <p:nvPr/>
        </p:nvSpPr>
        <p:spPr>
          <a:xfrm>
            <a:off x="1464915" y="3782660"/>
            <a:ext cx="3258160" cy="339250"/>
          </a:xfrm>
          <a:prstGeom prst="roundRect">
            <a:avLst>
              <a:gd name="adj" fmla="val 10018"/>
            </a:avLst>
          </a:prstGeom>
          <a:solidFill>
            <a:schemeClr val="bg1">
              <a:alpha val="12549"/>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TW" sz="1000" dirty="0">
                <a:latin typeface="Fira Sans" panose="020B0503050000020004" pitchFamily="34" charset="0"/>
                <a:ea typeface="Fira Sans Extra Condensed"/>
                <a:cs typeface="Fira Sans Extra Condensed"/>
                <a:sym typeface="Fira Sans Extra Condensed"/>
              </a:rPr>
              <a:t>皆為一維全連接卷積層</a:t>
            </a:r>
            <a:r>
              <a:rPr lang="en-US" sz="1000" b="0" i="0" u="none" strike="noStrike" dirty="0">
                <a:solidFill>
                  <a:srgbClr val="242424"/>
                </a:solidFill>
                <a:effectLst/>
                <a:latin typeface="Fira Sans" panose="020B0503050000020004" pitchFamily="34" charset="0"/>
              </a:rPr>
              <a:t>（Fully Convolution Network）</a:t>
            </a:r>
            <a:endParaRPr sz="1000" dirty="0">
              <a:latin typeface="Fira Sans" panose="020B0503050000020004" pitchFamily="34" charset="0"/>
              <a:ea typeface="Fira Sans Extra Condensed"/>
              <a:cs typeface="Fira Sans Extra Condensed"/>
              <a:sym typeface="Fira Sans Extra Condensed"/>
            </a:endParaRPr>
          </a:p>
        </p:txBody>
      </p:sp>
      <p:cxnSp>
        <p:nvCxnSpPr>
          <p:cNvPr id="372" name="Straight Connector 371">
            <a:extLst>
              <a:ext uri="{FF2B5EF4-FFF2-40B4-BE49-F238E27FC236}">
                <a16:creationId xmlns:a16="http://schemas.microsoft.com/office/drawing/2014/main" id="{AEFE6D34-B98C-5627-B9AE-FAEE63B99A8F}"/>
              </a:ext>
            </a:extLst>
          </p:cNvPr>
          <p:cNvCxnSpPr>
            <a:cxnSpLocks/>
            <a:stCxn id="153" idx="3"/>
          </p:cNvCxnSpPr>
          <p:nvPr/>
        </p:nvCxnSpPr>
        <p:spPr>
          <a:xfrm>
            <a:off x="8152780" y="2529506"/>
            <a:ext cx="40457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4" name="Straight Connector 373">
            <a:extLst>
              <a:ext uri="{FF2B5EF4-FFF2-40B4-BE49-F238E27FC236}">
                <a16:creationId xmlns:a16="http://schemas.microsoft.com/office/drawing/2014/main" id="{93EA8371-B74C-D1FA-26BA-99F0E7DB73EC}"/>
              </a:ext>
            </a:extLst>
          </p:cNvPr>
          <p:cNvCxnSpPr>
            <a:cxnSpLocks/>
            <a:stCxn id="315" idx="3"/>
          </p:cNvCxnSpPr>
          <p:nvPr/>
        </p:nvCxnSpPr>
        <p:spPr>
          <a:xfrm>
            <a:off x="8152780" y="3375636"/>
            <a:ext cx="40457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7" name="TextBox 416">
            <a:extLst>
              <a:ext uri="{FF2B5EF4-FFF2-40B4-BE49-F238E27FC236}">
                <a16:creationId xmlns:a16="http://schemas.microsoft.com/office/drawing/2014/main" id="{C3DC2127-1F37-4462-D43C-AE1FB6A48C98}"/>
              </a:ext>
            </a:extLst>
          </p:cNvPr>
          <p:cNvSpPr txBox="1"/>
          <p:nvPr/>
        </p:nvSpPr>
        <p:spPr>
          <a:xfrm>
            <a:off x="596349" y="2303056"/>
            <a:ext cx="415498" cy="923330"/>
          </a:xfrm>
          <a:prstGeom prst="rect">
            <a:avLst/>
          </a:prstGeom>
          <a:noFill/>
        </p:spPr>
        <p:txBody>
          <a:bodyPr wrap="none" rtlCol="0">
            <a:spAutoFit/>
          </a:bodyPr>
          <a:lstStyle/>
          <a:p>
            <a:r>
              <a:rPr lang="en-TW" sz="1800" b="1" dirty="0"/>
              <a:t>架</a:t>
            </a:r>
          </a:p>
          <a:p>
            <a:endParaRPr lang="en-TW" sz="1800" b="1" dirty="0"/>
          </a:p>
          <a:p>
            <a:r>
              <a:rPr lang="en-TW" sz="1800" b="1" dirty="0"/>
              <a:t>構</a:t>
            </a:r>
          </a:p>
        </p:txBody>
      </p:sp>
      <p:cxnSp>
        <p:nvCxnSpPr>
          <p:cNvPr id="418" name="Straight Connector 417">
            <a:extLst>
              <a:ext uri="{FF2B5EF4-FFF2-40B4-BE49-F238E27FC236}">
                <a16:creationId xmlns:a16="http://schemas.microsoft.com/office/drawing/2014/main" id="{423059A7-C852-2D9E-4AB4-5CCC9DF49B1C}"/>
              </a:ext>
            </a:extLst>
          </p:cNvPr>
          <p:cNvCxnSpPr>
            <a:cxnSpLocks/>
          </p:cNvCxnSpPr>
          <p:nvPr/>
        </p:nvCxnSpPr>
        <p:spPr>
          <a:xfrm>
            <a:off x="1089330" y="1447137"/>
            <a:ext cx="0" cy="261597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2699" y="411475"/>
            <a:ext cx="851860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b="1" dirty="0">
                <a:solidFill>
                  <a:srgbClr val="1542C6"/>
                </a:solidFill>
                <a:latin typeface="Fira Sans Extra Condensed"/>
                <a:ea typeface="Fira Sans Extra Condensed"/>
                <a:cs typeface="Fira Sans Extra Condensed"/>
                <a:sym typeface="Fira Sans Extra Condensed"/>
              </a:rPr>
              <a:t>因果卷積（</a:t>
            </a:r>
            <a:r>
              <a:rPr lang="en-US" sz="2000" b="1" dirty="0" err="1">
                <a:solidFill>
                  <a:srgbClr val="1542C6"/>
                </a:solidFill>
                <a:latin typeface="Fira Sans Extra Condensed"/>
                <a:ea typeface="Fira Sans Extra Condensed"/>
                <a:cs typeface="Fira Sans Extra Condensed"/>
                <a:sym typeface="Fira Sans Extra Condensed"/>
              </a:rPr>
              <a:t>Causual</a:t>
            </a:r>
            <a:r>
              <a:rPr lang="en-US" sz="2000" b="1" dirty="0">
                <a:solidFill>
                  <a:srgbClr val="1542C6"/>
                </a:solidFill>
                <a:latin typeface="Fira Sans Extra Condensed"/>
                <a:ea typeface="Fira Sans Extra Condensed"/>
                <a:cs typeface="Fira Sans Extra Condensed"/>
                <a:sym typeface="Fira Sans Extra Condensed"/>
              </a:rPr>
              <a:t> Convolutions）</a:t>
            </a:r>
          </a:p>
        </p:txBody>
      </p:sp>
      <p:grpSp>
        <p:nvGrpSpPr>
          <p:cNvPr id="189" name="Google Shape;189;p17"/>
          <p:cNvGrpSpPr/>
          <p:nvPr/>
        </p:nvGrpSpPr>
        <p:grpSpPr>
          <a:xfrm>
            <a:off x="7786905" y="4020791"/>
            <a:ext cx="339306" cy="339253"/>
            <a:chOff x="2685825" y="840375"/>
            <a:chExt cx="481900" cy="481825"/>
          </a:xfrm>
        </p:grpSpPr>
        <p:sp>
          <p:nvSpPr>
            <p:cNvPr id="190" name="Google Shape;190;p17"/>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 name="Google Shape;191;p17"/>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2" name="Straight Connector 1">
            <a:extLst>
              <a:ext uri="{FF2B5EF4-FFF2-40B4-BE49-F238E27FC236}">
                <a16:creationId xmlns:a16="http://schemas.microsoft.com/office/drawing/2014/main" id="{C3D498F8-10F2-9DEE-0E6F-DA0D14D325B6}"/>
              </a:ext>
            </a:extLst>
          </p:cNvPr>
          <p:cNvCxnSpPr>
            <a:cxnSpLocks/>
          </p:cNvCxnSpPr>
          <p:nvPr/>
        </p:nvCxnSpPr>
        <p:spPr>
          <a:xfrm>
            <a:off x="312699" y="931066"/>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diagram of a network&#10;&#10;Description automatically generated">
            <a:extLst>
              <a:ext uri="{FF2B5EF4-FFF2-40B4-BE49-F238E27FC236}">
                <a16:creationId xmlns:a16="http://schemas.microsoft.com/office/drawing/2014/main" id="{94FE48BD-AED1-A2CA-442E-778191FB436B}"/>
              </a:ext>
            </a:extLst>
          </p:cNvPr>
          <p:cNvPicPr>
            <a:picLocks noChangeAspect="1"/>
          </p:cNvPicPr>
          <p:nvPr/>
        </p:nvPicPr>
        <p:blipFill rotWithShape="1">
          <a:blip r:embed="rId3"/>
          <a:srcRect l="56039"/>
          <a:stretch/>
        </p:blipFill>
        <p:spPr>
          <a:xfrm>
            <a:off x="312699" y="1667188"/>
            <a:ext cx="3863999" cy="3044520"/>
          </a:xfrm>
          <a:prstGeom prst="rect">
            <a:avLst/>
          </a:prstGeom>
          <a:ln>
            <a:solidFill>
              <a:schemeClr val="tx1"/>
            </a:solidFill>
          </a:ln>
        </p:spPr>
      </p:pic>
      <mc:AlternateContent xmlns:mc="http://schemas.openxmlformats.org/markup-compatibility/2006">
        <mc:Choice xmlns:a14="http://schemas.microsoft.com/office/drawing/2010/main" Requires="a14">
          <p:graphicFrame>
            <p:nvGraphicFramePr>
              <p:cNvPr id="21" name="Table 20">
                <a:extLst>
                  <a:ext uri="{FF2B5EF4-FFF2-40B4-BE49-F238E27FC236}">
                    <a16:creationId xmlns:a16="http://schemas.microsoft.com/office/drawing/2014/main" id="{7059D928-A198-522D-45D3-2E376A412B39}"/>
                  </a:ext>
                </a:extLst>
              </p:cNvPr>
              <p:cNvGraphicFramePr>
                <a:graphicFrameLocks noGrp="1"/>
              </p:cNvGraphicFramePr>
              <p:nvPr>
                <p:extLst>
                  <p:ext uri="{D42A27DB-BD31-4B8C-83A1-F6EECF244321}">
                    <p14:modId xmlns:p14="http://schemas.microsoft.com/office/powerpoint/2010/main" val="1289517946"/>
                  </p:ext>
                </p:extLst>
              </p:nvPr>
            </p:nvGraphicFramePr>
            <p:xfrm>
              <a:off x="4484535" y="1667188"/>
              <a:ext cx="4342842" cy="3044509"/>
            </p:xfrm>
            <a:graphic>
              <a:graphicData uri="http://schemas.openxmlformats.org/drawingml/2006/table">
                <a:tbl>
                  <a:tblPr firstRow="1" bandRow="1">
                    <a:tableStyleId>{237A7EF7-1A5F-47FC-8769-BE67C1BB39A7}</a:tableStyleId>
                  </a:tblPr>
                  <a:tblGrid>
                    <a:gridCol w="492982">
                      <a:extLst>
                        <a:ext uri="{9D8B030D-6E8A-4147-A177-3AD203B41FA5}">
                          <a16:colId xmlns:a16="http://schemas.microsoft.com/office/drawing/2014/main" val="1785300301"/>
                        </a:ext>
                      </a:extLst>
                    </a:gridCol>
                    <a:gridCol w="3849860">
                      <a:extLst>
                        <a:ext uri="{9D8B030D-6E8A-4147-A177-3AD203B41FA5}">
                          <a16:colId xmlns:a16="http://schemas.microsoft.com/office/drawing/2014/main" val="2986623994"/>
                        </a:ext>
                      </a:extLst>
                    </a:gridCol>
                  </a:tblGrid>
                  <a:tr h="1768677">
                    <a:tc>
                      <a:txBody>
                        <a:bodyPr/>
                        <a:lstStyle/>
                        <a:p>
                          <a:pPr algn="ctr"/>
                          <a:r>
                            <a:rPr lang="en-TW" b="1" dirty="0">
                              <a:solidFill>
                                <a:schemeClr val="tx1"/>
                              </a:solidFill>
                            </a:rPr>
                            <a:t>特</a:t>
                          </a:r>
                        </a:p>
                        <a:p>
                          <a:pPr algn="ctr"/>
                          <a:r>
                            <a:rPr lang="en-TW" b="1" dirty="0">
                              <a:solidFill>
                                <a:schemeClr val="tx1"/>
                              </a:solidFill>
                            </a:rPr>
                            <a:t>點</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85750" indent="-285750">
                            <a:buFont typeface="Arial" panose="020B0604020202020204" pitchFamily="34" charset="0"/>
                            <a:buChar char="•"/>
                          </a:pPr>
                          <a:r>
                            <a:rPr lang="zh-TW" altLang="en-US" sz="1200" b="1" i="0" u="none" strike="noStrike" dirty="0">
                              <a:solidFill>
                                <a:srgbClr val="1542C6"/>
                              </a:solidFill>
                              <a:effectLst/>
                              <a:latin typeface="Fira Sans" panose="020B0503050000020004" pitchFamily="34" charset="0"/>
                            </a:rPr>
                            <a:t>只考慮過去的資料</a:t>
                          </a:r>
                          <a:r>
                            <a:rPr lang="zh-TW" altLang="en-US" sz="1200" b="0" i="0" u="none" strike="noStrike" dirty="0">
                              <a:solidFill>
                                <a:srgbClr val="333333"/>
                              </a:solidFill>
                              <a:effectLst/>
                              <a:latin typeface="Fira Sans" panose="020B0503050000020004" pitchFamily="34" charset="0"/>
                            </a:rPr>
                            <a:t>。 輸出</a:t>
                          </a:r>
                          <a14:m>
                            <m:oMath xmlns:m="http://schemas.openxmlformats.org/officeDocument/2006/math">
                              <m:sSub>
                                <m:sSubPr>
                                  <m:ctrlPr>
                                    <a:rPr lang="en-US" altLang="zh-TW" sz="1200" b="0" i="1" u="none" strike="noStrike" smtClean="0">
                                      <a:solidFill>
                                        <a:srgbClr val="333333"/>
                                      </a:solidFill>
                                      <a:effectLst/>
                                      <a:latin typeface="Cambria Math" panose="02040503050406030204" pitchFamily="18" charset="0"/>
                                    </a:rPr>
                                  </m:ctrlPr>
                                </m:sSubPr>
                                <m:e>
                                  <m:r>
                                    <a:rPr lang="en-US" altLang="zh-TW" sz="1200" b="0" i="1" u="none" strike="noStrike" smtClean="0">
                                      <a:solidFill>
                                        <a:srgbClr val="333333"/>
                                      </a:solidFill>
                                      <a:effectLst/>
                                      <a:latin typeface="Cambria Math" panose="02040503050406030204" pitchFamily="18" charset="0"/>
                                    </a:rPr>
                                    <m:t>𝑦</m:t>
                                  </m:r>
                                </m:e>
                                <m:sub>
                                  <m:r>
                                    <a:rPr lang="en-US" altLang="zh-TW" sz="1200" b="0" i="1" u="none" strike="noStrike" smtClean="0">
                                      <a:solidFill>
                                        <a:srgbClr val="333333"/>
                                      </a:solidFill>
                                      <a:effectLst/>
                                      <a:latin typeface="Cambria Math" panose="02040503050406030204" pitchFamily="18" charset="0"/>
                                    </a:rPr>
                                    <m:t>𝑡</m:t>
                                  </m:r>
                                </m:sub>
                              </m:sSub>
                            </m:oMath>
                          </a14:m>
                          <a:r>
                            <a:rPr lang="zh-TW" altLang="en-US" sz="1200" b="0" i="0" u="none" strike="noStrike" dirty="0">
                              <a:solidFill>
                                <a:srgbClr val="333333"/>
                              </a:solidFill>
                              <a:effectLst/>
                              <a:latin typeface="Fira Sans" panose="020B0503050000020004" pitchFamily="34" charset="0"/>
                            </a:rPr>
                            <a:t>僅依賴</a:t>
                          </a:r>
                          <a14:m>
                            <m:oMath xmlns:m="http://schemas.openxmlformats.org/officeDocument/2006/math">
                              <m:sSub>
                                <m:sSubPr>
                                  <m:ctrlPr>
                                    <a:rPr lang="en-US" altLang="zh-TW" sz="1200" i="1">
                                      <a:solidFill>
                                        <a:srgbClr val="333333"/>
                                      </a:solidFill>
                                      <a:latin typeface="Cambria Math" panose="02040503050406030204" pitchFamily="18" charset="0"/>
                                    </a:rPr>
                                  </m:ctrlPr>
                                </m:sSubPr>
                                <m:e>
                                  <m:r>
                                    <a:rPr lang="en-US" altLang="zh-TW" sz="1200" b="0" i="1" smtClean="0">
                                      <a:solidFill>
                                        <a:srgbClr val="333333"/>
                                      </a:solidFill>
                                      <a:latin typeface="Cambria Math" panose="02040503050406030204" pitchFamily="18" charset="0"/>
                                    </a:rPr>
                                    <m:t>𝑥</m:t>
                                  </m:r>
                                </m:e>
                                <m:sub>
                                  <m:r>
                                    <a:rPr lang="en-US" altLang="zh-TW" sz="1200" b="0" i="1" smtClean="0">
                                      <a:solidFill>
                                        <a:srgbClr val="333333"/>
                                      </a:solidFill>
                                      <a:latin typeface="Cambria Math" panose="02040503050406030204" pitchFamily="18" charset="0"/>
                                    </a:rPr>
                                    <m:t>0</m:t>
                                  </m:r>
                                </m:sub>
                              </m:sSub>
                              <m:r>
                                <a:rPr lang="en-US" altLang="zh-TW" sz="1200" b="0" i="1" smtClean="0">
                                  <a:solidFill>
                                    <a:srgbClr val="333333"/>
                                  </a:solidFill>
                                  <a:latin typeface="Cambria Math" panose="02040503050406030204" pitchFamily="18" charset="0"/>
                                </a:rPr>
                                <m:t>,</m:t>
                              </m:r>
                              <m:sSub>
                                <m:sSubPr>
                                  <m:ctrlPr>
                                    <a:rPr lang="en-US" altLang="zh-TW" sz="1200" i="1">
                                      <a:solidFill>
                                        <a:srgbClr val="333333"/>
                                      </a:solidFill>
                                      <a:latin typeface="Cambria Math" panose="02040503050406030204" pitchFamily="18" charset="0"/>
                                    </a:rPr>
                                  </m:ctrlPr>
                                </m:sSubPr>
                                <m:e>
                                  <m:r>
                                    <a:rPr lang="en-US" altLang="zh-TW" sz="1200" i="1">
                                      <a:solidFill>
                                        <a:srgbClr val="333333"/>
                                      </a:solidFill>
                                      <a:latin typeface="Cambria Math" panose="02040503050406030204" pitchFamily="18" charset="0"/>
                                    </a:rPr>
                                    <m:t>𝑥</m:t>
                                  </m:r>
                                </m:e>
                                <m:sub>
                                  <m:r>
                                    <a:rPr lang="en-US" altLang="zh-TW" sz="1200" b="0" i="1" smtClean="0">
                                      <a:solidFill>
                                        <a:srgbClr val="333333"/>
                                      </a:solidFill>
                                      <a:latin typeface="Cambria Math" panose="02040503050406030204" pitchFamily="18" charset="0"/>
                                    </a:rPr>
                                    <m:t>1</m:t>
                                  </m:r>
                                </m:sub>
                              </m:sSub>
                              <m:r>
                                <a:rPr lang="en-US" altLang="zh-TW" sz="1200" b="0" i="1" smtClean="0">
                                  <a:solidFill>
                                    <a:srgbClr val="333333"/>
                                  </a:solidFill>
                                  <a:latin typeface="Cambria Math" panose="02040503050406030204" pitchFamily="18" charset="0"/>
                                </a:rPr>
                                <m:t>, …,</m:t>
                              </m:r>
                              <m:sSub>
                                <m:sSubPr>
                                  <m:ctrlPr>
                                    <a:rPr lang="en-US" altLang="zh-TW" sz="1200" i="1">
                                      <a:solidFill>
                                        <a:srgbClr val="333333"/>
                                      </a:solidFill>
                                      <a:latin typeface="Cambria Math" panose="02040503050406030204" pitchFamily="18" charset="0"/>
                                    </a:rPr>
                                  </m:ctrlPr>
                                </m:sSubPr>
                                <m:e>
                                  <m:r>
                                    <a:rPr lang="en-US" altLang="zh-TW" sz="1200" i="1">
                                      <a:solidFill>
                                        <a:srgbClr val="333333"/>
                                      </a:solidFill>
                                      <a:latin typeface="Cambria Math" panose="02040503050406030204" pitchFamily="18" charset="0"/>
                                    </a:rPr>
                                    <m:t>𝑥</m:t>
                                  </m:r>
                                </m:e>
                                <m:sub>
                                  <m:r>
                                    <a:rPr lang="en-US" altLang="zh-TW" sz="1200" b="0" i="1" smtClean="0">
                                      <a:solidFill>
                                        <a:srgbClr val="333333"/>
                                      </a:solidFill>
                                      <a:latin typeface="Cambria Math" panose="02040503050406030204" pitchFamily="18" charset="0"/>
                                    </a:rPr>
                                    <m:t>𝑡</m:t>
                                  </m:r>
                                </m:sub>
                              </m:sSub>
                            </m:oMath>
                          </a14:m>
                          <a:r>
                            <a:rPr lang="en-US" sz="1200" b="0" i="0" u="none" strike="noStrike" dirty="0">
                              <a:solidFill>
                                <a:srgbClr val="333333"/>
                              </a:solidFill>
                              <a:effectLst/>
                              <a:latin typeface="Fira Sans" panose="020B0503050000020004" pitchFamily="34" charset="0"/>
                            </a:rPr>
                            <a:t>，</a:t>
                          </a:r>
                          <a:r>
                            <a:rPr lang="zh-TW" altLang="en-US" sz="1200" b="0" i="0" u="none" strike="noStrike" dirty="0">
                              <a:solidFill>
                                <a:srgbClr val="333333"/>
                              </a:solidFill>
                              <a:effectLst/>
                              <a:latin typeface="Fira Sans" panose="020B0503050000020004" pitchFamily="34" charset="0"/>
                            </a:rPr>
                            <a:t>而不依賴任何未來的資料</a:t>
                          </a:r>
                          <a14:m>
                            <m:oMath xmlns:m="http://schemas.openxmlformats.org/officeDocument/2006/math">
                              <m:sSub>
                                <m:sSubPr>
                                  <m:ctrlPr>
                                    <a:rPr lang="en-US" altLang="zh-TW" sz="1200" i="1">
                                      <a:solidFill>
                                        <a:srgbClr val="333333"/>
                                      </a:solidFill>
                                      <a:latin typeface="Cambria Math" panose="02040503050406030204" pitchFamily="18" charset="0"/>
                                    </a:rPr>
                                  </m:ctrlPr>
                                </m:sSubPr>
                                <m:e>
                                  <m:r>
                                    <a:rPr lang="en-US" altLang="zh-TW" sz="1200" i="1">
                                      <a:solidFill>
                                        <a:srgbClr val="333333"/>
                                      </a:solidFill>
                                      <a:latin typeface="Cambria Math" panose="02040503050406030204" pitchFamily="18" charset="0"/>
                                    </a:rPr>
                                    <m:t>𝑥</m:t>
                                  </m:r>
                                </m:e>
                                <m:sub>
                                  <m:r>
                                    <a:rPr lang="en-US" altLang="zh-TW" sz="1200" b="0" i="1" smtClean="0">
                                      <a:solidFill>
                                        <a:srgbClr val="333333"/>
                                      </a:solidFill>
                                      <a:latin typeface="Cambria Math" panose="02040503050406030204" pitchFamily="18" charset="0"/>
                                    </a:rPr>
                                    <m:t>𝑡</m:t>
                                  </m:r>
                                  <m:r>
                                    <a:rPr lang="en-US" altLang="zh-TW" sz="1200" b="0" i="1" smtClean="0">
                                      <a:solidFill>
                                        <a:srgbClr val="333333"/>
                                      </a:solidFill>
                                      <a:latin typeface="Cambria Math" panose="02040503050406030204" pitchFamily="18" charset="0"/>
                                    </a:rPr>
                                    <m:t>+1</m:t>
                                  </m:r>
                                </m:sub>
                              </m:sSub>
                              <m:r>
                                <a:rPr lang="en-US" altLang="zh-TW" sz="1200" i="1">
                                  <a:solidFill>
                                    <a:srgbClr val="333333"/>
                                  </a:solidFill>
                                  <a:latin typeface="Cambria Math" panose="02040503050406030204" pitchFamily="18" charset="0"/>
                                </a:rPr>
                                <m:t>,</m:t>
                              </m:r>
                              <m:sSub>
                                <m:sSubPr>
                                  <m:ctrlPr>
                                    <a:rPr lang="en-US" altLang="zh-TW" sz="1200" i="1">
                                      <a:solidFill>
                                        <a:srgbClr val="333333"/>
                                      </a:solidFill>
                                      <a:latin typeface="Cambria Math" panose="02040503050406030204" pitchFamily="18" charset="0"/>
                                    </a:rPr>
                                  </m:ctrlPr>
                                </m:sSubPr>
                                <m:e>
                                  <m:r>
                                    <a:rPr lang="en-US" altLang="zh-TW" sz="1200" i="1">
                                      <a:solidFill>
                                        <a:srgbClr val="333333"/>
                                      </a:solidFill>
                                      <a:latin typeface="Cambria Math" panose="02040503050406030204" pitchFamily="18" charset="0"/>
                                    </a:rPr>
                                    <m:t>𝑥</m:t>
                                  </m:r>
                                </m:e>
                                <m:sub>
                                  <m:r>
                                    <a:rPr lang="en-US" altLang="zh-TW" sz="1200" b="0" i="1" smtClean="0">
                                      <a:solidFill>
                                        <a:srgbClr val="333333"/>
                                      </a:solidFill>
                                      <a:latin typeface="Cambria Math" panose="02040503050406030204" pitchFamily="18" charset="0"/>
                                    </a:rPr>
                                    <m:t>𝑡</m:t>
                                  </m:r>
                                  <m:r>
                                    <a:rPr lang="en-US" altLang="zh-TW" sz="1200" b="0" i="1" smtClean="0">
                                      <a:solidFill>
                                        <a:srgbClr val="333333"/>
                                      </a:solidFill>
                                      <a:latin typeface="Cambria Math" panose="02040503050406030204" pitchFamily="18" charset="0"/>
                                    </a:rPr>
                                    <m:t>+2</m:t>
                                  </m:r>
                                </m:sub>
                              </m:sSub>
                              <m:r>
                                <a:rPr lang="en-US" altLang="zh-TW" sz="1200" i="1">
                                  <a:solidFill>
                                    <a:srgbClr val="333333"/>
                                  </a:solidFill>
                                  <a:latin typeface="Cambria Math" panose="02040503050406030204" pitchFamily="18" charset="0"/>
                                </a:rPr>
                                <m:t>, …,</m:t>
                              </m:r>
                              <m:sSub>
                                <m:sSubPr>
                                  <m:ctrlPr>
                                    <a:rPr lang="en-US" altLang="zh-TW" sz="1200" i="1">
                                      <a:solidFill>
                                        <a:srgbClr val="333333"/>
                                      </a:solidFill>
                                      <a:latin typeface="Cambria Math" panose="02040503050406030204" pitchFamily="18" charset="0"/>
                                    </a:rPr>
                                  </m:ctrlPr>
                                </m:sSubPr>
                                <m:e>
                                  <m:r>
                                    <a:rPr lang="en-US" altLang="zh-TW" sz="1200" i="1">
                                      <a:solidFill>
                                        <a:srgbClr val="333333"/>
                                      </a:solidFill>
                                      <a:latin typeface="Cambria Math" panose="02040503050406030204" pitchFamily="18" charset="0"/>
                                    </a:rPr>
                                    <m:t>𝑥</m:t>
                                  </m:r>
                                </m:e>
                                <m:sub>
                                  <m:r>
                                    <a:rPr lang="en-US" altLang="zh-TW" sz="1200" b="0" i="1" smtClean="0">
                                      <a:solidFill>
                                        <a:srgbClr val="333333"/>
                                      </a:solidFill>
                                      <a:latin typeface="Cambria Math" panose="02040503050406030204" pitchFamily="18" charset="0"/>
                                    </a:rPr>
                                    <m:t>𝑇</m:t>
                                  </m:r>
                                </m:sub>
                              </m:sSub>
                            </m:oMath>
                          </a14:m>
                          <a:r>
                            <a:rPr lang="en-TW" sz="1200" dirty="0"/>
                            <a:t>。</a:t>
                          </a:r>
                        </a:p>
                        <a:p>
                          <a:pPr marL="285750" indent="-285750">
                            <a:buFont typeface="Arial" panose="020B0604020202020204" pitchFamily="34" charset="0"/>
                            <a:buChar char="•"/>
                          </a:pPr>
                          <a:endParaRPr lang="en-TW" sz="1200" dirty="0"/>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zh-TW" altLang="en-US" sz="1200" b="0" i="0" u="none" strike="noStrike" dirty="0">
                              <a:solidFill>
                                <a:srgbClr val="333333"/>
                              </a:solidFill>
                              <a:effectLst/>
                              <a:latin typeface="Fira Sans" panose="020B0503050000020004" pitchFamily="34" charset="0"/>
                            </a:rPr>
                            <a:t>追溯歷史信息越久遠，隱藏層越多。</a:t>
                          </a:r>
                          <a:endParaRPr lang="en-US" altLang="zh-TW" sz="1200" b="0" i="0" u="none" strike="noStrike" dirty="0">
                            <a:solidFill>
                              <a:srgbClr val="333333"/>
                            </a:solidFill>
                            <a:effectLst/>
                            <a:latin typeface="Fira Sans" panose="020B05030500000200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545867"/>
                      </a:ext>
                    </a:extLst>
                  </a:tr>
                  <a:tr h="637916">
                    <a:tc>
                      <a:txBody>
                        <a:bodyPr/>
                        <a:lstStyle/>
                        <a:p>
                          <a:pPr algn="ctr"/>
                          <a:r>
                            <a:rPr lang="en-TW" b="1" dirty="0">
                              <a:solidFill>
                                <a:schemeClr val="tx1"/>
                              </a:solidFill>
                            </a:rPr>
                            <a:t>問</a:t>
                          </a:r>
                        </a:p>
                        <a:p>
                          <a:pPr algn="ctr"/>
                          <a:r>
                            <a:rPr lang="en-TW" b="1" dirty="0">
                              <a:solidFill>
                                <a:schemeClr val="tx1"/>
                              </a:solidFill>
                            </a:rPr>
                            <a:t>題</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zh-TW" altLang="en-US" sz="1200" b="0" i="0" u="none" strike="noStrike" dirty="0">
                              <a:solidFill>
                                <a:srgbClr val="333333"/>
                              </a:solidFill>
                              <a:effectLst/>
                              <a:latin typeface="Fira Sans" panose="020B0503050000020004" pitchFamily="34" charset="0"/>
                            </a:rPr>
                            <a:t>對時間的建模長度受限於卷積核大小。</a:t>
                          </a:r>
                          <a:endParaRPr lang="en-TW"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2896116"/>
                      </a:ext>
                    </a:extLst>
                  </a:tr>
                  <a:tr h="637916">
                    <a:tc>
                      <a:txBody>
                        <a:bodyPr/>
                        <a:lstStyle/>
                        <a:p>
                          <a:pPr algn="ctr"/>
                          <a:r>
                            <a:rPr lang="en-TW" b="1" dirty="0">
                              <a:solidFill>
                                <a:schemeClr val="tx1"/>
                              </a:solidFill>
                            </a:rPr>
                            <a:t>解</a:t>
                          </a:r>
                        </a:p>
                        <a:p>
                          <a:pPr algn="ctr"/>
                          <a:r>
                            <a:rPr lang="en-TW" b="1" dirty="0">
                              <a:solidFill>
                                <a:schemeClr val="tx1"/>
                              </a:solidFill>
                            </a:rPr>
                            <a:t>決</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TW" sz="1200" dirty="0"/>
                            <a:t>TCN設計出了「</a:t>
                          </a:r>
                          <a:r>
                            <a:rPr lang="en-TW" sz="1200" b="1" dirty="0">
                              <a:solidFill>
                                <a:srgbClr val="1542C6"/>
                              </a:solidFill>
                            </a:rPr>
                            <a:t>擴張卷積</a:t>
                          </a:r>
                          <a:r>
                            <a:rPr lang="en-TW" sz="1200"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228069"/>
                      </a:ext>
                    </a:extLst>
                  </a:tr>
                </a:tbl>
              </a:graphicData>
            </a:graphic>
          </p:graphicFrame>
        </mc:Choice>
        <mc:Fallback>
          <p:graphicFrame>
            <p:nvGraphicFramePr>
              <p:cNvPr id="21" name="Table 20">
                <a:extLst>
                  <a:ext uri="{FF2B5EF4-FFF2-40B4-BE49-F238E27FC236}">
                    <a16:creationId xmlns:a16="http://schemas.microsoft.com/office/drawing/2014/main" id="{7059D928-A198-522D-45D3-2E376A412B39}"/>
                  </a:ext>
                </a:extLst>
              </p:cNvPr>
              <p:cNvGraphicFramePr>
                <a:graphicFrameLocks noGrp="1"/>
              </p:cNvGraphicFramePr>
              <p:nvPr>
                <p:extLst>
                  <p:ext uri="{D42A27DB-BD31-4B8C-83A1-F6EECF244321}">
                    <p14:modId xmlns:p14="http://schemas.microsoft.com/office/powerpoint/2010/main" val="1289517946"/>
                  </p:ext>
                </p:extLst>
              </p:nvPr>
            </p:nvGraphicFramePr>
            <p:xfrm>
              <a:off x="4484535" y="1667188"/>
              <a:ext cx="4342842" cy="3044509"/>
            </p:xfrm>
            <a:graphic>
              <a:graphicData uri="http://schemas.openxmlformats.org/drawingml/2006/table">
                <a:tbl>
                  <a:tblPr firstRow="1" bandRow="1">
                    <a:tableStyleId>{237A7EF7-1A5F-47FC-8769-BE67C1BB39A7}</a:tableStyleId>
                  </a:tblPr>
                  <a:tblGrid>
                    <a:gridCol w="492982">
                      <a:extLst>
                        <a:ext uri="{9D8B030D-6E8A-4147-A177-3AD203B41FA5}">
                          <a16:colId xmlns:a16="http://schemas.microsoft.com/office/drawing/2014/main" val="1785300301"/>
                        </a:ext>
                      </a:extLst>
                    </a:gridCol>
                    <a:gridCol w="3849860">
                      <a:extLst>
                        <a:ext uri="{9D8B030D-6E8A-4147-A177-3AD203B41FA5}">
                          <a16:colId xmlns:a16="http://schemas.microsoft.com/office/drawing/2014/main" val="2986623994"/>
                        </a:ext>
                      </a:extLst>
                    </a:gridCol>
                  </a:tblGrid>
                  <a:tr h="1768677">
                    <a:tc>
                      <a:txBody>
                        <a:bodyPr/>
                        <a:lstStyle/>
                        <a:p>
                          <a:pPr algn="ctr"/>
                          <a:r>
                            <a:rPr lang="en-TW" b="1" dirty="0">
                              <a:solidFill>
                                <a:schemeClr val="tx1"/>
                              </a:solidFill>
                            </a:rPr>
                            <a:t>特</a:t>
                          </a:r>
                        </a:p>
                        <a:p>
                          <a:pPr algn="ctr"/>
                          <a:r>
                            <a:rPr lang="en-TW" b="1" dirty="0">
                              <a:solidFill>
                                <a:schemeClr val="tx1"/>
                              </a:solidFill>
                            </a:rPr>
                            <a:t>點</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TW"/>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3158" b="-73381"/>
                          </a:stretch>
                        </a:blipFill>
                      </a:tcPr>
                    </a:tc>
                    <a:extLst>
                      <a:ext uri="{0D108BD9-81ED-4DB2-BD59-A6C34878D82A}">
                        <a16:rowId xmlns:a16="http://schemas.microsoft.com/office/drawing/2014/main" val="2381545867"/>
                      </a:ext>
                    </a:extLst>
                  </a:tr>
                  <a:tr h="637916">
                    <a:tc>
                      <a:txBody>
                        <a:bodyPr/>
                        <a:lstStyle/>
                        <a:p>
                          <a:pPr algn="ctr"/>
                          <a:r>
                            <a:rPr lang="en-TW" b="1" dirty="0">
                              <a:solidFill>
                                <a:schemeClr val="tx1"/>
                              </a:solidFill>
                            </a:rPr>
                            <a:t>問</a:t>
                          </a:r>
                        </a:p>
                        <a:p>
                          <a:pPr algn="ctr"/>
                          <a:r>
                            <a:rPr lang="en-TW" b="1" dirty="0">
                              <a:solidFill>
                                <a:schemeClr val="tx1"/>
                              </a:solidFill>
                            </a:rPr>
                            <a:t>題</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zh-TW" altLang="en-US" sz="1200" b="0" i="0" u="none" strike="noStrike" dirty="0">
                              <a:solidFill>
                                <a:srgbClr val="333333"/>
                              </a:solidFill>
                              <a:effectLst/>
                              <a:latin typeface="Fira Sans" panose="020B0503050000020004" pitchFamily="34" charset="0"/>
                            </a:rPr>
                            <a:t>對時間的建模長度受限於卷積核大小。</a:t>
                          </a:r>
                          <a:endParaRPr lang="en-TW" sz="12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2896116"/>
                      </a:ext>
                    </a:extLst>
                  </a:tr>
                  <a:tr h="637916">
                    <a:tc>
                      <a:txBody>
                        <a:bodyPr/>
                        <a:lstStyle/>
                        <a:p>
                          <a:pPr algn="ctr"/>
                          <a:r>
                            <a:rPr lang="en-TW" b="1" dirty="0">
                              <a:solidFill>
                                <a:schemeClr val="tx1"/>
                              </a:solidFill>
                            </a:rPr>
                            <a:t>解</a:t>
                          </a:r>
                        </a:p>
                        <a:p>
                          <a:pPr algn="ctr"/>
                          <a:r>
                            <a:rPr lang="en-TW" b="1" dirty="0">
                              <a:solidFill>
                                <a:schemeClr val="tx1"/>
                              </a:solidFill>
                            </a:rPr>
                            <a:t>決</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TW" sz="1200" dirty="0"/>
                            <a:t>TCN設計出了「</a:t>
                          </a:r>
                          <a:r>
                            <a:rPr lang="en-TW" sz="1200" b="1" dirty="0">
                              <a:solidFill>
                                <a:srgbClr val="1542C6"/>
                              </a:solidFill>
                            </a:rPr>
                            <a:t>擴張卷積</a:t>
                          </a:r>
                          <a:r>
                            <a:rPr lang="en-TW" sz="1200"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228069"/>
                      </a:ext>
                    </a:extLst>
                  </a:tr>
                </a:tbl>
              </a:graphicData>
            </a:graphic>
          </p:graphicFrame>
        </mc:Fallback>
      </mc:AlternateContent>
      <p:sp>
        <p:nvSpPr>
          <p:cNvPr id="23" name="TextBox 22">
            <a:extLst>
              <a:ext uri="{FF2B5EF4-FFF2-40B4-BE49-F238E27FC236}">
                <a16:creationId xmlns:a16="http://schemas.microsoft.com/office/drawing/2014/main" id="{8C033AC9-A5A3-5021-0859-A30E5DC4B25A}"/>
              </a:ext>
            </a:extLst>
          </p:cNvPr>
          <p:cNvSpPr txBox="1"/>
          <p:nvPr/>
        </p:nvSpPr>
        <p:spPr>
          <a:xfrm>
            <a:off x="1828558" y="1070928"/>
            <a:ext cx="832279" cy="307777"/>
          </a:xfrm>
          <a:prstGeom prst="rect">
            <a:avLst/>
          </a:prstGeom>
          <a:noFill/>
        </p:spPr>
        <p:txBody>
          <a:bodyPr wrap="none" rtlCol="0">
            <a:spAutoFit/>
          </a:bodyPr>
          <a:lstStyle/>
          <a:p>
            <a:r>
              <a:rPr lang="en-TW" dirty="0"/>
              <a:t>Process</a:t>
            </a:r>
          </a:p>
        </p:txBody>
      </p:sp>
      <p:cxnSp>
        <p:nvCxnSpPr>
          <p:cNvPr id="24" name="Straight Connector 23">
            <a:extLst>
              <a:ext uri="{FF2B5EF4-FFF2-40B4-BE49-F238E27FC236}">
                <a16:creationId xmlns:a16="http://schemas.microsoft.com/office/drawing/2014/main" id="{B30EE18B-5533-B9A1-117B-0A83C338EC19}"/>
              </a:ext>
            </a:extLst>
          </p:cNvPr>
          <p:cNvCxnSpPr>
            <a:cxnSpLocks/>
          </p:cNvCxnSpPr>
          <p:nvPr/>
        </p:nvCxnSpPr>
        <p:spPr>
          <a:xfrm>
            <a:off x="312699" y="1467077"/>
            <a:ext cx="3863999"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59CC553-1689-A0AC-16E9-84404424E99E}"/>
              </a:ext>
            </a:extLst>
          </p:cNvPr>
          <p:cNvSpPr txBox="1"/>
          <p:nvPr/>
        </p:nvSpPr>
        <p:spPr>
          <a:xfrm>
            <a:off x="6367973" y="1070928"/>
            <a:ext cx="583814" cy="307777"/>
          </a:xfrm>
          <a:prstGeom prst="rect">
            <a:avLst/>
          </a:prstGeom>
          <a:noFill/>
        </p:spPr>
        <p:txBody>
          <a:bodyPr wrap="none" rtlCol="0">
            <a:spAutoFit/>
          </a:bodyPr>
          <a:lstStyle/>
          <a:p>
            <a:r>
              <a:rPr lang="en-TW" dirty="0"/>
              <a:t>Keys</a:t>
            </a:r>
          </a:p>
        </p:txBody>
      </p:sp>
      <p:cxnSp>
        <p:nvCxnSpPr>
          <p:cNvPr id="27" name="Straight Connector 26">
            <a:extLst>
              <a:ext uri="{FF2B5EF4-FFF2-40B4-BE49-F238E27FC236}">
                <a16:creationId xmlns:a16="http://schemas.microsoft.com/office/drawing/2014/main" id="{FF9987D0-6D1A-F7AD-5DA2-C958F9834D80}"/>
              </a:ext>
            </a:extLst>
          </p:cNvPr>
          <p:cNvCxnSpPr>
            <a:cxnSpLocks/>
          </p:cNvCxnSpPr>
          <p:nvPr/>
        </p:nvCxnSpPr>
        <p:spPr>
          <a:xfrm>
            <a:off x="4488459" y="1474866"/>
            <a:ext cx="434284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07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2699" y="411475"/>
            <a:ext cx="851860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dirty="0">
                <a:solidFill>
                  <a:srgbClr val="1542C6"/>
                </a:solidFill>
              </a:rPr>
              <a:t>擴張卷積</a:t>
            </a:r>
            <a:r>
              <a:rPr lang="zh-TW" altLang="en-US" sz="2000" b="1" dirty="0">
                <a:solidFill>
                  <a:srgbClr val="1542C6"/>
                </a:solidFill>
                <a:latin typeface="Fira Sans Extra Condensed"/>
                <a:ea typeface="Fira Sans Extra Condensed"/>
                <a:cs typeface="Fira Sans Extra Condensed"/>
                <a:sym typeface="Fira Sans Extra Condensed"/>
              </a:rPr>
              <a:t>（</a:t>
            </a:r>
            <a:r>
              <a:rPr lang="en-US" altLang="zh-TW" sz="2000" b="1" dirty="0">
                <a:solidFill>
                  <a:srgbClr val="1542C6"/>
                </a:solidFill>
                <a:latin typeface="Fira Sans Extra Condensed"/>
                <a:ea typeface="Fira Sans Extra Condensed"/>
                <a:cs typeface="Fira Sans Extra Condensed"/>
                <a:sym typeface="Fira Sans Extra Condensed"/>
              </a:rPr>
              <a:t>Delated </a:t>
            </a:r>
            <a:r>
              <a:rPr lang="en-US" sz="2000" b="1" dirty="0">
                <a:solidFill>
                  <a:srgbClr val="1542C6"/>
                </a:solidFill>
                <a:latin typeface="Fira Sans Extra Condensed"/>
                <a:ea typeface="Fira Sans Extra Condensed"/>
                <a:cs typeface="Fira Sans Extra Condensed"/>
                <a:sym typeface="Fira Sans Extra Condensed"/>
              </a:rPr>
              <a:t>Convolutions）</a:t>
            </a:r>
          </a:p>
        </p:txBody>
      </p:sp>
      <p:cxnSp>
        <p:nvCxnSpPr>
          <p:cNvPr id="2" name="Straight Connector 1">
            <a:extLst>
              <a:ext uri="{FF2B5EF4-FFF2-40B4-BE49-F238E27FC236}">
                <a16:creationId xmlns:a16="http://schemas.microsoft.com/office/drawing/2014/main" id="{C3D498F8-10F2-9DEE-0E6F-DA0D14D325B6}"/>
              </a:ext>
            </a:extLst>
          </p:cNvPr>
          <p:cNvCxnSpPr>
            <a:cxnSpLocks/>
          </p:cNvCxnSpPr>
          <p:nvPr/>
        </p:nvCxnSpPr>
        <p:spPr>
          <a:xfrm>
            <a:off x="312699" y="931066"/>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033AC9-A5A3-5021-0859-A30E5DC4B25A}"/>
              </a:ext>
            </a:extLst>
          </p:cNvPr>
          <p:cNvSpPr txBox="1"/>
          <p:nvPr/>
        </p:nvSpPr>
        <p:spPr>
          <a:xfrm>
            <a:off x="2308477" y="1045182"/>
            <a:ext cx="832279" cy="307777"/>
          </a:xfrm>
          <a:prstGeom prst="rect">
            <a:avLst/>
          </a:prstGeom>
          <a:noFill/>
        </p:spPr>
        <p:txBody>
          <a:bodyPr wrap="none" rtlCol="0">
            <a:spAutoFit/>
          </a:bodyPr>
          <a:lstStyle/>
          <a:p>
            <a:r>
              <a:rPr lang="en-TW" dirty="0"/>
              <a:t>Process</a:t>
            </a:r>
          </a:p>
        </p:txBody>
      </p:sp>
      <p:cxnSp>
        <p:nvCxnSpPr>
          <p:cNvPr id="24" name="Straight Connector 23">
            <a:extLst>
              <a:ext uri="{FF2B5EF4-FFF2-40B4-BE49-F238E27FC236}">
                <a16:creationId xmlns:a16="http://schemas.microsoft.com/office/drawing/2014/main" id="{B30EE18B-5533-B9A1-117B-0A83C338EC19}"/>
              </a:ext>
            </a:extLst>
          </p:cNvPr>
          <p:cNvCxnSpPr>
            <a:cxnSpLocks/>
          </p:cNvCxnSpPr>
          <p:nvPr/>
        </p:nvCxnSpPr>
        <p:spPr>
          <a:xfrm>
            <a:off x="312699" y="1467077"/>
            <a:ext cx="482383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graph&#10;&#10;Description automatically generated">
            <a:extLst>
              <a:ext uri="{FF2B5EF4-FFF2-40B4-BE49-F238E27FC236}">
                <a16:creationId xmlns:a16="http://schemas.microsoft.com/office/drawing/2014/main" id="{B582FD7C-A23C-55B9-1F7B-2C2BD2A90FBD}"/>
              </a:ext>
            </a:extLst>
          </p:cNvPr>
          <p:cNvPicPr>
            <a:picLocks noChangeAspect="1"/>
          </p:cNvPicPr>
          <p:nvPr/>
        </p:nvPicPr>
        <p:blipFill>
          <a:blip r:embed="rId3"/>
          <a:stretch>
            <a:fillRect/>
          </a:stretch>
        </p:blipFill>
        <p:spPr>
          <a:xfrm>
            <a:off x="312699" y="1711944"/>
            <a:ext cx="4823836" cy="1722364"/>
          </a:xfrm>
          <a:prstGeom prst="rect">
            <a:avLst/>
          </a:prstGeom>
          <a:ln>
            <a:solidFill>
              <a:schemeClr val="tx1"/>
            </a:solidFill>
          </a:ln>
        </p:spPr>
      </p:pic>
      <p:sp>
        <p:nvSpPr>
          <p:cNvPr id="6" name="TextBox 5">
            <a:extLst>
              <a:ext uri="{FF2B5EF4-FFF2-40B4-BE49-F238E27FC236}">
                <a16:creationId xmlns:a16="http://schemas.microsoft.com/office/drawing/2014/main" id="{EA32D834-C5DB-F113-1F36-EEBFDB47D8F6}"/>
              </a:ext>
            </a:extLst>
          </p:cNvPr>
          <p:cNvSpPr txBox="1"/>
          <p:nvPr/>
        </p:nvSpPr>
        <p:spPr>
          <a:xfrm>
            <a:off x="402668" y="3849635"/>
            <a:ext cx="1197764" cy="307777"/>
          </a:xfrm>
          <a:prstGeom prst="rect">
            <a:avLst/>
          </a:prstGeom>
          <a:noFill/>
        </p:spPr>
        <p:txBody>
          <a:bodyPr wrap="none" rtlCol="0">
            <a:spAutoFit/>
          </a:bodyPr>
          <a:lstStyle/>
          <a:p>
            <a:r>
              <a:rPr lang="en-TW" b="1" dirty="0"/>
              <a:t>Explanation</a:t>
            </a:r>
          </a:p>
        </p:txBody>
      </p:sp>
      <p:sp>
        <p:nvSpPr>
          <p:cNvPr id="8" name="TextBox 7">
            <a:extLst>
              <a:ext uri="{FF2B5EF4-FFF2-40B4-BE49-F238E27FC236}">
                <a16:creationId xmlns:a16="http://schemas.microsoft.com/office/drawing/2014/main" id="{823CAE45-7E6C-7203-3B13-8C8FDDC187F7}"/>
              </a:ext>
            </a:extLst>
          </p:cNvPr>
          <p:cNvSpPr txBox="1"/>
          <p:nvPr/>
        </p:nvSpPr>
        <p:spPr>
          <a:xfrm>
            <a:off x="1841186" y="3772692"/>
            <a:ext cx="6984762" cy="461665"/>
          </a:xfrm>
          <a:prstGeom prst="rect">
            <a:avLst/>
          </a:prstGeom>
          <a:noFill/>
        </p:spPr>
        <p:txBody>
          <a:bodyPr wrap="square" rtlCol="0">
            <a:spAutoFit/>
          </a:bodyPr>
          <a:lstStyle/>
          <a:p>
            <a:r>
              <a:rPr lang="en-TW" sz="1200" dirty="0"/>
              <a:t>擴張卷積是以因果卷積為基礎進行的操作。它</a:t>
            </a:r>
            <a:r>
              <a:rPr lang="en-TW" sz="1200" b="1" dirty="0">
                <a:solidFill>
                  <a:srgbClr val="1542C6"/>
                </a:solidFill>
              </a:rPr>
              <a:t>將卷積核的採樣跨度擴大</a:t>
            </a:r>
            <a:r>
              <a:rPr lang="en-TW" sz="1200" dirty="0"/>
              <a:t>，使輸出的特徵圖具有更大的感受野（</a:t>
            </a:r>
            <a:r>
              <a:rPr lang="en-US" sz="1200" b="1" i="0" u="none" strike="noStrike" dirty="0">
                <a:solidFill>
                  <a:srgbClr val="242424"/>
                </a:solidFill>
                <a:effectLst/>
                <a:latin typeface="source-serif-pro"/>
              </a:rPr>
              <a:t>Receptive Field</a:t>
            </a:r>
            <a:r>
              <a:rPr lang="en-TW" sz="1200" dirty="0"/>
              <a:t>）和更高的表達能力。</a:t>
            </a:r>
          </a:p>
        </p:txBody>
      </p:sp>
      <p:sp>
        <p:nvSpPr>
          <p:cNvPr id="10" name="TextBox 9">
            <a:extLst>
              <a:ext uri="{FF2B5EF4-FFF2-40B4-BE49-F238E27FC236}">
                <a16:creationId xmlns:a16="http://schemas.microsoft.com/office/drawing/2014/main" id="{D1A48430-9D9E-3FF1-1662-9936A6F74056}"/>
              </a:ext>
            </a:extLst>
          </p:cNvPr>
          <p:cNvSpPr txBox="1"/>
          <p:nvPr/>
        </p:nvSpPr>
        <p:spPr>
          <a:xfrm>
            <a:off x="6765891" y="1045182"/>
            <a:ext cx="589733" cy="307777"/>
          </a:xfrm>
          <a:prstGeom prst="rect">
            <a:avLst/>
          </a:prstGeom>
          <a:noFill/>
        </p:spPr>
        <p:txBody>
          <a:bodyPr wrap="square" rtlCol="0">
            <a:spAutoFit/>
          </a:bodyPr>
          <a:lstStyle/>
          <a:p>
            <a:r>
              <a:rPr lang="en-TW" dirty="0"/>
              <a:t>Keys</a:t>
            </a:r>
          </a:p>
        </p:txBody>
      </p:sp>
      <p:cxnSp>
        <p:nvCxnSpPr>
          <p:cNvPr id="11" name="Straight Connector 10">
            <a:extLst>
              <a:ext uri="{FF2B5EF4-FFF2-40B4-BE49-F238E27FC236}">
                <a16:creationId xmlns:a16="http://schemas.microsoft.com/office/drawing/2014/main" id="{E4657D66-D0CD-C7F9-AB22-40848022FD7E}"/>
              </a:ext>
            </a:extLst>
          </p:cNvPr>
          <p:cNvCxnSpPr>
            <a:cxnSpLocks/>
          </p:cNvCxnSpPr>
          <p:nvPr/>
        </p:nvCxnSpPr>
        <p:spPr>
          <a:xfrm>
            <a:off x="5295569" y="1467077"/>
            <a:ext cx="3530379"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8D01A5-DAB2-68E0-5C95-7A4658C8C3F9}"/>
              </a:ext>
            </a:extLst>
          </p:cNvPr>
          <p:cNvSpPr txBox="1"/>
          <p:nvPr/>
        </p:nvSpPr>
        <p:spPr>
          <a:xfrm>
            <a:off x="5295569" y="1711944"/>
            <a:ext cx="3530379" cy="1569660"/>
          </a:xfrm>
          <a:prstGeom prst="rect">
            <a:avLst/>
          </a:prstGeom>
          <a:noFill/>
        </p:spPr>
        <p:txBody>
          <a:bodyPr wrap="square" rtlCol="0">
            <a:spAutoFit/>
          </a:bodyPr>
          <a:lstStyle/>
          <a:p>
            <a:pPr marL="285750" indent="-285750">
              <a:buFont typeface="Arial" panose="020B0604020202020204" pitchFamily="34" charset="0"/>
              <a:buChar char="•"/>
            </a:pPr>
            <a:r>
              <a:rPr lang="en-TW" sz="1200" dirty="0"/>
              <a:t>與因果卷積相同，</a:t>
            </a:r>
            <a:r>
              <a:rPr lang="en-TW" sz="1200" b="1" dirty="0">
                <a:solidFill>
                  <a:srgbClr val="1542C6"/>
                </a:solidFill>
              </a:rPr>
              <a:t>只考慮過去的資訊</a:t>
            </a:r>
            <a:r>
              <a:rPr lang="en-TW" sz="1200" b="1" dirty="0">
                <a:solidFill>
                  <a:schemeClr val="tx1"/>
                </a:solidFill>
              </a:rPr>
              <a:t>。</a:t>
            </a:r>
          </a:p>
          <a:p>
            <a:endParaRPr lang="en-TW" sz="1200" dirty="0"/>
          </a:p>
          <a:p>
            <a:pPr marL="285750" indent="-285750">
              <a:buFont typeface="Arial" panose="020B0604020202020204" pitchFamily="34" charset="0"/>
              <a:buChar char="•"/>
            </a:pPr>
            <a:r>
              <a:rPr lang="en-TW" sz="1200" dirty="0"/>
              <a:t>與CNN中的「空洞卷積」相同，每一層對上一層訊息的提取都是跳躍式的，</a:t>
            </a:r>
            <a:r>
              <a:rPr lang="en-TW" sz="1200" b="1" dirty="0">
                <a:solidFill>
                  <a:srgbClr val="1542C6"/>
                </a:solidFill>
              </a:rPr>
              <a:t>且逐層dilation以2的指數增長</a:t>
            </a:r>
            <a:r>
              <a:rPr lang="en-TW" sz="1200" dirty="0"/>
              <a:t>。</a:t>
            </a:r>
          </a:p>
          <a:p>
            <a:pPr marL="285750" indent="-285750">
              <a:buFont typeface="Arial" panose="020B0604020202020204" pitchFamily="34" charset="0"/>
              <a:buChar char="•"/>
            </a:pPr>
            <a:endParaRPr lang="en-TW" sz="1200" dirty="0"/>
          </a:p>
          <a:p>
            <a:pPr marL="285750" indent="-285750">
              <a:buFont typeface="Arial" panose="020B0604020202020204" pitchFamily="34" charset="0"/>
              <a:buChar char="•"/>
            </a:pPr>
            <a:r>
              <a:rPr lang="en-TW" sz="1200" dirty="0"/>
              <a:t>每一層的擴張卷積都需要做Padding（通常情況下是補0）。</a:t>
            </a:r>
          </a:p>
        </p:txBody>
      </p:sp>
      <p:cxnSp>
        <p:nvCxnSpPr>
          <p:cNvPr id="17" name="Straight Connector 16">
            <a:extLst>
              <a:ext uri="{FF2B5EF4-FFF2-40B4-BE49-F238E27FC236}">
                <a16:creationId xmlns:a16="http://schemas.microsoft.com/office/drawing/2014/main" id="{35F13C10-D4DC-40F5-F479-DFDDB6B0DBE7}"/>
              </a:ext>
            </a:extLst>
          </p:cNvPr>
          <p:cNvCxnSpPr>
            <a:cxnSpLocks/>
          </p:cNvCxnSpPr>
          <p:nvPr/>
        </p:nvCxnSpPr>
        <p:spPr>
          <a:xfrm>
            <a:off x="1707186" y="3772692"/>
            <a:ext cx="0" cy="52322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47F25BC-70F4-8A57-1DC7-80BDE4E5299E}"/>
                  </a:ext>
                </a:extLst>
              </p:cNvPr>
              <p:cNvSpPr txBox="1"/>
              <p:nvPr/>
            </p:nvSpPr>
            <p:spPr>
              <a:xfrm>
                <a:off x="3017279" y="4540778"/>
                <a:ext cx="3109441" cy="246221"/>
              </a:xfrm>
              <a:prstGeom prst="rect">
                <a:avLst/>
              </a:prstGeom>
              <a:noFill/>
            </p:spPr>
            <p:txBody>
              <a:bodyPr wrap="none" rtlCol="0">
                <a:spAutoFit/>
              </a:bodyPr>
              <a:lstStyle/>
              <a:p>
                <a:r>
                  <a:rPr lang="en-TW" sz="1000" dirty="0"/>
                  <a:t>＊Padding的大小為：</a:t>
                </a:r>
                <a14:m>
                  <m:oMath xmlns:m="http://schemas.openxmlformats.org/officeDocument/2006/math">
                    <m:r>
                      <a:rPr lang="en-US" sz="1000" b="0" i="1" smtClean="0">
                        <a:latin typeface="Cambria Math" panose="02040503050406030204" pitchFamily="18" charset="0"/>
                      </a:rPr>
                      <m:t>𝑝𝑎𝑑𝑑𝑖𝑛𝑔</m:t>
                    </m:r>
                    <m:r>
                      <a:rPr lang="en-US" sz="1000" b="0" i="1" smtClean="0">
                        <a:latin typeface="Cambria Math" panose="02040503050406030204" pitchFamily="18" charset="0"/>
                      </a:rPr>
                      <m:t>=</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𝐾</m:t>
                        </m:r>
                        <m:r>
                          <a:rPr lang="en-US" sz="1000" b="0" i="1" smtClean="0">
                            <a:latin typeface="Cambria Math" panose="02040503050406030204" pitchFamily="18" charset="0"/>
                          </a:rPr>
                          <m:t>−1</m:t>
                        </m:r>
                      </m:e>
                    </m:d>
                    <m:r>
                      <a:rPr lang="en-US" sz="1000" b="0" i="1" smtClean="0">
                        <a:latin typeface="Cambria Math" panose="02040503050406030204" pitchFamily="18" charset="0"/>
                      </a:rPr>
                      <m:t> </m:t>
                    </m:r>
                    <m:r>
                      <a:rPr lang="en-US" sz="1000" b="0" i="1" smtClean="0">
                        <a:latin typeface="Cambria Math" panose="02040503050406030204" pitchFamily="18" charset="0"/>
                        <a:ea typeface="Cambria Math" panose="02040503050406030204" pitchFamily="18" charset="0"/>
                      </a:rPr>
                      <m:t>× </m:t>
                    </m:r>
                    <m:r>
                      <a:rPr lang="en-US" sz="1000" b="0" i="1" smtClean="0">
                        <a:latin typeface="Cambria Math" panose="02040503050406030204" pitchFamily="18" charset="0"/>
                        <a:ea typeface="Cambria Math" panose="02040503050406030204" pitchFamily="18" charset="0"/>
                      </a:rPr>
                      <m:t>𝑑𝑖𝑙𝑎𝑡𝑖𝑜𝑛</m:t>
                    </m:r>
                  </m:oMath>
                </a14:m>
                <a:endParaRPr lang="en-TW" sz="1000" dirty="0"/>
              </a:p>
            </p:txBody>
          </p:sp>
        </mc:Choice>
        <mc:Fallback xmlns="">
          <p:sp>
            <p:nvSpPr>
              <p:cNvPr id="35" name="TextBox 34">
                <a:extLst>
                  <a:ext uri="{FF2B5EF4-FFF2-40B4-BE49-F238E27FC236}">
                    <a16:creationId xmlns:a16="http://schemas.microsoft.com/office/drawing/2014/main" id="{247F25BC-70F4-8A57-1DC7-80BDE4E5299E}"/>
                  </a:ext>
                </a:extLst>
              </p:cNvPr>
              <p:cNvSpPr txBox="1">
                <a:spLocks noRot="1" noChangeAspect="1" noMove="1" noResize="1" noEditPoints="1" noAdjustHandles="1" noChangeArrowheads="1" noChangeShapeType="1" noTextEdit="1"/>
              </p:cNvSpPr>
              <p:nvPr/>
            </p:nvSpPr>
            <p:spPr>
              <a:xfrm>
                <a:off x="3017279" y="4540778"/>
                <a:ext cx="3109441" cy="246221"/>
              </a:xfrm>
              <a:prstGeom prst="rect">
                <a:avLst/>
              </a:prstGeom>
              <a:blipFill>
                <a:blip r:embed="rId4"/>
                <a:stretch>
                  <a:fillRect b="-15000"/>
                </a:stretch>
              </a:blipFill>
            </p:spPr>
            <p:txBody>
              <a:bodyPr/>
              <a:lstStyle/>
              <a:p>
                <a:r>
                  <a:rPr lang="en-TW">
                    <a:noFill/>
                  </a:rPr>
                  <a:t> </a:t>
                </a:r>
              </a:p>
            </p:txBody>
          </p:sp>
        </mc:Fallback>
      </mc:AlternateContent>
    </p:spTree>
    <p:extLst>
      <p:ext uri="{BB962C8B-B14F-4D97-AF65-F5344CB8AC3E}">
        <p14:creationId xmlns:p14="http://schemas.microsoft.com/office/powerpoint/2010/main" val="148963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2699" y="411475"/>
            <a:ext cx="851860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b="1" dirty="0">
                <a:solidFill>
                  <a:srgbClr val="1542C6"/>
                </a:solidFill>
                <a:latin typeface="Fira Sans Extra Condensed"/>
                <a:ea typeface="Fira Sans Extra Condensed"/>
                <a:cs typeface="Fira Sans Extra Condensed"/>
                <a:sym typeface="Fira Sans Extra Condensed"/>
              </a:rPr>
              <a:t>殘差連接（</a:t>
            </a:r>
            <a:r>
              <a:rPr lang="en-US" altLang="zh-TW" sz="2000" b="1" dirty="0">
                <a:solidFill>
                  <a:srgbClr val="1542C6"/>
                </a:solidFill>
                <a:latin typeface="Fira Sans Extra Condensed"/>
                <a:ea typeface="Fira Sans Extra Condensed"/>
                <a:cs typeface="Fira Sans Extra Condensed"/>
                <a:sym typeface="Fira Sans Extra Condensed"/>
              </a:rPr>
              <a:t>Residual Connections</a:t>
            </a:r>
            <a:r>
              <a:rPr lang="en-US" sz="2000" b="1" dirty="0">
                <a:solidFill>
                  <a:srgbClr val="1542C6"/>
                </a:solidFill>
                <a:latin typeface="Fira Sans Extra Condensed"/>
                <a:ea typeface="Fira Sans Extra Condensed"/>
                <a:cs typeface="Fira Sans Extra Condensed"/>
                <a:sym typeface="Fira Sans Extra Condensed"/>
              </a:rPr>
              <a:t>）</a:t>
            </a:r>
          </a:p>
        </p:txBody>
      </p:sp>
      <p:cxnSp>
        <p:nvCxnSpPr>
          <p:cNvPr id="2" name="Straight Connector 1">
            <a:extLst>
              <a:ext uri="{FF2B5EF4-FFF2-40B4-BE49-F238E27FC236}">
                <a16:creationId xmlns:a16="http://schemas.microsoft.com/office/drawing/2014/main" id="{C3D498F8-10F2-9DEE-0E6F-DA0D14D325B6}"/>
              </a:ext>
            </a:extLst>
          </p:cNvPr>
          <p:cNvCxnSpPr>
            <a:cxnSpLocks/>
          </p:cNvCxnSpPr>
          <p:nvPr/>
        </p:nvCxnSpPr>
        <p:spPr>
          <a:xfrm>
            <a:off x="312699" y="931066"/>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1C9ED3F4-9A2B-8FDD-A227-71805A520BC1}"/>
                  </a:ext>
                </a:extLst>
              </p:cNvPr>
              <p:cNvGraphicFramePr>
                <a:graphicFrameLocks noGrp="1"/>
              </p:cNvGraphicFramePr>
              <p:nvPr>
                <p:extLst>
                  <p:ext uri="{D42A27DB-BD31-4B8C-83A1-F6EECF244321}">
                    <p14:modId xmlns:p14="http://schemas.microsoft.com/office/powerpoint/2010/main" val="3645681233"/>
                  </p:ext>
                </p:extLst>
              </p:nvPr>
            </p:nvGraphicFramePr>
            <p:xfrm>
              <a:off x="317595" y="1638075"/>
              <a:ext cx="3578543" cy="3097922"/>
            </p:xfrm>
            <a:graphic>
              <a:graphicData uri="http://schemas.openxmlformats.org/drawingml/2006/table">
                <a:tbl>
                  <a:tblPr firstRow="1" bandRow="1">
                    <a:tableStyleId>{237A7EF7-1A5F-47FC-8769-BE67C1BB39A7}</a:tableStyleId>
                  </a:tblPr>
                  <a:tblGrid>
                    <a:gridCol w="452087">
                      <a:extLst>
                        <a:ext uri="{9D8B030D-6E8A-4147-A177-3AD203B41FA5}">
                          <a16:colId xmlns:a16="http://schemas.microsoft.com/office/drawing/2014/main" val="1785300301"/>
                        </a:ext>
                      </a:extLst>
                    </a:gridCol>
                    <a:gridCol w="3126456">
                      <a:extLst>
                        <a:ext uri="{9D8B030D-6E8A-4147-A177-3AD203B41FA5}">
                          <a16:colId xmlns:a16="http://schemas.microsoft.com/office/drawing/2014/main" val="2986623994"/>
                        </a:ext>
                      </a:extLst>
                    </a:gridCol>
                  </a:tblGrid>
                  <a:tr h="2141140">
                    <a:tc>
                      <a:txBody>
                        <a:bodyPr/>
                        <a:lstStyle/>
                        <a:p>
                          <a:pPr algn="ctr"/>
                          <a:r>
                            <a:rPr lang="en-TW" b="1" dirty="0"/>
                            <a:t>問</a:t>
                          </a:r>
                        </a:p>
                        <a:p>
                          <a:pPr algn="ctr"/>
                          <a:r>
                            <a:rPr lang="en-TW" b="1" dirty="0"/>
                            <a:t>題</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285750" indent="-285750">
                            <a:buFont typeface="Arial" panose="020B0604020202020204" pitchFamily="34" charset="0"/>
                            <a:buChar char="•"/>
                          </a:pPr>
                          <a:r>
                            <a:rPr lang="en-US" altLang="zh-TW" sz="1200" b="0" i="0" u="none" strike="noStrike" dirty="0">
                              <a:solidFill>
                                <a:srgbClr val="333333"/>
                              </a:solidFill>
                              <a:effectLst/>
                              <a:latin typeface="Fira Sans" panose="020B0503050000020004" pitchFamily="34" charset="0"/>
                            </a:rPr>
                            <a:t>TCN</a:t>
                          </a:r>
                          <a:r>
                            <a:rPr lang="zh-TW" altLang="en-US" sz="1200" b="0" i="0" u="none" strike="noStrike" dirty="0">
                              <a:solidFill>
                                <a:srgbClr val="333333"/>
                              </a:solidFill>
                              <a:effectLst/>
                              <a:latin typeface="Fira Sans" panose="020B0503050000020004" pitchFamily="34" charset="0"/>
                            </a:rPr>
                            <a:t>的感受野仍受到</a:t>
                          </a:r>
                          <a:r>
                            <a:rPr lang="zh-TW" altLang="en-US" sz="1200" b="1" i="0" u="none" strike="noStrike" dirty="0">
                              <a:solidFill>
                                <a:srgbClr val="1542C6"/>
                              </a:solidFill>
                              <a:effectLst/>
                              <a:latin typeface="Fira Sans" panose="020B0503050000020004" pitchFamily="34" charset="0"/>
                            </a:rPr>
                            <a:t>網路深度</a:t>
                          </a:r>
                          <a14:m>
                            <m:oMath xmlns:m="http://schemas.openxmlformats.org/officeDocument/2006/math">
                              <m:r>
                                <a:rPr lang="en-US" altLang="zh-TW" sz="1200" b="1" i="1" u="none" strike="noStrike" smtClean="0">
                                  <a:solidFill>
                                    <a:srgbClr val="1542C6"/>
                                  </a:solidFill>
                                  <a:effectLst/>
                                  <a:latin typeface="Cambria Math" panose="02040503050406030204" pitchFamily="18" charset="0"/>
                                </a:rPr>
                                <m:t>𝒏</m:t>
                              </m:r>
                            </m:oMath>
                          </a14:m>
                          <a:r>
                            <a:rPr lang="zh-TW" altLang="en-US" sz="1200" b="1" i="0" u="none" strike="noStrike" dirty="0">
                              <a:solidFill>
                                <a:srgbClr val="1542C6"/>
                              </a:solidFill>
                              <a:effectLst/>
                              <a:latin typeface="Fira Sans" panose="020B0503050000020004" pitchFamily="34" charset="0"/>
                            </a:rPr>
                            <a:t>、卷積核大小</a:t>
                          </a:r>
                          <a14:m>
                            <m:oMath xmlns:m="http://schemas.openxmlformats.org/officeDocument/2006/math">
                              <m:r>
                                <a:rPr lang="en-US" altLang="zh-TW" sz="1200" b="1" i="1" u="none" strike="noStrike" smtClean="0">
                                  <a:solidFill>
                                    <a:srgbClr val="1542C6"/>
                                  </a:solidFill>
                                  <a:effectLst/>
                                  <a:latin typeface="Cambria Math" panose="02040503050406030204" pitchFamily="18" charset="0"/>
                                </a:rPr>
                                <m:t>𝑲</m:t>
                              </m:r>
                            </m:oMath>
                          </a14:m>
                          <a:r>
                            <a:rPr lang="zh-TW" altLang="en-US" sz="1200" b="0" i="0" u="none" strike="noStrike" dirty="0">
                              <a:solidFill>
                                <a:srgbClr val="333333"/>
                              </a:solidFill>
                              <a:effectLst/>
                              <a:latin typeface="Fira Sans" panose="020B0503050000020004" pitchFamily="34" charset="0"/>
                            </a:rPr>
                            <a:t>和</a:t>
                          </a:r>
                          <a:r>
                            <a:rPr lang="zh-TW" altLang="en-US" sz="1200" b="1" i="0" u="none" strike="noStrike" dirty="0">
                              <a:solidFill>
                                <a:srgbClr val="1542C6"/>
                              </a:solidFill>
                              <a:effectLst/>
                              <a:latin typeface="Fira Sans" panose="020B0503050000020004" pitchFamily="34" charset="0"/>
                            </a:rPr>
                            <a:t>擴張因子</a:t>
                          </a:r>
                          <a14:m>
                            <m:oMath xmlns:m="http://schemas.openxmlformats.org/officeDocument/2006/math">
                              <m:r>
                                <a:rPr lang="en-US" altLang="zh-TW" sz="1200" b="1" i="1" u="none" strike="noStrike" smtClean="0">
                                  <a:solidFill>
                                    <a:srgbClr val="1542C6"/>
                                  </a:solidFill>
                                  <a:effectLst/>
                                  <a:latin typeface="Cambria Math" panose="02040503050406030204" pitchFamily="18" charset="0"/>
                                </a:rPr>
                                <m:t>𝒅𝒊𝒍𝒂𝒕𝒊𝒐𝒏</m:t>
                              </m:r>
                            </m:oMath>
                          </a14:m>
                          <a:r>
                            <a:rPr lang="zh-TW" altLang="en-US" sz="1200" b="0" i="0" u="none" strike="noStrike" dirty="0">
                              <a:solidFill>
                                <a:srgbClr val="333333"/>
                              </a:solidFill>
                              <a:effectLst/>
                              <a:latin typeface="Fira Sans" panose="020B0503050000020004" pitchFamily="34" charset="0"/>
                            </a:rPr>
                            <a:t>三個參數的影響。</a:t>
                          </a:r>
                          <a:endParaRPr lang="en-US" altLang="zh-TW" sz="1200" b="0" i="0" u="none" strike="noStrike" dirty="0">
                            <a:solidFill>
                              <a:srgbClr val="333333"/>
                            </a:solidFill>
                            <a:effectLst/>
                            <a:latin typeface="Fira Sans" panose="020B0503050000020004" pitchFamily="34" charset="0"/>
                          </a:endParaRPr>
                        </a:p>
                        <a:p>
                          <a:pPr marL="285750" indent="-285750">
                            <a:buFont typeface="Arial" panose="020B0604020202020204" pitchFamily="34" charset="0"/>
                            <a:buChar char="•"/>
                          </a:pPr>
                          <a:endParaRPr lang="en-US" altLang="zh-TW" sz="1200" b="0" i="0" u="none" strike="noStrike" dirty="0">
                            <a:solidFill>
                              <a:srgbClr val="333333"/>
                            </a:solidFill>
                            <a:effectLst/>
                            <a:latin typeface="Fira Sans" panose="020B0503050000020004" pitchFamily="34" charset="0"/>
                          </a:endParaRPr>
                        </a:p>
                        <a:p>
                          <a:pPr marL="285750" indent="-285750">
                            <a:buFont typeface="Arial" panose="020B0604020202020204" pitchFamily="34" charset="0"/>
                            <a:buChar char="•"/>
                          </a:pPr>
                          <a:r>
                            <a:rPr lang="zh-TW" altLang="en-US" sz="1200" b="0" i="0" u="none" strike="noStrike" dirty="0">
                              <a:solidFill>
                                <a:srgbClr val="333333"/>
                              </a:solidFill>
                              <a:effectLst/>
                              <a:latin typeface="Fira Sans" panose="020B0503050000020004" pitchFamily="34" charset="0"/>
                            </a:rPr>
                            <a:t>即使使用擴張卷積，但仍有可能出現因層數過多導致的</a:t>
                          </a:r>
                          <a:r>
                            <a:rPr lang="zh-TW" altLang="en-US" sz="1200" b="1" i="0" u="none" strike="noStrike" dirty="0">
                              <a:solidFill>
                                <a:srgbClr val="1542C6"/>
                              </a:solidFill>
                              <a:effectLst/>
                              <a:latin typeface="Fira Sans" panose="020B0503050000020004" pitchFamily="34" charset="0"/>
                            </a:rPr>
                            <a:t>梯度問題</a:t>
                          </a:r>
                          <a:r>
                            <a:rPr lang="zh-TW" altLang="en-US" sz="1200" b="0" i="0" u="none" strike="noStrike" dirty="0">
                              <a:solidFill>
                                <a:srgbClr val="333333"/>
                              </a:solidFill>
                              <a:effectLst/>
                              <a:latin typeface="Fira Sans" panose="020B0503050000020004" pitchFamily="34" charset="0"/>
                            </a:rPr>
                            <a:t>（梯度消失、梯度爆炸）和網路退化問題。</a:t>
                          </a:r>
                          <a:endParaRPr lang="en-US" altLang="zh-TW" sz="1200" b="0" i="0" u="none" strike="noStrike" dirty="0">
                            <a:solidFill>
                              <a:srgbClr val="333333"/>
                            </a:solidFill>
                            <a:effectLst/>
                            <a:latin typeface="Fira Sans" panose="020B05030500000200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1545867"/>
                      </a:ext>
                    </a:extLst>
                  </a:tr>
                  <a:tr h="956782">
                    <a:tc>
                      <a:txBody>
                        <a:bodyPr/>
                        <a:lstStyle/>
                        <a:p>
                          <a:pPr algn="ctr"/>
                          <a:r>
                            <a:rPr lang="en-TW" b="1" dirty="0"/>
                            <a:t>解</a:t>
                          </a:r>
                        </a:p>
                        <a:p>
                          <a:pPr algn="ctr"/>
                          <a:r>
                            <a:rPr lang="en-TW" b="1" dirty="0"/>
                            <a:t>決</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TW" sz="1200" b="0" dirty="0"/>
                            <a:t>TCN</a:t>
                          </a:r>
                          <a:r>
                            <a:rPr lang="en-TW" sz="1200" b="0" dirty="0">
                              <a:solidFill>
                                <a:schemeClr val="tx1"/>
                              </a:solidFill>
                            </a:rPr>
                            <a:t>對每個權重向量進行</a:t>
                          </a:r>
                          <a:r>
                            <a:rPr lang="en-TW" sz="1200" b="1" dirty="0">
                              <a:solidFill>
                                <a:srgbClr val="1542C6"/>
                              </a:solidFill>
                            </a:rPr>
                            <a:t>歸一化，</a:t>
                          </a:r>
                          <a:r>
                            <a:rPr lang="en-TW" sz="1200" dirty="0"/>
                            <a:t>並使用</a:t>
                          </a:r>
                          <a14:m>
                            <m:oMath xmlns:m="http://schemas.openxmlformats.org/officeDocument/2006/math">
                              <m:r>
                                <a:rPr lang="en-US" sz="1200" b="1" i="1" smtClean="0">
                                  <a:solidFill>
                                    <a:srgbClr val="1542C6"/>
                                  </a:solidFill>
                                  <a:latin typeface="Cambria Math" panose="02040503050406030204" pitchFamily="18" charset="0"/>
                                </a:rPr>
                                <m:t>𝑹𝒆𝑳𝑼</m:t>
                              </m:r>
                            </m:oMath>
                          </a14:m>
                          <a:r>
                            <a:rPr lang="en-TW" sz="1200" b="1" dirty="0">
                              <a:solidFill>
                                <a:srgbClr val="1542C6"/>
                              </a:solidFill>
                            </a:rPr>
                            <a:t>激活函數和</a:t>
                          </a:r>
                          <a14:m>
                            <m:oMath xmlns:m="http://schemas.openxmlformats.org/officeDocument/2006/math">
                              <m:r>
                                <a:rPr lang="en-US" sz="1200" b="1" i="1" dirty="0" smtClean="0">
                                  <a:solidFill>
                                    <a:srgbClr val="1542C6"/>
                                  </a:solidFill>
                                  <a:latin typeface="Cambria Math" panose="02040503050406030204" pitchFamily="18" charset="0"/>
                                </a:rPr>
                                <m:t>𝑫𝒓𝒐𝒑𝒐𝒖𝒕</m:t>
                              </m:r>
                            </m:oMath>
                          </a14:m>
                          <a:r>
                            <a:rPr lang="en-TW" sz="1200" b="1" dirty="0">
                              <a:solidFill>
                                <a:srgbClr val="1542C6"/>
                              </a:solidFill>
                            </a:rPr>
                            <a:t>正則化</a:t>
                          </a:r>
                          <a:r>
                            <a:rPr lang="en-TW" sz="1200" dirty="0"/>
                            <a:t>，且在每兩層進行一次</a:t>
                          </a:r>
                          <a:r>
                            <a:rPr lang="en-TW" sz="1200" b="1" dirty="0">
                              <a:solidFill>
                                <a:srgbClr val="1542C6"/>
                              </a:solidFill>
                            </a:rPr>
                            <a:t>殘差連接</a:t>
                          </a:r>
                          <a:r>
                            <a:rPr lang="en-TW" sz="1200" dirty="0"/>
                            <a:t>，如右圖。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228069"/>
                      </a:ext>
                    </a:extLst>
                  </a:tr>
                </a:tbl>
              </a:graphicData>
            </a:graphic>
          </p:graphicFrame>
        </mc:Choice>
        <mc:Fallback>
          <p:graphicFrame>
            <p:nvGraphicFramePr>
              <p:cNvPr id="3" name="Table 2">
                <a:extLst>
                  <a:ext uri="{FF2B5EF4-FFF2-40B4-BE49-F238E27FC236}">
                    <a16:creationId xmlns:a16="http://schemas.microsoft.com/office/drawing/2014/main" id="{1C9ED3F4-9A2B-8FDD-A227-71805A520BC1}"/>
                  </a:ext>
                </a:extLst>
              </p:cNvPr>
              <p:cNvGraphicFramePr>
                <a:graphicFrameLocks noGrp="1"/>
              </p:cNvGraphicFramePr>
              <p:nvPr>
                <p:extLst>
                  <p:ext uri="{D42A27DB-BD31-4B8C-83A1-F6EECF244321}">
                    <p14:modId xmlns:p14="http://schemas.microsoft.com/office/powerpoint/2010/main" val="3645681233"/>
                  </p:ext>
                </p:extLst>
              </p:nvPr>
            </p:nvGraphicFramePr>
            <p:xfrm>
              <a:off x="317595" y="1638075"/>
              <a:ext cx="3578543" cy="3097922"/>
            </p:xfrm>
            <a:graphic>
              <a:graphicData uri="http://schemas.openxmlformats.org/drawingml/2006/table">
                <a:tbl>
                  <a:tblPr firstRow="1" bandRow="1">
                    <a:tableStyleId>{237A7EF7-1A5F-47FC-8769-BE67C1BB39A7}</a:tableStyleId>
                  </a:tblPr>
                  <a:tblGrid>
                    <a:gridCol w="452087">
                      <a:extLst>
                        <a:ext uri="{9D8B030D-6E8A-4147-A177-3AD203B41FA5}">
                          <a16:colId xmlns:a16="http://schemas.microsoft.com/office/drawing/2014/main" val="1785300301"/>
                        </a:ext>
                      </a:extLst>
                    </a:gridCol>
                    <a:gridCol w="3126456">
                      <a:extLst>
                        <a:ext uri="{9D8B030D-6E8A-4147-A177-3AD203B41FA5}">
                          <a16:colId xmlns:a16="http://schemas.microsoft.com/office/drawing/2014/main" val="2986623994"/>
                        </a:ext>
                      </a:extLst>
                    </a:gridCol>
                  </a:tblGrid>
                  <a:tr h="2141140">
                    <a:tc>
                      <a:txBody>
                        <a:bodyPr/>
                        <a:lstStyle/>
                        <a:p>
                          <a:pPr algn="ctr"/>
                          <a:r>
                            <a:rPr lang="en-TW" b="1" dirty="0"/>
                            <a:t>問</a:t>
                          </a:r>
                        </a:p>
                        <a:p>
                          <a:pPr algn="ctr"/>
                          <a:r>
                            <a:rPr lang="en-TW" b="1" dirty="0"/>
                            <a:t>題</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TW"/>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5041" r="-407" b="-45562"/>
                          </a:stretch>
                        </a:blipFill>
                      </a:tcPr>
                    </a:tc>
                    <a:extLst>
                      <a:ext uri="{0D108BD9-81ED-4DB2-BD59-A6C34878D82A}">
                        <a16:rowId xmlns:a16="http://schemas.microsoft.com/office/drawing/2014/main" val="2381545867"/>
                      </a:ext>
                    </a:extLst>
                  </a:tr>
                  <a:tr h="956782">
                    <a:tc>
                      <a:txBody>
                        <a:bodyPr/>
                        <a:lstStyle/>
                        <a:p>
                          <a:pPr algn="ctr"/>
                          <a:r>
                            <a:rPr lang="en-TW" b="1" dirty="0"/>
                            <a:t>解</a:t>
                          </a:r>
                        </a:p>
                        <a:p>
                          <a:pPr algn="ctr"/>
                          <a:r>
                            <a:rPr lang="en-TW" b="1" dirty="0"/>
                            <a:t>決</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TW"/>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5041" t="-222368" r="-407" b="-1316"/>
                          </a:stretch>
                        </a:blipFill>
                      </a:tcPr>
                    </a:tc>
                    <a:extLst>
                      <a:ext uri="{0D108BD9-81ED-4DB2-BD59-A6C34878D82A}">
                        <a16:rowId xmlns:a16="http://schemas.microsoft.com/office/drawing/2014/main" val="3457228069"/>
                      </a:ext>
                    </a:extLst>
                  </a:tr>
                </a:tbl>
              </a:graphicData>
            </a:graphic>
          </p:graphicFrame>
        </mc:Fallback>
      </mc:AlternateContent>
      <p:sp>
        <p:nvSpPr>
          <p:cNvPr id="5" name="TextBox 4">
            <a:extLst>
              <a:ext uri="{FF2B5EF4-FFF2-40B4-BE49-F238E27FC236}">
                <a16:creationId xmlns:a16="http://schemas.microsoft.com/office/drawing/2014/main" id="{0A21DAF1-DDB8-4447-309C-14F69B46F673}"/>
              </a:ext>
            </a:extLst>
          </p:cNvPr>
          <p:cNvSpPr txBox="1"/>
          <p:nvPr/>
        </p:nvSpPr>
        <p:spPr>
          <a:xfrm>
            <a:off x="1534390" y="1060084"/>
            <a:ext cx="1140056" cy="307777"/>
          </a:xfrm>
          <a:prstGeom prst="rect">
            <a:avLst/>
          </a:prstGeom>
          <a:noFill/>
        </p:spPr>
        <p:txBody>
          <a:bodyPr wrap="none" rtlCol="0">
            <a:spAutoFit/>
          </a:bodyPr>
          <a:lstStyle/>
          <a:p>
            <a:r>
              <a:rPr lang="en-TW" dirty="0"/>
              <a:t>Background</a:t>
            </a:r>
          </a:p>
        </p:txBody>
      </p:sp>
      <p:cxnSp>
        <p:nvCxnSpPr>
          <p:cNvPr id="7" name="Straight Connector 6">
            <a:extLst>
              <a:ext uri="{FF2B5EF4-FFF2-40B4-BE49-F238E27FC236}">
                <a16:creationId xmlns:a16="http://schemas.microsoft.com/office/drawing/2014/main" id="{48D5B297-C98E-5B92-5DF4-C4A989DCEC05}"/>
              </a:ext>
            </a:extLst>
          </p:cNvPr>
          <p:cNvCxnSpPr>
            <a:cxnSpLocks/>
          </p:cNvCxnSpPr>
          <p:nvPr/>
        </p:nvCxnSpPr>
        <p:spPr>
          <a:xfrm>
            <a:off x="312699" y="1467077"/>
            <a:ext cx="3583439"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diagram of a complex block&#10;&#10;Description automatically generated">
            <a:extLst>
              <a:ext uri="{FF2B5EF4-FFF2-40B4-BE49-F238E27FC236}">
                <a16:creationId xmlns:a16="http://schemas.microsoft.com/office/drawing/2014/main" id="{4EB3B081-AE43-B5C7-18CD-798648E0DDED}"/>
              </a:ext>
            </a:extLst>
          </p:cNvPr>
          <p:cNvPicPr>
            <a:picLocks noChangeAspect="1"/>
          </p:cNvPicPr>
          <p:nvPr/>
        </p:nvPicPr>
        <p:blipFill>
          <a:blip r:embed="rId4"/>
          <a:stretch>
            <a:fillRect/>
          </a:stretch>
        </p:blipFill>
        <p:spPr>
          <a:xfrm>
            <a:off x="4218113" y="1638075"/>
            <a:ext cx="4608291" cy="2163992"/>
          </a:xfrm>
          <a:prstGeom prst="rect">
            <a:avLst/>
          </a:prstGeom>
          <a:ln>
            <a:solidFill>
              <a:schemeClr val="tx1"/>
            </a:solidFill>
          </a:ln>
        </p:spPr>
      </p:pic>
      <p:cxnSp>
        <p:nvCxnSpPr>
          <p:cNvPr id="15" name="Straight Connector 14">
            <a:extLst>
              <a:ext uri="{FF2B5EF4-FFF2-40B4-BE49-F238E27FC236}">
                <a16:creationId xmlns:a16="http://schemas.microsoft.com/office/drawing/2014/main" id="{AD3CD793-2525-9835-12B6-80C6043D01B9}"/>
              </a:ext>
            </a:extLst>
          </p:cNvPr>
          <p:cNvCxnSpPr>
            <a:cxnSpLocks/>
          </p:cNvCxnSpPr>
          <p:nvPr/>
        </p:nvCxnSpPr>
        <p:spPr>
          <a:xfrm>
            <a:off x="4218114" y="1467077"/>
            <a:ext cx="461318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5203CCF-17F9-5212-5744-12D97EE2BA4E}"/>
              </a:ext>
            </a:extLst>
          </p:cNvPr>
          <p:cNvSpPr txBox="1"/>
          <p:nvPr/>
        </p:nvSpPr>
        <p:spPr>
          <a:xfrm>
            <a:off x="6108567" y="1056522"/>
            <a:ext cx="832279" cy="307777"/>
          </a:xfrm>
          <a:prstGeom prst="rect">
            <a:avLst/>
          </a:prstGeom>
          <a:noFill/>
        </p:spPr>
        <p:txBody>
          <a:bodyPr wrap="none" rtlCol="0">
            <a:spAutoFit/>
          </a:bodyPr>
          <a:lstStyle/>
          <a:p>
            <a:r>
              <a:rPr lang="en-TW" dirty="0"/>
              <a:t>Process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ADB2701-CC28-9A7C-8C4F-BD6B6FE16C1D}"/>
                  </a:ext>
                </a:extLst>
              </p:cNvPr>
              <p:cNvSpPr txBox="1"/>
              <p:nvPr/>
            </p:nvSpPr>
            <p:spPr>
              <a:xfrm>
                <a:off x="4113470" y="4050136"/>
                <a:ext cx="4712934" cy="707886"/>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a:rPr lang="en-US" sz="1000" b="0" i="1" smtClean="0">
                        <a:latin typeface="Cambria Math" panose="02040503050406030204" pitchFamily="18" charset="0"/>
                      </a:rPr>
                      <m:t>𝑅𝑒𝐿𝑈</m:t>
                    </m:r>
                  </m:oMath>
                </a14:m>
                <a:r>
                  <a:rPr lang="en-TW" sz="1000" dirty="0"/>
                  <a:t>激活函數和</a:t>
                </a:r>
                <a14:m>
                  <m:oMath xmlns:m="http://schemas.openxmlformats.org/officeDocument/2006/math">
                    <m:r>
                      <a:rPr lang="en-US" sz="1000" b="0" i="1" dirty="0" smtClean="0">
                        <a:latin typeface="Cambria Math" panose="02040503050406030204" pitchFamily="18" charset="0"/>
                      </a:rPr>
                      <m:t>𝐷𝑟𝑜𝑝𝑜𝑢𝑡</m:t>
                    </m:r>
                  </m:oMath>
                </a14:m>
                <a:r>
                  <a:rPr lang="en-TW" sz="1000" dirty="0"/>
                  <a:t>正則化不僅可以幫助模型在訓練時更快收斂，還可以避免梯度消失的問題。</a:t>
                </a:r>
              </a:p>
              <a:p>
                <a:pPr marL="171450" indent="-171450">
                  <a:buFont typeface="Arial" panose="020B0604020202020204" pitchFamily="34" charset="0"/>
                  <a:buChar char="•"/>
                </a:pPr>
                <a:r>
                  <a:rPr lang="en-TW" sz="1000" dirty="0"/>
                  <a:t>殘差連接可以保持訊息流的一致性，從而進一步提升模行的性能，減少模型退化的問題。</a:t>
                </a:r>
              </a:p>
            </p:txBody>
          </p:sp>
        </mc:Choice>
        <mc:Fallback xmlns="">
          <p:sp>
            <p:nvSpPr>
              <p:cNvPr id="20" name="TextBox 19">
                <a:extLst>
                  <a:ext uri="{FF2B5EF4-FFF2-40B4-BE49-F238E27FC236}">
                    <a16:creationId xmlns:a16="http://schemas.microsoft.com/office/drawing/2014/main" id="{2ADB2701-CC28-9A7C-8C4F-BD6B6FE16C1D}"/>
                  </a:ext>
                </a:extLst>
              </p:cNvPr>
              <p:cNvSpPr txBox="1">
                <a:spLocks noRot="1" noChangeAspect="1" noMove="1" noResize="1" noEditPoints="1" noAdjustHandles="1" noChangeArrowheads="1" noChangeShapeType="1" noTextEdit="1"/>
              </p:cNvSpPr>
              <p:nvPr/>
            </p:nvSpPr>
            <p:spPr>
              <a:xfrm>
                <a:off x="4113470" y="4050136"/>
                <a:ext cx="4712934" cy="707886"/>
              </a:xfrm>
              <a:prstGeom prst="rect">
                <a:avLst/>
              </a:prstGeom>
              <a:blipFill>
                <a:blip r:embed="rId5"/>
                <a:stretch>
                  <a:fillRect b="-3509"/>
                </a:stretch>
              </a:blipFill>
            </p:spPr>
            <p:txBody>
              <a:bodyPr/>
              <a:lstStyle/>
              <a:p>
                <a:r>
                  <a:rPr lang="en-TW">
                    <a:noFill/>
                  </a:rPr>
                  <a:t> </a:t>
                </a:r>
              </a:p>
            </p:txBody>
          </p:sp>
        </mc:Fallback>
      </mc:AlternateContent>
      <p:cxnSp>
        <p:nvCxnSpPr>
          <p:cNvPr id="22" name="Straight Connector 21">
            <a:extLst>
              <a:ext uri="{FF2B5EF4-FFF2-40B4-BE49-F238E27FC236}">
                <a16:creationId xmlns:a16="http://schemas.microsoft.com/office/drawing/2014/main" id="{B6A17F1B-5F26-BF37-F722-ADB7B279CE12}"/>
              </a:ext>
            </a:extLst>
          </p:cNvPr>
          <p:cNvCxnSpPr>
            <a:cxnSpLocks/>
          </p:cNvCxnSpPr>
          <p:nvPr/>
        </p:nvCxnSpPr>
        <p:spPr>
          <a:xfrm>
            <a:off x="4213217" y="3973064"/>
            <a:ext cx="461318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2699" y="411475"/>
            <a:ext cx="851860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2000" dirty="0">
                <a:solidFill>
                  <a:srgbClr val="1542C6"/>
                </a:solidFill>
              </a:rPr>
              <a:t>RNN</a:t>
            </a:r>
            <a:r>
              <a:rPr lang="zh-TW" altLang="en-US" sz="2000" b="1" dirty="0">
                <a:solidFill>
                  <a:srgbClr val="1542C6"/>
                </a:solidFill>
                <a:latin typeface="Fira Sans Extra Condensed"/>
                <a:ea typeface="Fira Sans Extra Condensed"/>
                <a:cs typeface="Fira Sans Extra Condensed"/>
                <a:sym typeface="Fira Sans Extra Condensed"/>
              </a:rPr>
              <a:t>與</a:t>
            </a:r>
            <a:r>
              <a:rPr lang="en-US" altLang="zh-TW" sz="2000" dirty="0">
                <a:solidFill>
                  <a:srgbClr val="1542C6"/>
                </a:solidFill>
              </a:rPr>
              <a:t>TCN</a:t>
            </a:r>
            <a:r>
              <a:rPr lang="zh-TW" altLang="en-US" sz="2000" b="1" dirty="0">
                <a:solidFill>
                  <a:srgbClr val="1542C6"/>
                </a:solidFill>
                <a:latin typeface="Fira Sans Extra Condensed"/>
                <a:ea typeface="Fira Sans Extra Condensed"/>
                <a:cs typeface="Fira Sans Extra Condensed"/>
                <a:sym typeface="Fira Sans Extra Condensed"/>
              </a:rPr>
              <a:t>之對比</a:t>
            </a:r>
            <a:endParaRPr lang="en-US" sz="2000" b="1" dirty="0">
              <a:solidFill>
                <a:srgbClr val="1542C6"/>
              </a:solidFill>
              <a:latin typeface="Fira Sans Extra Condensed"/>
              <a:ea typeface="Fira Sans Extra Condensed"/>
              <a:cs typeface="Fira Sans Extra Condensed"/>
              <a:sym typeface="Fira Sans Extra Condensed"/>
            </a:endParaRPr>
          </a:p>
        </p:txBody>
      </p:sp>
      <p:cxnSp>
        <p:nvCxnSpPr>
          <p:cNvPr id="2" name="Straight Connector 1">
            <a:extLst>
              <a:ext uri="{FF2B5EF4-FFF2-40B4-BE49-F238E27FC236}">
                <a16:creationId xmlns:a16="http://schemas.microsoft.com/office/drawing/2014/main" id="{C3D498F8-10F2-9DEE-0E6F-DA0D14D325B6}"/>
              </a:ext>
            </a:extLst>
          </p:cNvPr>
          <p:cNvCxnSpPr>
            <a:cxnSpLocks/>
          </p:cNvCxnSpPr>
          <p:nvPr/>
        </p:nvCxnSpPr>
        <p:spPr>
          <a:xfrm>
            <a:off x="312699" y="931066"/>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CE5E638-B9BA-EDA0-0517-2EEE6AAB77E7}"/>
              </a:ext>
            </a:extLst>
          </p:cNvPr>
          <p:cNvGraphicFramePr>
            <a:graphicFrameLocks noGrp="1"/>
          </p:cNvGraphicFramePr>
          <p:nvPr>
            <p:extLst>
              <p:ext uri="{D42A27DB-BD31-4B8C-83A1-F6EECF244321}">
                <p14:modId xmlns:p14="http://schemas.microsoft.com/office/powerpoint/2010/main" val="87634782"/>
              </p:ext>
            </p:extLst>
          </p:nvPr>
        </p:nvGraphicFramePr>
        <p:xfrm>
          <a:off x="312699" y="1301625"/>
          <a:ext cx="8518602" cy="2928471"/>
        </p:xfrm>
        <a:graphic>
          <a:graphicData uri="http://schemas.openxmlformats.org/drawingml/2006/table">
            <a:tbl>
              <a:tblPr firstRow="1" bandRow="1">
                <a:tableStyleId>{237A7EF7-1A5F-47FC-8769-BE67C1BB39A7}</a:tableStyleId>
              </a:tblPr>
              <a:tblGrid>
                <a:gridCol w="1110584">
                  <a:extLst>
                    <a:ext uri="{9D8B030D-6E8A-4147-A177-3AD203B41FA5}">
                      <a16:colId xmlns:a16="http://schemas.microsoft.com/office/drawing/2014/main" val="3975880830"/>
                    </a:ext>
                  </a:extLst>
                </a:gridCol>
                <a:gridCol w="3808675">
                  <a:extLst>
                    <a:ext uri="{9D8B030D-6E8A-4147-A177-3AD203B41FA5}">
                      <a16:colId xmlns:a16="http://schemas.microsoft.com/office/drawing/2014/main" val="3729541311"/>
                    </a:ext>
                  </a:extLst>
                </a:gridCol>
                <a:gridCol w="3599343">
                  <a:extLst>
                    <a:ext uri="{9D8B030D-6E8A-4147-A177-3AD203B41FA5}">
                      <a16:colId xmlns:a16="http://schemas.microsoft.com/office/drawing/2014/main" val="3228599964"/>
                    </a:ext>
                  </a:extLst>
                </a:gridCol>
              </a:tblGrid>
              <a:tr h="418353">
                <a:tc>
                  <a:txBody>
                    <a:bodyPr/>
                    <a:lstStyle/>
                    <a:p>
                      <a:pPr algn="ctr"/>
                      <a:endParaRPr lang="en-TW" sz="1200" dirty="0">
                        <a:solidFill>
                          <a:schemeClr val="bg1"/>
                        </a:solidFill>
                        <a:latin typeface="Fira Sans" panose="020B05030500000200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b="1" dirty="0">
                          <a:solidFill>
                            <a:schemeClr val="tx1"/>
                          </a:solidFill>
                          <a:latin typeface="Fira Sans" panose="020B0503050000020004" pitchFamily="34" charset="0"/>
                        </a:rPr>
                        <a:t>RNN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b="1" dirty="0">
                          <a:solidFill>
                            <a:schemeClr val="tx1"/>
                          </a:solidFill>
                          <a:latin typeface="Fira Sans" panose="020B0503050000020004" pitchFamily="34" charset="0"/>
                        </a:rPr>
                        <a:t>TCN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640639729"/>
                  </a:ext>
                </a:extLst>
              </a:tr>
              <a:tr h="418353">
                <a:tc>
                  <a:txBody>
                    <a:bodyPr/>
                    <a:lstStyle/>
                    <a:p>
                      <a:pPr algn="ctr"/>
                      <a:r>
                        <a:rPr lang="en-TW" sz="1200" b="1" dirty="0">
                          <a:solidFill>
                            <a:schemeClr val="tx1"/>
                          </a:solidFill>
                          <a:latin typeface="Fira Sans" panose="020B0503050000020004" pitchFamily="34" charset="0"/>
                        </a:rPr>
                        <a:t>結構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b="1" dirty="0">
                          <a:solidFill>
                            <a:schemeClr val="accent1"/>
                          </a:solidFill>
                          <a:latin typeface="Fira Sans" panose="020B0503050000020004" pitchFamily="34" charset="0"/>
                        </a:rPr>
                        <a:t>循環連接</a:t>
                      </a:r>
                      <a:r>
                        <a:rPr lang="en-TW" sz="1200" dirty="0">
                          <a:latin typeface="Fira Sans" panose="020B0503050000020004" pitchFamily="34" charset="0"/>
                        </a:rPr>
                        <a:t>，允許資訊在網路內部傳遞</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TW" sz="1200" b="1" dirty="0">
                          <a:solidFill>
                            <a:schemeClr val="accent1"/>
                          </a:solidFill>
                          <a:latin typeface="Fira Sans" panose="020B0503050000020004" pitchFamily="34" charset="0"/>
                        </a:rPr>
                        <a:t>卷積</a:t>
                      </a:r>
                      <a:r>
                        <a:rPr lang="en-TW" sz="1200" dirty="0">
                          <a:latin typeface="Fira Sans" panose="020B0503050000020004" pitchFamily="34" charset="0"/>
                        </a:rPr>
                        <a:t>，資料無法在內部傳遞</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886168"/>
                  </a:ext>
                </a:extLst>
              </a:tr>
              <a:tr h="418353">
                <a:tc>
                  <a:txBody>
                    <a:bodyPr/>
                    <a:lstStyle/>
                    <a:p>
                      <a:pPr algn="ctr"/>
                      <a:r>
                        <a:rPr lang="en-TW" sz="1200" b="1" dirty="0">
                          <a:solidFill>
                            <a:schemeClr val="tx1"/>
                          </a:solidFill>
                          <a:latin typeface="Fira Sans" panose="020B0503050000020004" pitchFamily="34" charset="0"/>
                        </a:rPr>
                        <a:t>時間依賴性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dirty="0">
                          <a:latin typeface="Fira Sans" panose="020B0503050000020004" pitchFamily="34" charset="0"/>
                        </a:rPr>
                        <a:t>循環單元（LSTM、GRU）</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TW" sz="1200" b="1" dirty="0">
                          <a:solidFill>
                            <a:schemeClr val="accent1"/>
                          </a:solidFill>
                          <a:latin typeface="Fira Sans" panose="020B0503050000020004" pitchFamily="34" charset="0"/>
                        </a:rPr>
                        <a:t>因果卷積</a:t>
                      </a:r>
                      <a:r>
                        <a:rPr lang="en-TW" sz="1200" dirty="0">
                          <a:latin typeface="Fira Sans" panose="020B0503050000020004" pitchFamily="34" charset="0"/>
                        </a:rPr>
                        <a:t>、</a:t>
                      </a:r>
                      <a:r>
                        <a:rPr lang="en-TW" sz="1200" b="1" dirty="0">
                          <a:solidFill>
                            <a:schemeClr val="accent1"/>
                          </a:solidFill>
                          <a:latin typeface="Fira Sans" panose="020B0503050000020004" pitchFamily="34" charset="0"/>
                        </a:rPr>
                        <a:t>擴張卷積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1072822"/>
                  </a:ext>
                </a:extLst>
              </a:tr>
              <a:tr h="418353">
                <a:tc>
                  <a:txBody>
                    <a:bodyPr/>
                    <a:lstStyle/>
                    <a:p>
                      <a:pPr algn="ctr"/>
                      <a:r>
                        <a:rPr lang="en-TW" sz="1200" b="1" dirty="0">
                          <a:solidFill>
                            <a:schemeClr val="tx1"/>
                          </a:solidFill>
                          <a:latin typeface="Fira Sans" panose="020B0503050000020004" pitchFamily="34" charset="0"/>
                        </a:rPr>
                        <a:t>長期依賴性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dirty="0">
                          <a:latin typeface="Fira Sans" panose="020B0503050000020004" pitchFamily="34" charset="0"/>
                        </a:rPr>
                        <a:t>當序列非常長，可能面臨梯度消失、梯度爆炸</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TW" sz="1200" dirty="0">
                          <a:latin typeface="Fira Sans" panose="020B0503050000020004" pitchFamily="34" charset="0"/>
                        </a:rPr>
                        <a:t>訓練效率較高，較不容易出現梯度問題</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6324568"/>
                  </a:ext>
                </a:extLst>
              </a:tr>
              <a:tr h="418353">
                <a:tc>
                  <a:txBody>
                    <a:bodyPr/>
                    <a:lstStyle/>
                    <a:p>
                      <a:pPr algn="ctr"/>
                      <a:r>
                        <a:rPr lang="en-TW" sz="1200" b="1" dirty="0">
                          <a:solidFill>
                            <a:schemeClr val="tx1"/>
                          </a:solidFill>
                          <a:latin typeface="Fira Sans" panose="020B0503050000020004" pitchFamily="34" charset="0"/>
                        </a:rPr>
                        <a:t>計算效率</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dirty="0">
                          <a:latin typeface="Fira Sans" panose="020B0503050000020004" pitchFamily="34" charset="0"/>
                        </a:rPr>
                        <a:t>順序執行，效率較低</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TW" sz="1200" dirty="0">
                          <a:latin typeface="Fira Sans" panose="020B0503050000020004" pitchFamily="34" charset="0"/>
                        </a:rPr>
                        <a:t>可以平行化計算，效率較高</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3143427"/>
                  </a:ext>
                </a:extLst>
              </a:tr>
              <a:tr h="418353">
                <a:tc>
                  <a:txBody>
                    <a:bodyPr/>
                    <a:lstStyle/>
                    <a:p>
                      <a:pPr algn="ctr"/>
                      <a:r>
                        <a:rPr lang="en-TW" sz="1200" b="1" dirty="0">
                          <a:solidFill>
                            <a:schemeClr val="tx1"/>
                          </a:solidFill>
                          <a:latin typeface="Fira Sans" panose="020B0503050000020004" pitchFamily="34" charset="0"/>
                        </a:rPr>
                        <a:t>優化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dirty="0">
                          <a:latin typeface="Fira Sans" panose="020B0503050000020004" pitchFamily="34" charset="0"/>
                        </a:rPr>
                        <a:t>需要</a:t>
                      </a:r>
                      <a:r>
                        <a:rPr lang="en-TW" sz="1200" b="1" dirty="0">
                          <a:solidFill>
                            <a:schemeClr val="accent1"/>
                          </a:solidFill>
                          <a:latin typeface="Fira Sans" panose="020B0503050000020004" pitchFamily="34" charset="0"/>
                        </a:rPr>
                        <a:t>更多</a:t>
                      </a:r>
                      <a:r>
                        <a:rPr lang="en-TW" sz="1200" dirty="0">
                          <a:latin typeface="Fira Sans" panose="020B0503050000020004" pitchFamily="34" charset="0"/>
                        </a:rPr>
                        <a:t>的參數調整（LSTM、GRU需要超參數）</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TW" sz="1200" dirty="0">
                          <a:latin typeface="Fira Sans" panose="020B0503050000020004" pitchFamily="34" charset="0"/>
                        </a:rPr>
                        <a:t>參數</a:t>
                      </a:r>
                      <a:r>
                        <a:rPr lang="en-TW" sz="1200" b="1" dirty="0">
                          <a:solidFill>
                            <a:schemeClr val="accent1"/>
                          </a:solidFill>
                          <a:latin typeface="Fira Sans" panose="020B0503050000020004" pitchFamily="34" charset="0"/>
                        </a:rPr>
                        <a:t>較少</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7819474"/>
                  </a:ext>
                </a:extLst>
              </a:tr>
              <a:tr h="418353">
                <a:tc>
                  <a:txBody>
                    <a:bodyPr/>
                    <a:lstStyle/>
                    <a:p>
                      <a:pPr algn="ctr"/>
                      <a:r>
                        <a:rPr lang="en-TW" sz="1200" b="1" dirty="0">
                          <a:solidFill>
                            <a:schemeClr val="tx1"/>
                          </a:solidFill>
                          <a:latin typeface="Fira Sans" panose="020B0503050000020004" pitchFamily="34" charset="0"/>
                        </a:rPr>
                        <a:t>使用場景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a:r>
                        <a:rPr lang="en-TW" sz="1200" dirty="0">
                          <a:latin typeface="Fira Sans" panose="020B0503050000020004" pitchFamily="34" charset="0"/>
                        </a:rPr>
                        <a:t>需要</a:t>
                      </a:r>
                      <a:r>
                        <a:rPr lang="en-TW" sz="1200" b="1" dirty="0">
                          <a:solidFill>
                            <a:schemeClr val="accent1"/>
                          </a:solidFill>
                          <a:latin typeface="Fira Sans" panose="020B0503050000020004" pitchFamily="34" charset="0"/>
                        </a:rPr>
                        <a:t>對序列上下文建模</a:t>
                      </a:r>
                      <a:r>
                        <a:rPr lang="en-TW" sz="1200" dirty="0">
                          <a:latin typeface="Fira Sans" panose="020B0503050000020004" pitchFamily="34" charset="0"/>
                        </a:rPr>
                        <a:t>的場景（NLP等）</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TW" sz="1200" dirty="0">
                          <a:latin typeface="Fira Sans" panose="020B0503050000020004" pitchFamily="34" charset="0"/>
                        </a:rPr>
                        <a:t>和</a:t>
                      </a:r>
                      <a:r>
                        <a:rPr lang="en-TW" sz="1200" b="1" dirty="0">
                          <a:solidFill>
                            <a:schemeClr val="accent1"/>
                          </a:solidFill>
                          <a:latin typeface="Fira Sans" panose="020B0503050000020004" pitchFamily="34" charset="0"/>
                        </a:rPr>
                        <a:t>時間序列</a:t>
                      </a:r>
                      <a:r>
                        <a:rPr lang="en-TW" sz="1200" b="0" dirty="0">
                          <a:solidFill>
                            <a:schemeClr val="tx1"/>
                          </a:solidFill>
                          <a:latin typeface="Fira Sans" panose="020B0503050000020004" pitchFamily="34" charset="0"/>
                        </a:rPr>
                        <a:t>高度</a:t>
                      </a:r>
                      <a:r>
                        <a:rPr lang="en-TW" sz="1200" dirty="0">
                          <a:latin typeface="Fira Sans" panose="020B0503050000020004" pitchFamily="34" charset="0"/>
                        </a:rPr>
                        <a:t>相關的場景（行情分析、氣象等）</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2767220"/>
                  </a:ext>
                </a:extLst>
              </a:tr>
            </a:tbl>
          </a:graphicData>
        </a:graphic>
      </p:graphicFrame>
      <p:sp>
        <p:nvSpPr>
          <p:cNvPr id="6" name="TextBox 5">
            <a:extLst>
              <a:ext uri="{FF2B5EF4-FFF2-40B4-BE49-F238E27FC236}">
                <a16:creationId xmlns:a16="http://schemas.microsoft.com/office/drawing/2014/main" id="{A571B313-FF6F-2C38-B394-F2DEF4C3C761}"/>
              </a:ext>
            </a:extLst>
          </p:cNvPr>
          <p:cNvSpPr txBox="1"/>
          <p:nvPr/>
        </p:nvSpPr>
        <p:spPr>
          <a:xfrm>
            <a:off x="1786622" y="4485804"/>
            <a:ext cx="5570756" cy="246221"/>
          </a:xfrm>
          <a:prstGeom prst="rect">
            <a:avLst/>
          </a:prstGeom>
          <a:noFill/>
        </p:spPr>
        <p:txBody>
          <a:bodyPr wrap="none" rtlCol="0">
            <a:spAutoFit/>
          </a:bodyPr>
          <a:lstStyle/>
          <a:p>
            <a:r>
              <a:rPr lang="en-TW" sz="1000" dirty="0"/>
              <a:t>在實際應用中，也可以將兩者結合構建更複雜的混合模型來因應更複雜的業務邏輯和性能需求。</a:t>
            </a:r>
          </a:p>
        </p:txBody>
      </p:sp>
    </p:spTree>
    <p:extLst>
      <p:ext uri="{BB962C8B-B14F-4D97-AF65-F5344CB8AC3E}">
        <p14:creationId xmlns:p14="http://schemas.microsoft.com/office/powerpoint/2010/main" val="222479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2699" y="411475"/>
            <a:ext cx="8518602"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err="1">
                <a:solidFill>
                  <a:srgbClr val="1542C6"/>
                </a:solidFill>
                <a:latin typeface="Fira Sans Extra Condensed"/>
                <a:ea typeface="Fira Sans Extra Condensed"/>
                <a:cs typeface="Fira Sans Extra Condensed"/>
                <a:sym typeface="Fira Sans Extra Condensed"/>
              </a:rPr>
              <a:t>TCN之優勢與問題</a:t>
            </a:r>
            <a:endParaRPr lang="en-US" sz="2000" b="1" dirty="0">
              <a:solidFill>
                <a:srgbClr val="1542C6"/>
              </a:solidFill>
              <a:latin typeface="Fira Sans Extra Condensed"/>
              <a:ea typeface="Fira Sans Extra Condensed"/>
              <a:cs typeface="Fira Sans Extra Condensed"/>
              <a:sym typeface="Fira Sans Extra Condensed"/>
            </a:endParaRPr>
          </a:p>
        </p:txBody>
      </p:sp>
      <p:cxnSp>
        <p:nvCxnSpPr>
          <p:cNvPr id="2" name="Straight Connector 1">
            <a:extLst>
              <a:ext uri="{FF2B5EF4-FFF2-40B4-BE49-F238E27FC236}">
                <a16:creationId xmlns:a16="http://schemas.microsoft.com/office/drawing/2014/main" id="{C3D498F8-10F2-9DEE-0E6F-DA0D14D325B6}"/>
              </a:ext>
            </a:extLst>
          </p:cNvPr>
          <p:cNvCxnSpPr>
            <a:cxnSpLocks/>
          </p:cNvCxnSpPr>
          <p:nvPr/>
        </p:nvCxnSpPr>
        <p:spPr>
          <a:xfrm>
            <a:off x="312699" y="931066"/>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30C4D3B-6306-D451-BE2E-1FA62BA77173}"/>
              </a:ext>
            </a:extLst>
          </p:cNvPr>
          <p:cNvSpPr txBox="1"/>
          <p:nvPr/>
        </p:nvSpPr>
        <p:spPr>
          <a:xfrm>
            <a:off x="1827087" y="1079258"/>
            <a:ext cx="1135108" cy="307777"/>
          </a:xfrm>
          <a:prstGeom prst="rect">
            <a:avLst/>
          </a:prstGeom>
          <a:noFill/>
        </p:spPr>
        <p:txBody>
          <a:bodyPr wrap="square" rtlCol="0">
            <a:spAutoFit/>
          </a:bodyPr>
          <a:lstStyle/>
          <a:p>
            <a:r>
              <a:rPr lang="en-TW" dirty="0"/>
              <a:t>Advantages</a:t>
            </a:r>
          </a:p>
        </p:txBody>
      </p:sp>
      <p:cxnSp>
        <p:nvCxnSpPr>
          <p:cNvPr id="5" name="Straight Connector 4">
            <a:extLst>
              <a:ext uri="{FF2B5EF4-FFF2-40B4-BE49-F238E27FC236}">
                <a16:creationId xmlns:a16="http://schemas.microsoft.com/office/drawing/2014/main" id="{7660356F-72AB-41BD-0954-972E5E412D6E}"/>
              </a:ext>
            </a:extLst>
          </p:cNvPr>
          <p:cNvCxnSpPr>
            <a:cxnSpLocks/>
          </p:cNvCxnSpPr>
          <p:nvPr/>
        </p:nvCxnSpPr>
        <p:spPr>
          <a:xfrm>
            <a:off x="312699" y="1501153"/>
            <a:ext cx="416388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2E2990-A1DC-D557-155F-67309DD12E7A}"/>
              </a:ext>
            </a:extLst>
          </p:cNvPr>
          <p:cNvSpPr txBox="1"/>
          <p:nvPr/>
        </p:nvSpPr>
        <p:spPr>
          <a:xfrm>
            <a:off x="312699" y="1746020"/>
            <a:ext cx="416388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err="1">
                <a:solidFill>
                  <a:schemeClr val="accent1"/>
                </a:solidFill>
              </a:rPr>
              <a:t>平行計算</a:t>
            </a:r>
            <a:r>
              <a:rPr lang="en-US" dirty="0" err="1"/>
              <a:t>：卷積操作可以平行計算，加快計算速度</a:t>
            </a:r>
            <a:r>
              <a:rPr lang="en-US" dirty="0"/>
              <a:t>。</a:t>
            </a:r>
          </a:p>
          <a:p>
            <a:pPr marL="285750" indent="-285750">
              <a:buFont typeface="Arial" panose="020B0604020202020204" pitchFamily="34" charset="0"/>
              <a:buChar char="•"/>
            </a:pPr>
            <a:endParaRPr lang="en-TW" dirty="0"/>
          </a:p>
          <a:p>
            <a:pPr marL="285750" indent="-285750">
              <a:buFont typeface="Arial" panose="020B0604020202020204" pitchFamily="34" charset="0"/>
              <a:buChar char="•"/>
            </a:pPr>
            <a:r>
              <a:rPr lang="en-TW" b="1" dirty="0">
                <a:solidFill>
                  <a:schemeClr val="accent1"/>
                </a:solidFill>
              </a:rPr>
              <a:t>長期依賴</a:t>
            </a:r>
            <a:r>
              <a:rPr lang="en-TW" dirty="0"/>
              <a:t>：利用擴張卷積和殘差連結，可以為模型帶來良好的長期穩定性。</a:t>
            </a:r>
          </a:p>
          <a:p>
            <a:pPr marL="285750" indent="-285750">
              <a:buFont typeface="Arial" panose="020B0604020202020204" pitchFamily="34" charset="0"/>
              <a:buChar char="•"/>
            </a:pPr>
            <a:endParaRPr lang="en-TW" dirty="0"/>
          </a:p>
          <a:p>
            <a:pPr marL="285750" indent="-285750">
              <a:buFont typeface="Arial" panose="020B0604020202020204" pitchFamily="34" charset="0"/>
              <a:buChar char="•"/>
            </a:pPr>
            <a:r>
              <a:rPr lang="en-TW" b="1" dirty="0">
                <a:solidFill>
                  <a:schemeClr val="accent1"/>
                </a:solidFill>
              </a:rPr>
              <a:t>易於優化</a:t>
            </a:r>
            <a:r>
              <a:rPr lang="en-TW" dirty="0"/>
              <a:t>：參數較少，優化較方便。</a:t>
            </a:r>
          </a:p>
          <a:p>
            <a:pPr marL="285750" indent="-285750">
              <a:buFont typeface="Arial" panose="020B0604020202020204" pitchFamily="34" charset="0"/>
              <a:buChar char="•"/>
            </a:pPr>
            <a:endParaRPr lang="en-TW" dirty="0"/>
          </a:p>
          <a:p>
            <a:pPr marL="285750" indent="-285750">
              <a:buFont typeface="Arial" panose="020B0604020202020204" pitchFamily="34" charset="0"/>
              <a:buChar char="•"/>
            </a:pPr>
            <a:endParaRPr lang="en-TW" dirty="0"/>
          </a:p>
        </p:txBody>
      </p:sp>
      <p:sp>
        <p:nvSpPr>
          <p:cNvPr id="9" name="TextBox 8">
            <a:extLst>
              <a:ext uri="{FF2B5EF4-FFF2-40B4-BE49-F238E27FC236}">
                <a16:creationId xmlns:a16="http://schemas.microsoft.com/office/drawing/2014/main" id="{4B509D4D-A15B-1A2A-8984-23F60410C0DF}"/>
              </a:ext>
            </a:extLst>
          </p:cNvPr>
          <p:cNvSpPr txBox="1"/>
          <p:nvPr/>
        </p:nvSpPr>
        <p:spPr>
          <a:xfrm>
            <a:off x="6279889" y="1079258"/>
            <a:ext cx="938941" cy="307777"/>
          </a:xfrm>
          <a:prstGeom prst="rect">
            <a:avLst/>
          </a:prstGeom>
          <a:noFill/>
        </p:spPr>
        <p:txBody>
          <a:bodyPr wrap="square" rtlCol="0">
            <a:spAutoFit/>
          </a:bodyPr>
          <a:lstStyle/>
          <a:p>
            <a:r>
              <a:rPr lang="en-TW" dirty="0"/>
              <a:t>Problems</a:t>
            </a:r>
          </a:p>
        </p:txBody>
      </p:sp>
      <p:cxnSp>
        <p:nvCxnSpPr>
          <p:cNvPr id="10" name="Straight Connector 9">
            <a:extLst>
              <a:ext uri="{FF2B5EF4-FFF2-40B4-BE49-F238E27FC236}">
                <a16:creationId xmlns:a16="http://schemas.microsoft.com/office/drawing/2014/main" id="{DB1C0B7D-0960-185D-4367-837216D334B0}"/>
              </a:ext>
            </a:extLst>
          </p:cNvPr>
          <p:cNvCxnSpPr>
            <a:cxnSpLocks/>
          </p:cNvCxnSpPr>
          <p:nvPr/>
        </p:nvCxnSpPr>
        <p:spPr>
          <a:xfrm>
            <a:off x="4667418" y="1501153"/>
            <a:ext cx="416388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8F3D72-8DBF-C972-4ED9-3F39ADD747ED}"/>
              </a:ext>
            </a:extLst>
          </p:cNvPr>
          <p:cNvSpPr txBox="1"/>
          <p:nvPr/>
        </p:nvSpPr>
        <p:spPr>
          <a:xfrm>
            <a:off x="4667418" y="1746020"/>
            <a:ext cx="4163885" cy="1384995"/>
          </a:xfrm>
          <a:prstGeom prst="rect">
            <a:avLst/>
          </a:prstGeom>
          <a:noFill/>
        </p:spPr>
        <p:txBody>
          <a:bodyPr wrap="square" rtlCol="0">
            <a:spAutoFit/>
          </a:bodyPr>
          <a:lstStyle/>
          <a:p>
            <a:pPr marL="285750" indent="-285750">
              <a:buFont typeface="Arial" panose="020B0604020202020204" pitchFamily="34" charset="0"/>
              <a:buChar char="•"/>
            </a:pPr>
            <a:r>
              <a:rPr lang="en-TW" b="1" dirty="0">
                <a:solidFill>
                  <a:schemeClr val="accent1"/>
                </a:solidFill>
              </a:rPr>
              <a:t>固定輸入長度</a:t>
            </a:r>
            <a:r>
              <a:rPr lang="en-TW" dirty="0"/>
              <a:t>：TCN的輸入常數是固定的，需要對輸入資料進行裁剪或填充。</a:t>
            </a:r>
          </a:p>
          <a:p>
            <a:pPr marL="285750" indent="-285750">
              <a:buFont typeface="Arial" panose="020B0604020202020204" pitchFamily="34" charset="0"/>
              <a:buChar char="•"/>
            </a:pPr>
            <a:endParaRPr lang="en-TW" dirty="0"/>
          </a:p>
          <a:p>
            <a:pPr marL="285750" indent="-285750">
              <a:buFont typeface="Arial" panose="020B0604020202020204" pitchFamily="34" charset="0"/>
              <a:buChar char="•"/>
            </a:pPr>
            <a:r>
              <a:rPr lang="en-TW" b="1" dirty="0">
                <a:solidFill>
                  <a:schemeClr val="accent1"/>
                </a:solidFill>
              </a:rPr>
              <a:t>序列順序敏感性</a:t>
            </a:r>
            <a:r>
              <a:rPr lang="en-TW" dirty="0"/>
              <a:t>：TCN的卷積操作是基於固定的卷積核進行的，因此模型對序列順序的變化較為敏感。</a:t>
            </a:r>
          </a:p>
        </p:txBody>
      </p:sp>
      <p:sp>
        <p:nvSpPr>
          <p:cNvPr id="4" name="Google Shape;164;p17">
            <a:extLst>
              <a:ext uri="{FF2B5EF4-FFF2-40B4-BE49-F238E27FC236}">
                <a16:creationId xmlns:a16="http://schemas.microsoft.com/office/drawing/2014/main" id="{96E464F3-A961-1C91-ACF9-E153203E525E}"/>
              </a:ext>
            </a:extLst>
          </p:cNvPr>
          <p:cNvSpPr txBox="1">
            <a:spLocks/>
          </p:cNvSpPr>
          <p:nvPr/>
        </p:nvSpPr>
        <p:spPr>
          <a:xfrm>
            <a:off x="312699" y="3456647"/>
            <a:ext cx="8518602"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sz="2000" dirty="0">
                <a:solidFill>
                  <a:srgbClr val="1542C6"/>
                </a:solidFill>
              </a:rPr>
              <a:t>Reference</a:t>
            </a:r>
          </a:p>
        </p:txBody>
      </p:sp>
      <p:cxnSp>
        <p:nvCxnSpPr>
          <p:cNvPr id="6" name="Straight Connector 5">
            <a:extLst>
              <a:ext uri="{FF2B5EF4-FFF2-40B4-BE49-F238E27FC236}">
                <a16:creationId xmlns:a16="http://schemas.microsoft.com/office/drawing/2014/main" id="{9E3B3360-F7DB-DE53-25CA-09D21DD309F4}"/>
              </a:ext>
            </a:extLst>
          </p:cNvPr>
          <p:cNvCxnSpPr>
            <a:cxnSpLocks/>
          </p:cNvCxnSpPr>
          <p:nvPr/>
        </p:nvCxnSpPr>
        <p:spPr>
          <a:xfrm>
            <a:off x="312699" y="3976238"/>
            <a:ext cx="851860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8660B2-54B3-DD69-8BDC-8454391FE2CF}"/>
              </a:ext>
            </a:extLst>
          </p:cNvPr>
          <p:cNvSpPr txBox="1"/>
          <p:nvPr/>
        </p:nvSpPr>
        <p:spPr>
          <a:xfrm>
            <a:off x="408117" y="4153679"/>
            <a:ext cx="8518601"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tx1"/>
                </a:solidFill>
                <a:latin typeface="Fira Sans" panose="020B0503050000020004" pitchFamily="34" charset="0"/>
              </a:rPr>
              <a:t>. Bai, S., Kolter, J. Z., &amp; </a:t>
            </a:r>
            <a:r>
              <a:rPr lang="en-US" sz="1000" dirty="0" err="1">
                <a:solidFill>
                  <a:schemeClr val="tx1"/>
                </a:solidFill>
                <a:latin typeface="Fira Sans" panose="020B0503050000020004" pitchFamily="34" charset="0"/>
              </a:rPr>
              <a:t>Koltun</a:t>
            </a:r>
            <a:r>
              <a:rPr lang="en-US" sz="1000" dirty="0">
                <a:solidFill>
                  <a:schemeClr val="tx1"/>
                </a:solidFill>
                <a:latin typeface="Fira Sans" panose="020B0503050000020004" pitchFamily="34" charset="0"/>
              </a:rPr>
              <a:t>, V. (2018). An Empirical Evaluation of Generic Convolutional and Recurrent Networks for Sequence Modeling. </a:t>
            </a:r>
            <a:r>
              <a:rPr lang="en-US" sz="1000" i="1" dirty="0" err="1">
                <a:solidFill>
                  <a:schemeClr val="tx1"/>
                </a:solidFill>
                <a:latin typeface="Fira Sans" panose="020B0503050000020004" pitchFamily="34" charset="0"/>
              </a:rPr>
              <a:t>arXiv</a:t>
            </a:r>
            <a:r>
              <a:rPr lang="en-US" sz="1000" i="1" dirty="0">
                <a:solidFill>
                  <a:schemeClr val="tx1"/>
                </a:solidFill>
                <a:latin typeface="Fira Sans" panose="020B0503050000020004" pitchFamily="34" charset="0"/>
              </a:rPr>
              <a:t> preprint arXiv:1803.01271</a:t>
            </a:r>
          </a:p>
          <a:p>
            <a:pPr marL="171450" indent="-171450">
              <a:buFont typeface="Arial" panose="020B0604020202020204" pitchFamily="34" charset="0"/>
              <a:buChar char="•"/>
            </a:pPr>
            <a:endParaRPr lang="en-US" sz="1000" b="0" i="0" u="none" strike="noStrike" dirty="0">
              <a:solidFill>
                <a:schemeClr val="tx1"/>
              </a:solidFill>
              <a:effectLst/>
              <a:latin typeface="Fira Sans" panose="020B0503050000020004" pitchFamily="34" charset="0"/>
            </a:endParaRPr>
          </a:p>
          <a:p>
            <a:pPr marL="171450" indent="-171450">
              <a:buFont typeface="Arial" panose="020B0604020202020204" pitchFamily="34" charset="0"/>
              <a:buChar char="•"/>
            </a:pPr>
            <a:r>
              <a:rPr lang="en-TW" sz="1000" dirty="0">
                <a:solidFill>
                  <a:schemeClr val="tx1"/>
                </a:solidFill>
                <a:latin typeface="Fira Sans" panose="020B0503050000020004" pitchFamily="34" charset="0"/>
              </a:rPr>
              <a:t>TCN時間卷積網路：讓時間也能”卷“起來, 01 August 2023, </a:t>
            </a:r>
            <a:r>
              <a:rPr lang="en-US" sz="1000" dirty="0">
                <a:solidFill>
                  <a:schemeClr val="tx1"/>
                </a:solidFill>
                <a:latin typeface="Fira Sans" panose="020B0503050000020004" pitchFamily="34" charset="0"/>
              </a:rPr>
              <a:t>https://</a:t>
            </a:r>
            <a:r>
              <a:rPr lang="en-US" sz="1000" dirty="0" err="1">
                <a:solidFill>
                  <a:schemeClr val="tx1"/>
                </a:solidFill>
                <a:latin typeface="Fira Sans" panose="020B0503050000020004" pitchFamily="34" charset="0"/>
              </a:rPr>
              <a:t>juejin.cn</a:t>
            </a:r>
            <a:r>
              <a:rPr lang="en-US" sz="1000" dirty="0">
                <a:solidFill>
                  <a:schemeClr val="tx1"/>
                </a:solidFill>
                <a:latin typeface="Fira Sans" panose="020B0503050000020004" pitchFamily="34" charset="0"/>
              </a:rPr>
              <a:t>/post/7262269863343079479#heading-7</a:t>
            </a:r>
            <a:endParaRPr lang="en-TW" sz="1000" dirty="0">
              <a:solidFill>
                <a:schemeClr val="tx1"/>
              </a:solidFill>
              <a:latin typeface="Fira Sans" panose="020B0503050000020004" pitchFamily="34" charset="0"/>
            </a:endParaRPr>
          </a:p>
        </p:txBody>
      </p:sp>
    </p:spTree>
    <p:extLst>
      <p:ext uri="{BB962C8B-B14F-4D97-AF65-F5344CB8AC3E}">
        <p14:creationId xmlns:p14="http://schemas.microsoft.com/office/powerpoint/2010/main" val="988274487"/>
      </p:ext>
    </p:extLst>
  </p:cSld>
  <p:clrMapOvr>
    <a:masterClrMapping/>
  </p:clrMapOvr>
</p:sld>
</file>

<file path=ppt/theme/theme1.xml><?xml version="1.0" encoding="utf-8"?>
<a:theme xmlns:a="http://schemas.openxmlformats.org/drawingml/2006/main" name="Business 2023 Annual Report Infographics by Slidesgo">
  <a:themeElements>
    <a:clrScheme name="Simple Light">
      <a:dk1>
        <a:srgbClr val="000000"/>
      </a:dk1>
      <a:lt1>
        <a:srgbClr val="FFFFFF"/>
      </a:lt1>
      <a:dk2>
        <a:srgbClr val="666666"/>
      </a:dk2>
      <a:lt2>
        <a:srgbClr val="D9D9D9"/>
      </a:lt2>
      <a:accent1>
        <a:srgbClr val="1642C5"/>
      </a:accent1>
      <a:accent2>
        <a:srgbClr val="155FE5"/>
      </a:accent2>
      <a:accent3>
        <a:srgbClr val="2A8BFD"/>
      </a:accent3>
      <a:accent4>
        <a:srgbClr val="434343"/>
      </a:accent4>
      <a:accent5>
        <a:srgbClr val="888888"/>
      </a:accent5>
      <a:accent6>
        <a:srgbClr val="CCCCC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TotalTime>
  <Words>461</Words>
  <Application>Microsoft Macintosh PowerPoint</Application>
  <PresentationFormat>On-screen Show (16:9)</PresentationFormat>
  <Paragraphs>86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Cambria Math</vt:lpstr>
      <vt:lpstr>Fira Sans</vt:lpstr>
      <vt:lpstr>Arial</vt:lpstr>
      <vt:lpstr>source-serif-pro</vt:lpstr>
      <vt:lpstr>Fira Sans Extra Condensed</vt:lpstr>
      <vt:lpstr>Roboto</vt:lpstr>
      <vt:lpstr>Business 2023 Annual Report Infographics by Slidesgo</vt:lpstr>
      <vt:lpstr>時間卷積網路（Temporal Convolution Network, TCN）</vt:lpstr>
      <vt:lpstr>因果卷積（Causual Convolutions）</vt:lpstr>
      <vt:lpstr>擴張卷積（Delated Convolutions）</vt:lpstr>
      <vt:lpstr>殘差連接（Residual Connections）</vt:lpstr>
      <vt:lpstr>RNN與TCN之對比</vt:lpstr>
      <vt:lpstr>TCN之優勢與問題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時間卷積網路（Temporal Convolution Network, TCN）</dc:title>
  <cp:lastModifiedBy>羅永能</cp:lastModifiedBy>
  <cp:revision>2</cp:revision>
  <dcterms:modified xsi:type="dcterms:W3CDTF">2024-03-14T11:32:05Z</dcterms:modified>
</cp:coreProperties>
</file>