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87" r:id="rId3"/>
    <p:sldId id="288" r:id="rId4"/>
    <p:sldId id="284" r:id="rId5"/>
    <p:sldId id="289" r:id="rId6"/>
    <p:sldId id="290" r:id="rId7"/>
    <p:sldId id="285" r:id="rId8"/>
    <p:sldId id="286" r:id="rId9"/>
    <p:sldId id="29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6" r:id="rId19"/>
    <p:sldId id="297" r:id="rId20"/>
    <p:sldId id="298" r:id="rId21"/>
    <p:sldId id="299" r:id="rId22"/>
    <p:sldId id="300" r:id="rId23"/>
    <p:sldId id="294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FF00"/>
    <a:srgbClr val="DDDDDD"/>
    <a:srgbClr val="FFCCFF"/>
    <a:srgbClr val="FF99CC"/>
    <a:srgbClr val="CCFF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08" y="27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1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4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23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1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2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3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37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4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00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5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0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6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11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7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69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8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50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9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Transfer 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</a:t>
            </a:r>
          </a:p>
          <a:p>
            <a:pPr lvl="1"/>
            <a:r>
              <a:rPr lang="en-US" sz="2000" dirty="0" smtClean="0"/>
              <a:t>Alice holds two bits 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1</a:t>
            </a:r>
          </a:p>
          <a:p>
            <a:pPr lvl="1"/>
            <a:r>
              <a:rPr lang="en-US" sz="2000" dirty="0" smtClean="0"/>
              <a:t>Bob holds singl</a:t>
            </a:r>
            <a:r>
              <a:rPr lang="en-US" sz="2000" dirty="0"/>
              <a:t>e bit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 smtClean="0"/>
              <a:t>At end of protocol Bob learns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 and Alice learns nothing new</a:t>
            </a:r>
          </a:p>
          <a:p>
            <a:r>
              <a:rPr lang="en-US" sz="2400" dirty="0" smtClean="0"/>
              <a:t>Attempt I</a:t>
            </a:r>
          </a:p>
          <a:p>
            <a:pPr lvl="1"/>
            <a:r>
              <a:rPr lang="en-US" sz="2000" dirty="0" smtClean="0"/>
              <a:t>Alice chooses private/public key pair, sends public key to Bob</a:t>
            </a:r>
          </a:p>
          <a:p>
            <a:pPr lvl="1"/>
            <a:r>
              <a:rPr lang="en-US" sz="2000" dirty="0" smtClean="0"/>
              <a:t>Bob chooses random plaintext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 and random ciphertext r</a:t>
            </a:r>
            <a:r>
              <a:rPr lang="en-US" sz="2000" baseline="-25000" dirty="0" smtClean="0"/>
              <a:t>1-b</a:t>
            </a:r>
            <a:r>
              <a:rPr lang="en-US" sz="2000" dirty="0" smtClean="0"/>
              <a:t>. Let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=E(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) and Bob sends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 and r</a:t>
            </a:r>
            <a:r>
              <a:rPr lang="en-US" sz="2000" baseline="-25000" dirty="0" smtClean="0"/>
              <a:t>1-b</a:t>
            </a:r>
            <a:r>
              <a:rPr lang="en-US" sz="2000" dirty="0" smtClean="0"/>
              <a:t> to Alice</a:t>
            </a:r>
          </a:p>
          <a:p>
            <a:pPr lvl="1"/>
            <a:r>
              <a:rPr lang="en-US" sz="2000" dirty="0" smtClean="0"/>
              <a:t>Let B be a hardcore bit of the encryption</a:t>
            </a:r>
          </a:p>
          <a:p>
            <a:pPr lvl="1"/>
            <a:r>
              <a:rPr lang="en-US" sz="2000" dirty="0" smtClean="0"/>
              <a:t>Alice returns z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z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where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=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b</a:t>
            </a:r>
            <a:r>
              <a:rPr lang="en-US" sz="2000" dirty="0" err="1" smtClean="0"/>
              <a:t>+B</a:t>
            </a:r>
            <a:r>
              <a:rPr lang="en-US" sz="2000" dirty="0" smtClean="0"/>
              <a:t>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)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Secret sharing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“Definition”</a:t>
            </a:r>
          </a:p>
          <a:p>
            <a:pPr lvl="1"/>
            <a:r>
              <a:rPr lang="en-US" dirty="0" smtClean="0"/>
              <a:t>Dealer</a:t>
            </a:r>
          </a:p>
          <a:p>
            <a:pPr lvl="1"/>
            <a:r>
              <a:rPr lang="en-US" dirty="0" smtClean="0"/>
              <a:t>Secret</a:t>
            </a:r>
          </a:p>
          <a:p>
            <a:pPr lvl="1"/>
            <a:r>
              <a:rPr lang="en-US" dirty="0" smtClean="0"/>
              <a:t>Shares of secret</a:t>
            </a:r>
          </a:p>
          <a:p>
            <a:pPr lvl="1"/>
            <a:r>
              <a:rPr lang="en-US" dirty="0" smtClean="0"/>
              <a:t>Sets that can reconstruct secret</a:t>
            </a:r>
          </a:p>
          <a:p>
            <a:pPr lvl="1"/>
            <a:r>
              <a:rPr lang="en-US" dirty="0" smtClean="0"/>
              <a:t>Sets that have no information</a:t>
            </a:r>
          </a:p>
          <a:p>
            <a:r>
              <a:rPr lang="en-US" dirty="0" smtClean="0"/>
              <a:t>Access structure</a:t>
            </a:r>
          </a:p>
          <a:p>
            <a:pPr lvl="1"/>
            <a:r>
              <a:rPr lang="en-US" dirty="0" smtClean="0"/>
              <a:t>General structure</a:t>
            </a:r>
          </a:p>
          <a:p>
            <a:pPr lvl="1"/>
            <a:r>
              <a:rPr lang="en-US" dirty="0" smtClean="0"/>
              <a:t>Threshold structure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secret sharing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structure includes all subsets with at least t+1 participants</a:t>
            </a:r>
          </a:p>
          <a:p>
            <a:r>
              <a:rPr lang="en-US" dirty="0" smtClean="0"/>
              <a:t>Example I</a:t>
            </a:r>
          </a:p>
          <a:p>
            <a:pPr lvl="1"/>
            <a:r>
              <a:rPr lang="en-US" dirty="0" smtClean="0"/>
              <a:t>n-1 threshold over a finite group</a:t>
            </a:r>
          </a:p>
          <a:p>
            <a:pPr lvl="1"/>
            <a:r>
              <a:rPr lang="en-US" dirty="0" smtClean="0"/>
              <a:t>Impossibility of secret sharing over an infinite domain</a:t>
            </a:r>
          </a:p>
          <a:p>
            <a:r>
              <a:rPr lang="en-US" dirty="0" smtClean="0"/>
              <a:t>Example II</a:t>
            </a:r>
          </a:p>
          <a:p>
            <a:pPr lvl="1"/>
            <a:r>
              <a:rPr lang="en-US" dirty="0" smtClean="0"/>
              <a:t>Threshold of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interpolation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 is a finite field and p(x) is a polynomial over F</a:t>
            </a:r>
          </a:p>
          <a:p>
            <a:r>
              <a:rPr lang="en-US" sz="2400" dirty="0" smtClean="0"/>
              <a:t>Theorem: If |F|≥t+1 then any t+1 pairs 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,p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)) uniquely determine a degree t polynomial that passes through these points</a:t>
            </a:r>
          </a:p>
          <a:p>
            <a:r>
              <a:rPr lang="en-US" sz="2400" dirty="0" smtClean="0"/>
              <a:t>Lagrange interpolation</a:t>
            </a:r>
          </a:p>
          <a:p>
            <a:pPr lvl="1"/>
            <a:r>
              <a:rPr lang="en-US" sz="2000" dirty="0" smtClean="0"/>
              <a:t>t+1 monomials of the type </a:t>
            </a:r>
            <a:r>
              <a:rPr lang="en-US" sz="2000" dirty="0"/>
              <a:t>[(</a:t>
            </a:r>
            <a:r>
              <a:rPr lang="en-US" sz="2000" dirty="0" smtClean="0"/>
              <a:t>x-x</a:t>
            </a:r>
            <a:r>
              <a:rPr lang="en-US" sz="2000" baseline="-25000" dirty="0" smtClean="0"/>
              <a:t>1</a:t>
            </a:r>
            <a:r>
              <a:rPr lang="en-US" sz="2000" dirty="0"/>
              <a:t>)*…*(</a:t>
            </a:r>
            <a:r>
              <a:rPr lang="en-US" sz="2000" dirty="0" smtClean="0"/>
              <a:t>x-x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)]/[(x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-x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)*…*(x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-x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)]*</a:t>
            </a:r>
            <a:r>
              <a:rPr lang="en-US" sz="2000" dirty="0"/>
              <a:t>p(x</a:t>
            </a:r>
            <a:r>
              <a:rPr lang="en-US" sz="2000" baseline="-25000" dirty="0"/>
              <a:t>i</a:t>
            </a:r>
            <a:r>
              <a:rPr lang="en-US" sz="2000" dirty="0" smtClean="0"/>
              <a:t>)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+1 points uniquely determine p(0)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 points give no information on p(0</a:t>
            </a:r>
            <a:r>
              <a:rPr lang="en-US" dirty="0" smtClean="0"/>
              <a:t>)</a:t>
            </a:r>
          </a:p>
          <a:p>
            <a:r>
              <a:rPr lang="en-US" sz="2400" dirty="0"/>
              <a:t>No information</a:t>
            </a:r>
          </a:p>
          <a:p>
            <a:pPr lvl="1"/>
            <a:r>
              <a:rPr lang="en-US" sz="2000" dirty="0" err="1"/>
              <a:t>Pr</a:t>
            </a:r>
            <a:r>
              <a:rPr lang="en-US" sz="2000" dirty="0"/>
              <a:t>[secret=</a:t>
            </a:r>
            <a:r>
              <a:rPr lang="en-US" sz="2000" dirty="0" err="1"/>
              <a:t>s|t</a:t>
            </a:r>
            <a:r>
              <a:rPr lang="en-US" sz="2000" dirty="0"/>
              <a:t> shares]=</a:t>
            </a:r>
            <a:r>
              <a:rPr lang="en-US" sz="2000" dirty="0" err="1"/>
              <a:t>Pr</a:t>
            </a:r>
            <a:r>
              <a:rPr lang="en-US" sz="2000" dirty="0"/>
              <a:t>[secret=s]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threshold secret sharing scheme for a parameter t</a:t>
            </a:r>
          </a:p>
          <a:p>
            <a:r>
              <a:rPr lang="en-US" sz="2400" dirty="0" smtClean="0"/>
              <a:t>Let the secret s be an element in a finite field F, |F|&gt;n.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</a:t>
            </a:r>
            <a:r>
              <a:rPr lang="en-US" sz="2400" dirty="0" smtClean="0"/>
              <a:t>participant is associated with a unique element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>
                <a:sym typeface="Symbol"/>
              </a:rPr>
              <a:t>F</a:t>
            </a:r>
            <a:r>
              <a:rPr lang="en-US" sz="2400" dirty="0" smtClean="0">
                <a:sym typeface="Symbol"/>
              </a:rPr>
              <a:t>, all participants know x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,…,</a:t>
            </a:r>
            <a:r>
              <a:rPr lang="en-US" sz="2400" dirty="0" err="1" smtClean="0">
                <a:sym typeface="Symbol"/>
              </a:rPr>
              <a:t>x</a:t>
            </a:r>
            <a:r>
              <a:rPr lang="en-US" sz="2400" baseline="-25000" dirty="0" err="1" smtClean="0">
                <a:sym typeface="Symbol"/>
              </a:rPr>
              <a:t>n</a:t>
            </a:r>
            <a:endParaRPr lang="en-US" sz="2400" baseline="-25000" dirty="0" smtClean="0"/>
          </a:p>
          <a:p>
            <a:r>
              <a:rPr lang="en-US" sz="2400" dirty="0" smtClean="0"/>
              <a:t>The dealer chooses a polynomial p(x) of degree t over F such that</a:t>
            </a:r>
          </a:p>
          <a:p>
            <a:pPr lvl="1"/>
            <a:r>
              <a:rPr lang="en-US" sz="2000" dirty="0" smtClean="0"/>
              <a:t>P(0)=s (this is also the free coefficient)</a:t>
            </a:r>
          </a:p>
          <a:p>
            <a:pPr lvl="1"/>
            <a:r>
              <a:rPr lang="en-US" sz="2000" dirty="0" smtClean="0"/>
              <a:t>The other coefficients of p(x) are random elements in F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i-th</a:t>
            </a:r>
            <a:r>
              <a:rPr lang="en-US" sz="2400" dirty="0"/>
              <a:t> share is p(x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Shamir secret sharing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Reconstruction</a:t>
            </a:r>
          </a:p>
          <a:p>
            <a:pPr lvl="1"/>
            <a:r>
              <a:rPr lang="en-US" sz="2000" dirty="0" smtClean="0"/>
              <a:t>Sets of at least t+1 can perform Lagrange interpolation on pairs 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,p</a:t>
            </a:r>
            <a:r>
              <a:rPr lang="en-US" sz="2000" dirty="0"/>
              <a:t>(x</a:t>
            </a:r>
            <a:r>
              <a:rPr lang="en-US" sz="2000" baseline="-25000" dirty="0"/>
              <a:t>i</a:t>
            </a:r>
            <a:r>
              <a:rPr lang="en-US" sz="2000" dirty="0"/>
              <a:t>)) </a:t>
            </a:r>
            <a:endParaRPr lang="en-US" sz="2000" dirty="0" smtClean="0"/>
          </a:p>
          <a:p>
            <a:r>
              <a:rPr lang="en-US" sz="2400" dirty="0" smtClean="0"/>
              <a:t>Secrecy</a:t>
            </a:r>
          </a:p>
          <a:p>
            <a:pPr lvl="1"/>
            <a:r>
              <a:rPr lang="en-US" sz="2000" dirty="0" smtClean="0"/>
              <a:t>A set of at most t parties learns nothing because any secret is still possible</a:t>
            </a:r>
          </a:p>
          <a:p>
            <a:r>
              <a:rPr lang="en-US" sz="2400" dirty="0" smtClean="0"/>
              <a:t>Can the dealer lie?</a:t>
            </a:r>
          </a:p>
          <a:p>
            <a:pPr lvl="1"/>
            <a:r>
              <a:rPr lang="en-US" sz="2000" dirty="0" smtClean="0"/>
              <a:t>Yes, but we’re not dealing with it right now (semi-honest assumption)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computed </a:t>
            </a:r>
            <a:r>
              <a:rPr lang="en-US" dirty="0" smtClean="0"/>
              <a:t>locally</a:t>
            </a:r>
          </a:p>
          <a:p>
            <a:pPr lvl="1"/>
            <a:r>
              <a:rPr lang="en-US" dirty="0" smtClean="0"/>
              <a:t>Shamir secret sharing of s in F, compute locally secret sharing of a*s for public value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/>
              </a:rPr>
              <a:t>F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/>
              <a:t>Shamir secret sharing of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in F, compute locally secret sharing </a:t>
            </a:r>
            <a:r>
              <a:rPr lang="en-US" dirty="0" smtClean="0"/>
              <a:t>of s</a:t>
            </a:r>
            <a:r>
              <a:rPr lang="en-US" baseline="-25000" dirty="0" smtClean="0"/>
              <a:t>1</a:t>
            </a:r>
            <a:r>
              <a:rPr lang="en-US" dirty="0" smtClean="0"/>
              <a:t>+s</a:t>
            </a:r>
            <a:r>
              <a:rPr lang="en-US" baseline="-25000" dirty="0" smtClean="0"/>
              <a:t>2</a:t>
            </a:r>
            <a:r>
              <a:rPr lang="en-US" dirty="0" smtClean="0"/>
              <a:t> in F</a:t>
            </a:r>
          </a:p>
          <a:p>
            <a:r>
              <a:rPr lang="en-US" dirty="0" smtClean="0"/>
              <a:t>Example </a:t>
            </a:r>
            <a:r>
              <a:rPr lang="en-US" dirty="0"/>
              <a:t>- </a:t>
            </a:r>
            <a:r>
              <a:rPr lang="en-US" sz="2400" dirty="0"/>
              <a:t>Computing the average with a threshold of t</a:t>
            </a:r>
          </a:p>
          <a:p>
            <a:r>
              <a:rPr lang="en-US" dirty="0"/>
              <a:t>Example - Proactive secret sharing</a:t>
            </a:r>
          </a:p>
          <a:p>
            <a:pPr lvl="1"/>
            <a:r>
              <a:rPr lang="en-US" dirty="0"/>
              <a:t>Periodically adding a zero</a:t>
            </a:r>
          </a:p>
          <a:p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Secret Sharing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Due to </a:t>
            </a:r>
            <a:r>
              <a:rPr lang="en-US" sz="2400" dirty="0" err="1" smtClean="0"/>
              <a:t>Chor</a:t>
            </a:r>
            <a:r>
              <a:rPr lang="en-US" sz="2400" dirty="0" smtClean="0"/>
              <a:t> et al</a:t>
            </a:r>
          </a:p>
          <a:p>
            <a:r>
              <a:rPr lang="en-US" sz="2400" dirty="0" smtClean="0"/>
              <a:t>The problem – the dealer may “lie”, not distribute a secret</a:t>
            </a:r>
          </a:p>
          <a:p>
            <a:r>
              <a:rPr lang="en-US" sz="2400" dirty="0" err="1" smtClean="0"/>
              <a:t>Micali</a:t>
            </a:r>
            <a:r>
              <a:rPr lang="en-US" sz="2400" dirty="0" smtClean="0"/>
              <a:t>-Feldman solution</a:t>
            </a:r>
          </a:p>
          <a:p>
            <a:pPr lvl="1"/>
            <a:r>
              <a:rPr lang="en-US" sz="2000" dirty="0" smtClean="0"/>
              <a:t>Large prime p and generator g</a:t>
            </a:r>
          </a:p>
          <a:p>
            <a:pPr lvl="1"/>
            <a:r>
              <a:rPr lang="en-US" sz="2000" dirty="0" smtClean="0"/>
              <a:t>Shamir-secret sharing of a polynomial A(x)=a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x+…+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n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 over field with q elements, q|p-1.</a:t>
            </a:r>
          </a:p>
          <a:p>
            <a:pPr lvl="1"/>
            <a:r>
              <a:rPr lang="en-US" sz="2000" dirty="0" smtClean="0"/>
              <a:t>Requires a broadcast channel for sending the commitment g</a:t>
            </a:r>
            <a:r>
              <a:rPr lang="en-US" sz="2000" baseline="30000" dirty="0" smtClean="0"/>
              <a:t>a0</a:t>
            </a:r>
            <a:r>
              <a:rPr lang="en-US" sz="2000" dirty="0" smtClean="0"/>
              <a:t>, g</a:t>
            </a:r>
            <a:r>
              <a:rPr lang="en-US" sz="2000" baseline="30000" dirty="0" smtClean="0"/>
              <a:t>a1</a:t>
            </a:r>
            <a:r>
              <a:rPr lang="en-US" sz="2000" dirty="0" smtClean="0"/>
              <a:t>,…,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an</a:t>
            </a:r>
            <a:endParaRPr lang="en-US" sz="2000" baseline="30000" dirty="0" smtClean="0"/>
          </a:p>
          <a:p>
            <a:pPr lvl="1"/>
            <a:r>
              <a:rPr lang="en-US" sz="2000" dirty="0" smtClean="0"/>
              <a:t>Each player k with share z checks that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A</a:t>
            </a:r>
            <a:r>
              <a:rPr lang="en-US" sz="2000" baseline="30000" dirty="0" smtClean="0"/>
              <a:t>(k)</a:t>
            </a:r>
            <a:r>
              <a:rPr lang="en-US" sz="2000" dirty="0" smtClean="0"/>
              <a:t>=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z</a:t>
            </a:r>
            <a:r>
              <a:rPr lang="en-US" sz="2000" dirty="0" smtClean="0"/>
              <a:t> mod p.</a:t>
            </a:r>
          </a:p>
          <a:p>
            <a:pPr lv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43" y="215721"/>
            <a:ext cx="7772400" cy="1143000"/>
          </a:xfrm>
        </p:spPr>
        <p:txBody>
          <a:bodyPr/>
          <a:lstStyle/>
          <a:p>
            <a:r>
              <a:rPr lang="en-US" dirty="0" smtClean="0"/>
              <a:t>Linear functions on secrets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000" dirty="0" smtClean="0"/>
              <a:t>n parties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party has secret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in field F, S=(s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,…,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All parties know a fixed </a:t>
            </a:r>
            <a:r>
              <a:rPr lang="en-US" sz="2000" dirty="0" err="1" smtClean="0"/>
              <a:t>nXn</a:t>
            </a:r>
            <a:r>
              <a:rPr lang="en-US" sz="2000" dirty="0" smtClean="0"/>
              <a:t> matrix A={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}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Compute Y=AS</a:t>
            </a:r>
          </a:p>
          <a:p>
            <a:pPr lvl="1"/>
            <a:r>
              <a:rPr lang="en-US" sz="2000" dirty="0" smtClean="0"/>
              <a:t>Required threshold t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i-th</a:t>
            </a:r>
            <a:r>
              <a:rPr lang="en-US" sz="2000" dirty="0"/>
              <a:t> </a:t>
            </a:r>
            <a:r>
              <a:rPr lang="en-US" sz="2000" dirty="0" smtClean="0"/>
              <a:t>party is a dealer in a </a:t>
            </a:r>
            <a:r>
              <a:rPr lang="en-US" sz="2000" dirty="0"/>
              <a:t>S</a:t>
            </a:r>
            <a:r>
              <a:rPr lang="en-US" sz="2000" dirty="0" smtClean="0"/>
              <a:t>hamir secret sharing for secret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/>
              <a:t> </a:t>
            </a:r>
            <a:r>
              <a:rPr lang="en-US" sz="2000" dirty="0" smtClean="0"/>
              <a:t>using polynomial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(x) (i.e.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(0)=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If Y={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} then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=</a:t>
            </a:r>
            <a:r>
              <a:rPr lang="en-US" sz="2000" dirty="0" smtClean="0">
                <a:sym typeface="Symbol"/>
              </a:rPr>
              <a:t></a:t>
            </a:r>
            <a:r>
              <a:rPr lang="en-US" sz="2000" baseline="-25000" dirty="0" err="1" smtClean="0">
                <a:sym typeface="Symbol"/>
              </a:rPr>
              <a:t>i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ji</a:t>
            </a:r>
            <a:r>
              <a:rPr lang="en-US" sz="2000" dirty="0" smtClean="0">
                <a:sym typeface="Symbol"/>
              </a:rPr>
              <a:t>*</a:t>
            </a:r>
            <a:r>
              <a:rPr lang="en-US" sz="2000" dirty="0" err="1" smtClean="0">
                <a:sym typeface="Symbol"/>
              </a:rPr>
              <a:t>s</a:t>
            </a:r>
            <a:r>
              <a:rPr lang="en-US" sz="2000" baseline="-25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, which is the free coefficient of </a:t>
            </a:r>
            <a:r>
              <a:rPr lang="en-US" sz="2000" dirty="0" err="1" smtClean="0">
                <a:sym typeface="Symbol"/>
              </a:rPr>
              <a:t>q</a:t>
            </a:r>
            <a:r>
              <a:rPr lang="en-US" sz="2000" baseline="-25000" dirty="0" err="1" smtClean="0">
                <a:sym typeface="Symbol"/>
              </a:rPr>
              <a:t>j</a:t>
            </a:r>
            <a:r>
              <a:rPr lang="en-US" sz="2000" dirty="0" smtClean="0">
                <a:sym typeface="Symbol"/>
              </a:rPr>
              <a:t>(x)=</a:t>
            </a:r>
            <a:r>
              <a:rPr lang="en-US" sz="2000" dirty="0">
                <a:sym typeface="Symbol"/>
              </a:rPr>
              <a:t> </a:t>
            </a:r>
            <a:r>
              <a:rPr lang="en-US" sz="2000" baseline="-25000" dirty="0" err="1" smtClean="0">
                <a:sym typeface="Symbol"/>
              </a:rPr>
              <a:t>i</a:t>
            </a:r>
            <a:r>
              <a:rPr lang="en-US" sz="2000" dirty="0" err="1" smtClean="0">
                <a:sym typeface="Symbol"/>
              </a:rPr>
              <a:t>a</a:t>
            </a:r>
            <a:r>
              <a:rPr lang="en-US" sz="2000" baseline="-25000" dirty="0" err="1" smtClean="0">
                <a:sym typeface="Symbol"/>
              </a:rPr>
              <a:t>ji</a:t>
            </a:r>
            <a:r>
              <a:rPr lang="en-US" sz="2000" dirty="0" smtClean="0">
                <a:sym typeface="Symbol"/>
              </a:rPr>
              <a:t>*p</a:t>
            </a:r>
            <a:r>
              <a:rPr lang="en-US" sz="2000" baseline="-25000" dirty="0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(x)</a:t>
            </a:r>
          </a:p>
          <a:p>
            <a:pPr lvl="1"/>
            <a:r>
              <a:rPr lang="en-US" sz="2000" dirty="0" smtClean="0">
                <a:sym typeface="Symbol"/>
              </a:rPr>
              <a:t>Each party uses its shares of p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(x),…,</a:t>
            </a:r>
            <a:r>
              <a:rPr lang="en-US" sz="2000" dirty="0" err="1" smtClean="0">
                <a:sym typeface="Symbol"/>
              </a:rPr>
              <a:t>p</a:t>
            </a:r>
            <a:r>
              <a:rPr lang="en-US" sz="2000" baseline="-25000" dirty="0" err="1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(x) to locally compute its shares of q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(x),…,</a:t>
            </a:r>
            <a:r>
              <a:rPr lang="en-US" sz="2000" dirty="0" err="1" smtClean="0">
                <a:sym typeface="Symbol"/>
              </a:rPr>
              <a:t>q</a:t>
            </a:r>
            <a:r>
              <a:rPr lang="en-US" sz="2000" baseline="-25000" dirty="0" err="1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(x)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Multi-Party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 parties: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pPr lvl="1"/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has input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pPr lvl="1"/>
            <a:r>
              <a:rPr lang="en-US" sz="2000" dirty="0" smtClean="0"/>
              <a:t>Parties want to compute f(s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,…,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 together</a:t>
            </a:r>
          </a:p>
          <a:p>
            <a:pPr lvl="1"/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doesn’t want any information to leak on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r>
              <a:rPr lang="en-US" sz="2400" dirty="0" smtClean="0"/>
              <a:t>Flavors</a:t>
            </a:r>
          </a:p>
          <a:p>
            <a:pPr lvl="1"/>
            <a:r>
              <a:rPr lang="en-US" sz="2000" dirty="0" smtClean="0"/>
              <a:t> Information-theoretic vs. computational</a:t>
            </a:r>
          </a:p>
          <a:p>
            <a:pPr lvl="1"/>
            <a:r>
              <a:rPr lang="en-US" sz="2000" dirty="0" smtClean="0"/>
              <a:t>Semi-honest vs. malicious</a:t>
            </a:r>
          </a:p>
          <a:p>
            <a:pPr lvl="1"/>
            <a:r>
              <a:rPr lang="en-US" sz="2000" dirty="0" smtClean="0"/>
              <a:t>Who gets the output?</a:t>
            </a:r>
          </a:p>
          <a:p>
            <a:r>
              <a:rPr lang="en-US" sz="2400" dirty="0" smtClean="0"/>
              <a:t>Measures</a:t>
            </a:r>
          </a:p>
          <a:p>
            <a:pPr lvl="1"/>
            <a:r>
              <a:rPr lang="en-US" sz="2000" dirty="0" smtClean="0"/>
              <a:t>Time, communication, memory</a:t>
            </a:r>
          </a:p>
          <a:p>
            <a:pPr lvl="1"/>
            <a:r>
              <a:rPr lang="en-US" sz="2000" dirty="0" smtClean="0"/>
              <a:t>Size of adversary’s coalition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Describe computed function as circuit</a:t>
            </a:r>
          </a:p>
          <a:p>
            <a:pPr lvl="1"/>
            <a:r>
              <a:rPr lang="en-US" sz="2000" dirty="0" smtClean="0"/>
              <a:t>Logic gates (binary) or algebraic gates (addition and multiplication over a field)</a:t>
            </a:r>
          </a:p>
          <a:p>
            <a:r>
              <a:rPr lang="en-US" sz="2400" dirty="0" smtClean="0"/>
              <a:t>Information-theoretic privacy</a:t>
            </a:r>
          </a:p>
          <a:p>
            <a:pPr lvl="1"/>
            <a:r>
              <a:rPr lang="en-US" sz="2000" dirty="0" smtClean="0"/>
              <a:t>Semi-honest adversary – coalition of t&lt;n/2</a:t>
            </a:r>
          </a:p>
          <a:p>
            <a:pPr lvl="1"/>
            <a:r>
              <a:rPr lang="en-US" sz="2000" dirty="0" smtClean="0"/>
              <a:t>Malicious adversary – coalition of t&lt;n/3</a:t>
            </a:r>
          </a:p>
          <a:p>
            <a:r>
              <a:rPr lang="en-US" sz="2400" dirty="0" smtClean="0"/>
              <a:t>Computational privacy</a:t>
            </a:r>
          </a:p>
          <a:p>
            <a:pPr lvl="1"/>
            <a:r>
              <a:rPr lang="en-US" sz="2000" dirty="0"/>
              <a:t>Semi-honest adversary – coalition of </a:t>
            </a:r>
            <a:r>
              <a:rPr lang="en-US" sz="2000" dirty="0" smtClean="0"/>
              <a:t>t&lt;n</a:t>
            </a:r>
          </a:p>
          <a:p>
            <a:pPr lvl="1"/>
            <a:r>
              <a:rPr lang="en-US" sz="2000" dirty="0" smtClean="0"/>
              <a:t>Malicious </a:t>
            </a:r>
            <a:r>
              <a:rPr lang="en-US" sz="2000" dirty="0"/>
              <a:t>adversary – coalition of </a:t>
            </a:r>
            <a:r>
              <a:rPr lang="en-US" sz="2000" dirty="0" smtClean="0"/>
              <a:t>t&lt;n/2 </a:t>
            </a:r>
          </a:p>
          <a:p>
            <a:r>
              <a:rPr lang="en-US" sz="2400" dirty="0" smtClean="0"/>
              <a:t>Complexity of all – proportional of circuit size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Transfer II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Attempt II</a:t>
            </a:r>
          </a:p>
          <a:p>
            <a:pPr lvl="1"/>
            <a:r>
              <a:rPr lang="en-US" sz="2000" dirty="0"/>
              <a:t>Alice chooses </a:t>
            </a:r>
            <a:r>
              <a:rPr lang="en-US" sz="2000" dirty="0" smtClean="0"/>
              <a:t>two RSA </a:t>
            </a:r>
            <a:r>
              <a:rPr lang="en-US" sz="2000" dirty="0"/>
              <a:t>key </a:t>
            </a:r>
            <a:r>
              <a:rPr lang="en-US" sz="2000" dirty="0" smtClean="0"/>
              <a:t>pairs, with public keys &lt;n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e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&gt;, &lt;n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,e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&gt;, and sends </a:t>
            </a:r>
            <a:r>
              <a:rPr lang="en-US" sz="2000" dirty="0"/>
              <a:t>public </a:t>
            </a:r>
            <a:r>
              <a:rPr lang="en-US" sz="2000" dirty="0" smtClean="0"/>
              <a:t>keys </a:t>
            </a:r>
            <a:r>
              <a:rPr lang="en-US" sz="2000" dirty="0"/>
              <a:t>to </a:t>
            </a:r>
            <a:r>
              <a:rPr lang="en-US" sz="2000" dirty="0" smtClean="0"/>
              <a:t>Bob.</a:t>
            </a:r>
            <a:endParaRPr lang="en-US" sz="2000" dirty="0"/>
          </a:p>
          <a:p>
            <a:pPr lvl="1"/>
            <a:r>
              <a:rPr lang="en-US" sz="2000" dirty="0"/>
              <a:t>Bob chooses random plaintext </a:t>
            </a:r>
            <a:r>
              <a:rPr lang="en-US" sz="2000" dirty="0" smtClean="0"/>
              <a:t>s </a:t>
            </a:r>
            <a:r>
              <a:rPr lang="en-US" sz="2000" dirty="0"/>
              <a:t>and </a:t>
            </a:r>
            <a:r>
              <a:rPr lang="en-US" sz="2000" dirty="0" smtClean="0"/>
              <a:t>sends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=</a:t>
            </a:r>
            <a:r>
              <a:rPr lang="en-US" sz="2000" dirty="0" err="1" smtClean="0"/>
              <a:t>s</a:t>
            </a:r>
            <a:r>
              <a:rPr lang="en-US" sz="2000" baseline="40000" dirty="0" err="1" smtClean="0"/>
              <a:t>e</a:t>
            </a:r>
            <a:r>
              <a:rPr lang="en-US" sz="2000" baseline="20000" dirty="0" err="1" smtClean="0"/>
              <a:t>b</a:t>
            </a:r>
            <a:r>
              <a:rPr lang="en-US" sz="2000" dirty="0" smtClean="0"/>
              <a:t> mod </a:t>
            </a:r>
            <a:r>
              <a:rPr lang="en-US" sz="2000" dirty="0" err="1" smtClean="0"/>
              <a:t>n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 to Alice.</a:t>
            </a:r>
          </a:p>
          <a:p>
            <a:pPr lvl="1"/>
            <a:r>
              <a:rPr lang="en-US" sz="2000" dirty="0" smtClean="0"/>
              <a:t>Alice decrypts with both keys and obtains s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  <a:p>
            <a:pPr lvl="1"/>
            <a:r>
              <a:rPr lang="en-US" sz="2000" dirty="0"/>
              <a:t>Let B be a hardcore bit of the encryption</a:t>
            </a:r>
          </a:p>
          <a:p>
            <a:pPr lvl="1"/>
            <a:r>
              <a:rPr lang="en-US" sz="2000" dirty="0"/>
              <a:t>Alice returns z</a:t>
            </a:r>
            <a:r>
              <a:rPr lang="en-US" sz="2000" baseline="-25000" dirty="0"/>
              <a:t>0</a:t>
            </a:r>
            <a:r>
              <a:rPr lang="en-US" sz="2000" dirty="0"/>
              <a:t>, z</a:t>
            </a:r>
            <a:r>
              <a:rPr lang="en-US" sz="2000" baseline="-25000" dirty="0"/>
              <a:t>1</a:t>
            </a:r>
            <a:r>
              <a:rPr lang="en-US" sz="2000" dirty="0"/>
              <a:t>, where </a:t>
            </a:r>
            <a:r>
              <a:rPr lang="en-US" sz="2000" dirty="0" err="1"/>
              <a:t>z</a:t>
            </a:r>
            <a:r>
              <a:rPr lang="en-US" sz="2000" baseline="-25000" dirty="0" err="1"/>
              <a:t>b</a:t>
            </a:r>
            <a:r>
              <a:rPr lang="en-US" sz="2000" dirty="0"/>
              <a:t>=</a:t>
            </a:r>
            <a:r>
              <a:rPr lang="en-US" sz="2000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 err="1"/>
              <a:t>+B</a:t>
            </a:r>
            <a:r>
              <a:rPr lang="en-US" sz="2000" dirty="0"/>
              <a:t>(</a:t>
            </a:r>
            <a:r>
              <a:rPr lang="en-US" sz="2000" dirty="0" err="1"/>
              <a:t>s</a:t>
            </a:r>
            <a:r>
              <a:rPr lang="en-US" sz="2000" baseline="-25000" dirty="0" err="1"/>
              <a:t>b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Problem – key length</a:t>
            </a:r>
          </a:p>
          <a:p>
            <a:r>
              <a:rPr lang="en-US" sz="2400" dirty="0" smtClean="0"/>
              <a:t>The way to do it</a:t>
            </a:r>
          </a:p>
          <a:p>
            <a:pPr lvl="1"/>
            <a:r>
              <a:rPr lang="en-US" sz="2000" dirty="0" smtClean="0"/>
              <a:t>Change attempt II so that encryption by both public keys gives the same distribution</a:t>
            </a:r>
            <a:endParaRPr lang="he-IL" sz="200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Information-Theoretic MPC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[BGW88]</a:t>
            </a:r>
          </a:p>
          <a:p>
            <a:r>
              <a:rPr lang="en-US" dirty="0" smtClean="0"/>
              <a:t>We show protocol for semi-honest case</a:t>
            </a:r>
          </a:p>
          <a:p>
            <a:r>
              <a:rPr lang="en-US" dirty="0" smtClean="0"/>
              <a:t>Algebraic circuit over field F, |F|&gt;n</a:t>
            </a:r>
          </a:p>
          <a:p>
            <a:r>
              <a:rPr lang="en-US" dirty="0" smtClean="0"/>
              <a:t>Each party distributes its shares in Shamir secret sharing</a:t>
            </a:r>
          </a:p>
          <a:p>
            <a:r>
              <a:rPr lang="en-US" dirty="0" smtClean="0"/>
              <a:t>Addition gates are computed locally</a:t>
            </a:r>
          </a:p>
          <a:p>
            <a:r>
              <a:rPr lang="en-US" dirty="0" smtClean="0"/>
              <a:t>Multiplication gates cause a degree problem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threshold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 the agents change the threshold without the dealer?</a:t>
            </a:r>
          </a:p>
          <a:p>
            <a:r>
              <a:rPr lang="en-US" sz="2400" dirty="0" smtClean="0"/>
              <a:t>Increasing the threshold (degree)</a:t>
            </a:r>
          </a:p>
          <a:p>
            <a:pPr lvl="1"/>
            <a:r>
              <a:rPr lang="en-US" sz="2000" dirty="0" smtClean="0"/>
              <a:t>Easy, distribute shares of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k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 for k≥t+1</a:t>
            </a:r>
          </a:p>
          <a:p>
            <a:r>
              <a:rPr lang="en-US" sz="2400" dirty="0" smtClean="0"/>
              <a:t>Reducing the threshold</a:t>
            </a:r>
          </a:p>
          <a:p>
            <a:pPr lvl="1"/>
            <a:r>
              <a:rPr lang="en-US" sz="2000" dirty="0" smtClean="0"/>
              <a:t>We will look at reducing the degree from 2t to t</a:t>
            </a:r>
          </a:p>
          <a:p>
            <a:r>
              <a:rPr lang="en-US" sz="2400" dirty="0" smtClean="0"/>
              <a:t>Let S=(s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be shares of a degree 2t polynomial – </a:t>
            </a:r>
            <a:r>
              <a:rPr lang="en-US" sz="2400" dirty="0"/>
              <a:t>h(x)=a</a:t>
            </a:r>
            <a:r>
              <a:rPr lang="en-US" sz="2400" baseline="-25000" dirty="0"/>
              <a:t>0</a:t>
            </a:r>
            <a:r>
              <a:rPr lang="en-US" sz="2400" dirty="0"/>
              <a:t>+a</a:t>
            </a:r>
            <a:r>
              <a:rPr lang="en-US" sz="2400" baseline="-25000" dirty="0"/>
              <a:t>1</a:t>
            </a:r>
            <a:r>
              <a:rPr lang="en-US" sz="2400" dirty="0"/>
              <a:t>x+…+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x</a:t>
            </a:r>
            <a:r>
              <a:rPr lang="en-US" sz="2400" baseline="30000" dirty="0" smtClean="0"/>
              <a:t>2t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k(x)=a</a:t>
            </a:r>
            <a:r>
              <a:rPr lang="en-US" sz="2400" baseline="-25000" dirty="0"/>
              <a:t>0</a:t>
            </a:r>
            <a:r>
              <a:rPr lang="en-US" sz="2400" dirty="0"/>
              <a:t>+a</a:t>
            </a:r>
            <a:r>
              <a:rPr lang="en-US" sz="2400" baseline="-25000" dirty="0"/>
              <a:t>1</a:t>
            </a:r>
            <a:r>
              <a:rPr lang="en-US" sz="2400" dirty="0"/>
              <a:t>x+…+</a:t>
            </a:r>
            <a:r>
              <a:rPr lang="en-US" sz="2400" dirty="0" err="1"/>
              <a:t>a</a:t>
            </a:r>
            <a:r>
              <a:rPr lang="en-US" sz="2400" baseline="-25000" dirty="0" err="1"/>
              <a:t>t</a:t>
            </a:r>
            <a:r>
              <a:rPr lang="en-US" sz="2400" dirty="0" err="1"/>
              <a:t>x</a:t>
            </a:r>
            <a:r>
              <a:rPr lang="en-US" sz="2400" baseline="30000" dirty="0" err="1"/>
              <a:t>t</a:t>
            </a:r>
            <a:endParaRPr lang="en-US" sz="2400" baseline="30000" dirty="0"/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=h(</a:t>
            </a:r>
            <a:r>
              <a:rPr lang="en-US" sz="2400" dirty="0" smtClean="0">
                <a:sym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/>
              <a:t>), let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=k(</a:t>
            </a:r>
            <a:r>
              <a:rPr lang="en-US" sz="2400" dirty="0" smtClean="0">
                <a:sym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 smtClean="0"/>
              <a:t>R</a:t>
            </a:r>
            <a:r>
              <a:rPr lang="en-US" sz="2400" dirty="0"/>
              <a:t>=(r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degree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parties currently have S. However, they would like to have 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is a constant matrix A such that R=AS. </a:t>
            </a:r>
            <a:endParaRPr lang="en-US" sz="2400" dirty="0" smtClean="0"/>
          </a:p>
          <a:p>
            <a:r>
              <a:rPr lang="en-US" sz="2400" dirty="0"/>
              <a:t>Let H be an n vector (a</a:t>
            </a:r>
            <a:r>
              <a:rPr lang="en-US" sz="2400" baseline="-25000" dirty="0"/>
              <a:t>0</a:t>
            </a:r>
            <a:r>
              <a:rPr lang="en-US" sz="2400" dirty="0"/>
              <a:t>,…,a</a:t>
            </a:r>
            <a:r>
              <a:rPr lang="en-US" sz="2400" baseline="-25000" dirty="0"/>
              <a:t>2t</a:t>
            </a:r>
            <a:r>
              <a:rPr lang="en-US" sz="2400" dirty="0"/>
              <a:t>,0,..,0) and K be an n-vector K=(a</a:t>
            </a:r>
            <a:r>
              <a:rPr lang="en-US" sz="2400" baseline="-25000" dirty="0"/>
              <a:t>0</a:t>
            </a:r>
            <a:r>
              <a:rPr lang="en-US" sz="2400" dirty="0"/>
              <a:t>,…,a</a:t>
            </a:r>
            <a:r>
              <a:rPr lang="en-US" sz="2400" baseline="-25000" dirty="0"/>
              <a:t>t</a:t>
            </a:r>
            <a:r>
              <a:rPr lang="en-US" sz="2400" dirty="0"/>
              <a:t>,0,..,0)</a:t>
            </a:r>
          </a:p>
          <a:p>
            <a:r>
              <a:rPr lang="en-US" sz="2400" dirty="0"/>
              <a:t>Let P be the linear projection P(x</a:t>
            </a:r>
            <a:r>
              <a:rPr lang="en-US" sz="2400" baseline="-25000" dirty="0"/>
              <a:t>0</a:t>
            </a:r>
            <a:r>
              <a:rPr lang="en-US" sz="2400" dirty="0"/>
              <a:t>,…,x</a:t>
            </a:r>
            <a:r>
              <a:rPr lang="en-US" sz="2400" baseline="-25000" dirty="0"/>
              <a:t>n-1</a:t>
            </a:r>
            <a:r>
              <a:rPr lang="en-US" sz="2400" dirty="0"/>
              <a:t>) =(x</a:t>
            </a:r>
            <a:r>
              <a:rPr lang="en-US" sz="2400" baseline="-25000" dirty="0"/>
              <a:t>0</a:t>
            </a:r>
            <a:r>
              <a:rPr lang="en-US" sz="2400" dirty="0"/>
              <a:t>,…,x</a:t>
            </a:r>
            <a:r>
              <a:rPr lang="en-US" sz="2400" baseline="-25000" dirty="0"/>
              <a:t>t</a:t>
            </a:r>
            <a:r>
              <a:rPr lang="en-US" sz="2400" dirty="0"/>
              <a:t>,0,…,0</a:t>
            </a:r>
            <a:r>
              <a:rPr lang="en-US" sz="2400" dirty="0" smtClean="0"/>
              <a:t>) (P is a matrix)</a:t>
            </a:r>
            <a:endParaRPr lang="en-US" sz="2400" dirty="0"/>
          </a:p>
          <a:p>
            <a:r>
              <a:rPr lang="en-US" sz="2400" dirty="0"/>
              <a:t>Let V be the </a:t>
            </a:r>
            <a:r>
              <a:rPr lang="en-US" sz="2400" dirty="0" err="1"/>
              <a:t>VanderMonde</a:t>
            </a:r>
            <a:r>
              <a:rPr lang="en-US" sz="2400" dirty="0"/>
              <a:t> matrix (non-singular)</a:t>
            </a:r>
          </a:p>
          <a:p>
            <a:pPr lvl="1"/>
            <a:r>
              <a:rPr lang="en-US" sz="2000" dirty="0" smtClean="0"/>
              <a:t>HV=S </a:t>
            </a:r>
            <a:r>
              <a:rPr lang="en-US" sz="2000" dirty="0"/>
              <a:t>(evaluating polynomials)=&gt; </a:t>
            </a:r>
            <a:r>
              <a:rPr lang="en-US" sz="2000" dirty="0" smtClean="0"/>
              <a:t>H=SV</a:t>
            </a:r>
            <a:r>
              <a:rPr lang="en-US" sz="2000" baseline="30000" dirty="0" smtClean="0"/>
              <a:t>-1</a:t>
            </a:r>
            <a:endParaRPr lang="en-US" sz="2000" baseline="30000" dirty="0"/>
          </a:p>
          <a:p>
            <a:pPr lvl="1"/>
            <a:r>
              <a:rPr lang="en-US" sz="2000" dirty="0"/>
              <a:t>HP=K =&gt; </a:t>
            </a:r>
            <a:r>
              <a:rPr lang="en-US" sz="2000" dirty="0" smtClean="0"/>
              <a:t>SV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P=K</a:t>
            </a:r>
            <a:endParaRPr lang="en-US" sz="2000" dirty="0"/>
          </a:p>
          <a:p>
            <a:pPr lvl="1"/>
            <a:r>
              <a:rPr lang="en-US" sz="2000" dirty="0" smtClean="0"/>
              <a:t>KV=R </a:t>
            </a:r>
            <a:r>
              <a:rPr lang="en-US" sz="2000" dirty="0"/>
              <a:t>=&gt; </a:t>
            </a:r>
            <a:r>
              <a:rPr lang="en-US" sz="2000" dirty="0" smtClean="0"/>
              <a:t>S(V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PV)=</a:t>
            </a:r>
            <a:r>
              <a:rPr lang="en-US" sz="2000" dirty="0"/>
              <a:t>R</a:t>
            </a:r>
          </a:p>
          <a:p>
            <a:pPr>
              <a:lnSpc>
                <a:spcPct val="90000"/>
              </a:lnSpc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circuits</a:t>
            </a:r>
          </a:p>
          <a:p>
            <a:r>
              <a:rPr lang="en-US" dirty="0" smtClean="0"/>
              <a:t>Proving that a protocol is secure</a:t>
            </a:r>
          </a:p>
          <a:p>
            <a:pPr lvl="1"/>
            <a:r>
              <a:rPr lang="en-US" dirty="0" smtClean="0"/>
              <a:t>Ideal world vs. </a:t>
            </a:r>
            <a:r>
              <a:rPr lang="en-US" dirty="0"/>
              <a:t>real-world</a:t>
            </a:r>
            <a:endParaRPr lang="en-US" dirty="0" smtClean="0"/>
          </a:p>
          <a:p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Transfer </a:t>
            </a:r>
            <a:r>
              <a:rPr lang="en-US" dirty="0" smtClean="0"/>
              <a:t>III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candidate</a:t>
            </a:r>
          </a:p>
          <a:p>
            <a:pPr lvl="1"/>
            <a:r>
              <a:rPr lang="en-US" dirty="0" smtClean="0"/>
              <a:t>El-</a:t>
            </a:r>
            <a:r>
              <a:rPr lang="en-US" dirty="0" err="1" smtClean="0"/>
              <a:t>Gamal</a:t>
            </a:r>
            <a:r>
              <a:rPr lang="en-US" dirty="0" smtClean="0"/>
              <a:t> encryption with p, g and two public keys g</a:t>
            </a:r>
            <a:r>
              <a:rPr lang="en-US" baseline="40000" dirty="0" smtClean="0"/>
              <a:t>a</a:t>
            </a:r>
            <a:r>
              <a:rPr lang="en-US" baseline="2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p</a:t>
            </a:r>
            <a:r>
              <a:rPr lang="en-US" baseline="-25000" dirty="0"/>
              <a:t> </a:t>
            </a:r>
            <a:r>
              <a:rPr lang="en-US" dirty="0" smtClean="0"/>
              <a:t>and g</a:t>
            </a:r>
            <a:r>
              <a:rPr lang="en-US" baseline="40000" dirty="0" smtClean="0"/>
              <a:t>a</a:t>
            </a:r>
            <a:r>
              <a:rPr lang="en-US" baseline="2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p</a:t>
            </a:r>
          </a:p>
          <a:p>
            <a:pPr lvl="1"/>
            <a:r>
              <a:rPr lang="en-US" dirty="0" smtClean="0"/>
              <a:t>But have to be careful!</a:t>
            </a:r>
          </a:p>
          <a:p>
            <a:pPr lvl="2"/>
            <a:r>
              <a:rPr lang="en-US" dirty="0" smtClean="0"/>
              <a:t>If p-1=2qr then Alice chooses a</a:t>
            </a:r>
            <a:r>
              <a:rPr lang="en-US" baseline="-25000" dirty="0" smtClean="0"/>
              <a:t>0</a:t>
            </a:r>
            <a:r>
              <a:rPr lang="en-US" dirty="0" smtClean="0"/>
              <a:t>=</a:t>
            </a:r>
            <a:r>
              <a:rPr lang="en-US" dirty="0" err="1" smtClean="0"/>
              <a:t>kq</a:t>
            </a:r>
            <a:r>
              <a:rPr lang="en-US" dirty="0" smtClean="0"/>
              <a:t> and a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k’r</a:t>
            </a:r>
            <a:endParaRPr lang="en-US" dirty="0" smtClean="0"/>
          </a:p>
          <a:p>
            <a:pPr lvl="1"/>
            <a:r>
              <a:rPr lang="en-US" dirty="0" smtClean="0"/>
              <a:t>Solution – choose p </a:t>
            </a:r>
            <a:r>
              <a:rPr lang="en-US" dirty="0" err="1" smtClean="0"/>
              <a:t>s.t.</a:t>
            </a:r>
            <a:r>
              <a:rPr lang="en-US" dirty="0" smtClean="0"/>
              <a:t> p-1=2q and q is prime</a:t>
            </a:r>
          </a:p>
          <a:p>
            <a:pPr lvl="2"/>
            <a:r>
              <a:rPr lang="en-US" dirty="0" smtClean="0"/>
              <a:t>Alice sends p, q, g. g is a generator of sub-group of size q.</a:t>
            </a:r>
          </a:p>
          <a:p>
            <a:pPr lvl="2"/>
            <a:r>
              <a:rPr lang="en-US" dirty="0" smtClean="0"/>
              <a:t>Bob checks p, q are prime and that g is of order q.</a:t>
            </a:r>
          </a:p>
          <a:p>
            <a:r>
              <a:rPr lang="en-US" dirty="0" smtClean="0"/>
              <a:t>Example – Oblivious transfer of long strings, i.e. 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{0,1}</a:t>
            </a:r>
            <a:r>
              <a:rPr lang="en-US" baseline="30000" dirty="0" smtClean="0">
                <a:sym typeface="Symbol"/>
              </a:rPr>
              <a:t>n</a:t>
            </a:r>
            <a:endParaRPr lang="he-IL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SFE / 2-Party MPC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</a:t>
            </a:r>
          </a:p>
          <a:p>
            <a:pPr lvl="1"/>
            <a:r>
              <a:rPr lang="en-US" sz="2000" dirty="0" smtClean="0"/>
              <a:t>Alice has input x</a:t>
            </a:r>
          </a:p>
          <a:p>
            <a:pPr lvl="1"/>
            <a:r>
              <a:rPr lang="en-US" sz="2000" dirty="0" smtClean="0"/>
              <a:t>Bob has input y</a:t>
            </a:r>
          </a:p>
          <a:p>
            <a:pPr lvl="1"/>
            <a:r>
              <a:rPr lang="en-US" sz="2000" dirty="0" smtClean="0"/>
              <a:t>They both know a function f of two inputs</a:t>
            </a:r>
          </a:p>
          <a:p>
            <a:pPr lvl="1"/>
            <a:r>
              <a:rPr lang="en-US" sz="2000" dirty="0" smtClean="0"/>
              <a:t>They want to compute f(</a:t>
            </a:r>
            <a:r>
              <a:rPr lang="en-US" sz="2000" dirty="0" err="1" smtClean="0"/>
              <a:t>x,y</a:t>
            </a:r>
            <a:r>
              <a:rPr lang="en-US" sz="2000" dirty="0" smtClean="0"/>
              <a:t>) without leaking information about input</a:t>
            </a:r>
          </a:p>
          <a:p>
            <a:pPr lvl="1"/>
            <a:r>
              <a:rPr lang="en-US" sz="2000" dirty="0" smtClean="0"/>
              <a:t>Note: information may be inherently leaked by output (e.g. OR function).</a:t>
            </a:r>
          </a:p>
          <a:p>
            <a:r>
              <a:rPr lang="en-US" sz="2400" dirty="0" smtClean="0"/>
              <a:t>Computation on a circuit</a:t>
            </a:r>
          </a:p>
          <a:p>
            <a:r>
              <a:rPr lang="en-US" sz="2400" dirty="0" smtClean="0"/>
              <a:t>Any </a:t>
            </a:r>
            <a:r>
              <a:rPr lang="en-US" sz="2400" b="1" dirty="0" smtClean="0">
                <a:solidFill>
                  <a:srgbClr val="FF0000"/>
                </a:solidFill>
              </a:rPr>
              <a:t>function</a:t>
            </a:r>
            <a:r>
              <a:rPr lang="en-US" sz="2400" dirty="0" smtClean="0"/>
              <a:t> can be computed</a:t>
            </a:r>
          </a:p>
          <a:p>
            <a:r>
              <a:rPr lang="en-US" sz="2400" dirty="0" smtClean="0"/>
              <a:t>No memory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gate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G be logic gate, e.g. OR, AND, XOR</a:t>
            </a:r>
          </a:p>
          <a:p>
            <a:pPr lvl="1"/>
            <a:r>
              <a:rPr lang="en-US" sz="2000" dirty="0" smtClean="0"/>
              <a:t>G has two input bits – four possible input pairs</a:t>
            </a:r>
          </a:p>
          <a:p>
            <a:pPr lvl="1"/>
            <a:r>
              <a:rPr lang="en-US" sz="2000" dirty="0" smtClean="0"/>
              <a:t>G has one output bit</a:t>
            </a:r>
          </a:p>
          <a:p>
            <a:r>
              <a:rPr lang="en-US" sz="2400" dirty="0" smtClean="0"/>
              <a:t>Assume Alice has one input x and Bob has one input y</a:t>
            </a:r>
          </a:p>
          <a:p>
            <a:r>
              <a:rPr lang="en-US" sz="2400" dirty="0" smtClean="0"/>
              <a:t>Alice prepares four keys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, for x=0,1 and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 for y=0,1</a:t>
            </a:r>
          </a:p>
          <a:p>
            <a:r>
              <a:rPr lang="en-US" sz="2400" dirty="0" smtClean="0"/>
              <a:t>Alice encrypts G(</a:t>
            </a:r>
            <a:r>
              <a:rPr lang="en-US" sz="2400" dirty="0" err="1" smtClean="0"/>
              <a:t>x,y</a:t>
            </a:r>
            <a:r>
              <a:rPr lang="en-US" sz="2400" dirty="0" smtClean="0"/>
              <a:t>) with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 and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y</a:t>
            </a:r>
            <a:endParaRPr lang="en-US" sz="2400" baseline="-25000" dirty="0" smtClean="0"/>
          </a:p>
          <a:p>
            <a:r>
              <a:rPr lang="en-US" sz="2400" dirty="0" smtClean="0"/>
              <a:t>Alice sends to Bob</a:t>
            </a:r>
          </a:p>
          <a:p>
            <a:pPr lvl="1"/>
            <a:r>
              <a:rPr lang="en-US" sz="2000" dirty="0" smtClean="0"/>
              <a:t>Encrypted possible gate values after permutation</a:t>
            </a:r>
          </a:p>
          <a:p>
            <a:pPr lvl="1"/>
            <a:r>
              <a:rPr lang="en-US" sz="2000" dirty="0" err="1" smtClean="0"/>
              <a:t>k</a:t>
            </a:r>
            <a:r>
              <a:rPr lang="en-US" sz="2000" baseline="-25000" dirty="0" err="1" smtClean="0"/>
              <a:t>x</a:t>
            </a:r>
            <a:endParaRPr lang="he-IL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gate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gets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 from Alice using oblivious transfer</a:t>
            </a:r>
          </a:p>
          <a:p>
            <a:r>
              <a:rPr lang="en-US" dirty="0" smtClean="0"/>
              <a:t>Bob can decrypt G(</a:t>
            </a:r>
            <a:r>
              <a:rPr lang="en-US" dirty="0" err="1" smtClean="0"/>
              <a:t>x,y</a:t>
            </a:r>
            <a:r>
              <a:rPr lang="en-US" dirty="0" smtClean="0"/>
              <a:t>) and nothing else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Four encryptions per gate – can be done before input is known</a:t>
            </a:r>
          </a:p>
          <a:p>
            <a:pPr lvl="1"/>
            <a:r>
              <a:rPr lang="en-US" dirty="0" smtClean="0"/>
              <a:t>Oblivious transfer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Circuit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Link garbled gates</a:t>
            </a:r>
          </a:p>
          <a:p>
            <a:r>
              <a:rPr lang="en-US" sz="2400" dirty="0" smtClean="0"/>
              <a:t>Output of garbled gate is a key (two keys, one for output=0, one for output=1)</a:t>
            </a:r>
          </a:p>
          <a:p>
            <a:r>
              <a:rPr lang="en-US" sz="2400" dirty="0" smtClean="0"/>
              <a:t>Each of the four entries in the garbled gate encrypts a key associated with the correct output</a:t>
            </a:r>
          </a:p>
          <a:p>
            <a:r>
              <a:rPr lang="en-US" sz="2400" dirty="0" smtClean="0"/>
              <a:t>Terminal gates encrypt values instead of keys</a:t>
            </a:r>
          </a:p>
          <a:p>
            <a:r>
              <a:rPr lang="en-US" sz="2400" dirty="0" smtClean="0"/>
              <a:t>Alice sends to Bob all garbled gates and keys replacing its input</a:t>
            </a:r>
          </a:p>
          <a:p>
            <a:r>
              <a:rPr lang="en-US" sz="2400" dirty="0" smtClean="0"/>
              <a:t>Bob uses oblivious transfer to obtain the keys that match his inputs</a:t>
            </a:r>
          </a:p>
          <a:p>
            <a:r>
              <a:rPr lang="en-US" sz="2400" dirty="0" smtClean="0"/>
              <a:t>Bob computes keys all the way to the output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and choose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may provide the wrong garbled circuit</a:t>
            </a:r>
          </a:p>
          <a:p>
            <a:pPr lvl="1"/>
            <a:r>
              <a:rPr lang="en-US" dirty="0" smtClean="0"/>
              <a:t>Example: instead of G(x, y)= x OR y, G(x, y)=y</a:t>
            </a:r>
          </a:p>
          <a:p>
            <a:r>
              <a:rPr lang="en-US" dirty="0" smtClean="0"/>
              <a:t>Origin of cut and choose in cakes</a:t>
            </a:r>
          </a:p>
          <a:p>
            <a:r>
              <a:rPr lang="en-US" dirty="0" smtClean="0"/>
              <a:t>Solution I</a:t>
            </a:r>
          </a:p>
          <a:p>
            <a:pPr lvl="1"/>
            <a:r>
              <a:rPr lang="en-US" dirty="0" smtClean="0"/>
              <a:t>Alice provides n garbled circuits to Bob</a:t>
            </a:r>
          </a:p>
          <a:p>
            <a:pPr lvl="1"/>
            <a:r>
              <a:rPr lang="en-US" dirty="0" smtClean="0"/>
              <a:t>Bob randomly chooses one</a:t>
            </a:r>
          </a:p>
          <a:p>
            <a:pPr lvl="1"/>
            <a:r>
              <a:rPr lang="en-US" dirty="0" smtClean="0"/>
              <a:t>Alice reveals all the other garbled circuits by mapping keys to inputs.</a:t>
            </a:r>
          </a:p>
          <a:p>
            <a:r>
              <a:rPr lang="en-US" dirty="0" smtClean="0"/>
              <a:t>Alice can cheat with probability 1/n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and choose (cont.)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II</a:t>
            </a:r>
          </a:p>
          <a:p>
            <a:pPr lvl="1"/>
            <a:r>
              <a:rPr lang="en-US" dirty="0"/>
              <a:t>Alice provides n garbled circuits to Bob</a:t>
            </a:r>
          </a:p>
          <a:p>
            <a:pPr lvl="1"/>
            <a:r>
              <a:rPr lang="en-US" dirty="0"/>
              <a:t>Bob randomly chooses </a:t>
            </a:r>
            <a:r>
              <a:rPr lang="en-US" dirty="0" smtClean="0"/>
              <a:t>k circuits</a:t>
            </a:r>
          </a:p>
          <a:p>
            <a:pPr lvl="1"/>
            <a:r>
              <a:rPr lang="en-US" dirty="0" smtClean="0"/>
              <a:t>Alice reveals all these circuits. If they are all correct then the protocol continues.</a:t>
            </a:r>
          </a:p>
          <a:p>
            <a:pPr lvl="1"/>
            <a:r>
              <a:rPr lang="en-US" dirty="0" smtClean="0"/>
              <a:t>Bob performs the garbled circuit protocol for each of the remaining n-k circuits.</a:t>
            </a:r>
          </a:p>
          <a:p>
            <a:pPr lvl="1"/>
            <a:r>
              <a:rPr lang="en-US" dirty="0" smtClean="0"/>
              <a:t>Bob chooses the majority result of the n-k circuits as the </a:t>
            </a:r>
            <a:r>
              <a:rPr lang="en-US" smtClean="0"/>
              <a:t>correct result.</a:t>
            </a:r>
            <a:endParaRPr lang="en-US" dirty="0"/>
          </a:p>
          <a:p>
            <a:pPr lv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91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73337</TotalTime>
  <Words>1566</Words>
  <Application>Microsoft Office PowerPoint</Application>
  <PresentationFormat>On-screen Show (4:3)</PresentationFormat>
  <Paragraphs>233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Oblivious Transfer I</vt:lpstr>
      <vt:lpstr>Oblivious Transfer II</vt:lpstr>
      <vt:lpstr>Oblivious Transfer III</vt:lpstr>
      <vt:lpstr>SFE / 2-Party MPC</vt:lpstr>
      <vt:lpstr>Garbled gate</vt:lpstr>
      <vt:lpstr>Garbled gate (cont.)</vt:lpstr>
      <vt:lpstr>Garbled Circuit</vt:lpstr>
      <vt:lpstr>Cut and choose</vt:lpstr>
      <vt:lpstr>Cut and choose (cont.) </vt:lpstr>
      <vt:lpstr>Secret sharing</vt:lpstr>
      <vt:lpstr>Threshold secret sharing</vt:lpstr>
      <vt:lpstr>Polynomial interpolation</vt:lpstr>
      <vt:lpstr>Shamir secret sharing</vt:lpstr>
      <vt:lpstr>Shamir secret sharing (cont.)</vt:lpstr>
      <vt:lpstr>Examples</vt:lpstr>
      <vt:lpstr>Verifiable Secret Sharing</vt:lpstr>
      <vt:lpstr>Linear functions on secrets</vt:lpstr>
      <vt:lpstr>Multi-Party Computation</vt:lpstr>
      <vt:lpstr>MPC results</vt:lpstr>
      <vt:lpstr>Information-Theoretic MPC</vt:lpstr>
      <vt:lpstr>Changing the threshold</vt:lpstr>
      <vt:lpstr>Reducing the degree</vt:lpstr>
      <vt:lpstr>Additions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cs</cp:lastModifiedBy>
  <cp:revision>546</cp:revision>
  <dcterms:created xsi:type="dcterms:W3CDTF">1999-10-08T19:08:27Z</dcterms:created>
  <dcterms:modified xsi:type="dcterms:W3CDTF">2014-06-11T05:13:09Z</dcterms:modified>
</cp:coreProperties>
</file>