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4"/>
  </p:notesMasterIdLst>
  <p:sldIdLst>
    <p:sldId id="276" r:id="rId3"/>
    <p:sldId id="280" r:id="rId4"/>
    <p:sldId id="295" r:id="rId5"/>
    <p:sldId id="282" r:id="rId6"/>
    <p:sldId id="299" r:id="rId7"/>
    <p:sldId id="281" r:id="rId8"/>
    <p:sldId id="300" r:id="rId9"/>
    <p:sldId id="283" r:id="rId10"/>
    <p:sldId id="301" r:id="rId11"/>
    <p:sldId id="302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35F94-4694-4D34-A4FB-A20D41A3AFA3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B243D-771A-4201-BE4E-58A28A5D2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ei.com/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973" y="5257800"/>
            <a:ext cx="2423793" cy="1515183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6600" y="4087917"/>
            <a:ext cx="9144000" cy="1309255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z="3200"/>
              <a:t>Click to edit Master subtitle style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04" y="2217063"/>
            <a:ext cx="6195569" cy="88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A946980-CDB5-4D5F-91EB-2340C8026F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7773" y="3310584"/>
            <a:ext cx="11455400" cy="5044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019770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63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4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81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87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64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21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4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714569" y="6486354"/>
            <a:ext cx="271682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u="none" dirty="0">
                <a:hlinkClick r:id="rId2"/>
              </a:rPr>
              <a:t>www.ecei.com</a:t>
            </a:r>
            <a:r>
              <a:rPr lang="en-US" sz="1400" dirty="0"/>
              <a:t>   203.877.4334</a:t>
            </a: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9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531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7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84" y="4535620"/>
            <a:ext cx="4409767" cy="12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3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110"/>
            <a:ext cx="12189435" cy="10332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217" y="179217"/>
            <a:ext cx="9784080" cy="100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497" y="1480745"/>
            <a:ext cx="11038232" cy="463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79" y="6428606"/>
            <a:ext cx="4996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r">
              <a:defRPr sz="12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16" y="6239883"/>
            <a:ext cx="988784" cy="618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498" y="297208"/>
            <a:ext cx="1117148" cy="8165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8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5">
            <a:lumMod val="75000"/>
          </a:schemeClr>
        </a:buClr>
        <a:buSzPct val="75000"/>
        <a:buFont typeface="Wingdings" pitchFamily="2" charset="2"/>
        <a:buChar char=""/>
        <a:defRPr sz="2200" kern="1200">
          <a:solidFill>
            <a:srgbClr val="0070C0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5">
            <a:lumMod val="75000"/>
          </a:schemeClr>
        </a:buClr>
        <a:buSzPct val="75000"/>
        <a:buFont typeface="Wingdings" pitchFamily="2" charset="2"/>
        <a:buChar char=""/>
        <a:defRPr sz="2000" kern="1200">
          <a:solidFill>
            <a:srgbClr val="0070C0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5">
            <a:lumMod val="75000"/>
          </a:schemeClr>
        </a:buClr>
        <a:buSzPct val="75000"/>
        <a:buFont typeface="Wingdings" pitchFamily="2" charset="2"/>
        <a:buChar char=""/>
        <a:defRPr sz="1800" kern="1200">
          <a:solidFill>
            <a:srgbClr val="0070C0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5">
            <a:lumMod val="75000"/>
          </a:schemeClr>
        </a:buClr>
        <a:buSzPct val="75000"/>
        <a:buFont typeface="Wingdings" pitchFamily="2" charset="2"/>
        <a:buChar char=""/>
        <a:defRPr sz="1600" kern="1200">
          <a:solidFill>
            <a:srgbClr val="0070C0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5">
            <a:lumMod val="75000"/>
          </a:schemeClr>
        </a:buClr>
        <a:buSzPct val="75000"/>
        <a:buFont typeface="Wingdings" pitchFamily="2" charset="2"/>
        <a:buChar char=""/>
        <a:defRPr sz="1600" kern="1200">
          <a:solidFill>
            <a:srgbClr val="0070C0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4E1266EE-0501-422C-99FA-2AF55CEA1B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FE5C43B-11E8-4CC2-87A4-42004333BF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9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15.png"/><Relationship Id="rId2" Type="http://schemas.openxmlformats.org/officeDocument/2006/relationships/image" Target="../media/image2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11" Type="http://schemas.openxmlformats.org/officeDocument/2006/relationships/image" Target="../media/image13.png"/><Relationship Id="rId5" Type="http://schemas.openxmlformats.org/officeDocument/2006/relationships/image" Target="../media/image24.emf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0.emf"/><Relationship Id="rId1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emf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emf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emf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emf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492300" y="4657431"/>
            <a:ext cx="9144000" cy="13092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Dell </a:t>
            </a:r>
            <a:r>
              <a:rPr lang="en-US" sz="3200" dirty="0" err="1">
                <a:solidFill>
                  <a:schemeClr val="tx1"/>
                </a:solidFill>
              </a:rPr>
              <a:t>Boomi</a:t>
            </a:r>
            <a:r>
              <a:rPr lang="en-US" sz="3200" dirty="0">
                <a:solidFill>
                  <a:schemeClr val="tx1"/>
                </a:solidFill>
              </a:rPr>
              <a:t> AWS VPC Design Proposal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11/20/2018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A98C36B-782E-754E-B626-84F1411BE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14" y="136635"/>
            <a:ext cx="3781972" cy="18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80601" y="4571418"/>
            <a:ext cx="1752600" cy="1734373"/>
            <a:chOff x="4676775" y="4879368"/>
            <a:chExt cx="1752600" cy="1734373"/>
          </a:xfrm>
        </p:grpSpPr>
        <p:sp>
          <p:nvSpPr>
            <p:cNvPr id="5" name="Rounded Rectangle 4"/>
            <p:cNvSpPr/>
            <p:nvPr/>
          </p:nvSpPr>
          <p:spPr>
            <a:xfrm>
              <a:off x="4676775" y="4879368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 cap="flat" cmpd="sng" algn="ctr">
              <a:solidFill>
                <a:srgbClr val="474746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endParaRPr>
            </a:p>
          </p:txBody>
        </p:sp>
        <p:sp>
          <p:nvSpPr>
            <p:cNvPr id="6" name="TextBox 37"/>
            <p:cNvSpPr txBox="1">
              <a:spLocks noChangeArrowheads="1"/>
            </p:cNvSpPr>
            <p:nvPr/>
          </p:nvSpPr>
          <p:spPr bwMode="auto">
            <a:xfrm>
              <a:off x="4768850" y="6382909"/>
              <a:ext cx="155575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Helvetica Neue"/>
                  <a:ea typeface="Verdana" pitchFamily="34" charset="0"/>
                  <a:cs typeface="Helvetica Neue"/>
                </a:rPr>
                <a:t>Corporate Network</a:t>
              </a:r>
            </a:p>
          </p:txBody>
        </p:sp>
      </p:grpSp>
      <p:pic>
        <p:nvPicPr>
          <p:cNvPr id="7" name="Picture 6" descr="Corporate-Data-Cen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963" y="4370424"/>
            <a:ext cx="573651" cy="573651"/>
          </a:xfrm>
          <a:prstGeom prst="rect">
            <a:avLst/>
          </a:prstGeom>
        </p:spPr>
      </p:pic>
      <p:pic>
        <p:nvPicPr>
          <p:cNvPr id="8" name="Picture 7" descr="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752" y="5160985"/>
            <a:ext cx="731520" cy="7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74" y="4888045"/>
            <a:ext cx="423719" cy="5851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959" y="4053223"/>
            <a:ext cx="609600" cy="723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9430" y="3776677"/>
            <a:ext cx="1906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EC2 Systems Manager</a:t>
            </a:r>
            <a:endParaRPr lang="en-US" sz="1200" dirty="0"/>
          </a:p>
        </p:txBody>
      </p:sp>
      <p:cxnSp>
        <p:nvCxnSpPr>
          <p:cNvPr id="16" name="Elbow Connector 15"/>
          <p:cNvCxnSpPr>
            <a:endCxn id="12" idx="3"/>
          </p:cNvCxnSpPr>
          <p:nvPr/>
        </p:nvCxnSpPr>
        <p:spPr>
          <a:xfrm rot="10800000">
            <a:off x="6486560" y="4415173"/>
            <a:ext cx="3636799" cy="114204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821" y="5421665"/>
            <a:ext cx="530057" cy="5963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84" y="5438193"/>
            <a:ext cx="503783" cy="5217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11" y="5239458"/>
            <a:ext cx="979048" cy="922636"/>
          </a:xfrm>
          <a:prstGeom prst="rect">
            <a:avLst/>
          </a:prstGeom>
        </p:spPr>
      </p:pic>
      <p:cxnSp>
        <p:nvCxnSpPr>
          <p:cNvPr id="25" name="Elbow Connector 24"/>
          <p:cNvCxnSpPr/>
          <p:nvPr/>
        </p:nvCxnSpPr>
        <p:spPr>
          <a:xfrm rot="5400000">
            <a:off x="5391062" y="4621738"/>
            <a:ext cx="661070" cy="946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2"/>
            <a:endCxn id="20" idx="0"/>
          </p:cNvCxnSpPr>
          <p:nvPr/>
        </p:nvCxnSpPr>
        <p:spPr>
          <a:xfrm rot="16200000" flipH="1">
            <a:off x="6425033" y="4533848"/>
            <a:ext cx="644542" cy="1131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</p:cNvCxnSpPr>
          <p:nvPr/>
        </p:nvCxnSpPr>
        <p:spPr>
          <a:xfrm flipH="1">
            <a:off x="6181757" y="4777123"/>
            <a:ext cx="2" cy="64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00446" y="5881774"/>
            <a:ext cx="791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S3 Bucket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818761" y="5892505"/>
            <a:ext cx="784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SNS Topic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6795405" y="5954752"/>
            <a:ext cx="977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Cloud Watch</a:t>
            </a:r>
            <a:endParaRPr lang="en-US" sz="1200" dirty="0"/>
          </a:p>
        </p:txBody>
      </p:sp>
      <p:sp>
        <p:nvSpPr>
          <p:cNvPr id="40" name="Rounded Rectangle 39"/>
          <p:cNvSpPr/>
          <p:nvPr/>
        </p:nvSpPr>
        <p:spPr>
          <a:xfrm flipH="1">
            <a:off x="1072385" y="798666"/>
            <a:ext cx="6471438" cy="2003827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173403" y="901288"/>
            <a:ext cx="3366013" cy="168252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9774" y="782526"/>
            <a:ext cx="215900" cy="2413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327956" y="805398"/>
            <a:ext cx="88401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DMZSubnet1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7992" y="1751448"/>
            <a:ext cx="612654" cy="59152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608214" y="2299250"/>
            <a:ext cx="98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NAT Gateway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86" y="1702248"/>
            <a:ext cx="980601" cy="708212"/>
          </a:xfrm>
          <a:prstGeom prst="rect">
            <a:avLst/>
          </a:prstGeom>
        </p:spPr>
      </p:pic>
      <p:cxnSp>
        <p:nvCxnSpPr>
          <p:cNvPr id="60" name="Elbow Connector 59"/>
          <p:cNvCxnSpPr>
            <a:stCxn id="86" idx="3"/>
            <a:endCxn id="59" idx="0"/>
          </p:cNvCxnSpPr>
          <p:nvPr/>
        </p:nvCxnSpPr>
        <p:spPr>
          <a:xfrm>
            <a:off x="5995102" y="1673471"/>
            <a:ext cx="2341385" cy="28777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85619" y="2609116"/>
            <a:ext cx="1162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Availability Zone1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69761" y="2411176"/>
            <a:ext cx="9229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10.76.32.0/27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63861" y="645953"/>
            <a:ext cx="8367260" cy="3054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71" name="Picture 70" descr="VPC-Cloud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13" y="464670"/>
            <a:ext cx="403672" cy="40367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521942" y="3155372"/>
            <a:ext cx="4607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IGW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6" y="2690352"/>
            <a:ext cx="498994" cy="516815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4635789" y="942356"/>
            <a:ext cx="2677061" cy="163255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75" name="TextBox 37"/>
          <p:cNvSpPr txBox="1">
            <a:spLocks noChangeArrowheads="1"/>
          </p:cNvSpPr>
          <p:nvPr/>
        </p:nvSpPr>
        <p:spPr bwMode="auto">
          <a:xfrm>
            <a:off x="5459674" y="831778"/>
            <a:ext cx="1057035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900" dirty="0" smtClean="0">
                <a:solidFill>
                  <a:prstClr val="black"/>
                </a:solidFill>
                <a:latin typeface="Helvetica Neue"/>
                <a:ea typeface="Verdana" pitchFamily="34" charset="0"/>
                <a:cs typeface="Helvetica Neue"/>
              </a:rPr>
              <a:t>ProdAppSubnet1</a:t>
            </a:r>
            <a:endParaRPr lang="en-US" sz="900" dirty="0">
              <a:solidFill>
                <a:prstClr val="black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2770" y="800687"/>
            <a:ext cx="215900" cy="2413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3944430" y="533703"/>
            <a:ext cx="9229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10.76.32.0/24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466756" y="1434967"/>
            <a:ext cx="528346" cy="477008"/>
            <a:chOff x="5528252" y="1500117"/>
            <a:chExt cx="528346" cy="477008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252" y="1500117"/>
              <a:ext cx="528346" cy="477008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5551820" y="1520568"/>
              <a:ext cx="502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800" dirty="0" smtClean="0">
                  <a:solidFill>
                    <a:prstClr val="black"/>
                  </a:solidFill>
                </a:rPr>
                <a:t>Dell</a:t>
              </a:r>
            </a:p>
            <a:p>
              <a:pPr algn="ctr" defTabSz="914400"/>
              <a:r>
                <a:rPr lang="en-US" sz="800" dirty="0" smtClean="0">
                  <a:solidFill>
                    <a:prstClr val="black"/>
                  </a:solidFill>
                </a:rPr>
                <a:t>Boomi1</a:t>
              </a:r>
              <a:endParaRPr lang="en-US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956489" y="1742128"/>
            <a:ext cx="1252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Private IP 10.76.32.6</a:t>
            </a:r>
          </a:p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EIP : 34.55.222.108</a:t>
            </a:r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37" y="2779355"/>
            <a:ext cx="384243" cy="461091"/>
          </a:xfrm>
          <a:prstGeom prst="rect">
            <a:avLst/>
          </a:prstGeom>
        </p:spPr>
      </p:pic>
      <p:pic>
        <p:nvPicPr>
          <p:cNvPr id="92" name="Picture 91" descr="Amazon-Elastic-Load-Balacing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30" y="1301596"/>
            <a:ext cx="577477" cy="57747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967340" y="2954370"/>
            <a:ext cx="645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WAF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47393" y="1325761"/>
            <a:ext cx="68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ELB Port:</a:t>
            </a:r>
          </a:p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80,443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27910" y="1495478"/>
            <a:ext cx="816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Port:2049</a:t>
            </a:r>
            <a:endParaRPr lang="en-US" sz="1000" dirty="0"/>
          </a:p>
        </p:txBody>
      </p:sp>
      <p:grpSp>
        <p:nvGrpSpPr>
          <p:cNvPr id="106" name="Group 21"/>
          <p:cNvGrpSpPr>
            <a:grpSpLocks/>
          </p:cNvGrpSpPr>
          <p:nvPr/>
        </p:nvGrpSpPr>
        <p:grpSpPr bwMode="auto">
          <a:xfrm>
            <a:off x="4941335" y="1159931"/>
            <a:ext cx="1507004" cy="1143331"/>
            <a:chOff x="545458" y="4783771"/>
            <a:chExt cx="2293787" cy="1733798"/>
          </a:xfrm>
        </p:grpSpPr>
        <p:sp>
          <p:nvSpPr>
            <p:cNvPr id="107" name="Rounded Rectangle 106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10" name="Group 21"/>
          <p:cNvGrpSpPr>
            <a:grpSpLocks/>
          </p:cNvGrpSpPr>
          <p:nvPr/>
        </p:nvGrpSpPr>
        <p:grpSpPr bwMode="auto">
          <a:xfrm>
            <a:off x="7671857" y="1493452"/>
            <a:ext cx="1288338" cy="992971"/>
            <a:chOff x="545458" y="4783771"/>
            <a:chExt cx="2293787" cy="1733798"/>
          </a:xfrm>
        </p:grpSpPr>
        <p:sp>
          <p:nvSpPr>
            <p:cNvPr id="112" name="Rounded Rectangle 111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852773" y="1070203"/>
            <a:ext cx="1052176" cy="995252"/>
            <a:chOff x="6743700" y="760413"/>
            <a:chExt cx="1752600" cy="1733550"/>
          </a:xfrm>
        </p:grpSpPr>
        <p:grpSp>
          <p:nvGrpSpPr>
            <p:cNvPr id="118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19" name="TextBox 34"/>
            <p:cNvSpPr txBox="1">
              <a:spLocks noChangeArrowheads="1"/>
            </p:cNvSpPr>
            <p:nvPr/>
          </p:nvSpPr>
          <p:spPr bwMode="auto">
            <a:xfrm>
              <a:off x="6791544" y="766918"/>
              <a:ext cx="1555750" cy="73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dirty="0"/>
                <a:t>SG-</a:t>
              </a:r>
              <a:r>
                <a:rPr lang="en-US" sz="1000" dirty="0" err="1"/>
                <a:t>DellBoomi</a:t>
              </a:r>
              <a:r>
                <a:rPr lang="en-US" sz="1000" dirty="0"/>
                <a:t>-E-DMZ</a:t>
              </a:r>
              <a:endParaRPr lang="en-US" sz="10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1695865" y="2855337"/>
            <a:ext cx="1051375" cy="279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NACL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966159" y="1170827"/>
            <a:ext cx="15311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SG-</a:t>
            </a:r>
            <a:r>
              <a:rPr lang="en-US" sz="1000" dirty="0" err="1"/>
              <a:t>DellBoomi</a:t>
            </a:r>
            <a:r>
              <a:rPr lang="en-US" sz="1000" dirty="0"/>
              <a:t>-App-E-Prod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314668" y="1890869"/>
            <a:ext cx="86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prstClr val="black"/>
                </a:solidFill>
              </a:rPr>
              <a:t>10.76.32.166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886631" y="2363313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/>
              <a:t>10.76.32.160/27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378817" y="3817930"/>
            <a:ext cx="4339047" cy="2413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332629" y="1496184"/>
            <a:ext cx="398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EFS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637167" y="2308144"/>
            <a:ext cx="1220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SG-</a:t>
            </a:r>
            <a:r>
              <a:rPr lang="en-US" sz="1000" dirty="0" err="1"/>
              <a:t>DellBoomi</a:t>
            </a:r>
            <a:r>
              <a:rPr lang="en-US" sz="1000" dirty="0"/>
              <a:t>-E-EFS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677931" y="5544943"/>
            <a:ext cx="843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IAM Policy</a:t>
            </a:r>
            <a:endParaRPr lang="en-US" sz="1200" dirty="0"/>
          </a:p>
        </p:txBody>
      </p:sp>
      <p:cxnSp>
        <p:nvCxnSpPr>
          <p:cNvPr id="170" name="Straight Arrow Connector 169"/>
          <p:cNvCxnSpPr>
            <a:stCxn id="86" idx="1"/>
          </p:cNvCxnSpPr>
          <p:nvPr/>
        </p:nvCxnSpPr>
        <p:spPr>
          <a:xfrm flipH="1" flipV="1">
            <a:off x="3453901" y="1661518"/>
            <a:ext cx="2012855" cy="119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/>
          <p:nvPr/>
        </p:nvCxnSpPr>
        <p:spPr>
          <a:xfrm rot="10800000" flipV="1">
            <a:off x="857071" y="1624694"/>
            <a:ext cx="2301105" cy="1333813"/>
          </a:xfrm>
          <a:prstGeom prst="bent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73" idx="1"/>
            <a:endCxn id="12" idx="1"/>
          </p:cNvCxnSpPr>
          <p:nvPr/>
        </p:nvCxnSpPr>
        <p:spPr>
          <a:xfrm rot="10800000" flipH="1" flipV="1">
            <a:off x="496245" y="2948759"/>
            <a:ext cx="5380713" cy="1466413"/>
          </a:xfrm>
          <a:prstGeom prst="bentConnector3">
            <a:avLst>
              <a:gd name="adj1" fmla="val -42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0248123" y="51934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8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429999" y="6422854"/>
            <a:ext cx="49964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0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D205C80-E32E-4F40-BC31-1EA94B02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3996CC-B220-8F40-AC9F-1F3EFA47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 flipH="1">
            <a:off x="1326820" y="798666"/>
            <a:ext cx="6924416" cy="2003827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1394683" y="3229511"/>
            <a:ext cx="6856551" cy="244407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328441" y="1071467"/>
            <a:ext cx="447558" cy="44319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schemeClr val="tx1"/>
                </a:solidFill>
              </a:rPr>
              <a:t>D</a:t>
            </a:r>
          </a:p>
          <a:p>
            <a:pPr defTabSz="914400"/>
            <a:r>
              <a:rPr lang="en-US" sz="2400" dirty="0" smtClean="0">
                <a:solidFill>
                  <a:schemeClr val="tx1"/>
                </a:solidFill>
              </a:rPr>
              <a:t>E</a:t>
            </a:r>
          </a:p>
          <a:p>
            <a:pPr defTabSz="914400"/>
            <a:r>
              <a:rPr lang="en-US" sz="2400" dirty="0" smtClean="0">
                <a:solidFill>
                  <a:schemeClr val="tx1"/>
                </a:solidFill>
              </a:rPr>
              <a:t>V</a:t>
            </a:r>
          </a:p>
          <a:p>
            <a:pPr defTabSz="914400"/>
            <a:r>
              <a:rPr lang="en-US" sz="2400" dirty="0" smtClean="0">
                <a:solidFill>
                  <a:schemeClr val="tx1"/>
                </a:solidFill>
              </a:rPr>
              <a:t>E</a:t>
            </a:r>
          </a:p>
          <a:p>
            <a:pPr defTabSz="914400"/>
            <a:r>
              <a:rPr lang="en-US" sz="2400" dirty="0" smtClean="0">
                <a:solidFill>
                  <a:schemeClr val="tx1"/>
                </a:solidFill>
              </a:rPr>
              <a:t>L</a:t>
            </a:r>
          </a:p>
          <a:p>
            <a:pPr defTabSz="914400"/>
            <a:r>
              <a:rPr lang="en-US" sz="2400" dirty="0" smtClean="0">
                <a:solidFill>
                  <a:schemeClr val="tx1"/>
                </a:solidFill>
              </a:rPr>
              <a:t>O</a:t>
            </a:r>
          </a:p>
          <a:p>
            <a:pPr defTabSz="914400"/>
            <a:r>
              <a:rPr lang="en-US" sz="2400" dirty="0" smtClean="0">
                <a:solidFill>
                  <a:schemeClr val="tx1"/>
                </a:solidFill>
              </a:rPr>
              <a:t>P</a:t>
            </a:r>
          </a:p>
          <a:p>
            <a:pPr defTabSz="914400"/>
            <a:r>
              <a:rPr lang="en-US" sz="2400" dirty="0" smtClean="0">
                <a:solidFill>
                  <a:schemeClr val="tx1"/>
                </a:solidFill>
              </a:rPr>
              <a:t>M</a:t>
            </a:r>
          </a:p>
          <a:p>
            <a:pPr defTabSz="914400"/>
            <a:r>
              <a:rPr lang="en-US" sz="2400" dirty="0" smtClean="0">
                <a:solidFill>
                  <a:schemeClr val="tx1"/>
                </a:solidFill>
              </a:rPr>
              <a:t>E</a:t>
            </a:r>
          </a:p>
          <a:p>
            <a:pPr defTabSz="914400"/>
            <a:r>
              <a:rPr lang="en-US" sz="2400" dirty="0" smtClean="0">
                <a:solidFill>
                  <a:schemeClr val="tx1"/>
                </a:solidFill>
              </a:rPr>
              <a:t>N</a:t>
            </a:r>
          </a:p>
          <a:p>
            <a:pPr defTabSz="914400"/>
            <a:r>
              <a:rPr lang="en-US" sz="2400" dirty="0" smtClean="0">
                <a:solidFill>
                  <a:schemeClr val="tx1"/>
                </a:solidFill>
              </a:rPr>
              <a:t>T</a:t>
            </a:r>
          </a:p>
          <a:p>
            <a:pPr defTabSz="9144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1" y="2772021"/>
            <a:ext cx="320176" cy="3895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8577" y="3096039"/>
            <a:ext cx="950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route53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27" name="Picture 26" descr="Us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4" y="689835"/>
            <a:ext cx="463177" cy="463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111" y="469790"/>
            <a:ext cx="79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Users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27" idx="2"/>
          </p:cNvCxnSpPr>
          <p:nvPr/>
        </p:nvCxnSpPr>
        <p:spPr>
          <a:xfrm>
            <a:off x="447213" y="1153012"/>
            <a:ext cx="19358" cy="15994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3006" y="3010841"/>
            <a:ext cx="34824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585528" y="901288"/>
            <a:ext cx="3366013" cy="168252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126785" y="3490119"/>
            <a:ext cx="2715477" cy="174120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56" name="TextBox 37"/>
          <p:cNvSpPr txBox="1">
            <a:spLocks noChangeArrowheads="1"/>
          </p:cNvSpPr>
          <p:nvPr/>
        </p:nvSpPr>
        <p:spPr bwMode="auto">
          <a:xfrm>
            <a:off x="2695506" y="3375480"/>
            <a:ext cx="756371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750" dirty="0" smtClean="0">
                <a:solidFill>
                  <a:prstClr val="black"/>
                </a:solidFill>
                <a:latin typeface="Helvetica Neue"/>
                <a:ea typeface="Verdana" pitchFamily="34" charset="0"/>
                <a:cs typeface="Helvetica Neue"/>
              </a:rPr>
              <a:t>DMZSubnet2</a:t>
            </a:r>
            <a:endParaRPr lang="en-US" sz="750" dirty="0">
              <a:solidFill>
                <a:prstClr val="black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899" y="782526"/>
            <a:ext cx="215900" cy="241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40081" y="805398"/>
            <a:ext cx="88401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DMZSubnet1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725983" y="1121031"/>
            <a:ext cx="584631" cy="535427"/>
            <a:chOff x="3337250" y="1437879"/>
            <a:chExt cx="584631" cy="47700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7099" y="1437879"/>
              <a:ext cx="544782" cy="47700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337250" y="1627903"/>
              <a:ext cx="577529" cy="1160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914400"/>
              <a:r>
                <a:rPr lang="en-US" sz="1000" b="1" dirty="0" smtClean="0">
                  <a:solidFill>
                    <a:prstClr val="black"/>
                  </a:solidFill>
                </a:rPr>
                <a:t>Bastion</a:t>
              </a:r>
              <a:endParaRPr lang="en-US" sz="1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145" y="1931753"/>
            <a:ext cx="612654" cy="591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68823" y="2415161"/>
            <a:ext cx="98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NAT Gateway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403" y="3909315"/>
            <a:ext cx="612654" cy="59152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795" y="2681045"/>
            <a:ext cx="980601" cy="708212"/>
          </a:xfrm>
          <a:prstGeom prst="rect">
            <a:avLst/>
          </a:prstGeom>
        </p:spPr>
      </p:pic>
      <p:cxnSp>
        <p:nvCxnSpPr>
          <p:cNvPr id="104" name="Elbow Connector 103"/>
          <p:cNvCxnSpPr>
            <a:stCxn id="73" idx="3"/>
            <a:endCxn id="81" idx="0"/>
          </p:cNvCxnSpPr>
          <p:nvPr/>
        </p:nvCxnSpPr>
        <p:spPr>
          <a:xfrm>
            <a:off x="6226926" y="1763624"/>
            <a:ext cx="2470170" cy="917421"/>
          </a:xfrm>
          <a:prstGeom prst="bentConnector2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733157" y="2702357"/>
            <a:ext cx="421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EFS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156123" y="5432161"/>
            <a:ext cx="1388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Availability Zone2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061382" y="2609116"/>
            <a:ext cx="1162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Availability Zone1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8761" y="3278549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000" dirty="0">
                <a:solidFill>
                  <a:prstClr val="black"/>
                </a:solidFill>
              </a:rPr>
              <a:t>nn-api.com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1886" y="2411176"/>
            <a:ext cx="9229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10.76.32.0/27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8234" y="5043100"/>
            <a:ext cx="1003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10.76.32.32/27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8" name="Elbow Connector 27"/>
          <p:cNvCxnSpPr>
            <a:stCxn id="73" idx="2"/>
          </p:cNvCxnSpPr>
          <p:nvPr/>
        </p:nvCxnSpPr>
        <p:spPr>
          <a:xfrm rot="5400000">
            <a:off x="4029882" y="259625"/>
            <a:ext cx="190368" cy="3675374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20681" y="180271"/>
            <a:ext cx="8726851" cy="6196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90" name="Picture 89" descr="AWS-Clou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1" y="124650"/>
            <a:ext cx="499236" cy="499236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175985" y="645953"/>
            <a:ext cx="7995725" cy="5436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92" name="Picture 91" descr="VPC-Clou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38" y="464670"/>
            <a:ext cx="403672" cy="40367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34067" y="3258398"/>
            <a:ext cx="4607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IGW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0" y="2728988"/>
            <a:ext cx="498994" cy="516815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5047914" y="942356"/>
            <a:ext cx="2980349" cy="163255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99" name="TextBox 37"/>
          <p:cNvSpPr txBox="1">
            <a:spLocks noChangeArrowheads="1"/>
          </p:cNvSpPr>
          <p:nvPr/>
        </p:nvSpPr>
        <p:spPr bwMode="auto">
          <a:xfrm>
            <a:off x="5871799" y="831778"/>
            <a:ext cx="1057035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900" dirty="0" smtClean="0">
                <a:solidFill>
                  <a:prstClr val="black"/>
                </a:solidFill>
                <a:latin typeface="Helvetica Neue"/>
                <a:ea typeface="Verdana" pitchFamily="34" charset="0"/>
                <a:cs typeface="Helvetica Neue"/>
              </a:rPr>
              <a:t>DevAppSubnet1</a:t>
            </a:r>
            <a:endParaRPr lang="en-US" sz="900" dirty="0">
              <a:solidFill>
                <a:prstClr val="black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895" y="800687"/>
            <a:ext cx="215900" cy="2413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7043256" y="2404179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10.76.32.64/28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56555" y="533703"/>
            <a:ext cx="9229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10.76.32.0/24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13917" y="2187083"/>
            <a:ext cx="818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10.76.32.70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25695" y="1079650"/>
            <a:ext cx="112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Private IP :1</a:t>
            </a:r>
            <a:r>
              <a:rPr lang="en-US" sz="800" dirty="0" smtClean="0"/>
              <a:t>0.76.32.12</a:t>
            </a:r>
          </a:p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EIP : 54.55.202.108</a:t>
            </a:r>
          </a:p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Port:3389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985462" y="3524770"/>
            <a:ext cx="3210229" cy="16881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61" name="TextBox 37"/>
          <p:cNvSpPr txBox="1">
            <a:spLocks noChangeArrowheads="1"/>
          </p:cNvSpPr>
          <p:nvPr/>
        </p:nvSpPr>
        <p:spPr bwMode="auto">
          <a:xfrm>
            <a:off x="5883001" y="3425930"/>
            <a:ext cx="1057035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900" dirty="0" smtClean="0">
                <a:solidFill>
                  <a:prstClr val="black"/>
                </a:solidFill>
                <a:latin typeface="Helvetica Neue"/>
                <a:ea typeface="Verdana" pitchFamily="34" charset="0"/>
                <a:cs typeface="Helvetica Neue"/>
              </a:rPr>
              <a:t>DevAppSubnet2</a:t>
            </a:r>
            <a:endParaRPr lang="en-US" sz="900" dirty="0">
              <a:solidFill>
                <a:prstClr val="black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43256" y="5008565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10.76.32.80/28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698" y="3379710"/>
            <a:ext cx="215900" cy="2413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310106" y="4451384"/>
            <a:ext cx="92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NAT Gateway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405" y="3375946"/>
            <a:ext cx="215900" cy="241300"/>
          </a:xfrm>
          <a:prstGeom prst="rect">
            <a:avLst/>
          </a:prstGeom>
        </p:spPr>
      </p:pic>
      <p:cxnSp>
        <p:nvCxnSpPr>
          <p:cNvPr id="46" name="Elbow Connector 45"/>
          <p:cNvCxnSpPr/>
          <p:nvPr/>
        </p:nvCxnSpPr>
        <p:spPr>
          <a:xfrm rot="10800000" flipV="1">
            <a:off x="1394867" y="2187517"/>
            <a:ext cx="832227" cy="67936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698580" y="1525120"/>
            <a:ext cx="528346" cy="477008"/>
            <a:chOff x="5528252" y="1500117"/>
            <a:chExt cx="528346" cy="477008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252" y="1500117"/>
              <a:ext cx="528346" cy="47700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551821" y="1507689"/>
              <a:ext cx="459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800" dirty="0" smtClean="0">
                  <a:solidFill>
                    <a:prstClr val="black"/>
                  </a:solidFill>
                </a:rPr>
                <a:t>Dell</a:t>
              </a:r>
            </a:p>
            <a:p>
              <a:pPr algn="ctr" defTabSz="914400"/>
              <a:r>
                <a:rPr lang="en-US" sz="800" dirty="0" smtClean="0">
                  <a:solidFill>
                    <a:prstClr val="black"/>
                  </a:solidFill>
                </a:rPr>
                <a:t>Boomi</a:t>
              </a:r>
              <a:endParaRPr lang="en-US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Straight Connector 23"/>
          <p:cNvCxnSpPr>
            <a:endCxn id="73" idx="1"/>
          </p:cNvCxnSpPr>
          <p:nvPr/>
        </p:nvCxnSpPr>
        <p:spPr>
          <a:xfrm>
            <a:off x="3758176" y="1753944"/>
            <a:ext cx="1940404" cy="9680"/>
          </a:xfrm>
          <a:prstGeom prst="line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49672" y="1909553"/>
            <a:ext cx="1252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Private IP 10.76.32.6</a:t>
            </a:r>
          </a:p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EIP : 34.55.222.108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65384" y="6327822"/>
            <a:ext cx="7958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</a:rPr>
              <a:t>US-EAST-1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26" y="2792234"/>
            <a:ext cx="384243" cy="461091"/>
          </a:xfrm>
          <a:prstGeom prst="rect">
            <a:avLst/>
          </a:prstGeom>
        </p:spPr>
      </p:pic>
      <p:pic>
        <p:nvPicPr>
          <p:cNvPr id="63" name="Picture 62" descr="Amazon-Elastic-Load-Balacing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55" y="1301596"/>
            <a:ext cx="577477" cy="577477"/>
          </a:xfrm>
          <a:prstGeom prst="rect">
            <a:avLst/>
          </a:prstGeom>
        </p:spPr>
      </p:pic>
      <p:cxnSp>
        <p:nvCxnSpPr>
          <p:cNvPr id="75" name="Elbow Connector 74"/>
          <p:cNvCxnSpPr>
            <a:stCxn id="94" idx="3"/>
          </p:cNvCxnSpPr>
          <p:nvPr/>
        </p:nvCxnSpPr>
        <p:spPr>
          <a:xfrm flipV="1">
            <a:off x="1420244" y="1692166"/>
            <a:ext cx="2139459" cy="1295230"/>
          </a:xfrm>
          <a:prstGeom prst="bentConnector3">
            <a:avLst>
              <a:gd name="adj1" fmla="val 66855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85528" y="2954370"/>
            <a:ext cx="645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WAF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9518" y="1390156"/>
            <a:ext cx="68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ELB Port:</a:t>
            </a:r>
          </a:p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80,443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0035" y="1559873"/>
            <a:ext cx="816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Port:2049</a:t>
            </a:r>
            <a:endParaRPr lang="en-US" sz="1000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07" y="251341"/>
            <a:ext cx="530057" cy="3818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6644" y="354365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Cloud watch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204" y="178492"/>
            <a:ext cx="569044" cy="568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69666" y="393000"/>
            <a:ext cx="1328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S3 Storage for logs</a:t>
            </a:r>
            <a:endParaRPr lang="en-US" sz="10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42299" y="1071467"/>
            <a:ext cx="974143" cy="999618"/>
            <a:chOff x="6417732" y="760413"/>
            <a:chExt cx="2402605" cy="1922907"/>
          </a:xfrm>
        </p:grpSpPr>
        <p:grpSp>
          <p:nvGrpSpPr>
            <p:cNvPr id="106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07" name="TextBox 34"/>
            <p:cNvSpPr txBox="1">
              <a:spLocks noChangeArrowheads="1"/>
            </p:cNvSpPr>
            <p:nvPr/>
          </p:nvSpPr>
          <p:spPr bwMode="auto">
            <a:xfrm>
              <a:off x="6417732" y="1777019"/>
              <a:ext cx="2402605" cy="906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/>
                <a:t>SG-</a:t>
              </a:r>
              <a:r>
                <a:rPr lang="en-US" sz="900" dirty="0" err="1"/>
                <a:t>DellBoomi</a:t>
              </a:r>
              <a:r>
                <a:rPr lang="en-US" sz="900" dirty="0"/>
                <a:t>-Bastion-Global </a:t>
              </a:r>
              <a:endParaRPr lang="en-US" sz="9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462484" y="1159931"/>
            <a:ext cx="1017005" cy="1233206"/>
            <a:chOff x="6566173" y="760413"/>
            <a:chExt cx="1930127" cy="1733550"/>
          </a:xfrm>
        </p:grpSpPr>
        <p:grpSp>
          <p:nvGrpSpPr>
            <p:cNvPr id="111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12" name="TextBox 34"/>
            <p:cNvSpPr txBox="1">
              <a:spLocks noChangeArrowheads="1"/>
            </p:cNvSpPr>
            <p:nvPr/>
          </p:nvSpPr>
          <p:spPr bwMode="auto">
            <a:xfrm>
              <a:off x="6566173" y="779784"/>
              <a:ext cx="1924984" cy="562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6F2927"/>
                  </a:solidFill>
                  <a:latin typeface="Calibri" panose="020F0502020204030204" pitchFamily="34" charset="0"/>
                  <a:ea typeface="Verdana" pitchFamily="34" charset="0"/>
                  <a:cs typeface="Helvetica Neue"/>
                </a:rPr>
                <a:t>SG-</a:t>
              </a:r>
              <a:r>
                <a:rPr lang="en-US" sz="1000" b="1" dirty="0" err="1">
                  <a:solidFill>
                    <a:srgbClr val="6F2927"/>
                  </a:solidFill>
                  <a:latin typeface="Calibri" panose="020F0502020204030204" pitchFamily="34" charset="0"/>
                  <a:ea typeface="Verdana" pitchFamily="34" charset="0"/>
                  <a:cs typeface="Helvetica Neue"/>
                </a:rPr>
                <a:t>DellBoomi</a:t>
              </a:r>
              <a:r>
                <a:rPr lang="en-US" sz="1000" b="1" dirty="0">
                  <a:solidFill>
                    <a:srgbClr val="6F2927"/>
                  </a:solidFill>
                  <a:latin typeface="Calibri" panose="020F0502020204030204" pitchFamily="34" charset="0"/>
                  <a:ea typeface="Verdana" pitchFamily="34" charset="0"/>
                  <a:cs typeface="Helvetica Neue"/>
                </a:rPr>
                <a:t>-App-E-D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69359" y="2574913"/>
            <a:ext cx="896069" cy="1276573"/>
            <a:chOff x="6629972" y="760413"/>
            <a:chExt cx="2192573" cy="1834266"/>
          </a:xfrm>
        </p:grpSpPr>
        <p:grpSp>
          <p:nvGrpSpPr>
            <p:cNvPr id="116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18" name="TextBox 34"/>
            <p:cNvSpPr txBox="1">
              <a:spLocks noChangeArrowheads="1"/>
            </p:cNvSpPr>
            <p:nvPr/>
          </p:nvSpPr>
          <p:spPr bwMode="auto">
            <a:xfrm>
              <a:off x="6629972" y="1665987"/>
              <a:ext cx="2192573" cy="928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900" b="1" dirty="0" smtClean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SG-</a:t>
              </a:r>
              <a:r>
                <a:rPr lang="en-US" sz="900" b="1" dirty="0" err="1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DellBoomi</a:t>
              </a:r>
              <a:endParaRPr lang="en-US" sz="900" b="1" dirty="0" smtClean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-E-EFS</a:t>
              </a:r>
              <a:endParaRPr lang="en-US" sz="9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42805" y="3797655"/>
            <a:ext cx="967681" cy="1053774"/>
            <a:chOff x="6743700" y="760413"/>
            <a:chExt cx="1752600" cy="1939721"/>
          </a:xfrm>
        </p:grpSpPr>
        <p:grpSp>
          <p:nvGrpSpPr>
            <p:cNvPr id="124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25" name="TextBox 34"/>
            <p:cNvSpPr txBox="1">
              <a:spLocks noChangeArrowheads="1"/>
            </p:cNvSpPr>
            <p:nvPr/>
          </p:nvSpPr>
          <p:spPr bwMode="auto">
            <a:xfrm>
              <a:off x="6851651" y="1255468"/>
              <a:ext cx="1555751" cy="144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SG-</a:t>
              </a:r>
              <a:r>
                <a:rPr lang="en-US" sz="900" b="1" dirty="0" err="1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DellBoomi</a:t>
              </a:r>
              <a:r>
                <a:rPr lang="en-US" sz="900" b="1" dirty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-App-E-D</a:t>
              </a:r>
            </a:p>
            <a:p>
              <a:pPr algn="ctr"/>
              <a:endParaRPr lang="en-US" sz="9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357308" y="1007488"/>
            <a:ext cx="1052176" cy="943676"/>
            <a:chOff x="6743700" y="760413"/>
            <a:chExt cx="1752600" cy="1733550"/>
          </a:xfrm>
        </p:grpSpPr>
        <p:grpSp>
          <p:nvGrpSpPr>
            <p:cNvPr id="129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30" name="TextBox 34"/>
            <p:cNvSpPr txBox="1">
              <a:spLocks noChangeArrowheads="1"/>
            </p:cNvSpPr>
            <p:nvPr/>
          </p:nvSpPr>
          <p:spPr bwMode="auto">
            <a:xfrm>
              <a:off x="6791544" y="766918"/>
              <a:ext cx="1555750" cy="73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dirty="0"/>
                <a:t>SG-</a:t>
              </a:r>
              <a:r>
                <a:rPr lang="en-US" sz="1000" dirty="0" err="1"/>
                <a:t>DellBoomi</a:t>
              </a:r>
              <a:r>
                <a:rPr lang="en-US" sz="1000" dirty="0"/>
                <a:t>-E-DMZ</a:t>
              </a:r>
              <a:endParaRPr lang="en-US" sz="10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2339812" y="2829579"/>
            <a:ext cx="1051375" cy="279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NACL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036896" y="3857740"/>
            <a:ext cx="1051375" cy="279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NACL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Elbow Connector 49"/>
          <p:cNvCxnSpPr/>
          <p:nvPr/>
        </p:nvCxnSpPr>
        <p:spPr>
          <a:xfrm>
            <a:off x="1270832" y="3109001"/>
            <a:ext cx="1290712" cy="1096078"/>
          </a:xfrm>
          <a:prstGeom prst="bentConnector3">
            <a:avLst>
              <a:gd name="adj1" fmla="val 2206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855EEF-DD9F-2A4F-8412-976BD30A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97FF55-DAFD-C94B-B260-4D6E1254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4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 flipH="1">
            <a:off x="1326820" y="798666"/>
            <a:ext cx="6924416" cy="2003827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1394683" y="3229511"/>
            <a:ext cx="6856551" cy="244407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1" y="2772021"/>
            <a:ext cx="320176" cy="3895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8577" y="3096039"/>
            <a:ext cx="950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route53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27" name="Picture 26" descr="Us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4" y="689835"/>
            <a:ext cx="463177" cy="463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111" y="469790"/>
            <a:ext cx="79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Users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27" idx="2"/>
          </p:cNvCxnSpPr>
          <p:nvPr/>
        </p:nvCxnSpPr>
        <p:spPr>
          <a:xfrm>
            <a:off x="447213" y="1153012"/>
            <a:ext cx="19358" cy="15994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3006" y="3010841"/>
            <a:ext cx="34824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585528" y="901288"/>
            <a:ext cx="3366013" cy="168252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126785" y="3490119"/>
            <a:ext cx="2715477" cy="174120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56" name="TextBox 37"/>
          <p:cNvSpPr txBox="1">
            <a:spLocks noChangeArrowheads="1"/>
          </p:cNvSpPr>
          <p:nvPr/>
        </p:nvSpPr>
        <p:spPr bwMode="auto">
          <a:xfrm>
            <a:off x="2695506" y="3375480"/>
            <a:ext cx="756371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750" dirty="0" smtClean="0">
                <a:solidFill>
                  <a:prstClr val="black"/>
                </a:solidFill>
                <a:latin typeface="Helvetica Neue"/>
                <a:ea typeface="Verdana" pitchFamily="34" charset="0"/>
                <a:cs typeface="Helvetica Neue"/>
              </a:rPr>
              <a:t>DMZSubnet2</a:t>
            </a:r>
            <a:endParaRPr lang="en-US" sz="750" dirty="0">
              <a:solidFill>
                <a:prstClr val="black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899" y="782526"/>
            <a:ext cx="215900" cy="241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40081" y="805398"/>
            <a:ext cx="88401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DMZSubnet1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725983" y="1121031"/>
            <a:ext cx="584631" cy="535427"/>
            <a:chOff x="3337250" y="1437879"/>
            <a:chExt cx="584631" cy="47700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7099" y="1437879"/>
              <a:ext cx="544782" cy="47700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337250" y="1627903"/>
              <a:ext cx="577529" cy="1160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914400"/>
              <a:r>
                <a:rPr lang="en-US" sz="1000" b="1" dirty="0" smtClean="0">
                  <a:solidFill>
                    <a:prstClr val="black"/>
                  </a:solidFill>
                </a:rPr>
                <a:t>Bastion</a:t>
              </a:r>
              <a:endParaRPr lang="en-US" sz="1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145" y="1931753"/>
            <a:ext cx="612654" cy="591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68823" y="2415161"/>
            <a:ext cx="98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NAT Gateway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403" y="3909315"/>
            <a:ext cx="612654" cy="59152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795" y="2681045"/>
            <a:ext cx="980601" cy="708212"/>
          </a:xfrm>
          <a:prstGeom prst="rect">
            <a:avLst/>
          </a:prstGeom>
        </p:spPr>
      </p:pic>
      <p:cxnSp>
        <p:nvCxnSpPr>
          <p:cNvPr id="104" name="Elbow Connector 103"/>
          <p:cNvCxnSpPr>
            <a:stCxn id="73" idx="3"/>
            <a:endCxn id="81" idx="0"/>
          </p:cNvCxnSpPr>
          <p:nvPr/>
        </p:nvCxnSpPr>
        <p:spPr>
          <a:xfrm>
            <a:off x="6407227" y="1673471"/>
            <a:ext cx="2289869" cy="1007574"/>
          </a:xfrm>
          <a:prstGeom prst="bentConnector2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733157" y="2702357"/>
            <a:ext cx="421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EFS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156123" y="5432161"/>
            <a:ext cx="1388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Availability Zone2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061382" y="2609116"/>
            <a:ext cx="1162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Availability Zone1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8761" y="3278549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000" dirty="0">
                <a:solidFill>
                  <a:prstClr val="black"/>
                </a:solidFill>
              </a:rPr>
              <a:t>nn-api.com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1886" y="2411176"/>
            <a:ext cx="9229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10.76.32.0/27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8234" y="5043100"/>
            <a:ext cx="1003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10.76.32.32/27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8" name="Elbow Connector 27"/>
          <p:cNvCxnSpPr>
            <a:stCxn id="73" idx="2"/>
            <a:endCxn id="66" idx="3"/>
          </p:cNvCxnSpPr>
          <p:nvPr/>
        </p:nvCxnSpPr>
        <p:spPr>
          <a:xfrm rot="5400000">
            <a:off x="4124156" y="208619"/>
            <a:ext cx="315542" cy="3722255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20681" y="180271"/>
            <a:ext cx="8726851" cy="6196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90" name="Picture 89" descr="AWS-Clou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1" y="124650"/>
            <a:ext cx="499236" cy="499236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175985" y="645953"/>
            <a:ext cx="7995725" cy="5436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92" name="Picture 91" descr="VPC-Clou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38" y="464670"/>
            <a:ext cx="403672" cy="40367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34067" y="3258398"/>
            <a:ext cx="4607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IGW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0" y="2728988"/>
            <a:ext cx="498994" cy="516815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5047914" y="942356"/>
            <a:ext cx="2980349" cy="163255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99" name="TextBox 37"/>
          <p:cNvSpPr txBox="1">
            <a:spLocks noChangeArrowheads="1"/>
          </p:cNvSpPr>
          <p:nvPr/>
        </p:nvSpPr>
        <p:spPr bwMode="auto">
          <a:xfrm>
            <a:off x="5871799" y="831778"/>
            <a:ext cx="1057035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900" dirty="0" smtClean="0">
                <a:solidFill>
                  <a:prstClr val="black"/>
                </a:solidFill>
                <a:latin typeface="Helvetica Neue"/>
                <a:ea typeface="Verdana" pitchFamily="34" charset="0"/>
                <a:cs typeface="Helvetica Neue"/>
              </a:rPr>
              <a:t>QAAppSubnet1</a:t>
            </a:r>
            <a:endParaRPr lang="en-US" sz="900" dirty="0">
              <a:solidFill>
                <a:prstClr val="black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895" y="800687"/>
            <a:ext cx="215900" cy="2413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356555" y="533703"/>
            <a:ext cx="9229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10.76.32.0/24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25695" y="1079650"/>
            <a:ext cx="112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Private IP :1</a:t>
            </a:r>
            <a:r>
              <a:rPr lang="en-US" sz="800" dirty="0" smtClean="0"/>
              <a:t>0.76.32.12</a:t>
            </a:r>
          </a:p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EIP : 54.55.202.108</a:t>
            </a:r>
          </a:p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Port:3389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985462" y="3524770"/>
            <a:ext cx="3210229" cy="16881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61" name="TextBox 37"/>
          <p:cNvSpPr txBox="1">
            <a:spLocks noChangeArrowheads="1"/>
          </p:cNvSpPr>
          <p:nvPr/>
        </p:nvSpPr>
        <p:spPr bwMode="auto">
          <a:xfrm>
            <a:off x="5702695" y="3413051"/>
            <a:ext cx="1057035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900" dirty="0" smtClean="0">
                <a:solidFill>
                  <a:prstClr val="black"/>
                </a:solidFill>
                <a:latin typeface="Helvetica Neue"/>
                <a:ea typeface="Verdana" pitchFamily="34" charset="0"/>
                <a:cs typeface="Helvetica Neue"/>
              </a:rPr>
              <a:t>QAAppSubnet2</a:t>
            </a:r>
            <a:endParaRPr lang="en-US" sz="900" dirty="0">
              <a:solidFill>
                <a:prstClr val="black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698" y="3379710"/>
            <a:ext cx="215900" cy="2413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310106" y="4451384"/>
            <a:ext cx="92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NAT Gateway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405" y="3375946"/>
            <a:ext cx="215900" cy="241300"/>
          </a:xfrm>
          <a:prstGeom prst="rect">
            <a:avLst/>
          </a:prstGeom>
        </p:spPr>
      </p:pic>
      <p:cxnSp>
        <p:nvCxnSpPr>
          <p:cNvPr id="46" name="Elbow Connector 45"/>
          <p:cNvCxnSpPr/>
          <p:nvPr/>
        </p:nvCxnSpPr>
        <p:spPr>
          <a:xfrm rot="10800000" flipV="1">
            <a:off x="1394867" y="2187517"/>
            <a:ext cx="832227" cy="67936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878881" y="1434967"/>
            <a:ext cx="528346" cy="477008"/>
            <a:chOff x="5528252" y="1500117"/>
            <a:chExt cx="528346" cy="477008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252" y="1500117"/>
              <a:ext cx="528346" cy="47700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551820" y="1520568"/>
              <a:ext cx="502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800" dirty="0" smtClean="0">
                  <a:solidFill>
                    <a:prstClr val="black"/>
                  </a:solidFill>
                </a:rPr>
                <a:t>Dell</a:t>
              </a:r>
            </a:p>
            <a:p>
              <a:pPr algn="ctr" defTabSz="914400"/>
              <a:r>
                <a:rPr lang="en-US" sz="800" dirty="0" smtClean="0">
                  <a:solidFill>
                    <a:prstClr val="black"/>
                  </a:solidFill>
                </a:rPr>
                <a:t>Boomi1</a:t>
              </a:r>
              <a:endParaRPr lang="en-US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Straight Connector 23"/>
          <p:cNvCxnSpPr>
            <a:endCxn id="73" idx="1"/>
          </p:cNvCxnSpPr>
          <p:nvPr/>
        </p:nvCxnSpPr>
        <p:spPr>
          <a:xfrm>
            <a:off x="3938477" y="1663791"/>
            <a:ext cx="1940404" cy="9680"/>
          </a:xfrm>
          <a:prstGeom prst="line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68614" y="1742128"/>
            <a:ext cx="1252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Private IP 10.76.32.6</a:t>
            </a:r>
          </a:p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EIP : 34.55.222.108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65384" y="6327822"/>
            <a:ext cx="7958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</a:rPr>
              <a:t>US-EAST-1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26" y="2792234"/>
            <a:ext cx="384243" cy="461091"/>
          </a:xfrm>
          <a:prstGeom prst="rect">
            <a:avLst/>
          </a:prstGeom>
        </p:spPr>
      </p:pic>
      <p:pic>
        <p:nvPicPr>
          <p:cNvPr id="63" name="Picture 62" descr="Amazon-Elastic-Load-Balacing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55" y="1301596"/>
            <a:ext cx="577477" cy="577477"/>
          </a:xfrm>
          <a:prstGeom prst="rect">
            <a:avLst/>
          </a:prstGeom>
        </p:spPr>
      </p:pic>
      <p:cxnSp>
        <p:nvCxnSpPr>
          <p:cNvPr id="75" name="Elbow Connector 74"/>
          <p:cNvCxnSpPr>
            <a:stCxn id="94" idx="3"/>
          </p:cNvCxnSpPr>
          <p:nvPr/>
        </p:nvCxnSpPr>
        <p:spPr>
          <a:xfrm flipV="1">
            <a:off x="1420244" y="1692166"/>
            <a:ext cx="2139459" cy="1295230"/>
          </a:xfrm>
          <a:prstGeom prst="bentConnector3">
            <a:avLst>
              <a:gd name="adj1" fmla="val 66855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46891" y="2954370"/>
            <a:ext cx="645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WAF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9518" y="1325761"/>
            <a:ext cx="68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ELB Port:</a:t>
            </a:r>
          </a:p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80,443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0035" y="1495478"/>
            <a:ext cx="816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Port:2049</a:t>
            </a:r>
            <a:endParaRPr lang="en-US" sz="1000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07" y="251341"/>
            <a:ext cx="530057" cy="3818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6644" y="354365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Cloud watch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204" y="178492"/>
            <a:ext cx="569044" cy="568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69666" y="393000"/>
            <a:ext cx="1328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S3 Storage for logs</a:t>
            </a:r>
            <a:endParaRPr lang="en-US" sz="10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42299" y="1071467"/>
            <a:ext cx="974143" cy="999618"/>
            <a:chOff x="6417732" y="760413"/>
            <a:chExt cx="2402605" cy="1922907"/>
          </a:xfrm>
        </p:grpSpPr>
        <p:grpSp>
          <p:nvGrpSpPr>
            <p:cNvPr id="106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07" name="TextBox 34"/>
            <p:cNvSpPr txBox="1">
              <a:spLocks noChangeArrowheads="1"/>
            </p:cNvSpPr>
            <p:nvPr/>
          </p:nvSpPr>
          <p:spPr bwMode="auto">
            <a:xfrm>
              <a:off x="6417732" y="1777019"/>
              <a:ext cx="2402605" cy="906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/>
                <a:t>SG-</a:t>
              </a:r>
              <a:r>
                <a:rPr lang="en-US" sz="900" dirty="0" err="1"/>
                <a:t>DellBoomi</a:t>
              </a:r>
              <a:r>
                <a:rPr lang="en-US" sz="900" dirty="0"/>
                <a:t>-Bastion-Global </a:t>
              </a:r>
              <a:endParaRPr lang="en-US" sz="9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11" name="Group 21"/>
          <p:cNvGrpSpPr>
            <a:grpSpLocks/>
          </p:cNvGrpSpPr>
          <p:nvPr/>
        </p:nvGrpSpPr>
        <p:grpSpPr bwMode="auto">
          <a:xfrm>
            <a:off x="5353460" y="1159931"/>
            <a:ext cx="1507004" cy="1143331"/>
            <a:chOff x="545458" y="4783771"/>
            <a:chExt cx="2293787" cy="1733798"/>
          </a:xfrm>
        </p:grpSpPr>
        <p:sp>
          <p:nvSpPr>
            <p:cNvPr id="113" name="Rounded Rectangle 112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69359" y="2574913"/>
            <a:ext cx="896069" cy="1276573"/>
            <a:chOff x="6629972" y="760413"/>
            <a:chExt cx="2192573" cy="1834266"/>
          </a:xfrm>
        </p:grpSpPr>
        <p:grpSp>
          <p:nvGrpSpPr>
            <p:cNvPr id="116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18" name="TextBox 34"/>
            <p:cNvSpPr txBox="1">
              <a:spLocks noChangeArrowheads="1"/>
            </p:cNvSpPr>
            <p:nvPr/>
          </p:nvSpPr>
          <p:spPr bwMode="auto">
            <a:xfrm>
              <a:off x="6629972" y="1665987"/>
              <a:ext cx="2192573" cy="928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900" b="1" dirty="0" smtClean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SG-</a:t>
              </a:r>
              <a:r>
                <a:rPr lang="en-US" sz="900" b="1" dirty="0" err="1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DellBoomi</a:t>
              </a:r>
              <a:endParaRPr lang="en-US" sz="900" b="1" dirty="0" smtClean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-E-EFS</a:t>
              </a:r>
              <a:endParaRPr lang="en-US" sz="9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24" name="Group 21"/>
          <p:cNvGrpSpPr>
            <a:grpSpLocks/>
          </p:cNvGrpSpPr>
          <p:nvPr/>
        </p:nvGrpSpPr>
        <p:grpSpPr bwMode="auto">
          <a:xfrm>
            <a:off x="5342805" y="3797655"/>
            <a:ext cx="1400623" cy="941769"/>
            <a:chOff x="545458" y="4783771"/>
            <a:chExt cx="2293787" cy="1733798"/>
          </a:xfrm>
        </p:grpSpPr>
        <p:sp>
          <p:nvSpPr>
            <p:cNvPr id="126" name="Rounded Rectangle 125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357308" y="1007488"/>
            <a:ext cx="1052176" cy="995252"/>
            <a:chOff x="6743700" y="760413"/>
            <a:chExt cx="1752600" cy="1733550"/>
          </a:xfrm>
        </p:grpSpPr>
        <p:grpSp>
          <p:nvGrpSpPr>
            <p:cNvPr id="129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30" name="TextBox 34"/>
            <p:cNvSpPr txBox="1">
              <a:spLocks noChangeArrowheads="1"/>
            </p:cNvSpPr>
            <p:nvPr/>
          </p:nvSpPr>
          <p:spPr bwMode="auto">
            <a:xfrm>
              <a:off x="6791544" y="766918"/>
              <a:ext cx="1555750" cy="73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dirty="0"/>
                <a:t>SG-</a:t>
              </a:r>
              <a:r>
                <a:rPr lang="en-US" sz="1000" dirty="0" err="1"/>
                <a:t>DellBoomi</a:t>
              </a:r>
              <a:r>
                <a:rPr lang="en-US" sz="1000" dirty="0"/>
                <a:t>-E-DMZ</a:t>
              </a:r>
              <a:endParaRPr lang="en-US" sz="10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2391328" y="2855337"/>
            <a:ext cx="1051375" cy="279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NACL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036896" y="3857740"/>
            <a:ext cx="1051375" cy="279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NACL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Elbow Connector 49"/>
          <p:cNvCxnSpPr/>
          <p:nvPr/>
        </p:nvCxnSpPr>
        <p:spPr>
          <a:xfrm>
            <a:off x="1270832" y="3109001"/>
            <a:ext cx="1290712" cy="1096078"/>
          </a:xfrm>
          <a:prstGeom prst="bentConnector3">
            <a:avLst>
              <a:gd name="adj1" fmla="val 2206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619164" y="3982838"/>
            <a:ext cx="528346" cy="477008"/>
            <a:chOff x="5528252" y="1500117"/>
            <a:chExt cx="528346" cy="477008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252" y="1500117"/>
              <a:ext cx="528346" cy="477008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5551821" y="1507689"/>
              <a:ext cx="459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800" dirty="0" smtClean="0">
                  <a:solidFill>
                    <a:prstClr val="black"/>
                  </a:solidFill>
                </a:rPr>
                <a:t>Dell</a:t>
              </a:r>
            </a:p>
            <a:p>
              <a:pPr algn="ctr" defTabSz="914400"/>
              <a:r>
                <a:rPr lang="en-US" sz="800" dirty="0" smtClean="0">
                  <a:solidFill>
                    <a:prstClr val="black"/>
                  </a:solidFill>
                </a:rPr>
                <a:t>Boomi2</a:t>
              </a:r>
              <a:endParaRPr lang="en-US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74472" y="4462206"/>
            <a:ext cx="1446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SG-</a:t>
            </a:r>
            <a:r>
              <a:rPr lang="en-US" sz="1000" dirty="0" err="1"/>
              <a:t>DellBoomi</a:t>
            </a:r>
            <a:r>
              <a:rPr lang="en-US" sz="1000" dirty="0"/>
              <a:t>-App-E-QA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94195" y="1170827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SG-</a:t>
            </a:r>
            <a:r>
              <a:rPr lang="en-US" sz="1000" dirty="0" err="1"/>
              <a:t>DellBoomi</a:t>
            </a:r>
            <a:r>
              <a:rPr lang="en-US" sz="1000" dirty="0"/>
              <a:t>-App-E-QA</a:t>
            </a:r>
          </a:p>
        </p:txBody>
      </p:sp>
      <p:cxnSp>
        <p:nvCxnSpPr>
          <p:cNvPr id="103" name="Elbow Connector 102"/>
          <p:cNvCxnSpPr/>
          <p:nvPr/>
        </p:nvCxnSpPr>
        <p:spPr>
          <a:xfrm rot="16200000" flipH="1">
            <a:off x="3558431" y="1969088"/>
            <a:ext cx="2310037" cy="196197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02" idx="3"/>
          </p:cNvCxnSpPr>
          <p:nvPr/>
        </p:nvCxnSpPr>
        <p:spPr>
          <a:xfrm flipV="1">
            <a:off x="6102141" y="3364476"/>
            <a:ext cx="2552878" cy="856767"/>
          </a:xfrm>
          <a:prstGeom prst="bentConnector3">
            <a:avLst>
              <a:gd name="adj1" fmla="val 101457"/>
            </a:avLst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087404" y="1877990"/>
            <a:ext cx="86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prstClr val="black"/>
                </a:solidFill>
              </a:rPr>
              <a:t>10.76.32.101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028233" y="2363394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10.76.32.96/28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24278" y="3794467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000" dirty="0">
                <a:solidFill>
                  <a:prstClr val="black"/>
                </a:solidFill>
              </a:rPr>
              <a:t>10.76.32.117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144141" y="4954901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prstClr val="black"/>
                </a:solidFill>
              </a:rPr>
              <a:t>10.76.32.112/28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0432645" y="1981453"/>
            <a:ext cx="914400" cy="22089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400" dirty="0" smtClean="0">
                <a:solidFill>
                  <a:schemeClr val="tx1"/>
                </a:solidFill>
              </a:rPr>
              <a:t>Q</a:t>
            </a:r>
          </a:p>
          <a:p>
            <a:pPr algn="ctr" defTabSz="914400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1" name="Elbow Connector 140"/>
          <p:cNvCxnSpPr/>
          <p:nvPr/>
        </p:nvCxnSpPr>
        <p:spPr>
          <a:xfrm rot="16200000" flipH="1" flipV="1">
            <a:off x="4300556" y="2638463"/>
            <a:ext cx="238407" cy="2927155"/>
          </a:xfrm>
          <a:prstGeom prst="bentConnector4">
            <a:avLst>
              <a:gd name="adj1" fmla="val 98588"/>
              <a:gd name="adj2" fmla="val 5451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5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DBBDA64-B16C-2D4E-BFE2-64D8E9A0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DBECCEC-76F4-4D40-963C-1845BF77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6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 flipH="1">
            <a:off x="1326820" y="798666"/>
            <a:ext cx="6924416" cy="2003827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1394683" y="3229511"/>
            <a:ext cx="6856551" cy="244407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1" y="2772021"/>
            <a:ext cx="320176" cy="3895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8577" y="3096039"/>
            <a:ext cx="950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route53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27" name="Picture 26" descr="Us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4" y="689835"/>
            <a:ext cx="463177" cy="463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111" y="469790"/>
            <a:ext cx="79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Users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27" idx="2"/>
          </p:cNvCxnSpPr>
          <p:nvPr/>
        </p:nvCxnSpPr>
        <p:spPr>
          <a:xfrm>
            <a:off x="447213" y="1153012"/>
            <a:ext cx="19358" cy="15994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3006" y="3010841"/>
            <a:ext cx="34824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585528" y="901288"/>
            <a:ext cx="3366013" cy="168252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126785" y="3490119"/>
            <a:ext cx="2715477" cy="174120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56" name="TextBox 37"/>
          <p:cNvSpPr txBox="1">
            <a:spLocks noChangeArrowheads="1"/>
          </p:cNvSpPr>
          <p:nvPr/>
        </p:nvSpPr>
        <p:spPr bwMode="auto">
          <a:xfrm>
            <a:off x="2695506" y="3375480"/>
            <a:ext cx="756371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750" dirty="0" smtClean="0">
                <a:solidFill>
                  <a:prstClr val="black"/>
                </a:solidFill>
                <a:latin typeface="Helvetica Neue"/>
                <a:ea typeface="Verdana" pitchFamily="34" charset="0"/>
                <a:cs typeface="Helvetica Neue"/>
              </a:rPr>
              <a:t>DMZSubnet2</a:t>
            </a:r>
            <a:endParaRPr lang="en-US" sz="750" dirty="0">
              <a:solidFill>
                <a:prstClr val="black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899" y="782526"/>
            <a:ext cx="215900" cy="241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40081" y="805398"/>
            <a:ext cx="88401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DMZSubnet1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725983" y="1121031"/>
            <a:ext cx="584631" cy="535427"/>
            <a:chOff x="3337250" y="1437879"/>
            <a:chExt cx="584631" cy="47700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7099" y="1437879"/>
              <a:ext cx="544782" cy="47700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337250" y="1627903"/>
              <a:ext cx="577529" cy="1160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914400"/>
              <a:r>
                <a:rPr lang="en-US" sz="1000" b="1" dirty="0" smtClean="0">
                  <a:solidFill>
                    <a:prstClr val="black"/>
                  </a:solidFill>
                </a:rPr>
                <a:t>Bastion</a:t>
              </a:r>
              <a:endParaRPr lang="en-US" sz="1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145" y="1931753"/>
            <a:ext cx="612654" cy="591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68823" y="2415161"/>
            <a:ext cx="98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NAT Gateway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403" y="3909315"/>
            <a:ext cx="612654" cy="59152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795" y="2681045"/>
            <a:ext cx="980601" cy="708212"/>
          </a:xfrm>
          <a:prstGeom prst="rect">
            <a:avLst/>
          </a:prstGeom>
        </p:spPr>
      </p:pic>
      <p:cxnSp>
        <p:nvCxnSpPr>
          <p:cNvPr id="104" name="Elbow Connector 103"/>
          <p:cNvCxnSpPr>
            <a:stCxn id="73" idx="3"/>
            <a:endCxn id="81" idx="0"/>
          </p:cNvCxnSpPr>
          <p:nvPr/>
        </p:nvCxnSpPr>
        <p:spPr>
          <a:xfrm>
            <a:off x="6407227" y="1673471"/>
            <a:ext cx="2289869" cy="1007574"/>
          </a:xfrm>
          <a:prstGeom prst="bentConnector2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733157" y="2702357"/>
            <a:ext cx="421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EFS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156123" y="5432161"/>
            <a:ext cx="1388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Availability Zone2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061382" y="2609116"/>
            <a:ext cx="1162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Availability Zone1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8761" y="3278549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000" dirty="0">
                <a:solidFill>
                  <a:prstClr val="black"/>
                </a:solidFill>
              </a:rPr>
              <a:t>nn-api.com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1886" y="2411176"/>
            <a:ext cx="9229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10.76.32.0/27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8234" y="5043100"/>
            <a:ext cx="1003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10.76.32.32/27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8" name="Elbow Connector 27"/>
          <p:cNvCxnSpPr>
            <a:stCxn id="73" idx="2"/>
            <a:endCxn id="66" idx="3"/>
          </p:cNvCxnSpPr>
          <p:nvPr/>
        </p:nvCxnSpPr>
        <p:spPr>
          <a:xfrm rot="5400000">
            <a:off x="4124156" y="208619"/>
            <a:ext cx="315542" cy="3722255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20681" y="180271"/>
            <a:ext cx="8726851" cy="6196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90" name="Picture 89" descr="AWS-Clou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1" y="124650"/>
            <a:ext cx="499236" cy="499236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175985" y="645953"/>
            <a:ext cx="7995725" cy="5436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92" name="Picture 91" descr="VPC-Clou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38" y="464670"/>
            <a:ext cx="403672" cy="40367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34067" y="3258398"/>
            <a:ext cx="4607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IGW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0" y="2728988"/>
            <a:ext cx="498994" cy="516815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5047914" y="942356"/>
            <a:ext cx="2980349" cy="163255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99" name="TextBox 37"/>
          <p:cNvSpPr txBox="1">
            <a:spLocks noChangeArrowheads="1"/>
          </p:cNvSpPr>
          <p:nvPr/>
        </p:nvSpPr>
        <p:spPr bwMode="auto">
          <a:xfrm>
            <a:off x="5871799" y="831778"/>
            <a:ext cx="1057035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900" dirty="0" smtClean="0">
                <a:solidFill>
                  <a:prstClr val="black"/>
                </a:solidFill>
                <a:latin typeface="Helvetica Neue"/>
                <a:ea typeface="Verdana" pitchFamily="34" charset="0"/>
                <a:cs typeface="Helvetica Neue"/>
              </a:rPr>
              <a:t>SITAppSubnet1</a:t>
            </a:r>
            <a:endParaRPr lang="en-US" sz="900" dirty="0">
              <a:solidFill>
                <a:prstClr val="black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895" y="800687"/>
            <a:ext cx="215900" cy="2413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356555" y="533703"/>
            <a:ext cx="9229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10.76.32.0/24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25695" y="1079650"/>
            <a:ext cx="112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Private IP :1</a:t>
            </a:r>
            <a:r>
              <a:rPr lang="en-US" sz="800" dirty="0" smtClean="0"/>
              <a:t>0.76.32.12</a:t>
            </a:r>
          </a:p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EIP : 54.55.202.108</a:t>
            </a:r>
          </a:p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Port:3389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985462" y="3524770"/>
            <a:ext cx="3210229" cy="16881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61" name="TextBox 37"/>
          <p:cNvSpPr txBox="1">
            <a:spLocks noChangeArrowheads="1"/>
          </p:cNvSpPr>
          <p:nvPr/>
        </p:nvSpPr>
        <p:spPr bwMode="auto">
          <a:xfrm>
            <a:off x="5702695" y="3413051"/>
            <a:ext cx="1057035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900" dirty="0" smtClean="0">
                <a:solidFill>
                  <a:prstClr val="black"/>
                </a:solidFill>
                <a:latin typeface="Helvetica Neue"/>
                <a:ea typeface="Verdana" pitchFamily="34" charset="0"/>
                <a:cs typeface="Helvetica Neue"/>
              </a:rPr>
              <a:t>SITAppSubnet2</a:t>
            </a:r>
            <a:endParaRPr lang="en-US" sz="900" dirty="0">
              <a:solidFill>
                <a:prstClr val="black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698" y="3379710"/>
            <a:ext cx="215900" cy="2413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310106" y="4451384"/>
            <a:ext cx="92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NAT Gateway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405" y="3375946"/>
            <a:ext cx="215900" cy="241300"/>
          </a:xfrm>
          <a:prstGeom prst="rect">
            <a:avLst/>
          </a:prstGeom>
        </p:spPr>
      </p:pic>
      <p:cxnSp>
        <p:nvCxnSpPr>
          <p:cNvPr id="46" name="Elbow Connector 45"/>
          <p:cNvCxnSpPr/>
          <p:nvPr/>
        </p:nvCxnSpPr>
        <p:spPr>
          <a:xfrm rot="10800000" flipV="1">
            <a:off x="1394867" y="2187517"/>
            <a:ext cx="832227" cy="67936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878881" y="1434967"/>
            <a:ext cx="528346" cy="477008"/>
            <a:chOff x="5528252" y="1500117"/>
            <a:chExt cx="528346" cy="477008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252" y="1500117"/>
              <a:ext cx="528346" cy="47700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551820" y="1520568"/>
              <a:ext cx="502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800" dirty="0" smtClean="0">
                  <a:solidFill>
                    <a:prstClr val="black"/>
                  </a:solidFill>
                </a:rPr>
                <a:t>Dell</a:t>
              </a:r>
            </a:p>
            <a:p>
              <a:pPr algn="ctr" defTabSz="914400"/>
              <a:r>
                <a:rPr lang="en-US" sz="800" dirty="0" smtClean="0">
                  <a:solidFill>
                    <a:prstClr val="black"/>
                  </a:solidFill>
                </a:rPr>
                <a:t>Boomi1</a:t>
              </a:r>
              <a:endParaRPr lang="en-US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Straight Connector 23"/>
          <p:cNvCxnSpPr>
            <a:endCxn id="73" idx="1"/>
          </p:cNvCxnSpPr>
          <p:nvPr/>
        </p:nvCxnSpPr>
        <p:spPr>
          <a:xfrm>
            <a:off x="3938477" y="1663791"/>
            <a:ext cx="1940404" cy="9680"/>
          </a:xfrm>
          <a:prstGeom prst="line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68614" y="1742128"/>
            <a:ext cx="1252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Private IP 10.76.32.6</a:t>
            </a:r>
          </a:p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EIP : 34.55.222.108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65384" y="6327822"/>
            <a:ext cx="7958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</a:rPr>
              <a:t>US-EAST-1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26" y="2792234"/>
            <a:ext cx="384243" cy="461091"/>
          </a:xfrm>
          <a:prstGeom prst="rect">
            <a:avLst/>
          </a:prstGeom>
        </p:spPr>
      </p:pic>
      <p:pic>
        <p:nvPicPr>
          <p:cNvPr id="63" name="Picture 62" descr="Amazon-Elastic-Load-Balacing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55" y="1301596"/>
            <a:ext cx="577477" cy="577477"/>
          </a:xfrm>
          <a:prstGeom prst="rect">
            <a:avLst/>
          </a:prstGeom>
        </p:spPr>
      </p:pic>
      <p:cxnSp>
        <p:nvCxnSpPr>
          <p:cNvPr id="75" name="Elbow Connector 74"/>
          <p:cNvCxnSpPr>
            <a:stCxn id="94" idx="3"/>
          </p:cNvCxnSpPr>
          <p:nvPr/>
        </p:nvCxnSpPr>
        <p:spPr>
          <a:xfrm flipV="1">
            <a:off x="1420244" y="1692166"/>
            <a:ext cx="2139459" cy="1295230"/>
          </a:xfrm>
          <a:prstGeom prst="bentConnector3">
            <a:avLst>
              <a:gd name="adj1" fmla="val 66855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46891" y="2954370"/>
            <a:ext cx="645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WAF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9518" y="1325761"/>
            <a:ext cx="68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ELB Port:</a:t>
            </a:r>
          </a:p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80,443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0035" y="1495478"/>
            <a:ext cx="816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Port:2049</a:t>
            </a:r>
            <a:endParaRPr lang="en-US" sz="1000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07" y="251341"/>
            <a:ext cx="530057" cy="3818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6644" y="354365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Cloud watch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204" y="178492"/>
            <a:ext cx="569044" cy="568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69666" y="393000"/>
            <a:ext cx="1328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S3 Storage for logs</a:t>
            </a:r>
            <a:endParaRPr lang="en-US" sz="10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42299" y="1071467"/>
            <a:ext cx="974143" cy="999618"/>
            <a:chOff x="6417732" y="760413"/>
            <a:chExt cx="2402605" cy="1922907"/>
          </a:xfrm>
        </p:grpSpPr>
        <p:grpSp>
          <p:nvGrpSpPr>
            <p:cNvPr id="106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07" name="TextBox 34"/>
            <p:cNvSpPr txBox="1">
              <a:spLocks noChangeArrowheads="1"/>
            </p:cNvSpPr>
            <p:nvPr/>
          </p:nvSpPr>
          <p:spPr bwMode="auto">
            <a:xfrm>
              <a:off x="6417732" y="1777019"/>
              <a:ext cx="2402605" cy="906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/>
                <a:t>SG-</a:t>
              </a:r>
              <a:r>
                <a:rPr lang="en-US" sz="900" dirty="0" err="1"/>
                <a:t>DellBoomi</a:t>
              </a:r>
              <a:r>
                <a:rPr lang="en-US" sz="900" dirty="0"/>
                <a:t>-Bastion-Global </a:t>
              </a:r>
              <a:endParaRPr lang="en-US" sz="9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11" name="Group 21"/>
          <p:cNvGrpSpPr>
            <a:grpSpLocks/>
          </p:cNvGrpSpPr>
          <p:nvPr/>
        </p:nvGrpSpPr>
        <p:grpSpPr bwMode="auto">
          <a:xfrm>
            <a:off x="5353460" y="1159931"/>
            <a:ext cx="1507004" cy="1143331"/>
            <a:chOff x="545458" y="4783771"/>
            <a:chExt cx="2293787" cy="1733798"/>
          </a:xfrm>
        </p:grpSpPr>
        <p:sp>
          <p:nvSpPr>
            <p:cNvPr id="113" name="Rounded Rectangle 112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69359" y="2574913"/>
            <a:ext cx="896069" cy="1276573"/>
            <a:chOff x="6629972" y="760413"/>
            <a:chExt cx="2192573" cy="1834266"/>
          </a:xfrm>
        </p:grpSpPr>
        <p:grpSp>
          <p:nvGrpSpPr>
            <p:cNvPr id="116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18" name="TextBox 34"/>
            <p:cNvSpPr txBox="1">
              <a:spLocks noChangeArrowheads="1"/>
            </p:cNvSpPr>
            <p:nvPr/>
          </p:nvSpPr>
          <p:spPr bwMode="auto">
            <a:xfrm>
              <a:off x="6629972" y="1665987"/>
              <a:ext cx="2192573" cy="928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900" b="1" dirty="0" smtClean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SG-</a:t>
              </a:r>
              <a:r>
                <a:rPr lang="en-US" sz="900" b="1" dirty="0" err="1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DellBoomi</a:t>
              </a:r>
              <a:endParaRPr lang="en-US" sz="900" b="1" dirty="0" smtClean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-E-EFS</a:t>
              </a:r>
              <a:endParaRPr lang="en-US" sz="9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24" name="Group 21"/>
          <p:cNvGrpSpPr>
            <a:grpSpLocks/>
          </p:cNvGrpSpPr>
          <p:nvPr/>
        </p:nvGrpSpPr>
        <p:grpSpPr bwMode="auto">
          <a:xfrm>
            <a:off x="5342805" y="3797655"/>
            <a:ext cx="1597230" cy="941769"/>
            <a:chOff x="545458" y="4783771"/>
            <a:chExt cx="2293787" cy="1733798"/>
          </a:xfrm>
        </p:grpSpPr>
        <p:sp>
          <p:nvSpPr>
            <p:cNvPr id="126" name="Rounded Rectangle 125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357308" y="1007488"/>
            <a:ext cx="1052176" cy="995252"/>
            <a:chOff x="6743700" y="760413"/>
            <a:chExt cx="1752600" cy="1733550"/>
          </a:xfrm>
        </p:grpSpPr>
        <p:grpSp>
          <p:nvGrpSpPr>
            <p:cNvPr id="129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30" name="TextBox 34"/>
            <p:cNvSpPr txBox="1">
              <a:spLocks noChangeArrowheads="1"/>
            </p:cNvSpPr>
            <p:nvPr/>
          </p:nvSpPr>
          <p:spPr bwMode="auto">
            <a:xfrm>
              <a:off x="6791544" y="766918"/>
              <a:ext cx="1555750" cy="73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dirty="0"/>
                <a:t>SG-</a:t>
              </a:r>
              <a:r>
                <a:rPr lang="en-US" sz="1000" dirty="0" err="1"/>
                <a:t>DellBoomi</a:t>
              </a:r>
              <a:r>
                <a:rPr lang="en-US" sz="1000" dirty="0"/>
                <a:t>-E-DMZ</a:t>
              </a:r>
              <a:endParaRPr lang="en-US" sz="10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2391328" y="2855337"/>
            <a:ext cx="1051375" cy="279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NACL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036896" y="3857740"/>
            <a:ext cx="1051375" cy="279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NACL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Elbow Connector 49"/>
          <p:cNvCxnSpPr/>
          <p:nvPr/>
        </p:nvCxnSpPr>
        <p:spPr>
          <a:xfrm>
            <a:off x="1270832" y="3109001"/>
            <a:ext cx="1290712" cy="1096078"/>
          </a:xfrm>
          <a:prstGeom prst="bentConnector3">
            <a:avLst>
              <a:gd name="adj1" fmla="val 2206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619164" y="3982838"/>
            <a:ext cx="528346" cy="477008"/>
            <a:chOff x="5528252" y="1500117"/>
            <a:chExt cx="528346" cy="477008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252" y="1500117"/>
              <a:ext cx="528346" cy="477008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5551821" y="1507689"/>
              <a:ext cx="459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800" dirty="0" smtClean="0">
                  <a:solidFill>
                    <a:prstClr val="black"/>
                  </a:solidFill>
                </a:rPr>
                <a:t>Dell</a:t>
              </a:r>
            </a:p>
            <a:p>
              <a:pPr algn="ctr" defTabSz="914400"/>
              <a:r>
                <a:rPr lang="en-US" sz="800" dirty="0" smtClean="0">
                  <a:solidFill>
                    <a:prstClr val="black"/>
                  </a:solidFill>
                </a:rPr>
                <a:t>Boomi2</a:t>
              </a:r>
              <a:endParaRPr lang="en-US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297198" y="4462206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SG-</a:t>
            </a:r>
            <a:r>
              <a:rPr lang="en-US" sz="1000" dirty="0" err="1" smtClean="0"/>
              <a:t>DellBoomi</a:t>
            </a:r>
            <a:r>
              <a:rPr lang="en-US" sz="1000" dirty="0" smtClean="0"/>
              <a:t>-App-E-SIT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5429800" y="1170827"/>
            <a:ext cx="14398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SG-</a:t>
            </a:r>
            <a:r>
              <a:rPr lang="en-US" sz="1000" dirty="0" err="1" smtClean="0"/>
              <a:t>DellBoomi</a:t>
            </a:r>
            <a:r>
              <a:rPr lang="en-US" sz="1000" dirty="0" smtClean="0"/>
              <a:t>-App-E-SIT</a:t>
            </a:r>
            <a:endParaRPr lang="en-US" sz="1000" dirty="0"/>
          </a:p>
        </p:txBody>
      </p:sp>
      <p:cxnSp>
        <p:nvCxnSpPr>
          <p:cNvPr id="103" name="Elbow Connector 102"/>
          <p:cNvCxnSpPr>
            <a:endCxn id="102" idx="2"/>
          </p:cNvCxnSpPr>
          <p:nvPr/>
        </p:nvCxnSpPr>
        <p:spPr>
          <a:xfrm rot="16200000" flipH="1">
            <a:off x="3436832" y="2016470"/>
            <a:ext cx="2864876" cy="2006333"/>
          </a:xfrm>
          <a:prstGeom prst="bentConnector3">
            <a:avLst>
              <a:gd name="adj1" fmla="val 107979"/>
            </a:avLst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flipV="1">
            <a:off x="6051619" y="3402901"/>
            <a:ext cx="2552878" cy="856767"/>
          </a:xfrm>
          <a:prstGeom prst="bentConnector3">
            <a:avLst>
              <a:gd name="adj1" fmla="val 101457"/>
            </a:avLst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254672" y="1762502"/>
            <a:ext cx="914400" cy="20448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400" dirty="0" smtClean="0">
                <a:solidFill>
                  <a:schemeClr val="tx1"/>
                </a:solidFill>
              </a:rPr>
              <a:t>S</a:t>
            </a:r>
          </a:p>
          <a:p>
            <a:pPr algn="ctr" defTabSz="914400"/>
            <a:r>
              <a:rPr lang="en-US" sz="2400" dirty="0" smtClean="0">
                <a:solidFill>
                  <a:schemeClr val="tx1"/>
                </a:solidFill>
              </a:rPr>
              <a:t>I</a:t>
            </a:r>
          </a:p>
          <a:p>
            <a:pPr algn="ctr" defTabSz="914400"/>
            <a:r>
              <a:rPr lang="en-US" sz="2400" dirty="0" smtClean="0">
                <a:solidFill>
                  <a:schemeClr val="tx1"/>
                </a:solidFill>
              </a:rPr>
              <a:t>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074524" y="1890869"/>
            <a:ext cx="86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prstClr val="black"/>
                </a:solidFill>
              </a:rPr>
              <a:t>10.76.32.133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004619" y="2352667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prstClr val="black"/>
                </a:solidFill>
              </a:rPr>
              <a:t>10.76.32.128/28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904952" y="3784048"/>
            <a:ext cx="106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prstClr val="black"/>
                </a:solidFill>
              </a:rPr>
              <a:t>10.76.32.149</a:t>
            </a:r>
          </a:p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128447" y="4981787"/>
            <a:ext cx="106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10.76.32.144/28</a:t>
            </a:r>
            <a:endParaRPr lang="en-US" sz="1000" dirty="0">
              <a:solidFill>
                <a:prstClr val="black"/>
              </a:solidFill>
            </a:endParaRPr>
          </a:p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3" name="Elbow Connector 142"/>
          <p:cNvCxnSpPr/>
          <p:nvPr/>
        </p:nvCxnSpPr>
        <p:spPr>
          <a:xfrm rot="16200000" flipH="1" flipV="1">
            <a:off x="4232920" y="2662191"/>
            <a:ext cx="238407" cy="2927155"/>
          </a:xfrm>
          <a:prstGeom prst="bentConnector4">
            <a:avLst>
              <a:gd name="adj1" fmla="val 98588"/>
              <a:gd name="adj2" fmla="val 5539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22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BF82FE-1B07-B045-A0A2-D9235804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F911FEE-D3BE-1044-AE0A-AEC46473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9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 flipH="1">
            <a:off x="1326820" y="798666"/>
            <a:ext cx="6924416" cy="2003827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1394683" y="3229511"/>
            <a:ext cx="6856551" cy="2444072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1" y="2772021"/>
            <a:ext cx="320176" cy="3895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8577" y="3096039"/>
            <a:ext cx="950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route53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27" name="Picture 26" descr="Us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4" y="689835"/>
            <a:ext cx="463177" cy="463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111" y="469790"/>
            <a:ext cx="79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Users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27" idx="2"/>
          </p:cNvCxnSpPr>
          <p:nvPr/>
        </p:nvCxnSpPr>
        <p:spPr>
          <a:xfrm>
            <a:off x="447213" y="1153012"/>
            <a:ext cx="19358" cy="15994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3006" y="3010841"/>
            <a:ext cx="34824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585528" y="901288"/>
            <a:ext cx="3366013" cy="168252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126785" y="3490119"/>
            <a:ext cx="2715477" cy="174120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56" name="TextBox 37"/>
          <p:cNvSpPr txBox="1">
            <a:spLocks noChangeArrowheads="1"/>
          </p:cNvSpPr>
          <p:nvPr/>
        </p:nvSpPr>
        <p:spPr bwMode="auto">
          <a:xfrm>
            <a:off x="2695506" y="3375480"/>
            <a:ext cx="756371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750" dirty="0" smtClean="0">
                <a:solidFill>
                  <a:prstClr val="black"/>
                </a:solidFill>
                <a:latin typeface="Helvetica Neue"/>
                <a:ea typeface="Verdana" pitchFamily="34" charset="0"/>
                <a:cs typeface="Helvetica Neue"/>
              </a:rPr>
              <a:t>DMZSubnet2</a:t>
            </a:r>
            <a:endParaRPr lang="en-US" sz="750" dirty="0">
              <a:solidFill>
                <a:prstClr val="black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899" y="782526"/>
            <a:ext cx="215900" cy="241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40081" y="805398"/>
            <a:ext cx="88401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DMZSubnet1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725983" y="1121031"/>
            <a:ext cx="584631" cy="535427"/>
            <a:chOff x="3337250" y="1437879"/>
            <a:chExt cx="584631" cy="47700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7099" y="1437879"/>
              <a:ext cx="544782" cy="47700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337250" y="1627903"/>
              <a:ext cx="577529" cy="1160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914400"/>
              <a:r>
                <a:rPr lang="en-US" sz="1000" b="1" dirty="0" smtClean="0">
                  <a:solidFill>
                    <a:prstClr val="black"/>
                  </a:solidFill>
                </a:rPr>
                <a:t>Bastion</a:t>
              </a:r>
              <a:endParaRPr lang="en-US" sz="1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145" y="1931753"/>
            <a:ext cx="612654" cy="591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68823" y="2415161"/>
            <a:ext cx="987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NAT Gateway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403" y="3909315"/>
            <a:ext cx="612654" cy="59152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795" y="2681045"/>
            <a:ext cx="980601" cy="708212"/>
          </a:xfrm>
          <a:prstGeom prst="rect">
            <a:avLst/>
          </a:prstGeom>
        </p:spPr>
      </p:pic>
      <p:cxnSp>
        <p:nvCxnSpPr>
          <p:cNvPr id="104" name="Elbow Connector 103"/>
          <p:cNvCxnSpPr>
            <a:stCxn id="73" idx="3"/>
            <a:endCxn id="81" idx="0"/>
          </p:cNvCxnSpPr>
          <p:nvPr/>
        </p:nvCxnSpPr>
        <p:spPr>
          <a:xfrm>
            <a:off x="6407227" y="1673471"/>
            <a:ext cx="2289869" cy="1007574"/>
          </a:xfrm>
          <a:prstGeom prst="bentConnector2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733157" y="2702357"/>
            <a:ext cx="421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EFS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156123" y="5432161"/>
            <a:ext cx="1388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Availability Zone2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061382" y="2609116"/>
            <a:ext cx="1162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Availability Zone1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8761" y="3278549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1000" dirty="0">
                <a:solidFill>
                  <a:prstClr val="black"/>
                </a:solidFill>
              </a:rPr>
              <a:t>nn-api.com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1886" y="2411176"/>
            <a:ext cx="9229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10.76.32.0/27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7022" y="5030221"/>
            <a:ext cx="1003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10.76.32.32/27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8" name="Elbow Connector 27"/>
          <p:cNvCxnSpPr>
            <a:stCxn id="73" idx="2"/>
            <a:endCxn id="66" idx="3"/>
          </p:cNvCxnSpPr>
          <p:nvPr/>
        </p:nvCxnSpPr>
        <p:spPr>
          <a:xfrm rot="5400000">
            <a:off x="4124156" y="208619"/>
            <a:ext cx="315542" cy="3722255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20681" y="180271"/>
            <a:ext cx="8726851" cy="6196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90" name="Picture 89" descr="AWS-Clou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1" y="124650"/>
            <a:ext cx="499236" cy="499236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175985" y="645953"/>
            <a:ext cx="7995725" cy="5436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92" name="Picture 91" descr="VPC-Clou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38" y="464670"/>
            <a:ext cx="403672" cy="40367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34067" y="3258398"/>
            <a:ext cx="4607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IGW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0" y="2728988"/>
            <a:ext cx="498994" cy="516815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5047914" y="942356"/>
            <a:ext cx="2980349" cy="163255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99" name="TextBox 37"/>
          <p:cNvSpPr txBox="1">
            <a:spLocks noChangeArrowheads="1"/>
          </p:cNvSpPr>
          <p:nvPr/>
        </p:nvSpPr>
        <p:spPr bwMode="auto">
          <a:xfrm>
            <a:off x="5871799" y="831778"/>
            <a:ext cx="1057035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900" dirty="0" smtClean="0">
                <a:solidFill>
                  <a:prstClr val="black"/>
                </a:solidFill>
                <a:latin typeface="Helvetica Neue"/>
                <a:ea typeface="Verdana" pitchFamily="34" charset="0"/>
                <a:cs typeface="Helvetica Neue"/>
              </a:rPr>
              <a:t>ProdAppSubnet1</a:t>
            </a:r>
            <a:endParaRPr lang="en-US" sz="900" dirty="0">
              <a:solidFill>
                <a:prstClr val="black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895" y="800687"/>
            <a:ext cx="215900" cy="2413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356555" y="533703"/>
            <a:ext cx="9229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10.76.32.0/24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25695" y="1079650"/>
            <a:ext cx="1125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Private IP :1</a:t>
            </a:r>
            <a:r>
              <a:rPr lang="en-US" sz="800" dirty="0" smtClean="0"/>
              <a:t>0.76.32.12</a:t>
            </a:r>
          </a:p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EIP : 54.55.202.108</a:t>
            </a:r>
          </a:p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Port:3389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985462" y="3524770"/>
            <a:ext cx="3210229" cy="16881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sp>
        <p:nvSpPr>
          <p:cNvPr id="61" name="TextBox 37"/>
          <p:cNvSpPr txBox="1">
            <a:spLocks noChangeArrowheads="1"/>
          </p:cNvSpPr>
          <p:nvPr/>
        </p:nvSpPr>
        <p:spPr bwMode="auto">
          <a:xfrm>
            <a:off x="5702695" y="3413051"/>
            <a:ext cx="1057035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900" dirty="0" smtClean="0">
                <a:solidFill>
                  <a:prstClr val="black"/>
                </a:solidFill>
                <a:latin typeface="Helvetica Neue"/>
                <a:ea typeface="Verdana" pitchFamily="34" charset="0"/>
                <a:cs typeface="Helvetica Neue"/>
              </a:rPr>
              <a:t>ProdAppSubnet2</a:t>
            </a:r>
            <a:endParaRPr lang="en-US" sz="900" dirty="0">
              <a:solidFill>
                <a:prstClr val="black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698" y="3379710"/>
            <a:ext cx="215900" cy="2413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310106" y="4451384"/>
            <a:ext cx="92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NAT Gateway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405" y="3375946"/>
            <a:ext cx="215900" cy="241300"/>
          </a:xfrm>
          <a:prstGeom prst="rect">
            <a:avLst/>
          </a:prstGeom>
        </p:spPr>
      </p:pic>
      <p:cxnSp>
        <p:nvCxnSpPr>
          <p:cNvPr id="46" name="Elbow Connector 45"/>
          <p:cNvCxnSpPr/>
          <p:nvPr/>
        </p:nvCxnSpPr>
        <p:spPr>
          <a:xfrm rot="10800000" flipV="1">
            <a:off x="1394867" y="2187517"/>
            <a:ext cx="832227" cy="67936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878881" y="1434967"/>
            <a:ext cx="528346" cy="477008"/>
            <a:chOff x="5528252" y="1500117"/>
            <a:chExt cx="528346" cy="477008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252" y="1500117"/>
              <a:ext cx="528346" cy="47700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551820" y="1520568"/>
              <a:ext cx="502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800" dirty="0" smtClean="0">
                  <a:solidFill>
                    <a:prstClr val="black"/>
                  </a:solidFill>
                </a:rPr>
                <a:t>Dell</a:t>
              </a:r>
            </a:p>
            <a:p>
              <a:pPr algn="ctr" defTabSz="914400"/>
              <a:r>
                <a:rPr lang="en-US" sz="800" dirty="0" smtClean="0">
                  <a:solidFill>
                    <a:prstClr val="black"/>
                  </a:solidFill>
                </a:rPr>
                <a:t>Boomi1</a:t>
              </a:r>
              <a:endParaRPr lang="en-US" sz="8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Straight Connector 23"/>
          <p:cNvCxnSpPr>
            <a:endCxn id="73" idx="1"/>
          </p:cNvCxnSpPr>
          <p:nvPr/>
        </p:nvCxnSpPr>
        <p:spPr>
          <a:xfrm>
            <a:off x="3938477" y="1663791"/>
            <a:ext cx="1940404" cy="9680"/>
          </a:xfrm>
          <a:prstGeom prst="line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68614" y="1742128"/>
            <a:ext cx="1252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Private IP 10.76.32.6</a:t>
            </a:r>
          </a:p>
          <a:p>
            <a:pPr defTabSz="914400"/>
            <a:r>
              <a:rPr lang="en-US" sz="800" dirty="0" smtClean="0">
                <a:solidFill>
                  <a:prstClr val="black"/>
                </a:solidFill>
              </a:rPr>
              <a:t>EIP : 34.55.222.108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65384" y="6327822"/>
            <a:ext cx="79585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000" dirty="0" smtClean="0">
                <a:solidFill>
                  <a:prstClr val="black"/>
                </a:solidFill>
              </a:rPr>
              <a:t>US-EAST-1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26" y="2792234"/>
            <a:ext cx="384243" cy="461091"/>
          </a:xfrm>
          <a:prstGeom prst="rect">
            <a:avLst/>
          </a:prstGeom>
        </p:spPr>
      </p:pic>
      <p:pic>
        <p:nvPicPr>
          <p:cNvPr id="63" name="Picture 62" descr="Amazon-Elastic-Load-Balacing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55" y="1301596"/>
            <a:ext cx="577477" cy="577477"/>
          </a:xfrm>
          <a:prstGeom prst="rect">
            <a:avLst/>
          </a:prstGeom>
        </p:spPr>
      </p:pic>
      <p:cxnSp>
        <p:nvCxnSpPr>
          <p:cNvPr id="75" name="Elbow Connector 74"/>
          <p:cNvCxnSpPr>
            <a:stCxn id="94" idx="3"/>
          </p:cNvCxnSpPr>
          <p:nvPr/>
        </p:nvCxnSpPr>
        <p:spPr>
          <a:xfrm flipV="1">
            <a:off x="1420244" y="1692166"/>
            <a:ext cx="2139459" cy="1295230"/>
          </a:xfrm>
          <a:prstGeom prst="bentConnector3">
            <a:avLst>
              <a:gd name="adj1" fmla="val 66855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46891" y="2954370"/>
            <a:ext cx="645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WAF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9518" y="1325761"/>
            <a:ext cx="68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ELB Port:</a:t>
            </a:r>
          </a:p>
          <a:p>
            <a:pPr defTabSz="914400"/>
            <a:r>
              <a:rPr lang="en-US" sz="1000" dirty="0" smtClean="0">
                <a:solidFill>
                  <a:prstClr val="black"/>
                </a:solidFill>
              </a:rPr>
              <a:t>80,443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0035" y="1495478"/>
            <a:ext cx="816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Port:2049</a:t>
            </a:r>
            <a:endParaRPr lang="en-US" sz="1000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07" y="251341"/>
            <a:ext cx="530057" cy="3818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6644" y="354365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Cloud watch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204" y="178492"/>
            <a:ext cx="569044" cy="568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69666" y="393000"/>
            <a:ext cx="1328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S3 Storage for logs</a:t>
            </a:r>
            <a:endParaRPr lang="en-US" sz="10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542299" y="1071467"/>
            <a:ext cx="974143" cy="999618"/>
            <a:chOff x="6417732" y="760413"/>
            <a:chExt cx="2402605" cy="1922907"/>
          </a:xfrm>
        </p:grpSpPr>
        <p:grpSp>
          <p:nvGrpSpPr>
            <p:cNvPr id="106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07" name="TextBox 34"/>
            <p:cNvSpPr txBox="1">
              <a:spLocks noChangeArrowheads="1"/>
            </p:cNvSpPr>
            <p:nvPr/>
          </p:nvSpPr>
          <p:spPr bwMode="auto">
            <a:xfrm>
              <a:off x="6417732" y="1777019"/>
              <a:ext cx="2402605" cy="906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/>
                <a:t>SG-</a:t>
              </a:r>
              <a:r>
                <a:rPr lang="en-US" sz="900" dirty="0" err="1"/>
                <a:t>DellBoomi</a:t>
              </a:r>
              <a:r>
                <a:rPr lang="en-US" sz="900" dirty="0"/>
                <a:t>-Bastion-Global </a:t>
              </a:r>
              <a:endParaRPr lang="en-US" sz="9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11" name="Group 21"/>
          <p:cNvGrpSpPr>
            <a:grpSpLocks/>
          </p:cNvGrpSpPr>
          <p:nvPr/>
        </p:nvGrpSpPr>
        <p:grpSpPr bwMode="auto">
          <a:xfrm>
            <a:off x="5353460" y="1159931"/>
            <a:ext cx="1507004" cy="1143331"/>
            <a:chOff x="545458" y="4783771"/>
            <a:chExt cx="2293787" cy="1733798"/>
          </a:xfrm>
        </p:grpSpPr>
        <p:sp>
          <p:nvSpPr>
            <p:cNvPr id="113" name="Rounded Rectangle 112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69359" y="2574913"/>
            <a:ext cx="896069" cy="1276573"/>
            <a:chOff x="6629972" y="760413"/>
            <a:chExt cx="2192573" cy="1834266"/>
          </a:xfrm>
        </p:grpSpPr>
        <p:grpSp>
          <p:nvGrpSpPr>
            <p:cNvPr id="116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18" name="TextBox 34"/>
            <p:cNvSpPr txBox="1">
              <a:spLocks noChangeArrowheads="1"/>
            </p:cNvSpPr>
            <p:nvPr/>
          </p:nvSpPr>
          <p:spPr bwMode="auto">
            <a:xfrm>
              <a:off x="6629972" y="1665987"/>
              <a:ext cx="2192573" cy="928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900" b="1" dirty="0" smtClean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SG-</a:t>
              </a:r>
              <a:r>
                <a:rPr lang="en-US" sz="900" b="1" dirty="0" err="1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DellBoomi</a:t>
              </a:r>
              <a:endParaRPr lang="en-US" sz="900" b="1" dirty="0" smtClean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  <a:p>
              <a:pPr algn="ctr"/>
              <a:r>
                <a:rPr lang="en-US" sz="9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-E-EFS</a:t>
              </a:r>
              <a:endParaRPr lang="en-US" sz="9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24" name="Group 21"/>
          <p:cNvGrpSpPr>
            <a:grpSpLocks/>
          </p:cNvGrpSpPr>
          <p:nvPr/>
        </p:nvGrpSpPr>
        <p:grpSpPr bwMode="auto">
          <a:xfrm>
            <a:off x="5342805" y="3797655"/>
            <a:ext cx="1597230" cy="941769"/>
            <a:chOff x="545458" y="4783771"/>
            <a:chExt cx="2293787" cy="1733798"/>
          </a:xfrm>
        </p:grpSpPr>
        <p:sp>
          <p:nvSpPr>
            <p:cNvPr id="126" name="Rounded Rectangle 125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357308" y="1007488"/>
            <a:ext cx="1052176" cy="995252"/>
            <a:chOff x="6743700" y="760413"/>
            <a:chExt cx="1752600" cy="1733550"/>
          </a:xfrm>
        </p:grpSpPr>
        <p:grpSp>
          <p:nvGrpSpPr>
            <p:cNvPr id="129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130" name="TextBox 34"/>
            <p:cNvSpPr txBox="1">
              <a:spLocks noChangeArrowheads="1"/>
            </p:cNvSpPr>
            <p:nvPr/>
          </p:nvSpPr>
          <p:spPr bwMode="auto">
            <a:xfrm>
              <a:off x="6791544" y="766918"/>
              <a:ext cx="1555750" cy="735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dirty="0"/>
                <a:t>SG-</a:t>
              </a:r>
              <a:r>
                <a:rPr lang="en-US" sz="1000" dirty="0" err="1"/>
                <a:t>DellBoomi</a:t>
              </a:r>
              <a:r>
                <a:rPr lang="en-US" sz="1000" dirty="0"/>
                <a:t>-E-DMZ</a:t>
              </a:r>
              <a:endParaRPr lang="en-US" sz="10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2391328" y="2855337"/>
            <a:ext cx="1051375" cy="279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NACL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036896" y="3857740"/>
            <a:ext cx="1051375" cy="279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NACL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Elbow Connector 49"/>
          <p:cNvCxnSpPr/>
          <p:nvPr/>
        </p:nvCxnSpPr>
        <p:spPr>
          <a:xfrm>
            <a:off x="1270832" y="3109001"/>
            <a:ext cx="1290712" cy="1096078"/>
          </a:xfrm>
          <a:prstGeom prst="bentConnector3">
            <a:avLst>
              <a:gd name="adj1" fmla="val 2206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619164" y="3982838"/>
            <a:ext cx="551841" cy="477008"/>
            <a:chOff x="5528252" y="1500117"/>
            <a:chExt cx="528346" cy="477008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252" y="1500117"/>
              <a:ext cx="528346" cy="477008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5551821" y="1507689"/>
              <a:ext cx="504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800" dirty="0" smtClean="0">
                  <a:solidFill>
                    <a:prstClr val="black"/>
                  </a:solidFill>
                </a:rPr>
                <a:t>Dell</a:t>
              </a:r>
            </a:p>
            <a:p>
              <a:pPr algn="ctr" defTabSz="914400"/>
              <a:r>
                <a:rPr lang="en-US" sz="800" dirty="0" smtClean="0">
                  <a:solidFill>
                    <a:prstClr val="black"/>
                  </a:solidFill>
                </a:rPr>
                <a:t>Boomi2</a:t>
              </a:r>
              <a:endParaRPr lang="en-US" sz="800" dirty="0">
                <a:solidFill>
                  <a:prstClr val="black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400230" y="3766745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SG-</a:t>
            </a:r>
            <a:r>
              <a:rPr lang="en-US" sz="1000" dirty="0" err="1"/>
              <a:t>DellBoomi</a:t>
            </a:r>
            <a:r>
              <a:rPr lang="en-US" sz="1000" dirty="0"/>
              <a:t>-App-E-Prod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8284" y="1170827"/>
            <a:ext cx="15311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SG-</a:t>
            </a:r>
            <a:r>
              <a:rPr lang="en-US" sz="1000" dirty="0" err="1"/>
              <a:t>DellBoomi</a:t>
            </a:r>
            <a:r>
              <a:rPr lang="en-US" sz="1000" dirty="0"/>
              <a:t>-App-E-Prod</a:t>
            </a:r>
          </a:p>
        </p:txBody>
      </p:sp>
      <p:cxnSp>
        <p:nvCxnSpPr>
          <p:cNvPr id="103" name="Elbow Connector 102"/>
          <p:cNvCxnSpPr>
            <a:endCxn id="102" idx="2"/>
          </p:cNvCxnSpPr>
          <p:nvPr/>
        </p:nvCxnSpPr>
        <p:spPr>
          <a:xfrm rot="16200000" flipH="1">
            <a:off x="3515865" y="1937435"/>
            <a:ext cx="2741765" cy="2041292"/>
          </a:xfrm>
          <a:prstGeom prst="bentConnector3">
            <a:avLst>
              <a:gd name="adj1" fmla="val 108338"/>
            </a:avLst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flipV="1">
            <a:off x="6051619" y="3402901"/>
            <a:ext cx="2552878" cy="856767"/>
          </a:xfrm>
          <a:prstGeom prst="bentConnector3">
            <a:avLst>
              <a:gd name="adj1" fmla="val 101457"/>
            </a:avLst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074524" y="1890869"/>
            <a:ext cx="86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prstClr val="black"/>
                </a:solidFill>
              </a:rPr>
              <a:t>10.76.32.166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55580" y="2363313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/>
              <a:t>10.76.32.160/27 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060171" y="4530571"/>
            <a:ext cx="106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prstClr val="black"/>
                </a:solidFill>
              </a:rPr>
              <a:t>10.76.32.198</a:t>
            </a:r>
          </a:p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128447" y="4981787"/>
            <a:ext cx="1066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prstClr val="black"/>
                </a:solidFill>
              </a:rPr>
              <a:t>10.76.32.192/27</a:t>
            </a:r>
          </a:p>
        </p:txBody>
      </p:sp>
      <p:cxnSp>
        <p:nvCxnSpPr>
          <p:cNvPr id="143" name="Elbow Connector 142"/>
          <p:cNvCxnSpPr/>
          <p:nvPr/>
        </p:nvCxnSpPr>
        <p:spPr>
          <a:xfrm rot="16200000" flipH="1" flipV="1">
            <a:off x="4232920" y="2662191"/>
            <a:ext cx="238407" cy="2927155"/>
          </a:xfrm>
          <a:prstGeom prst="bentConnector4">
            <a:avLst>
              <a:gd name="adj1" fmla="val 98588"/>
              <a:gd name="adj2" fmla="val 5539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10369604" y="1302725"/>
            <a:ext cx="914400" cy="39764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2400" dirty="0" smtClean="0">
                <a:solidFill>
                  <a:schemeClr val="tx1"/>
                </a:solidFill>
              </a:rPr>
              <a:t>P</a:t>
            </a:r>
          </a:p>
          <a:p>
            <a:pPr algn="ctr" defTabSz="914400"/>
            <a:r>
              <a:rPr lang="en-US" sz="2400" dirty="0" smtClean="0">
                <a:solidFill>
                  <a:schemeClr val="tx1"/>
                </a:solidFill>
              </a:rPr>
              <a:t>R</a:t>
            </a:r>
          </a:p>
          <a:p>
            <a:pPr algn="ctr" defTabSz="914400"/>
            <a:r>
              <a:rPr lang="en-US" sz="2400" dirty="0" smtClean="0">
                <a:solidFill>
                  <a:schemeClr val="tx1"/>
                </a:solidFill>
              </a:rPr>
              <a:t>O</a:t>
            </a:r>
          </a:p>
          <a:p>
            <a:pPr algn="ctr" defTabSz="914400"/>
            <a:r>
              <a:rPr lang="en-US" sz="2400" dirty="0" smtClean="0">
                <a:solidFill>
                  <a:schemeClr val="tx1"/>
                </a:solidFill>
              </a:rPr>
              <a:t>D</a:t>
            </a:r>
          </a:p>
          <a:p>
            <a:pPr algn="ctr" defTabSz="914400"/>
            <a:r>
              <a:rPr lang="en-US" sz="2400" dirty="0" smtClean="0">
                <a:solidFill>
                  <a:schemeClr val="tx1"/>
                </a:solidFill>
              </a:rPr>
              <a:t>U</a:t>
            </a:r>
          </a:p>
          <a:p>
            <a:pPr algn="ctr" defTabSz="914400"/>
            <a:r>
              <a:rPr lang="en-US" sz="2400" dirty="0" smtClean="0">
                <a:solidFill>
                  <a:schemeClr val="tx1"/>
                </a:solidFill>
              </a:rPr>
              <a:t>C</a:t>
            </a:r>
          </a:p>
          <a:p>
            <a:pPr algn="ctr" defTabSz="914400"/>
            <a:r>
              <a:rPr lang="en-US" sz="2400" dirty="0" smtClean="0">
                <a:solidFill>
                  <a:schemeClr val="tx1"/>
                </a:solidFill>
              </a:rPr>
              <a:t>T</a:t>
            </a:r>
          </a:p>
          <a:p>
            <a:pPr algn="ctr" defTabSz="914400"/>
            <a:r>
              <a:rPr lang="en-US" sz="2400" dirty="0" smtClean="0">
                <a:solidFill>
                  <a:schemeClr val="tx1"/>
                </a:solidFill>
              </a:rPr>
              <a:t>I</a:t>
            </a:r>
          </a:p>
          <a:p>
            <a:pPr algn="ctr" defTabSz="914400"/>
            <a:r>
              <a:rPr lang="en-US" sz="2400" dirty="0" smtClean="0">
                <a:solidFill>
                  <a:schemeClr val="tx1"/>
                </a:solidFill>
              </a:rPr>
              <a:t>O</a:t>
            </a:r>
          </a:p>
          <a:p>
            <a:pPr algn="ctr" defTabSz="914400"/>
            <a:r>
              <a:rPr lang="en-US" sz="2400" dirty="0" smtClean="0">
                <a:solidFill>
                  <a:schemeClr val="tx1"/>
                </a:solidFill>
              </a:rPr>
              <a:t>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53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 SLIDE MASTER  -  Read-Only" id="{07C22260-7BA3-8846-8A64-9803B50112FC}" vid="{03974312-2BE1-554F-8F7A-7794BF0AC3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790</TotalTime>
  <Words>345</Words>
  <Application>Microsoft Office PowerPoint</Application>
  <PresentationFormat>Widescreen</PresentationFormat>
  <Paragraphs>248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Helvetica Neue</vt:lpstr>
      <vt:lpstr>Verdana</vt:lpstr>
      <vt:lpstr>Wingdings</vt:lpstr>
      <vt:lpstr>Banded</vt:lpstr>
      <vt:lpstr>Office Theme</vt:lpstr>
      <vt:lpstr>PowerPoint Presentation</vt:lpstr>
      <vt:lpstr>development</vt:lpstr>
      <vt:lpstr>PowerPoint Presentation</vt:lpstr>
      <vt:lpstr>QA</vt:lpstr>
      <vt:lpstr>PowerPoint Presentation</vt:lpstr>
      <vt:lpstr>SIT</vt:lpstr>
      <vt:lpstr>PowerPoint Presentation</vt:lpstr>
      <vt:lpstr>Production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Tomasello</dc:creator>
  <cp:lastModifiedBy>Admin</cp:lastModifiedBy>
  <cp:revision>107</cp:revision>
  <dcterms:created xsi:type="dcterms:W3CDTF">2018-11-12T13:50:53Z</dcterms:created>
  <dcterms:modified xsi:type="dcterms:W3CDTF">2018-11-26T21:33:33Z</dcterms:modified>
</cp:coreProperties>
</file>