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993880-F11A-4C6E-8585-47CE55ED7D4A}">
  <a:tblStyle styleId="{1F993880-F11A-4C6E-8585-47CE55ED7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FDF83A7-1E33-4F72-B213-84C5A9A2881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f636fb2a_0_128:notes"/>
          <p:cNvSpPr/>
          <p:nvPr>
            <p:ph idx="2" type="sldImg"/>
          </p:nvPr>
        </p:nvSpPr>
        <p:spPr>
          <a:xfrm>
            <a:off x="399947" y="686112"/>
            <a:ext cx="605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8f636fb2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Published in ICLR 2015</a:t>
            </a:r>
            <a:endParaRPr/>
          </a:p>
        </p:txBody>
      </p:sp>
      <p:sp>
        <p:nvSpPr>
          <p:cNvPr id="148" name="Google Shape;148;g2c8f636fb2a_0_128:notes"/>
          <p:cNvSpPr txBox="1"/>
          <p:nvPr>
            <p:ph idx="12" type="sldNum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d93036a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d93036a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obfuscation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unlearn x of class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duplicate of x with class =/=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model on poisoned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Model shifting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model shifting-based unlearning schemes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 based on specific assumptions. For example, Guo et al.’s [41] unlearning algorithms 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designed for linear models with strongly convex regularization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Model replacement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Ex. decision tree,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8f636fb2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8f636fb2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8f636fb2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8f636fb2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8f636fb2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8f636fb2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8f636fb2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8f636fb2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99f1066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99f1066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99f1066e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99f1066e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8f636fb2a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8f636fb2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99f1066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99f1066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99f1066e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99f1066e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f636fb2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f636fb2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99f1066e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99f1066e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8f636fb2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8f636fb2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99f1066e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99f1066e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8f636fb2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8f636fb2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99f1066e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99f1066e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99f1066e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99f1066e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d93036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d93036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d6d38a7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d6d38a7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d6d38a79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d6d38a79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d93036a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d93036a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f636fb2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8f636fb2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cd93036a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cd93036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c8f636fb2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c8f636fb2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8f636fb2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c8f636fb2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99f1066e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c99f1066e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99f1066e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99f1066e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d6d38a7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d6d38a7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d6d38a7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cd6d38a7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99f1066e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99f1066e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cd6d38a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cd6d38a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cd93036a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cd93036a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f636fb2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f636fb2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add another slide “why model unlearning is difficult”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cd93036a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cd93036a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cd6d38a7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cd6d38a7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d6d38a7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d6d38a7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cd6d38a7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cd6d38a7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cd6d38a7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cd6d38a7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cd6d38a7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cd6d38a7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cd93036a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cd93036a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d93036a7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d93036a7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d93036a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cd93036a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d93036a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d93036a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8f636fb2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8f636fb2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d6d38a7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d6d38a7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cd93036a7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cd93036a7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d93036a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cd93036a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cd93036a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cd93036a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cd93036a7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cd93036a7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cd93036a7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cd93036a7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c8f636fb2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c8f636fb2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c99f1066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c99f1066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cd04d365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cd04d365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c99f1066e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c99f1066e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500fa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d500fa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add another slide “why model unlearning is difficult”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99f1066e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99f1066e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c99f1066e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c99f1066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99f1066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99f1066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d500fa0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d500fa0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obfuscation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unlearn x of class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duplicate of x with class =/=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model on poisoned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d93036a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d93036a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obfuscation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unlearn x of class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duplicate of x with class =/= 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model on poisoned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RGB\PNGs\RF0010-01 Rensselaer Large Logo RGB-White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224416" y="788979"/>
            <a:ext cx="625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4879" l="3332" r="3332" t="18761"/>
          <a:stretch/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ctrTitle"/>
          </p:nvPr>
        </p:nvSpPr>
        <p:spPr>
          <a:xfrm>
            <a:off x="0" y="954412"/>
            <a:ext cx="9144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0" y="2500263"/>
            <a:ext cx="91440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13034"/>
            <a:ext cx="3434840" cy="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2371988"/>
            <a:ext cx="9144000" cy="27822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216322" y="2662273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241489" y="4384549"/>
            <a:ext cx="831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0" name="Google Shape;70;p16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CMYK\PNGs\RF0010-01 Rensselaer Large Logo-with Tagline CMYK-TwoColor.png"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584200"/>
            <a:ext cx="3665625" cy="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73" name="Google Shape;73;p17"/>
          <p:cNvPicPr preferRelativeResize="0"/>
          <p:nvPr/>
        </p:nvPicPr>
        <p:blipFill rotWithShape="1">
          <a:blip r:embed="rId2">
            <a:alphaModFix/>
          </a:blip>
          <a:srcRect b="0" l="11137" r="5313" t="14074"/>
          <a:stretch/>
        </p:blipFill>
        <p:spPr>
          <a:xfrm>
            <a:off x="-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>
            <p:ph type="ctrTitle"/>
          </p:nvPr>
        </p:nvSpPr>
        <p:spPr>
          <a:xfrm>
            <a:off x="216322" y="2207832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241489" y="3849351"/>
            <a:ext cx="831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 RGB-White.png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398000"/>
            <a:ext cx="2032108" cy="3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>
            <p:ph idx="2" type="pic"/>
          </p:nvPr>
        </p:nvSpPr>
        <p:spPr>
          <a:xfrm>
            <a:off x="4572000" y="596898"/>
            <a:ext cx="4572000" cy="41382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224416" y="202609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0" name="Google Shape;80;p18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8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84" name="Google Shape;8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224416" y="781050"/>
            <a:ext cx="62580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>
            <p:ph idx="2" type="pic"/>
          </p:nvPr>
        </p:nvSpPr>
        <p:spPr>
          <a:xfrm>
            <a:off x="-1" y="596898"/>
            <a:ext cx="4572000" cy="41382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24416" y="202609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0" name="Google Shape;90;p19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9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4815282" y="774693"/>
            <a:ext cx="40746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-1" y="0"/>
            <a:ext cx="9144000" cy="47928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0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223838" y="767299"/>
            <a:ext cx="51132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214256" y="840664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12" name="Google Shape;11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0" y="0"/>
            <a:ext cx="9144000" cy="473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20253" y="32061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2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2">
            <a:alphaModFix/>
          </a:blip>
          <a:srcRect b="4879" l="3332" r="3332" t="18761"/>
          <a:stretch/>
        </p:blipFill>
        <p:spPr>
          <a:xfrm>
            <a:off x="-1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rdel2\Desktop\Brand Approval Reference\Rensselaer Logo Layered Files\RF0010-01 Rensselaer Large Logo\RGB\PNGs\RF0010-01 Rensselaer Large Logo-with Tagline RGB-White.png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128" name="Google Shape;12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2371988"/>
            <a:ext cx="9144000" cy="27714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5"/>
          <p:cNvSpPr txBox="1"/>
          <p:nvPr/>
        </p:nvSpPr>
        <p:spPr>
          <a:xfrm>
            <a:off x="214255" y="562085"/>
            <a:ext cx="83160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lang="en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 b="1" sz="4000">
              <a:solidFill>
                <a:srgbClr val="5458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35" name="Google Shape;1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1"/>
            <a:ext cx="9144000" cy="47793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type="ctrTitle"/>
          </p:nvPr>
        </p:nvSpPr>
        <p:spPr>
          <a:xfrm>
            <a:off x="214256" y="840664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26"/>
          <p:cNvSpPr/>
          <p:nvPr/>
        </p:nvSpPr>
        <p:spPr>
          <a:xfrm>
            <a:off x="-1" y="4613098"/>
            <a:ext cx="9144000" cy="5466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6756400" y="4885922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756400" y="4720987"/>
            <a:ext cx="2133600" cy="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43" name="Google Shape;14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124200" y="4885921"/>
            <a:ext cx="2895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cleverhans-lab/machine-unlearning" TargetMode="External"/><Relationship Id="rId4" Type="http://schemas.openxmlformats.org/officeDocument/2006/relationships/hyperlink" Target="https://github.com/meghdadk/SCRUB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216325" y="2662279"/>
            <a:ext cx="83160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" sz="3600"/>
              <a:t>SCRUB the Shard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" sz="3600"/>
              <a:t>m</a:t>
            </a:r>
            <a:r>
              <a:rPr lang="en" sz="3600"/>
              <a:t>odel unlearning approach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41489" y="4613149"/>
            <a:ext cx="831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/>
              <a:t>presented by Ronnakorn Rattanakornphan     |    04/19/2024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9" name="Google Shape;219;p36"/>
          <p:cNvSpPr txBox="1"/>
          <p:nvPr>
            <p:ph idx="2" type="body"/>
          </p:nvPr>
        </p:nvSpPr>
        <p:spPr>
          <a:xfrm>
            <a:off x="224425" y="712775"/>
            <a:ext cx="88671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unlearning approaches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 startAt="4"/>
            </a:pPr>
            <a:r>
              <a:rPr lang="en" sz="2000"/>
              <a:t>Model shifting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directly update the model parameter by offsetting the computed impact of data point(s)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4"/>
            </a:pPr>
            <a:r>
              <a:rPr lang="en" sz="2000"/>
              <a:t>Model replacement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directly replaces some parameters with pre-calculated parameters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4"/>
            </a:pPr>
            <a:r>
              <a:rPr lang="en" sz="2000"/>
              <a:t>Model pruning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prunes some parameters from the trained models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require fine-tuning process to recover performance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3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*SISA</a:t>
            </a:r>
            <a:endParaRPr sz="1000"/>
          </a:p>
        </p:txBody>
      </p:sp>
      <p:sp>
        <p:nvSpPr>
          <p:cNvPr id="226" name="Google Shape;226;p37"/>
          <p:cNvSpPr txBox="1"/>
          <p:nvPr>
            <p:ph idx="2" type="body"/>
          </p:nvPr>
        </p:nvSpPr>
        <p:spPr>
          <a:xfrm>
            <a:off x="4389000" y="712800"/>
            <a:ext cx="4623900" cy="12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Instead of </a:t>
            </a:r>
            <a:r>
              <a:rPr lang="en" sz="2000"/>
              <a:t>naively</a:t>
            </a:r>
            <a:r>
              <a:rPr lang="en" sz="2000"/>
              <a:t> retrain the whole model, what if we just retrain part of it?</a:t>
            </a:r>
            <a:endParaRPr sz="2000"/>
          </a:p>
        </p:txBody>
      </p:sp>
      <p:sp>
        <p:nvSpPr>
          <p:cNvPr id="227" name="Google Shape;227;p3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" y="915025"/>
            <a:ext cx="4190600" cy="330275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>
            <p:ph idx="2" type="body"/>
          </p:nvPr>
        </p:nvSpPr>
        <p:spPr>
          <a:xfrm>
            <a:off x="3612975" y="4319925"/>
            <a:ext cx="5824800" cy="4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*</a:t>
            </a:r>
            <a:r>
              <a:rPr lang="en" sz="1400"/>
              <a:t>published: </a:t>
            </a:r>
            <a:r>
              <a:rPr lang="en" sz="1400"/>
              <a:t>2021 IEEE Symposium on Security and Privacy (SP)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Reference work: SISA</a:t>
            </a:r>
            <a:endParaRPr sz="1000"/>
          </a:p>
        </p:txBody>
      </p:sp>
      <p:sp>
        <p:nvSpPr>
          <p:cNvPr id="235" name="Google Shape;235;p38"/>
          <p:cNvSpPr txBox="1"/>
          <p:nvPr>
            <p:ph idx="2" type="body"/>
          </p:nvPr>
        </p:nvSpPr>
        <p:spPr>
          <a:xfrm>
            <a:off x="4389000" y="712800"/>
            <a:ext cx="4623900" cy="35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Divide dataset into shards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Divide each shards into slice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one model for each shard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slice one by one, save checkpoints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At inference, aggregate the output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When unlearn, retrain only the shard from checkpoint onwards</a:t>
            </a:r>
            <a:endParaRPr sz="1600"/>
          </a:p>
        </p:txBody>
      </p:sp>
      <p:sp>
        <p:nvSpPr>
          <p:cNvPr id="236" name="Google Shape;236;p3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" y="915025"/>
            <a:ext cx="4190600" cy="330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SISA</a:t>
            </a:r>
            <a:endParaRPr sz="1000"/>
          </a:p>
        </p:txBody>
      </p:sp>
      <p:sp>
        <p:nvSpPr>
          <p:cNvPr id="243" name="Google Shape;243;p3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244" name="Google Shape;244;p39"/>
          <p:cNvGraphicFramePr/>
          <p:nvPr/>
        </p:nvGraphicFramePr>
        <p:xfrm>
          <a:off x="458625" y="78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{1F993880-F11A-4C6E-8585-47CE55ED7D4A}</a:tableStyleId>
              </a:tblPr>
              <a:tblGrid>
                <a:gridCol w="4113375"/>
                <a:gridCol w="4113375"/>
              </a:tblGrid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Guarantee exact unlearning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Still slow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unlearn time, </a:t>
                      </a:r>
                      <a:r>
                        <a:rPr lang="en"/>
                        <a:t>compared</a:t>
                      </a:r>
                      <a:r>
                        <a:rPr lang="en"/>
                        <a:t> to naive unlearning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Would not help if too many unlearn request that spread across all shard.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Would be the same as naive unlearning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agnostic (can be use in any model)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Each model is now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“Weak learner”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to implement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 more storage (many model to store)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Does not 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equire all initial training sample.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work in federated learning setting, if the unlearning happen on the owned shard.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 more dataset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(to maintain good performance)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Teacher-student framework for model unlearning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Recall</a:t>
            </a:r>
            <a:endParaRPr sz="20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r>
              <a:rPr baseline="-25000" lang="en" sz="2000"/>
              <a:t>f</a:t>
            </a:r>
            <a:r>
              <a:rPr lang="en" sz="2000"/>
              <a:t> = forget data, D</a:t>
            </a:r>
            <a:r>
              <a:rPr baseline="-25000" lang="en" sz="2000"/>
              <a:t>r</a:t>
            </a:r>
            <a:r>
              <a:rPr lang="en" sz="2000"/>
              <a:t> = retained data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Goal: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	Forget D</a:t>
            </a:r>
            <a:r>
              <a:rPr baseline="-25000" lang="en" sz="2000"/>
              <a:t>f</a:t>
            </a:r>
            <a:r>
              <a:rPr lang="en" sz="2000"/>
              <a:t>, while remember D</a:t>
            </a:r>
            <a:r>
              <a:rPr baseline="-25000" lang="en" sz="2000"/>
              <a:t>r</a:t>
            </a:r>
            <a:r>
              <a:rPr lang="en" sz="2000"/>
              <a:t>, that is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	Listen to the teacher when talking about D</a:t>
            </a:r>
            <a:r>
              <a:rPr baseline="-25000" lang="en" sz="2000"/>
              <a:t>r</a:t>
            </a:r>
            <a:endParaRPr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	Disobey teacher when talking about D</a:t>
            </a:r>
            <a:r>
              <a:rPr baseline="-25000" lang="en" sz="2000"/>
              <a:t>f</a:t>
            </a:r>
            <a:endParaRPr baseline="-25000" sz="2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0" name="Google Shape;250;p4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*SCRUB</a:t>
            </a:r>
            <a:endParaRPr sz="1000"/>
          </a:p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12375" y="4237599"/>
            <a:ext cx="85266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*published: 37th Conference on Neural Information Processing Systems (NeurIPS 2023)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sp>
        <p:nvSpPr>
          <p:cNvPr id="259" name="Google Shape;259;p41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 (building block):</a:t>
            </a:r>
            <a:endParaRPr sz="2000"/>
          </a:p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1310775" y="2066125"/>
            <a:ext cx="7404900" cy="227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is KL-divergence between the student and teacher output distributions (softmax probabilities) for the example x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weight of original model, the teacher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weight of unlearned model, the student, this is the same as        at the beginning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function parameterized by trainable weights w, the “model”</a:t>
            </a:r>
            <a:endParaRPr sz="16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" y="2122475"/>
            <a:ext cx="929670" cy="32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113" y="1317872"/>
            <a:ext cx="5267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25" y="2687545"/>
            <a:ext cx="307571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150" y="3202288"/>
            <a:ext cx="345643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713" y="3605600"/>
            <a:ext cx="683404" cy="2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325" y="3191070"/>
            <a:ext cx="307571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2" type="body"/>
          </p:nvPr>
        </p:nvSpPr>
        <p:spPr>
          <a:xfrm>
            <a:off x="224425" y="2367200"/>
            <a:ext cx="32451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Retained data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Minimize divergence </a:t>
            </a:r>
            <a:endParaRPr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with teacher 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866"/>
            <a:ext cx="9144000" cy="9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6889500" y="2367200"/>
            <a:ext cx="22395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Forget data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Maximize divergence 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with teacher 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276" name="Google Shape;276;p42"/>
          <p:cNvSpPr txBox="1"/>
          <p:nvPr>
            <p:ph idx="2" type="body"/>
          </p:nvPr>
        </p:nvSpPr>
        <p:spPr>
          <a:xfrm>
            <a:off x="3482850" y="2367200"/>
            <a:ext cx="24408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B41E"/>
                </a:solidFill>
              </a:rPr>
              <a:t>Retained data</a:t>
            </a:r>
            <a:endParaRPr b="1" sz="1600">
              <a:solidFill>
                <a:srgbClr val="00B41E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41E"/>
                </a:solidFill>
              </a:rPr>
              <a:t>Minimize task loss</a:t>
            </a:r>
            <a:endParaRPr sz="1600">
              <a:solidFill>
                <a:srgbClr val="00B41E"/>
              </a:solidFill>
            </a:endParaRPr>
          </a:p>
        </p:txBody>
      </p:sp>
      <p:sp>
        <p:nvSpPr>
          <p:cNvPr id="277" name="Google Shape;277;p42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function:</a:t>
            </a:r>
            <a:endParaRPr sz="2000"/>
          </a:p>
        </p:txBody>
      </p:sp>
      <p:sp>
        <p:nvSpPr>
          <p:cNvPr id="278" name="Google Shape;278;p42"/>
          <p:cNvSpPr txBox="1"/>
          <p:nvPr>
            <p:ph idx="2" type="body"/>
          </p:nvPr>
        </p:nvSpPr>
        <p:spPr>
          <a:xfrm>
            <a:off x="224425" y="3642547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want to f</a:t>
            </a:r>
            <a:r>
              <a:rPr lang="en" sz="2000"/>
              <a:t>orget x</a:t>
            </a:r>
            <a:r>
              <a:rPr baseline="-25000" lang="en" sz="2000"/>
              <a:t>f</a:t>
            </a:r>
            <a:r>
              <a:rPr lang="en" sz="2000"/>
              <a:t> ∊ D</a:t>
            </a:r>
            <a:r>
              <a:rPr baseline="-25000" lang="en" sz="2000"/>
              <a:t>f</a:t>
            </a:r>
            <a:r>
              <a:rPr lang="en" sz="2000"/>
              <a:t>, while remember x</a:t>
            </a:r>
            <a:r>
              <a:rPr baseline="-25000" lang="en" sz="2000"/>
              <a:t>r</a:t>
            </a:r>
            <a:r>
              <a:rPr lang="en" sz="2000"/>
              <a:t> ∊ D</a:t>
            </a:r>
            <a:r>
              <a:rPr baseline="-25000" lang="en" sz="2000"/>
              <a:t>r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2" type="body"/>
          </p:nvPr>
        </p:nvSpPr>
        <p:spPr>
          <a:xfrm>
            <a:off x="224425" y="2367200"/>
            <a:ext cx="32451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Retained data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Minimize </a:t>
            </a:r>
            <a:r>
              <a:rPr lang="en" sz="1600">
                <a:solidFill>
                  <a:srgbClr val="1155CC"/>
                </a:solidFill>
              </a:rPr>
              <a:t>divergence</a:t>
            </a:r>
            <a:r>
              <a:rPr lang="en" sz="1600">
                <a:solidFill>
                  <a:srgbClr val="1155CC"/>
                </a:solidFill>
              </a:rPr>
              <a:t> </a:t>
            </a:r>
            <a:endParaRPr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with teacher 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866"/>
            <a:ext cx="9144000" cy="9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3"/>
          <p:cNvSpPr txBox="1"/>
          <p:nvPr>
            <p:ph idx="2" type="body"/>
          </p:nvPr>
        </p:nvSpPr>
        <p:spPr>
          <a:xfrm>
            <a:off x="6889500" y="2367200"/>
            <a:ext cx="22395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Forget </a:t>
            </a:r>
            <a:r>
              <a:rPr b="1" lang="en" sz="1600">
                <a:solidFill>
                  <a:srgbClr val="FF9900"/>
                </a:solidFill>
              </a:rPr>
              <a:t>data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Maximize divergence 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with teacher 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288" name="Google Shape;288;p43"/>
          <p:cNvSpPr txBox="1"/>
          <p:nvPr>
            <p:ph idx="2" type="body"/>
          </p:nvPr>
        </p:nvSpPr>
        <p:spPr>
          <a:xfrm>
            <a:off x="3482850" y="2367200"/>
            <a:ext cx="24408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B41E"/>
                </a:solidFill>
              </a:rPr>
              <a:t>Retained data</a:t>
            </a:r>
            <a:endParaRPr b="1" sz="1600">
              <a:solidFill>
                <a:srgbClr val="00B41E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41E"/>
                </a:solidFill>
              </a:rPr>
              <a:t>Minimize task loss</a:t>
            </a:r>
            <a:endParaRPr sz="1600">
              <a:solidFill>
                <a:srgbClr val="00B41E"/>
              </a:solidFill>
            </a:endParaRPr>
          </a:p>
        </p:txBody>
      </p:sp>
      <p:sp>
        <p:nvSpPr>
          <p:cNvPr id="289" name="Google Shape;289;p43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function:</a:t>
            </a:r>
            <a:endParaRPr sz="2000"/>
          </a:p>
        </p:txBody>
      </p:sp>
      <p:sp>
        <p:nvSpPr>
          <p:cNvPr id="290" name="Google Shape;290;p43"/>
          <p:cNvSpPr txBox="1"/>
          <p:nvPr>
            <p:ph idx="2" type="body"/>
          </p:nvPr>
        </p:nvSpPr>
        <p:spPr>
          <a:xfrm>
            <a:off x="284175" y="3624350"/>
            <a:ext cx="84666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For forget data, x</a:t>
            </a:r>
            <a:r>
              <a:rPr baseline="-25000" lang="en" sz="1600"/>
              <a:t>f </a:t>
            </a:r>
            <a:r>
              <a:rPr lang="en" sz="1600"/>
              <a:t>,</a:t>
            </a:r>
            <a:r>
              <a:rPr baseline="-25000" lang="en" sz="1600"/>
              <a:t> </a:t>
            </a:r>
            <a:r>
              <a:rPr lang="en" sz="1600"/>
              <a:t>We want the student to stay </a:t>
            </a:r>
            <a:r>
              <a:rPr lang="en" sz="1600"/>
              <a:t>away</a:t>
            </a:r>
            <a:r>
              <a:rPr lang="en" sz="1600"/>
              <a:t> from teacher. 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We do this by maximize the divergence between student and teacher output, given </a:t>
            </a:r>
            <a:r>
              <a:rPr lang="en" sz="1600"/>
              <a:t> x</a:t>
            </a:r>
            <a:r>
              <a:rPr baseline="-25000" lang="en" sz="1600"/>
              <a:t>f</a:t>
            </a:r>
            <a:endParaRPr sz="1600"/>
          </a:p>
        </p:txBody>
      </p:sp>
      <p:sp>
        <p:nvSpPr>
          <p:cNvPr id="291" name="Google Shape;291;p43"/>
          <p:cNvSpPr/>
          <p:nvPr/>
        </p:nvSpPr>
        <p:spPr>
          <a:xfrm>
            <a:off x="6531550" y="932400"/>
            <a:ext cx="2597400" cy="27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72" y="3392900"/>
            <a:ext cx="1917382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 txBox="1"/>
          <p:nvPr>
            <p:ph idx="2" type="body"/>
          </p:nvPr>
        </p:nvSpPr>
        <p:spPr>
          <a:xfrm>
            <a:off x="224425" y="2367200"/>
            <a:ext cx="32451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Retained data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Minimize divergence </a:t>
            </a:r>
            <a:endParaRPr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with teacher 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1866"/>
            <a:ext cx="9144000" cy="9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4"/>
          <p:cNvSpPr txBox="1"/>
          <p:nvPr>
            <p:ph idx="2" type="body"/>
          </p:nvPr>
        </p:nvSpPr>
        <p:spPr>
          <a:xfrm>
            <a:off x="6889500" y="2367200"/>
            <a:ext cx="22395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Forget data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Maximize divergence 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with teacher 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302" name="Google Shape;302;p44"/>
          <p:cNvSpPr txBox="1"/>
          <p:nvPr>
            <p:ph idx="2" type="body"/>
          </p:nvPr>
        </p:nvSpPr>
        <p:spPr>
          <a:xfrm>
            <a:off x="3482850" y="2367200"/>
            <a:ext cx="24408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B41E"/>
                </a:solidFill>
              </a:rPr>
              <a:t>Retained data</a:t>
            </a:r>
            <a:endParaRPr b="1" sz="1600">
              <a:solidFill>
                <a:srgbClr val="00B41E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41E"/>
                </a:solidFill>
              </a:rPr>
              <a:t>Minimize task loss</a:t>
            </a:r>
            <a:endParaRPr sz="1600">
              <a:solidFill>
                <a:srgbClr val="00B41E"/>
              </a:solidFill>
            </a:endParaRPr>
          </a:p>
        </p:txBody>
      </p:sp>
      <p:sp>
        <p:nvSpPr>
          <p:cNvPr id="303" name="Google Shape;303;p44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function:</a:t>
            </a:r>
            <a:endParaRPr sz="2000"/>
          </a:p>
        </p:txBody>
      </p:sp>
      <p:sp>
        <p:nvSpPr>
          <p:cNvPr id="304" name="Google Shape;304;p44"/>
          <p:cNvSpPr txBox="1"/>
          <p:nvPr>
            <p:ph idx="2" type="body"/>
          </p:nvPr>
        </p:nvSpPr>
        <p:spPr>
          <a:xfrm>
            <a:off x="284175" y="3548150"/>
            <a:ext cx="84666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However</a:t>
            </a:r>
            <a:r>
              <a:rPr lang="en" sz="1500"/>
              <a:t>, training only previous objective					will degrade the performance on retained data D</a:t>
            </a:r>
            <a:r>
              <a:rPr baseline="-25000" lang="en" sz="1500"/>
              <a:t>r</a:t>
            </a:r>
            <a:r>
              <a:rPr lang="en" sz="1500"/>
              <a:t> , so we want to student to “stay close” to teacher when we see a retained sample  </a:t>
            </a:r>
            <a:r>
              <a:rPr lang="en" sz="1500"/>
              <a:t>x</a:t>
            </a:r>
            <a:r>
              <a:rPr baseline="-25000" lang="en" sz="1500"/>
              <a:t>r</a:t>
            </a:r>
            <a:r>
              <a:rPr lang="en" sz="1500"/>
              <a:t> ∊ D</a:t>
            </a:r>
            <a:r>
              <a:rPr baseline="-25000" lang="en" sz="1500"/>
              <a:t>r</a:t>
            </a:r>
            <a:r>
              <a:rPr lang="en" sz="1500"/>
              <a:t>, by minimize the divergence between student and teacher output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05" name="Google Shape;305;p44"/>
          <p:cNvSpPr/>
          <p:nvPr/>
        </p:nvSpPr>
        <p:spPr>
          <a:xfrm>
            <a:off x="82200" y="1191875"/>
            <a:ext cx="2914800" cy="220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155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155CC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2" type="body"/>
          </p:nvPr>
        </p:nvSpPr>
        <p:spPr>
          <a:xfrm>
            <a:off x="224425" y="2367200"/>
            <a:ext cx="32451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Retained data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Minimize divergence </a:t>
            </a:r>
            <a:endParaRPr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with teacher 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866"/>
            <a:ext cx="9144000" cy="9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>
            <p:ph idx="2" type="body"/>
          </p:nvPr>
        </p:nvSpPr>
        <p:spPr>
          <a:xfrm>
            <a:off x="6889500" y="2367200"/>
            <a:ext cx="22395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Forget data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Maximize divergence 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with teacher 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315" name="Google Shape;315;p45"/>
          <p:cNvSpPr txBox="1"/>
          <p:nvPr>
            <p:ph idx="2" type="body"/>
          </p:nvPr>
        </p:nvSpPr>
        <p:spPr>
          <a:xfrm>
            <a:off x="3482850" y="2367200"/>
            <a:ext cx="24408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B41E"/>
                </a:solidFill>
              </a:rPr>
              <a:t>Retained data</a:t>
            </a:r>
            <a:endParaRPr b="1" sz="1600">
              <a:solidFill>
                <a:srgbClr val="00B41E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41E"/>
                </a:solidFill>
              </a:rPr>
              <a:t>Minimize task loss</a:t>
            </a:r>
            <a:endParaRPr sz="1600">
              <a:solidFill>
                <a:srgbClr val="00B41E"/>
              </a:solidFill>
            </a:endParaRPr>
          </a:p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function:</a:t>
            </a:r>
            <a:endParaRPr sz="2000"/>
          </a:p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284175" y="3624350"/>
            <a:ext cx="84666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Finally, SCRUB want the student model to be good at the task, so it </a:t>
            </a:r>
            <a:r>
              <a:rPr lang="en" sz="1600"/>
              <a:t>simultaneously</a:t>
            </a:r>
            <a:r>
              <a:rPr lang="en" sz="1600"/>
              <a:t> optimize the model on the task loss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8" name="Google Shape;318;p45"/>
          <p:cNvSpPr/>
          <p:nvPr/>
        </p:nvSpPr>
        <p:spPr>
          <a:xfrm>
            <a:off x="3030325" y="1191875"/>
            <a:ext cx="3595200" cy="199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4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155C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224428" y="788972"/>
            <a:ext cx="8324700" cy="34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In this work, we present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Model unlearning approach, combining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SISA: model unlearning by retrain a model slice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SCRUB: model unlearning by teacher-student learning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8" name="Google Shape;158;p2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Reference work: SCRUB</a:t>
            </a:r>
            <a:endParaRPr sz="1000"/>
          </a:p>
        </p:txBody>
      </p:sp>
      <p:sp>
        <p:nvSpPr>
          <p:cNvPr id="324" name="Google Shape;324;p4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325" name="Google Shape;325;p46"/>
          <p:cNvGraphicFramePr/>
          <p:nvPr/>
        </p:nvGraphicFramePr>
        <p:xfrm>
          <a:off x="458625" y="118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{1F993880-F11A-4C6E-8585-47CE55ED7D4A}</a:tableStyleId>
              </a:tblPr>
              <a:tblGrid>
                <a:gridCol w="4113375"/>
                <a:gridCol w="4113375"/>
              </a:tblGrid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unlearn time, compared to naive unlearning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Does not 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uarantee exact unlearning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 agnostic (can be use in any model)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 modification to training procedure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Faster unlearn process than SISA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(require less epoch)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 all initial training sample.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Will not work in federated learning setting.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Scale to many unlearn request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(does not revert to naive unlearning when there’re many unlearn request like SISA)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Method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39" name="Google Shape;339;p48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SCRUB</a:t>
            </a:r>
            <a:endParaRPr sz="2000"/>
          </a:p>
        </p:txBody>
      </p:sp>
      <p:sp>
        <p:nvSpPr>
          <p:cNvPr id="340" name="Google Shape;340;p4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41" name="Google Shape;341;p48"/>
          <p:cNvSpPr txBox="1"/>
          <p:nvPr>
            <p:ph idx="2" type="body"/>
          </p:nvPr>
        </p:nvSpPr>
        <p:spPr>
          <a:xfrm>
            <a:off x="224425" y="3480247"/>
            <a:ext cx="8526600" cy="12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This work aims to improve upon SISA by using faster unlearn process of SCRUB while maintaining good unlearn guarantee under some scenario</a:t>
            </a:r>
            <a:endParaRPr sz="2000"/>
          </a:p>
        </p:txBody>
      </p:sp>
      <p:cxnSp>
        <p:nvCxnSpPr>
          <p:cNvPr id="342" name="Google Shape;342;p48"/>
          <p:cNvCxnSpPr/>
          <p:nvPr/>
        </p:nvCxnSpPr>
        <p:spPr>
          <a:xfrm>
            <a:off x="746425" y="2571750"/>
            <a:ext cx="72807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8"/>
          <p:cNvSpPr txBox="1"/>
          <p:nvPr>
            <p:ph idx="2" type="body"/>
          </p:nvPr>
        </p:nvSpPr>
        <p:spPr>
          <a:xfrm>
            <a:off x="7446175" y="2636100"/>
            <a:ext cx="1563000" cy="46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Faster unlearn</a:t>
            </a:r>
            <a:endParaRPr sz="1400"/>
          </a:p>
        </p:txBody>
      </p:sp>
      <p:sp>
        <p:nvSpPr>
          <p:cNvPr id="344" name="Google Shape;344;p48"/>
          <p:cNvSpPr txBox="1"/>
          <p:nvPr>
            <p:ph idx="2" type="body"/>
          </p:nvPr>
        </p:nvSpPr>
        <p:spPr>
          <a:xfrm>
            <a:off x="223900" y="2636100"/>
            <a:ext cx="15630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Better unlearn guarantee</a:t>
            </a:r>
            <a:endParaRPr sz="1400"/>
          </a:p>
        </p:txBody>
      </p:sp>
      <p:sp>
        <p:nvSpPr>
          <p:cNvPr id="345" name="Google Shape;345;p48"/>
          <p:cNvSpPr txBox="1"/>
          <p:nvPr>
            <p:ph idx="2" type="body"/>
          </p:nvPr>
        </p:nvSpPr>
        <p:spPr>
          <a:xfrm>
            <a:off x="223900" y="1743625"/>
            <a:ext cx="15630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D6"/>
                </a:solidFill>
              </a:rPr>
              <a:t>Naive unlearn</a:t>
            </a:r>
            <a:endParaRPr sz="1600">
              <a:solidFill>
                <a:srgbClr val="1155D6"/>
              </a:solidFill>
            </a:endParaRPr>
          </a:p>
        </p:txBody>
      </p:sp>
      <p:sp>
        <p:nvSpPr>
          <p:cNvPr id="346" name="Google Shape;346;p48"/>
          <p:cNvSpPr txBox="1"/>
          <p:nvPr>
            <p:ph idx="2" type="body"/>
          </p:nvPr>
        </p:nvSpPr>
        <p:spPr>
          <a:xfrm>
            <a:off x="7034250" y="1743625"/>
            <a:ext cx="15630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SCRUB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347" name="Google Shape;347;p48"/>
          <p:cNvSpPr txBox="1"/>
          <p:nvPr>
            <p:ph idx="2" type="body"/>
          </p:nvPr>
        </p:nvSpPr>
        <p:spPr>
          <a:xfrm>
            <a:off x="1972950" y="1743625"/>
            <a:ext cx="15630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DEDE"/>
                </a:solidFill>
              </a:rPr>
              <a:t>SISA</a:t>
            </a:r>
            <a:endParaRPr sz="1600">
              <a:solidFill>
                <a:srgbClr val="00DEDE"/>
              </a:solidFill>
            </a:endParaRPr>
          </a:p>
        </p:txBody>
      </p:sp>
      <p:sp>
        <p:nvSpPr>
          <p:cNvPr id="348" name="Google Shape;348;p48"/>
          <p:cNvSpPr txBox="1"/>
          <p:nvPr>
            <p:ph idx="2" type="body"/>
          </p:nvPr>
        </p:nvSpPr>
        <p:spPr>
          <a:xfrm>
            <a:off x="4180650" y="1743625"/>
            <a:ext cx="15630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D900"/>
                </a:solidFill>
              </a:rPr>
              <a:t>This work</a:t>
            </a:r>
            <a:endParaRPr sz="1600">
              <a:solidFill>
                <a:srgbClr val="2DD900"/>
              </a:solidFill>
            </a:endParaRPr>
          </a:p>
        </p:txBody>
      </p:sp>
      <p:cxnSp>
        <p:nvCxnSpPr>
          <p:cNvPr id="349" name="Google Shape;349;p48"/>
          <p:cNvCxnSpPr/>
          <p:nvPr/>
        </p:nvCxnSpPr>
        <p:spPr>
          <a:xfrm>
            <a:off x="4746575" y="2083225"/>
            <a:ext cx="0" cy="399300"/>
          </a:xfrm>
          <a:prstGeom prst="straightConnector1">
            <a:avLst/>
          </a:prstGeom>
          <a:noFill/>
          <a:ln cap="flat" cmpd="sng" w="19050">
            <a:solidFill>
              <a:srgbClr val="2DD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8"/>
          <p:cNvCxnSpPr/>
          <p:nvPr/>
        </p:nvCxnSpPr>
        <p:spPr>
          <a:xfrm>
            <a:off x="7446175" y="2083225"/>
            <a:ext cx="0" cy="399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8"/>
          <p:cNvCxnSpPr/>
          <p:nvPr/>
        </p:nvCxnSpPr>
        <p:spPr>
          <a:xfrm>
            <a:off x="2290950" y="2083225"/>
            <a:ext cx="0" cy="399300"/>
          </a:xfrm>
          <a:prstGeom prst="straightConnector1">
            <a:avLst/>
          </a:prstGeom>
          <a:noFill/>
          <a:ln cap="flat" cmpd="sng" w="19050">
            <a:solidFill>
              <a:srgbClr val="00DED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48"/>
          <p:cNvCxnSpPr/>
          <p:nvPr/>
        </p:nvCxnSpPr>
        <p:spPr>
          <a:xfrm>
            <a:off x="1005400" y="2083225"/>
            <a:ext cx="0" cy="399300"/>
          </a:xfrm>
          <a:prstGeom prst="straightConnector1">
            <a:avLst/>
          </a:prstGeom>
          <a:noFill/>
          <a:ln cap="flat" cmpd="sng" w="19050">
            <a:solidFill>
              <a:srgbClr val="1155D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58" name="Google Shape;358;p49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SCRUB</a:t>
            </a:r>
            <a:endParaRPr sz="2000"/>
          </a:p>
        </p:txBody>
      </p:sp>
      <p:sp>
        <p:nvSpPr>
          <p:cNvPr id="359" name="Google Shape;359;p4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0" name="Google Shape;360;p49"/>
          <p:cNvSpPr txBox="1"/>
          <p:nvPr>
            <p:ph idx="2" type="body"/>
          </p:nvPr>
        </p:nvSpPr>
        <p:spPr>
          <a:xfrm>
            <a:off x="224425" y="1378779"/>
            <a:ext cx="8526600" cy="28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In simple terms, we unlearn </a:t>
            </a:r>
            <a:r>
              <a:rPr lang="en" sz="1600"/>
              <a:t>a shard in SISA by using SCRUB instead of naive unlearn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Compared to SISA, we have faster unlearn process that does not get reverted back to naive unlearning when there’re many unlearning request.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66" name="Google Shape;366;p50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SCRUB</a:t>
            </a:r>
            <a:endParaRPr sz="2000"/>
          </a:p>
        </p:txBody>
      </p:sp>
      <p:sp>
        <p:nvSpPr>
          <p:cNvPr id="367" name="Google Shape;367;p5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 txBox="1"/>
          <p:nvPr>
            <p:ph idx="2" type="body"/>
          </p:nvPr>
        </p:nvSpPr>
        <p:spPr>
          <a:xfrm>
            <a:off x="224425" y="1378775"/>
            <a:ext cx="8526600" cy="31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Compared to SCRUB, we can take advantage of </a:t>
            </a:r>
            <a:r>
              <a:rPr b="1" lang="en" sz="1600"/>
              <a:t>different unlearn likelihood</a:t>
            </a:r>
            <a:r>
              <a:rPr lang="en" sz="1600"/>
              <a:t> across different sample.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For example, the initial model might be trained on both public and private data. While private data is likely to get unlearned request, publicly </a:t>
            </a:r>
            <a:r>
              <a:rPr lang="en" sz="1600"/>
              <a:t>available</a:t>
            </a:r>
            <a:r>
              <a:rPr lang="en" sz="1600"/>
              <a:t> data might never receive unlearn request.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SCRUB by </a:t>
            </a:r>
            <a:r>
              <a:rPr lang="en" sz="1600"/>
              <a:t>itself</a:t>
            </a:r>
            <a:r>
              <a:rPr lang="en" sz="1600"/>
              <a:t> cannot take advantage of this information, however, in our case, we can separate the shard that has high and low likelihood of </a:t>
            </a:r>
            <a:r>
              <a:rPr lang="en" sz="1600"/>
              <a:t>unlearn</a:t>
            </a:r>
            <a:r>
              <a:rPr lang="en" sz="1600"/>
              <a:t> request and take advantage of that information.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74" name="Google Shape;374;p51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SCRUB</a:t>
            </a:r>
            <a:endParaRPr sz="2000"/>
          </a:p>
        </p:txBody>
      </p:sp>
      <p:sp>
        <p:nvSpPr>
          <p:cNvPr id="375" name="Google Shape;375;p5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6" name="Google Shape;376;p51"/>
          <p:cNvSpPr txBox="1"/>
          <p:nvPr>
            <p:ph idx="2" type="body"/>
          </p:nvPr>
        </p:nvSpPr>
        <p:spPr>
          <a:xfrm>
            <a:off x="224425" y="1378779"/>
            <a:ext cx="8526600" cy="28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For example, we may concentrate the unlearn request into particular shard(s) while keeping portion of model ensample (which is learn on stable/no unlearn request shard) the same.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We also have the option of separating the data into shard according to </a:t>
            </a:r>
            <a:r>
              <a:rPr b="1" lang="en" sz="1600"/>
              <a:t>different privacy requirement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For example, we might want to keep a highly sensitive dataset under one model shard and use normal retraining instead of SCRUB unlearning for a better privacy guarantee.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82" name="Google Shape;382;p52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SCRUB </a:t>
            </a:r>
            <a:r>
              <a:rPr lang="en" sz="2400"/>
              <a:t>(algo.)</a:t>
            </a:r>
            <a:endParaRPr sz="2000"/>
          </a:p>
        </p:txBody>
      </p:sp>
      <p:sp>
        <p:nvSpPr>
          <p:cNvPr id="383" name="Google Shape;383;p5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4" name="Google Shape;384;p52"/>
          <p:cNvSpPr txBox="1"/>
          <p:nvPr>
            <p:ph idx="2" type="body"/>
          </p:nvPr>
        </p:nvSpPr>
        <p:spPr>
          <a:xfrm>
            <a:off x="224425" y="1378775"/>
            <a:ext cx="8526600" cy="318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the base model using SISA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divide data into shards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</a:t>
            </a:r>
            <a:r>
              <a:rPr lang="en" sz="1600"/>
              <a:t>rain </a:t>
            </a:r>
            <a:r>
              <a:rPr lang="en" sz="1600"/>
              <a:t>independent</a:t>
            </a:r>
            <a:r>
              <a:rPr lang="en" sz="1600"/>
              <a:t> model for each shard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normal training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This will be the base model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Handle unlearn request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For each</a:t>
            </a:r>
            <a:r>
              <a:rPr lang="en" sz="1600"/>
              <a:t> affected </a:t>
            </a:r>
            <a:r>
              <a:rPr lang="en" sz="1600"/>
              <a:t>data shards, separate it into forget set, retain set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Apply unlearn method on model shard, given  </a:t>
            </a:r>
            <a:r>
              <a:rPr lang="en" sz="1600"/>
              <a:t>forget set and retain set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idx="2" type="body"/>
          </p:nvPr>
        </p:nvSpPr>
        <p:spPr>
          <a:xfrm>
            <a:off x="224425" y="2367200"/>
            <a:ext cx="32451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Retained data</a:t>
            </a:r>
            <a:endParaRPr b="1"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Minimize divergence </a:t>
            </a:r>
            <a:endParaRPr sz="1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with teacher 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224416" y="1264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SCRUB</a:t>
            </a:r>
            <a:endParaRPr sz="1000"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866"/>
            <a:ext cx="9144000" cy="9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 txBox="1"/>
          <p:nvPr>
            <p:ph idx="2" type="body"/>
          </p:nvPr>
        </p:nvSpPr>
        <p:spPr>
          <a:xfrm>
            <a:off x="6889500" y="2367200"/>
            <a:ext cx="22395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Forget data</a:t>
            </a:r>
            <a:endParaRPr b="1"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Maximize divergence </a:t>
            </a:r>
            <a:endParaRPr sz="16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with teacher 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394" name="Google Shape;394;p53"/>
          <p:cNvSpPr txBox="1"/>
          <p:nvPr>
            <p:ph idx="2" type="body"/>
          </p:nvPr>
        </p:nvSpPr>
        <p:spPr>
          <a:xfrm>
            <a:off x="3482850" y="2367200"/>
            <a:ext cx="2440800" cy="9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B41E"/>
                </a:solidFill>
              </a:rPr>
              <a:t>Retained data</a:t>
            </a:r>
            <a:endParaRPr b="1" sz="1600">
              <a:solidFill>
                <a:srgbClr val="00B41E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41E"/>
                </a:solidFill>
              </a:rPr>
              <a:t>Minimize task loss</a:t>
            </a:r>
            <a:endParaRPr sz="1600">
              <a:solidFill>
                <a:srgbClr val="00B41E"/>
              </a:solidFill>
            </a:endParaRPr>
          </a:p>
        </p:txBody>
      </p:sp>
      <p:sp>
        <p:nvSpPr>
          <p:cNvPr id="395" name="Google Shape;395;p53"/>
          <p:cNvSpPr txBox="1"/>
          <p:nvPr>
            <p:ph idx="2" type="body"/>
          </p:nvPr>
        </p:nvSpPr>
        <p:spPr>
          <a:xfrm>
            <a:off x="224425" y="788972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Objective function:</a:t>
            </a:r>
            <a:endParaRPr sz="2000"/>
          </a:p>
        </p:txBody>
      </p:sp>
      <p:sp>
        <p:nvSpPr>
          <p:cNvPr id="396" name="Google Shape;396;p53"/>
          <p:cNvSpPr txBox="1"/>
          <p:nvPr>
            <p:ph idx="2" type="body"/>
          </p:nvPr>
        </p:nvSpPr>
        <p:spPr>
          <a:xfrm>
            <a:off x="224425" y="3642547"/>
            <a:ext cx="8526600" cy="5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want to forget x</a:t>
            </a:r>
            <a:r>
              <a:rPr baseline="-25000" lang="en" sz="2000"/>
              <a:t>f</a:t>
            </a:r>
            <a:r>
              <a:rPr lang="en" sz="2000"/>
              <a:t> ∊ D</a:t>
            </a:r>
            <a:r>
              <a:rPr baseline="-25000" lang="en" sz="2000"/>
              <a:t>f</a:t>
            </a:r>
            <a:r>
              <a:rPr lang="en" sz="2000"/>
              <a:t>, while remember x</a:t>
            </a:r>
            <a:r>
              <a:rPr baseline="-25000" lang="en" sz="2000"/>
              <a:t>r</a:t>
            </a:r>
            <a:r>
              <a:rPr lang="en" sz="2000"/>
              <a:t> ∊ D</a:t>
            </a:r>
            <a:r>
              <a:rPr baseline="-25000" lang="en" sz="2000"/>
              <a:t>r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02" name="Google Shape;402;p54"/>
          <p:cNvSpPr txBox="1"/>
          <p:nvPr>
            <p:ph idx="2" type="body"/>
          </p:nvPr>
        </p:nvSpPr>
        <p:spPr>
          <a:xfrm>
            <a:off x="224425" y="788972"/>
            <a:ext cx="8526600" cy="58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Combining SISA and </a:t>
            </a:r>
            <a:r>
              <a:rPr lang="en" sz="2400" u="sng"/>
              <a:t>SCRUB </a:t>
            </a:r>
            <a:endParaRPr sz="2000" u="sng"/>
          </a:p>
        </p:txBody>
      </p:sp>
      <p:sp>
        <p:nvSpPr>
          <p:cNvPr id="403" name="Google Shape;403;p5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4" name="Google Shape;404;p54"/>
          <p:cNvSpPr txBox="1"/>
          <p:nvPr>
            <p:ph idx="2" type="body"/>
          </p:nvPr>
        </p:nvSpPr>
        <p:spPr>
          <a:xfrm>
            <a:off x="224425" y="1378779"/>
            <a:ext cx="8526600" cy="28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SCRUB inlearn: 3 optimization goal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Stay close to teacher on retain 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 good on task objective </a:t>
            </a:r>
            <a:r>
              <a:rPr lang="en" sz="1600"/>
              <a:t>on retain 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Stay away from teacher on forget set</a:t>
            </a:r>
            <a:endParaRPr sz="1600"/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00" y="1910026"/>
            <a:ext cx="4034525" cy="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11" name="Google Shape;411;p55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SCRUB pseudocode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155523"/>
            <a:ext cx="4240726" cy="32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Background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419" name="Google Shape;419;p56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SCRUB pseudocode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421" name="Google Shape;4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27" y="1249475"/>
            <a:ext cx="4151000" cy="30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11" y="1249475"/>
            <a:ext cx="3810914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Experiment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0" name="Google Shape;430;p5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36" name="Google Shape;436;p58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Dataset</a:t>
            </a:r>
            <a:endParaRPr b="1"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CIFAR-10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Model</a:t>
            </a:r>
            <a:endParaRPr b="1"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ResNet50, pretrained on ImageNet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Framework</a:t>
            </a:r>
            <a:endParaRPr b="1"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Pytorch (v2.0.1 + cuda support)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model and training process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(python library) Adversarial Robustness Toolbox (ART)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metrics</a:t>
            </a:r>
            <a:endParaRPr sz="1800"/>
          </a:p>
        </p:txBody>
      </p:sp>
      <p:sp>
        <p:nvSpPr>
          <p:cNvPr id="437" name="Google Shape;437;p5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43" name="Google Shape;443;p59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Code reference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SISA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https://github.com/cleverhans-lab/machine-unlearning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SCRUB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https://github.com/meghdadk/SCRUB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/>
              <a:t>Hardware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Processor		Intel(R) Core(TM) i7-8750H CPU @ 2.20GHz   2.21 GHz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Installed RAM	16.0 GB (15.9 GB usable)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System type		64-bit operating system, x64-based processor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GPU		NVIDIA GeForce RTX 2070, 16GB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5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50" name="Google Shape;450;p60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Experiment setup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 sharding scenario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 shard, 3 shards, 10 shards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normal unlearning vs SCRUB unlearning on the shards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 unlearn scenario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100 samples (~0.8%)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1000 samples (~8%)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6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57" name="Google Shape;457;p61"/>
          <p:cNvSpPr txBox="1"/>
          <p:nvPr>
            <p:ph idx="2" type="body"/>
          </p:nvPr>
        </p:nvSpPr>
        <p:spPr>
          <a:xfrm>
            <a:off x="224425" y="788974"/>
            <a:ext cx="8526600" cy="85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Experiment setup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split</a:t>
            </a:r>
            <a:endParaRPr sz="1800"/>
          </a:p>
        </p:txBody>
      </p:sp>
      <p:sp>
        <p:nvSpPr>
          <p:cNvPr id="458" name="Google Shape;458;p6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59" name="Google Shape;459;p61"/>
          <p:cNvSpPr/>
          <p:nvPr/>
        </p:nvSpPr>
        <p:spPr>
          <a:xfrm>
            <a:off x="903175" y="1801400"/>
            <a:ext cx="5486400" cy="394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50,000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0" name="Google Shape;460;p61"/>
          <p:cNvSpPr/>
          <p:nvPr/>
        </p:nvSpPr>
        <p:spPr>
          <a:xfrm>
            <a:off x="6539625" y="1801400"/>
            <a:ext cx="914400" cy="394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</a:t>
            </a:r>
            <a:endParaRPr/>
          </a:p>
        </p:txBody>
      </p:sp>
      <p:sp>
        <p:nvSpPr>
          <p:cNvPr id="461" name="Google Shape;461;p61"/>
          <p:cNvSpPr/>
          <p:nvPr/>
        </p:nvSpPr>
        <p:spPr>
          <a:xfrm>
            <a:off x="903175" y="2947900"/>
            <a:ext cx="2469000" cy="394200"/>
          </a:xfrm>
          <a:prstGeom prst="rect">
            <a:avLst/>
          </a:prstGeom>
          <a:solidFill>
            <a:srgbClr val="1A9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25,000</a:t>
            </a:r>
            <a:endParaRPr/>
          </a:p>
        </p:txBody>
      </p:sp>
      <p:sp>
        <p:nvSpPr>
          <p:cNvPr id="462" name="Google Shape;462;p61"/>
          <p:cNvSpPr/>
          <p:nvPr/>
        </p:nvSpPr>
        <p:spPr>
          <a:xfrm>
            <a:off x="3920575" y="2947900"/>
            <a:ext cx="2469000" cy="394200"/>
          </a:xfrm>
          <a:prstGeom prst="rect">
            <a:avLst/>
          </a:prstGeom>
          <a:solidFill>
            <a:srgbClr val="00FF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25,000</a:t>
            </a:r>
            <a:endParaRPr/>
          </a:p>
        </p:txBody>
      </p:sp>
      <p:sp>
        <p:nvSpPr>
          <p:cNvPr id="463" name="Google Shape;463;p61"/>
          <p:cNvSpPr/>
          <p:nvPr/>
        </p:nvSpPr>
        <p:spPr>
          <a:xfrm>
            <a:off x="3920575" y="3718250"/>
            <a:ext cx="1188600" cy="3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12,500</a:t>
            </a:r>
            <a:endParaRPr/>
          </a:p>
        </p:txBody>
      </p:sp>
      <p:sp>
        <p:nvSpPr>
          <p:cNvPr id="464" name="Google Shape;464;p61"/>
          <p:cNvSpPr/>
          <p:nvPr/>
        </p:nvSpPr>
        <p:spPr>
          <a:xfrm>
            <a:off x="5200975" y="3718250"/>
            <a:ext cx="1188600" cy="39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12,500</a:t>
            </a:r>
            <a:endParaRPr/>
          </a:p>
        </p:txBody>
      </p:sp>
      <p:cxnSp>
        <p:nvCxnSpPr>
          <p:cNvPr id="465" name="Google Shape;465;p61"/>
          <p:cNvCxnSpPr>
            <a:stCxn id="459" idx="2"/>
            <a:endCxn id="461" idx="0"/>
          </p:cNvCxnSpPr>
          <p:nvPr/>
        </p:nvCxnSpPr>
        <p:spPr>
          <a:xfrm flipH="1">
            <a:off x="2137675" y="2195600"/>
            <a:ext cx="1508700" cy="7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6" name="Google Shape;466;p61"/>
          <p:cNvCxnSpPr>
            <a:stCxn id="459" idx="2"/>
            <a:endCxn id="462" idx="0"/>
          </p:cNvCxnSpPr>
          <p:nvPr/>
        </p:nvCxnSpPr>
        <p:spPr>
          <a:xfrm>
            <a:off x="3646375" y="2195600"/>
            <a:ext cx="1508700" cy="7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7" name="Google Shape;467;p61"/>
          <p:cNvCxnSpPr>
            <a:stCxn id="462" idx="2"/>
            <a:endCxn id="463" idx="0"/>
          </p:cNvCxnSpPr>
          <p:nvPr/>
        </p:nvCxnSpPr>
        <p:spPr>
          <a:xfrm flipH="1">
            <a:off x="4514875" y="3342100"/>
            <a:ext cx="640200" cy="3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8" name="Google Shape;468;p61"/>
          <p:cNvCxnSpPr>
            <a:stCxn id="462" idx="2"/>
            <a:endCxn id="464" idx="0"/>
          </p:cNvCxnSpPr>
          <p:nvPr/>
        </p:nvCxnSpPr>
        <p:spPr>
          <a:xfrm>
            <a:off x="5155075" y="3342100"/>
            <a:ext cx="640200" cy="37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9" name="Google Shape;469;p61"/>
          <p:cNvSpPr txBox="1"/>
          <p:nvPr/>
        </p:nvSpPr>
        <p:spPr>
          <a:xfrm>
            <a:off x="2990850" y="1449100"/>
            <a:ext cx="178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470" name="Google Shape;470;p61"/>
          <p:cNvSpPr txBox="1"/>
          <p:nvPr/>
        </p:nvSpPr>
        <p:spPr>
          <a:xfrm>
            <a:off x="6539625" y="1449100"/>
            <a:ext cx="178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</a:t>
            </a:r>
            <a:endParaRPr/>
          </a:p>
        </p:txBody>
      </p:sp>
      <p:sp>
        <p:nvSpPr>
          <p:cNvPr id="471" name="Google Shape;471;p61"/>
          <p:cNvSpPr txBox="1"/>
          <p:nvPr/>
        </p:nvSpPr>
        <p:spPr>
          <a:xfrm>
            <a:off x="5080650" y="2532650"/>
            <a:ext cx="1785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model data</a:t>
            </a:r>
            <a:endParaRPr/>
          </a:p>
        </p:txBody>
      </p:sp>
      <p:sp>
        <p:nvSpPr>
          <p:cNvPr id="472" name="Google Shape;472;p61"/>
          <p:cNvSpPr txBox="1"/>
          <p:nvPr/>
        </p:nvSpPr>
        <p:spPr>
          <a:xfrm>
            <a:off x="248550" y="2532650"/>
            <a:ext cx="1932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training data</a:t>
            </a:r>
            <a:endParaRPr/>
          </a:p>
        </p:txBody>
      </p:sp>
      <p:sp>
        <p:nvSpPr>
          <p:cNvPr id="473" name="Google Shape;473;p61"/>
          <p:cNvSpPr txBox="1"/>
          <p:nvPr/>
        </p:nvSpPr>
        <p:spPr>
          <a:xfrm>
            <a:off x="3176875" y="4210775"/>
            <a:ext cx="1932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</a:t>
            </a:r>
            <a:r>
              <a:rPr lang="en"/>
              <a:t>training data</a:t>
            </a:r>
            <a:endParaRPr/>
          </a:p>
        </p:txBody>
      </p:sp>
      <p:sp>
        <p:nvSpPr>
          <p:cNvPr id="474" name="Google Shape;474;p61"/>
          <p:cNvSpPr txBox="1"/>
          <p:nvPr/>
        </p:nvSpPr>
        <p:spPr>
          <a:xfrm>
            <a:off x="5200975" y="4210775"/>
            <a:ext cx="1932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</a:t>
            </a:r>
            <a:r>
              <a:rPr lang="en"/>
              <a:t>test data</a:t>
            </a:r>
            <a:endParaRPr/>
          </a:p>
        </p:txBody>
      </p:sp>
      <p:sp>
        <p:nvSpPr>
          <p:cNvPr id="475" name="Google Shape;475;p61"/>
          <p:cNvSpPr/>
          <p:nvPr/>
        </p:nvSpPr>
        <p:spPr>
          <a:xfrm>
            <a:off x="903175" y="3718250"/>
            <a:ext cx="461400" cy="394200"/>
          </a:xfrm>
          <a:prstGeom prst="rect">
            <a:avLst/>
          </a:prstGeom>
          <a:solidFill>
            <a:srgbClr val="1A9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476" name="Google Shape;476;p61"/>
          <p:cNvSpPr/>
          <p:nvPr/>
        </p:nvSpPr>
        <p:spPr>
          <a:xfrm>
            <a:off x="1513825" y="3718250"/>
            <a:ext cx="461400" cy="394200"/>
          </a:xfrm>
          <a:prstGeom prst="rect">
            <a:avLst/>
          </a:prstGeom>
          <a:solidFill>
            <a:srgbClr val="1A9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477" name="Google Shape;477;p61"/>
          <p:cNvSpPr/>
          <p:nvPr/>
        </p:nvSpPr>
        <p:spPr>
          <a:xfrm>
            <a:off x="2910775" y="3718250"/>
            <a:ext cx="461400" cy="394200"/>
          </a:xfrm>
          <a:prstGeom prst="rect">
            <a:avLst/>
          </a:prstGeom>
          <a:solidFill>
            <a:srgbClr val="1A9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</a:t>
            </a:r>
            <a:endParaRPr/>
          </a:p>
        </p:txBody>
      </p:sp>
      <p:grpSp>
        <p:nvGrpSpPr>
          <p:cNvPr id="478" name="Google Shape;478;p61"/>
          <p:cNvGrpSpPr/>
          <p:nvPr/>
        </p:nvGrpSpPr>
        <p:grpSpPr>
          <a:xfrm>
            <a:off x="2162875" y="3881600"/>
            <a:ext cx="560250" cy="88200"/>
            <a:chOff x="2092625" y="3879925"/>
            <a:chExt cx="560250" cy="88200"/>
          </a:xfrm>
        </p:grpSpPr>
        <p:sp>
          <p:nvSpPr>
            <p:cNvPr id="479" name="Google Shape;479;p61"/>
            <p:cNvSpPr/>
            <p:nvPr/>
          </p:nvSpPr>
          <p:spPr>
            <a:xfrm>
              <a:off x="2092625" y="3879925"/>
              <a:ext cx="88200" cy="88200"/>
            </a:xfrm>
            <a:prstGeom prst="ellipse">
              <a:avLst/>
            </a:prstGeom>
            <a:solidFill>
              <a:srgbClr val="1A9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1"/>
            <p:cNvSpPr/>
            <p:nvPr/>
          </p:nvSpPr>
          <p:spPr>
            <a:xfrm>
              <a:off x="2328650" y="3879925"/>
              <a:ext cx="88200" cy="88200"/>
            </a:xfrm>
            <a:prstGeom prst="ellipse">
              <a:avLst/>
            </a:prstGeom>
            <a:solidFill>
              <a:srgbClr val="1A9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1"/>
            <p:cNvSpPr/>
            <p:nvPr/>
          </p:nvSpPr>
          <p:spPr>
            <a:xfrm>
              <a:off x="2564675" y="3879925"/>
              <a:ext cx="88200" cy="88200"/>
            </a:xfrm>
            <a:prstGeom prst="ellipse">
              <a:avLst/>
            </a:prstGeom>
            <a:solidFill>
              <a:srgbClr val="1A9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61"/>
          <p:cNvSpPr txBox="1"/>
          <p:nvPr/>
        </p:nvSpPr>
        <p:spPr>
          <a:xfrm>
            <a:off x="248550" y="3318975"/>
            <a:ext cx="1932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Sharding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88" name="Google Shape;488;p62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Experiment setup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parameter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resnet50, pretrained on ImageNet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10 epoch training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SGD optimizer, lr = 1e-3, momentum=0.9</a:t>
            </a:r>
            <a:endParaRPr sz="1800"/>
          </a:p>
        </p:txBody>
      </p:sp>
      <p:sp>
        <p:nvSpPr>
          <p:cNvPr id="489" name="Google Shape;489;p6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495" name="Google Shape;495;p63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Metric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Classification accuracy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Check how much unlearned model performance has deteriorated compared to base model (naive unlearn model)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Membership inference attack (MIA) using shadow model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substitute measure for unlearn success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attack success should be about the same as naive unlearn model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attack success is high when naive unlearn model attack success is low, then it is a bad unlearning.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time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If training time is slow compared to naive unlearning, then it’s an inefficient unlearning</a:t>
            </a:r>
            <a:endParaRPr sz="1400"/>
          </a:p>
        </p:txBody>
      </p:sp>
      <p:sp>
        <p:nvSpPr>
          <p:cNvPr id="496" name="Google Shape;496;p6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02" name="Google Shape;502;p64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Metric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classification loss (cross entropy loss)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Member vs non-member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 average confidence (of predicted class)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Member vs non-member</a:t>
            </a:r>
            <a:endParaRPr sz="1400"/>
          </a:p>
        </p:txBody>
      </p:sp>
      <p:sp>
        <p:nvSpPr>
          <p:cNvPr id="503" name="Google Shape;503;p6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09" name="Google Shape;509;p65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Looking for (in unlearned model)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Unlearn process should not hard accuracy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Unlearn process should be faster than naive retrain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loss on </a:t>
            </a:r>
            <a:r>
              <a:rPr b="1" lang="en" sz="1800" u="sng">
                <a:solidFill>
                  <a:srgbClr val="1155D6"/>
                </a:solidFill>
              </a:rPr>
              <a:t>retain data</a:t>
            </a:r>
            <a:r>
              <a:rPr lang="en" sz="1800"/>
              <a:t> should be similar to </a:t>
            </a:r>
            <a:r>
              <a:rPr lang="en" sz="1800" u="sng"/>
              <a:t>training data</a:t>
            </a:r>
            <a:endParaRPr sz="1800"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Same goes for prediction confidence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 loss on </a:t>
            </a:r>
            <a:r>
              <a:rPr b="1" lang="en" sz="1800" u="sng">
                <a:solidFill>
                  <a:srgbClr val="FF9900"/>
                </a:solidFill>
              </a:rPr>
              <a:t>forget data</a:t>
            </a:r>
            <a:r>
              <a:rPr lang="en" sz="1800"/>
              <a:t> should be similar to </a:t>
            </a:r>
            <a:r>
              <a:rPr lang="en" sz="1800" u="sng"/>
              <a:t>test data</a:t>
            </a:r>
            <a:endParaRPr sz="1800" u="sng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Same goes for prediction confidence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Attack success rate on </a:t>
            </a:r>
            <a:r>
              <a:rPr b="1" lang="en" sz="1800" u="sng">
                <a:solidFill>
                  <a:srgbClr val="1155D6"/>
                </a:solidFill>
              </a:rPr>
              <a:t>retain data</a:t>
            </a:r>
            <a:r>
              <a:rPr lang="en" sz="1800"/>
              <a:t> should be similar to </a:t>
            </a:r>
            <a:r>
              <a:rPr lang="en" sz="1800" u="sng"/>
              <a:t>training data</a:t>
            </a:r>
            <a:endParaRPr sz="1800"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Attack success rate on </a:t>
            </a:r>
            <a:r>
              <a:rPr b="1" lang="en" sz="1800" u="sng">
                <a:solidFill>
                  <a:srgbClr val="FF9900"/>
                </a:solidFill>
              </a:rPr>
              <a:t>forget data</a:t>
            </a:r>
            <a:r>
              <a:rPr lang="en" sz="1800"/>
              <a:t> should be similar to </a:t>
            </a:r>
            <a:r>
              <a:rPr lang="en" sz="1800" u="sng"/>
              <a:t>test data</a:t>
            </a:r>
            <a:endParaRPr sz="1800" u="sng"/>
          </a:p>
        </p:txBody>
      </p:sp>
      <p:sp>
        <p:nvSpPr>
          <p:cNvPr id="510" name="Google Shape;510;p6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What does model unlearning even mean?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Bob previously allows his data to be included in AIDS prediction model, but now he doesn’t want his data to be included anymore.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We want to not only remove Bob from training set,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ut also any influence of Bob in the model</a:t>
            </a:r>
            <a:endParaRPr sz="1800"/>
          </a:p>
          <a:p>
            <a:pPr indent="-342900" lvl="0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Remove influence =&gt; model unlearning</a:t>
            </a:r>
            <a:endParaRPr sz="1800"/>
          </a:p>
        </p:txBody>
      </p:sp>
      <p:sp>
        <p:nvSpPr>
          <p:cNvPr id="173" name="Google Shape;173;p3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9485" l="41623" r="41373" t="10801"/>
          <a:stretch/>
        </p:blipFill>
        <p:spPr>
          <a:xfrm>
            <a:off x="8191484" y="2571750"/>
            <a:ext cx="725290" cy="19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/>
          <p:nvPr/>
        </p:nvSpPr>
        <p:spPr>
          <a:xfrm>
            <a:off x="6788295" y="2680016"/>
            <a:ext cx="1179600" cy="630300"/>
          </a:xfrm>
          <a:prstGeom prst="wedgeRoundRectCallout">
            <a:avLst>
              <a:gd fmla="val 71904" name="adj1"/>
              <a:gd fmla="val 7307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my data!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16" name="Google Shape;516;p66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Baseline model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1, 3, 10 SISA model with naive retrain on each shard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(1 shard) SCRUB unlearn</a:t>
            </a:r>
            <a:endParaRPr sz="1800"/>
          </a:p>
        </p:txBody>
      </p:sp>
      <p:sp>
        <p:nvSpPr>
          <p:cNvPr id="517" name="Google Shape;517;p6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23" name="Google Shape;523;p67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Overall process</a:t>
            </a:r>
            <a:endParaRPr b="1" sz="1800"/>
          </a:p>
          <a:p>
            <a:pPr indent="-3302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Split the dataset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independent predictor model for each shard (record the training time)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shadow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Randomly split 50-50 on shadow dataset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Train each shadow model on different split (same data, just split at different location)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 shadow model, generate attack data (actual data, model’s label, actual label)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attack model</a:t>
            </a:r>
            <a:endParaRPr sz="1600"/>
          </a:p>
        </p:txBody>
      </p:sp>
      <p:sp>
        <p:nvSpPr>
          <p:cNvPr id="524" name="Google Shape;524;p6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530" name="Google Shape;530;p68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Overall process (cont.)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Train attack model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Run evaluation on original model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Accuracy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member (training) set, non-member (test) set, retain set, forget set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Cross Entropy</a:t>
            </a:r>
            <a:r>
              <a:rPr lang="en" sz="1600"/>
              <a:t> L</a:t>
            </a:r>
            <a:r>
              <a:rPr lang="en" sz="1600"/>
              <a:t>oss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Average prediction confidence (softmax output)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Membership attack success rate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Make unlearn dataset (forget set, retain set)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en" sz="1600"/>
              <a:t>Repeat 6</a:t>
            </a:r>
            <a:endParaRPr sz="1600"/>
          </a:p>
        </p:txBody>
      </p:sp>
      <p:sp>
        <p:nvSpPr>
          <p:cNvPr id="531" name="Google Shape;531;p6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9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Result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538" name="Google Shape;538;p69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39" name="Google Shape;539;p6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45" name="Google Shape;545;p70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Not very good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Attacker model doesn’t learn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</a:t>
            </a:r>
            <a:r>
              <a:rPr lang="en" sz="1800"/>
              <a:t>ttacker </a:t>
            </a:r>
            <a:r>
              <a:rPr lang="en" sz="1800"/>
              <a:t>too weak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 too strong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accuracy gap is small</a:t>
            </a:r>
            <a:endParaRPr sz="1800"/>
          </a:p>
        </p:txBody>
      </p:sp>
      <p:sp>
        <p:nvSpPr>
          <p:cNvPr id="546" name="Google Shape;546;p7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47" name="Google Shape;54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473" y="2714464"/>
            <a:ext cx="4924500" cy="185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53" name="Google Shape;553;p71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Attacker model doesn’t learn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is pre-trained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 layer was frozen, and only the last layer changes</a:t>
            </a:r>
            <a:endParaRPr sz="1800"/>
          </a:p>
        </p:txBody>
      </p:sp>
      <p:sp>
        <p:nvSpPr>
          <p:cNvPr id="554" name="Google Shape;554;p7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60" name="Google Shape;560;p72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Evaluating model loss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Model’s error rate on retain/forget set during SCRUB unlearn process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1" name="Google Shape;561;p7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62" name="Google Shape;5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75" y="1736524"/>
            <a:ext cx="3812799" cy="26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68" name="Google Shape;568;p7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569" name="Google Shape;569;p73"/>
          <p:cNvGraphicFramePr/>
          <p:nvPr/>
        </p:nvGraphicFramePr>
        <p:xfrm>
          <a:off x="369725" y="7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{6FDF83A7-1E33-4F72-B213-84C5A9A28812}</a:tableStyleId>
              </a:tblPr>
              <a:tblGrid>
                <a:gridCol w="2697850"/>
                <a:gridCol w="1329000"/>
                <a:gridCol w="1554875"/>
                <a:gridCol w="1329000"/>
                <a:gridCol w="1661225"/>
              </a:tblGrid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type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shard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shard (SCRUB)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shard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shard (SCRUB)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 acc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(train)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0.7561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0.7239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(test)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0.7356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0.6964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100-point unlearn (retrain)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0.7563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100-point unlearn (forget)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0.6965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1000-point unlearn (retrain)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0.8453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1000-point unlearn (forget)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0.6944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0.6976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75" name="Google Shape;575;p7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576" name="Google Shape;576;p74"/>
          <p:cNvGraphicFramePr/>
          <p:nvPr/>
        </p:nvGraphicFramePr>
        <p:xfrm>
          <a:off x="304800" y="8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{6FDF83A7-1E33-4F72-B213-84C5A9A28812}</a:tableStyleId>
              </a:tblPr>
              <a:tblGrid>
                <a:gridCol w="2674150"/>
                <a:gridCol w="1317325"/>
                <a:gridCol w="1541225"/>
                <a:gridCol w="1317325"/>
                <a:gridCol w="1646650"/>
              </a:tblGrid>
              <a:tr h="29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type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shard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 shard (SCRUB)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shard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shard (SCRUB)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loss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(train)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0.7546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(test)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0.7978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100-point unlearn (retrain)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0.7821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0.9197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100-point unlearn (forget)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0.826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0.4127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0.9725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1000-point unlearn (retrain)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0.7604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0.4432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0.9315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0.9233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</a:rPr>
                        <a:t>1000-point unlearn (forget)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0.8293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0.4527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0.9831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0.9724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82" name="Google Shape;582;p7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graphicFrame>
        <p:nvGraphicFramePr>
          <p:cNvPr id="583" name="Google Shape;583;p75"/>
          <p:cNvGraphicFramePr/>
          <p:nvPr/>
        </p:nvGraphicFramePr>
        <p:xfrm>
          <a:off x="677425" y="88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{6FDF83A7-1E33-4F72-B213-84C5A9A28812}</a:tableStyleId>
              </a:tblPr>
              <a:tblGrid>
                <a:gridCol w="2334875"/>
                <a:gridCol w="1150175"/>
                <a:gridCol w="1345725"/>
                <a:gridCol w="1150175"/>
                <a:gridCol w="1437725"/>
              </a:tblGrid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type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 shard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 shard (SCRUB)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 shard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 shard (SCRUB)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confidence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original (train)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original (test)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100-point unlearn (retrain)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100-point unlearn (forget)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1000-point unlearn (retrain)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1000-point unlearn (forget)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6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Training Time (seconds)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original training time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2045.0419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1513.5583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100-point unlearn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1901.6681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1412.399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615.7019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517.8624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1000-point unlearn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1607.2881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1421.4885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524.1072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467.7787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224425" y="712775"/>
            <a:ext cx="88671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unlearning (formally)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Output on unlearned model trained on D</a:t>
            </a:r>
            <a:r>
              <a:rPr baseline="-25000" lang="en" sz="2000"/>
              <a:t>all</a:t>
            </a:r>
            <a:r>
              <a:rPr lang="en" sz="2000"/>
              <a:t> the same as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Output on model trained on D</a:t>
            </a:r>
            <a:r>
              <a:rPr baseline="-25000" lang="en" sz="2000"/>
              <a:t>r</a:t>
            </a:r>
            <a:endParaRPr baseline="-25000"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3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5702200" y="2426775"/>
            <a:ext cx="3359700" cy="20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given dataset</a:t>
            </a:r>
            <a:endParaRPr baseline="-2500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baseline="-25000" lang="en" sz="1600"/>
              <a:t>all</a:t>
            </a:r>
            <a:r>
              <a:rPr lang="en" sz="1600"/>
              <a:t> 	= D</a:t>
            </a:r>
            <a:r>
              <a:rPr baseline="-25000" lang="en" sz="1600"/>
              <a:t>u</a:t>
            </a:r>
            <a:r>
              <a:rPr lang="en" sz="1600"/>
              <a:t> ⋃ D</a:t>
            </a:r>
            <a:r>
              <a:rPr baseline="-25000" lang="en" sz="1600"/>
              <a:t>f</a:t>
            </a:r>
            <a:endParaRPr baseline="-25000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baseline="-25000" lang="en" sz="1600"/>
              <a:t>all</a:t>
            </a:r>
            <a:r>
              <a:rPr lang="en" sz="1600"/>
              <a:t> 	= all data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baseline="-25000" lang="en" sz="1600"/>
              <a:t>f</a:t>
            </a:r>
            <a:r>
              <a:rPr lang="en" sz="1600"/>
              <a:t> 	= (to be) forget data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baseline="-25000" lang="en" sz="1600"/>
              <a:t>r</a:t>
            </a:r>
            <a:r>
              <a:rPr lang="en" sz="1600"/>
              <a:t> 	= retained data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	= learning algorithm</a:t>
            </a:r>
            <a:endParaRPr sz="16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00" y="2733125"/>
            <a:ext cx="3955140" cy="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89" name="Google Shape;589;p7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90" name="Google Shape;590;p7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13" y="828537"/>
            <a:ext cx="6602974" cy="367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96" name="Google Shape;596;p77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800"/>
              <a:t>Analysis and interpretation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SISA+SCRUB achieves the goal of unlearning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metrics on retain set is similar to train set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</a:t>
            </a:r>
            <a:r>
              <a:rPr lang="en" sz="1600"/>
              <a:t>etrics on forget set is similar to test set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However, the unlearn time of </a:t>
            </a:r>
            <a:r>
              <a:rPr lang="en" sz="1800"/>
              <a:t>SCRUB remains constant regardless of unlearn size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 other hand, naive retrain is faster when unlearn size is large.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/>
              <a:t>SCRUB process also optimize the model in the process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Lead to higher metric performance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visible in 3-shard scenario due to voting</a:t>
            </a:r>
            <a:endParaRPr sz="1600"/>
          </a:p>
        </p:txBody>
      </p:sp>
      <p:sp>
        <p:nvSpPr>
          <p:cNvPr id="597" name="Google Shape;597;p7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8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Conclusion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604" name="Google Shape;604;p78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5" name="Google Shape;605;p78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1" name="Google Shape;611;p79"/>
          <p:cNvSpPr txBox="1"/>
          <p:nvPr>
            <p:ph idx="2" type="body"/>
          </p:nvPr>
        </p:nvSpPr>
        <p:spPr>
          <a:xfrm>
            <a:off x="224429" y="788971"/>
            <a:ext cx="87573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/>
              <a:t>Conclusion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 unlearning using SISA+SCRUB</a:t>
            </a:r>
            <a:endParaRPr sz="20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Model agnostic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can handle different unlearn sensitivity profile on different data points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Some data might be more likely to get unlearn (sensitive), while some data might never get unlearn (public)</a:t>
            </a:r>
            <a:endParaRPr sz="1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Metric profile on retain set is similar to training set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on forget set is similar to test set</a:t>
            </a:r>
            <a:endParaRPr sz="2000"/>
          </a:p>
        </p:txBody>
      </p:sp>
      <p:sp>
        <p:nvSpPr>
          <p:cNvPr id="612" name="Google Shape;612;p79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8" name="Google Shape;618;p80"/>
          <p:cNvSpPr txBox="1"/>
          <p:nvPr>
            <p:ph idx="2" type="body"/>
          </p:nvPr>
        </p:nvSpPr>
        <p:spPr>
          <a:xfrm>
            <a:off x="224429" y="788971"/>
            <a:ext cx="87573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/>
              <a:t>Flaw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Attack model not working as intended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Could be that attack is not strong enough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Attack with only 5 shadow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Both shadow model and original model are not saturated, which could lead to larger difference between shadow model and target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difference in  training error and test error on target model is quite low (~2%), which lead to smaller gap the attacker can exploit</a:t>
            </a:r>
            <a:endParaRPr sz="1600"/>
          </a:p>
        </p:txBody>
      </p:sp>
      <p:sp>
        <p:nvSpPr>
          <p:cNvPr id="619" name="Google Shape;619;p80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20" name="Google Shape;620;p80"/>
          <p:cNvSpPr txBox="1"/>
          <p:nvPr>
            <p:ph idx="2" type="body"/>
          </p:nvPr>
        </p:nvSpPr>
        <p:spPr>
          <a:xfrm>
            <a:off x="4531850" y="712775"/>
            <a:ext cx="49245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Note: will refer to fully-trained model as saturated model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6" name="Google Shape;626;p81"/>
          <p:cNvSpPr txBox="1"/>
          <p:nvPr>
            <p:ph idx="2" type="body"/>
          </p:nvPr>
        </p:nvSpPr>
        <p:spPr>
          <a:xfrm>
            <a:off x="224429" y="788971"/>
            <a:ext cx="87573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/>
              <a:t>Flaw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" sz="2000"/>
              <a:t>SCRUB model has high metric score than original data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SCRUB process also optimize the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Not as pronounced in saturated model, but very noticeable effect on non-saturated model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Hard to make fair </a:t>
            </a:r>
            <a:r>
              <a:rPr lang="en" sz="1600"/>
              <a:t>comparison</a:t>
            </a:r>
            <a:r>
              <a:rPr lang="en" sz="1600"/>
              <a:t> on non-saturated model</a:t>
            </a:r>
            <a:endParaRPr sz="1600"/>
          </a:p>
        </p:txBody>
      </p:sp>
      <p:sp>
        <p:nvSpPr>
          <p:cNvPr id="627" name="Google Shape;627;p81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2"/>
          <p:cNvSpPr txBox="1"/>
          <p:nvPr>
            <p:ph idx="2" type="body"/>
          </p:nvPr>
        </p:nvSpPr>
        <p:spPr>
          <a:xfrm>
            <a:off x="224429" y="788971"/>
            <a:ext cx="8757300" cy="355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/>
              <a:t>Interesting question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to guarantee unlearning in model with differential privacy?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should be the result when unlearn the whole dataset?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Exact unlearn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Approximate unlearn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Bonus: https://awesome-machine-unlearning.github.io/</a:t>
            </a:r>
            <a:endParaRPr sz="1600"/>
          </a:p>
        </p:txBody>
      </p:sp>
      <p:sp>
        <p:nvSpPr>
          <p:cNvPr id="634" name="Google Shape;634;p8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40" name="Google Shape;640;p83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Bourtoule, L., Chandrasekaran, V., Choquette-Choo, C. A., Jia, H., Travers, A., Zhang, B., ... &amp; Papernot, N. (2021, May). Machine unlearning.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2021 IEEE Symposium on Security and Privacy (SP)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(pp. 141-159).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Nguyen, T. T., Huynh, T. T., Nguyen, P. L., Liew, A. W. C., Yin, H., &amp; Nguyen, Q. V. H. (2022). A survey of machine unlearning.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arXiv preprint arXiv:2209.02299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Kurmanji, M., Triantafillou, P., Hayes, J., &amp; Triantafillou, E. (2024). Towards unbounded machine unlearning.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36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0"/>
              <a:buChar char="•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Shokri, R., Stronati, M., Song, C., &amp; Shmatikov, V. (2017, May). Membership inference attacks against machine learning models.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2017 IEEE symposium on security and privacy (SP)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(pp. 3-18). IEEE.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41" name="Google Shape;641;p8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4"/>
          <p:cNvSpPr txBox="1"/>
          <p:nvPr>
            <p:ph idx="2" type="body"/>
          </p:nvPr>
        </p:nvSpPr>
        <p:spPr>
          <a:xfrm>
            <a:off x="2" y="1753925"/>
            <a:ext cx="91440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B091C"/>
                </a:solidFill>
              </a:rPr>
              <a:t>Appendix</a:t>
            </a:r>
            <a:endParaRPr sz="7200">
              <a:solidFill>
                <a:srgbClr val="DB091C"/>
              </a:solidFill>
            </a:endParaRPr>
          </a:p>
        </p:txBody>
      </p:sp>
      <p:sp>
        <p:nvSpPr>
          <p:cNvPr id="648" name="Google Shape;648;p84"/>
          <p:cNvSpPr txBox="1"/>
          <p:nvPr/>
        </p:nvSpPr>
        <p:spPr>
          <a:xfrm>
            <a:off x="2566950" y="4739825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Explaining and Harnessing Adversarial Examples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49" name="Google Shape;649;p8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655" name="Google Shape;655;p85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SISA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pseudocode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56" name="Google Shape;656;p8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57" name="Google Shape;65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98" y="1269175"/>
            <a:ext cx="4665600" cy="3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0" name="Google Shape;190;p32"/>
          <p:cNvSpPr txBox="1"/>
          <p:nvPr>
            <p:ph idx="2" type="body"/>
          </p:nvPr>
        </p:nvSpPr>
        <p:spPr>
          <a:xfrm>
            <a:off x="224428" y="788971"/>
            <a:ext cx="85266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Challenge in unlearning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Hard to understand impact of a data point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Especially worse in NN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Stochastic training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Training is non-deterministic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Incremental training</a:t>
            </a:r>
            <a:endParaRPr sz="18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An update on a training point affect later update following that training point</a:t>
            </a:r>
            <a:endParaRPr sz="1700"/>
          </a:p>
        </p:txBody>
      </p:sp>
      <p:sp>
        <p:nvSpPr>
          <p:cNvPr id="191" name="Google Shape;191;p32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663" name="Google Shape;663;p86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SCRUB pseudocode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64" name="Google Shape;664;p86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65" name="Google Shape;6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155523"/>
            <a:ext cx="4240726" cy="32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671" name="Google Shape;671;p87"/>
          <p:cNvSpPr txBox="1"/>
          <p:nvPr>
            <p:ph idx="2" type="body"/>
          </p:nvPr>
        </p:nvSpPr>
        <p:spPr>
          <a:xfrm>
            <a:off x="224429" y="788971"/>
            <a:ext cx="8761500" cy="36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SCRUB pseudocode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72" name="Google Shape;672;p87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673" name="Google Shape;6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27" y="1249475"/>
            <a:ext cx="4151000" cy="30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11" y="1249475"/>
            <a:ext cx="3810914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224428" y="788971"/>
            <a:ext cx="8679300" cy="35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unlearning method (naive)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Just remove the unlearn data D</a:t>
            </a:r>
            <a:r>
              <a:rPr baseline="-25000" lang="en" sz="2000"/>
              <a:t>f</a:t>
            </a:r>
            <a:r>
              <a:rPr lang="en" sz="2000"/>
              <a:t> and retrain the whole model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Golden standard (this is exactly what we want)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Disadvantage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Slow to retrain the model from scratch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Might not have initial data, D</a:t>
            </a:r>
            <a:r>
              <a:rPr baseline="-25000" lang="en" sz="2000"/>
              <a:t>r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−"/>
            </a:pPr>
            <a:r>
              <a:rPr lang="en" sz="2000"/>
              <a:t>Common in federated learning </a:t>
            </a:r>
            <a:endParaRPr sz="2000"/>
          </a:p>
        </p:txBody>
      </p:sp>
      <p:sp>
        <p:nvSpPr>
          <p:cNvPr id="198" name="Google Shape;198;p33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04" name="Google Shape;204;p34"/>
          <p:cNvSpPr txBox="1"/>
          <p:nvPr>
            <p:ph idx="2" type="body"/>
          </p:nvPr>
        </p:nvSpPr>
        <p:spPr>
          <a:xfrm>
            <a:off x="224425" y="712775"/>
            <a:ext cx="88671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unlearning approaches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reorganization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self-poison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pruning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divide dataset into multiple pieces, then aggregate them later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replacement</a:t>
            </a:r>
            <a:endParaRPr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transform training data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5" name="Google Shape;205;p34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224425" y="712775"/>
            <a:ext cx="8867100" cy="36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 unlearning approaches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2" name="Google Shape;212;p35"/>
          <p:cNvSpPr txBox="1"/>
          <p:nvPr/>
        </p:nvSpPr>
        <p:spPr>
          <a:xfrm>
            <a:off x="2109750" y="4738500"/>
            <a:ext cx="4924500" cy="328800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SCRUB the Shard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77" y="1273150"/>
            <a:ext cx="3952074" cy="32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