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94" r:id="rId15"/>
    <p:sldId id="295" r:id="rId16"/>
    <p:sldId id="257" r:id="rId17"/>
    <p:sldId id="258" r:id="rId18"/>
    <p:sldId id="259"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8" r:id="rId33"/>
    <p:sldId id="279" r:id="rId34"/>
    <p:sldId id="280" r:id="rId35"/>
    <p:sldId id="281"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p:scale>
          <a:sx n="77" d="100"/>
          <a:sy n="77" d="100"/>
        </p:scale>
        <p:origin x="91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5id.com/blog/facial-recognition-technology-explained-applications-and-benefit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q5id.com/blog/biometric-authentication-types-benefits-and-best-practices" TargetMode="External"/><Relationship Id="rId2" Type="http://schemas.openxmlformats.org/officeDocument/2006/relationships/hyperlink" Target="https://q5id.com/blog/multi-factor-authentication-the-ultimate-guid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3273" y="-228600"/>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8123417" y="1475234"/>
            <a:ext cx="3108960" cy="1090673"/>
          </a:xfrm>
        </p:spPr>
        <p:txBody>
          <a:bodyPr anchor="b">
            <a:normAutofit fontScale="90000"/>
          </a:bodyPr>
          <a:lstStyle/>
          <a:p>
            <a:r>
              <a:rPr lang="en-US" sz="4400" dirty="0">
                <a:solidFill>
                  <a:schemeClr val="tx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8127750" y="3247054"/>
            <a:ext cx="3205640" cy="2135708"/>
          </a:xfrm>
        </p:spPr>
        <p:txBody>
          <a:bodyPr anchor="t">
            <a:normAutofit fontScale="92500" lnSpcReduction="10000"/>
          </a:bodyPr>
          <a:lstStyle/>
          <a:p>
            <a:r>
              <a:rPr lang="en-US" sz="2000" dirty="0"/>
              <a:t>Group 3 </a:t>
            </a:r>
          </a:p>
          <a:p>
            <a:r>
              <a:rPr lang="en-US" sz="2000" dirty="0" err="1"/>
              <a:t>Karmdeep</a:t>
            </a:r>
            <a:r>
              <a:rPr lang="en-US" sz="2000" dirty="0"/>
              <a:t> Kaur</a:t>
            </a:r>
          </a:p>
          <a:p>
            <a:r>
              <a:rPr lang="en-US" sz="2000" dirty="0" err="1"/>
              <a:t>Dwity</a:t>
            </a:r>
            <a:r>
              <a:rPr lang="en-US" sz="2000" dirty="0"/>
              <a:t> Gohil</a:t>
            </a:r>
          </a:p>
          <a:p>
            <a:r>
              <a:rPr lang="en-US" sz="2000" dirty="0"/>
              <a:t>Ripunjoy Madhab buddha</a:t>
            </a:r>
          </a:p>
        </p:txBody>
      </p:sp>
      <p:cxnSp>
        <p:nvCxnSpPr>
          <p:cNvPr id="50"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788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1763020" y="179789"/>
            <a:ext cx="8374092" cy="3200876"/>
          </a:xfrm>
          <a:prstGeom prst="rect">
            <a:avLst/>
          </a:prstGeom>
          <a:noFill/>
        </p:spPr>
        <p:txBody>
          <a:bodyPr wrap="square">
            <a:spAutoFit/>
          </a:bodyPr>
          <a:lstStyle/>
          <a:p>
            <a:r>
              <a:rPr lang="en-CA" sz="4000" b="1" dirty="0">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The password is the single-factor authentication technique that is used the most. When two or more factors are presented, it is considered multifactor authentication. When two or more of the same kind of factors are presented, this is known as multilayer authentication.</a:t>
            </a:r>
          </a:p>
          <a:p>
            <a:endParaRPr lang="en-CA" dirty="0"/>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7FCCC-D88F-35FC-CE70-CE4E5F2F7EC6}"/>
              </a:ext>
            </a:extLst>
          </p:cNvPr>
          <p:cNvSpPr txBox="1"/>
          <p:nvPr/>
        </p:nvSpPr>
        <p:spPr>
          <a:xfrm>
            <a:off x="128016" y="930633"/>
            <a:ext cx="11786616" cy="5411738"/>
          </a:xfrm>
          <a:prstGeom prst="rect">
            <a:avLst/>
          </a:prstGeom>
          <a:noFill/>
        </p:spPr>
        <p:txBody>
          <a:bodyPr wrap="square">
            <a:spAutoFit/>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There is a concept called network access control (NAC) in which networking devices such as switches, firewalls, wireless access points, and others can enforce policy based on the security posture of a subject, in this case, a device trying to join the network.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NAC can provide the following: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Identity and trust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Visibility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Correlation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Instrumentation and management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Isolation and segmentation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Policy Enforcement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Open and secure are the two primary stances. Open, often known as default allow, denotes that access that isn't expressly prohibited is allowed. Secure, also known as default deny, denotes that any access that is not explicitly permitted is prohibited. In actual usage, default deny indicates that access is blocked until a rule, access control list (ACL), or setting is changed to permit access.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CA"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5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AE4C1-8530-6109-109D-E7AAC4286F22}"/>
              </a:ext>
            </a:extLst>
          </p:cNvPr>
          <p:cNvSpPr txBox="1"/>
          <p:nvPr/>
        </p:nvSpPr>
        <p:spPr>
          <a:xfrm>
            <a:off x="-82296" y="4511551"/>
            <a:ext cx="12192000" cy="1725729"/>
          </a:xfrm>
          <a:prstGeom prst="rect">
            <a:avLst/>
          </a:prstGeom>
          <a:noFill/>
        </p:spPr>
        <p:txBody>
          <a:bodyPr wrap="square">
            <a:spAutoFit/>
          </a:bodyPr>
          <a:lstStyle/>
          <a:p>
            <a:pPr marL="457200">
              <a:lnSpc>
                <a:spcPct val="107000"/>
              </a:lnSpc>
            </a:pPr>
            <a:r>
              <a:rPr lang="en-CA" sz="2400" b="1" dirty="0">
                <a:effectLst/>
                <a:latin typeface="Calibri" panose="020F0502020204030204" pitchFamily="34" charset="0"/>
                <a:ea typeface="Calibri" panose="020F0502020204030204" pitchFamily="34" charset="0"/>
                <a:cs typeface="Times New Roman" panose="02020603050405020304" pitchFamily="18" charset="0"/>
              </a:rPr>
              <a:t>Principle of Least Privilege and Separation of Duties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The principle of least privilege states that all users—whether they are individual contributors, managers, directors, or executives—should be granted only the level of privilege they need to do their jobs, and no more.</a:t>
            </a:r>
          </a:p>
          <a:p>
            <a:pPr marL="457200">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The software can benefit from the same idea of least privilege. For instance, applications or processes running on a system should only have access to the resources necessary to complete their tasks. They shouldn't have root access</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FDDCEBB-5D49-9C67-ECB3-6055BE987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0"/>
            <a:ext cx="12274296" cy="4511551"/>
          </a:xfrm>
          <a:prstGeom prst="rect">
            <a:avLst/>
          </a:prstGeom>
        </p:spPr>
      </p:pic>
    </p:spTree>
    <p:extLst>
      <p:ext uri="{BB962C8B-B14F-4D97-AF65-F5344CB8AC3E}">
        <p14:creationId xmlns:p14="http://schemas.microsoft.com/office/powerpoint/2010/main" val="366339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Infrastructure Access Control</a:t>
            </a:r>
          </a:p>
        </p:txBody>
      </p:sp>
      <p:sp>
        <p:nvSpPr>
          <p:cNvPr id="3" name="Content Placeholder 2">
            <a:extLst>
              <a:ext uri="{FF2B5EF4-FFF2-40B4-BE49-F238E27FC236}">
                <a16:creationId xmlns:a16="http://schemas.microsoft.com/office/drawing/2014/main" id="{A5FD1327-7266-4C15-9B6E-8165C3C43D72}"/>
              </a:ext>
            </a:extLst>
          </p:cNvPr>
          <p:cNvSpPr>
            <a:spLocks noGrp="1"/>
          </p:cNvSpPr>
          <p:nvPr>
            <p:ph idx="1"/>
          </p:nvPr>
        </p:nvSpPr>
        <p:spPr>
          <a:xfrm>
            <a:off x="1096963" y="2675694"/>
            <a:ext cx="10058400" cy="3193294"/>
          </a:xfrm>
        </p:spPr>
        <p:txBody>
          <a:bodyPr>
            <a:normAutofit/>
          </a:bodyPr>
          <a:lstStyle/>
          <a:p>
            <a:r>
              <a:rPr lang="en-US" dirty="0"/>
              <a:t>Infra-structure.</a:t>
            </a:r>
          </a:p>
          <a:p>
            <a:r>
              <a:rPr lang="en-US" dirty="0"/>
              <a:t>Giving access to those structure brings Infrastructure Access Control.</a:t>
            </a:r>
          </a:p>
          <a:p>
            <a:r>
              <a:rPr lang="en-US" dirty="0"/>
              <a:t>What types of controls are included?</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7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r>
              <a:rPr lang="en-US" dirty="0"/>
              <a:t>Network classification.</a:t>
            </a:r>
          </a:p>
          <a:p>
            <a:r>
              <a:rPr lang="en-US" dirty="0"/>
              <a:t>The ability to implement different services, authentication requirements, and security measures is made possible through segmentation.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298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t>Segmented Network Types</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p>
          <a:p>
            <a:pPr>
              <a:buFont typeface="Arial" panose="020B0604020202020204" pitchFamily="34" charset="0"/>
              <a:buChar char="•"/>
            </a:pPr>
            <a:r>
              <a:rPr lang="en-US" dirty="0"/>
              <a:t> Enclave network</a:t>
            </a:r>
          </a:p>
          <a:p>
            <a:pPr>
              <a:buFont typeface="Arial" panose="020B0604020202020204" pitchFamily="34" charset="0"/>
              <a:buChar char="•"/>
            </a:pPr>
            <a:r>
              <a:rPr lang="en-US" dirty="0"/>
              <a:t>Trusted Network (Wired/Wireless)</a:t>
            </a:r>
          </a:p>
          <a:p>
            <a:pPr>
              <a:buFont typeface="Arial" panose="020B0604020202020204" pitchFamily="34" charset="0"/>
              <a:buChar char="•"/>
            </a:pPr>
            <a:r>
              <a:rPr lang="en-US" dirty="0"/>
              <a:t>Semi Trusted Network</a:t>
            </a:r>
          </a:p>
          <a:p>
            <a:pPr>
              <a:buFont typeface="Arial" panose="020B0604020202020204" pitchFamily="34" charset="0"/>
              <a:buChar char="•"/>
            </a:pPr>
            <a:r>
              <a:rPr lang="en-US" dirty="0"/>
              <a:t>Guest Network</a:t>
            </a:r>
          </a:p>
          <a:p>
            <a:pPr>
              <a:buFont typeface="Arial" panose="020B0604020202020204" pitchFamily="34" charset="0"/>
              <a:buChar char="•"/>
            </a:pPr>
            <a:r>
              <a:rPr lang="en-US" dirty="0"/>
              <a:t>Untrusted Network</a:t>
            </a:r>
          </a:p>
        </p:txBody>
      </p:sp>
    </p:spTree>
    <p:extLst>
      <p:ext uri="{BB962C8B-B14F-4D97-AF65-F5344CB8AC3E}">
        <p14:creationId xmlns:p14="http://schemas.microsoft.com/office/powerpoint/2010/main" val="325716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D3EB5-5520-151E-EE2D-43CA9BF0EDD7}"/>
              </a:ext>
            </a:extLst>
          </p:cNvPr>
          <p:cNvSpPr txBox="1"/>
          <p:nvPr/>
        </p:nvSpPr>
        <p:spPr>
          <a:xfrm>
            <a:off x="0" y="288162"/>
            <a:ext cx="3612312" cy="3902800"/>
          </a:xfrm>
          <a:prstGeom prst="rect">
            <a:avLst/>
          </a:prstGeom>
          <a:noFill/>
        </p:spPr>
        <p:txBody>
          <a:bodyPr wrap="square">
            <a:spAutoFit/>
          </a:bodyPr>
          <a:lstStyle/>
          <a:p>
            <a:pPr>
              <a:lnSpc>
                <a:spcPct val="107000"/>
              </a:lnSpc>
              <a:spcAft>
                <a:spcPts val="800"/>
              </a:spcAft>
            </a:pPr>
            <a:r>
              <a:rPr lang="en-CA" sz="2800" b="1" dirty="0">
                <a:effectLst/>
                <a:latin typeface="Calibri" panose="020F0502020204030204" pitchFamily="34" charset="0"/>
                <a:ea typeface="Calibri" panose="020F0502020204030204" pitchFamily="34" charset="0"/>
                <a:cs typeface="Times New Roman" panose="02020603050405020304" pitchFamily="18" charset="0"/>
              </a:rPr>
              <a:t>what is access control?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Access control systems deliver basic security features that regulate user permissions. They make use of technologies such as passwords, biometrics, and security certificates, among others. This is considered one of the most important processes in your organization that help minimize the risks of</a:t>
            </a:r>
            <a:r>
              <a:rPr lang="en-CA" dirty="0">
                <a:latin typeface="Calibri" panose="020F0502020204030204" pitchFamily="34" charset="0"/>
                <a:ea typeface="Calibri" panose="020F0502020204030204" pitchFamily="34" charset="0"/>
                <a:cs typeface="Times New Roman" panose="02020603050405020304" pitchFamily="18" charset="0"/>
              </a:rPr>
              <a:t> identity</a:t>
            </a:r>
            <a:r>
              <a:rPr lang="en-CA" dirty="0">
                <a:solidFill>
                  <a:srgbClr val="D26012"/>
                </a:solidFill>
                <a:latin typeface="Calibri" panose="020F0502020204030204" pitchFamily="34" charset="0"/>
                <a:ea typeface="Calibri" panose="020F0502020204030204" pitchFamily="34" charset="0"/>
                <a:cs typeface="Times New Roman" panose="02020603050405020304" pitchFamily="18" charset="0"/>
              </a:rPr>
              <a:t> </a:t>
            </a:r>
            <a:r>
              <a:rPr lang="en-CA" dirty="0">
                <a:latin typeface="Calibri" panose="020F0502020204030204" pitchFamily="34" charset="0"/>
                <a:ea typeface="Calibri" panose="020F0502020204030204" pitchFamily="34" charset="0"/>
                <a:cs typeface="Times New Roman" panose="02020603050405020304" pitchFamily="18" charset="0"/>
              </a:rPr>
              <a:t>theft and fraud</a:t>
            </a:r>
            <a:r>
              <a:rPr lang="en-CA" sz="1800" dirty="0">
                <a:effectLst/>
                <a:latin typeface="Calibri" panose="020F0502020204030204" pitchFamily="34" charset="0"/>
                <a:ea typeface="Calibri" panose="020F0502020204030204" pitchFamily="34" charset="0"/>
                <a:cs typeface="Times New Roman" panose="02020603050405020304" pitchFamily="18" charset="0"/>
              </a:rPr>
              <a:t>, credential theft, and ransomware attacks.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230" y="-94891"/>
            <a:ext cx="7740770" cy="7673465"/>
          </a:xfrm>
          <a:prstGeom prst="rect">
            <a:avLst/>
          </a:prstGeom>
        </p:spPr>
      </p:pic>
    </p:spTree>
    <p:extLst>
      <p:ext uri="{BB962C8B-B14F-4D97-AF65-F5344CB8AC3E}">
        <p14:creationId xmlns:p14="http://schemas.microsoft.com/office/powerpoint/2010/main" val="109722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t>Layer security</a:t>
            </a:r>
          </a:p>
          <a:p>
            <a:r>
              <a:rPr lang="en-US" dirty="0"/>
              <a:t>Layered border security</a:t>
            </a:r>
          </a:p>
          <a:p>
            <a:r>
              <a:rPr lang="en-US" dirty="0"/>
              <a:t>It includes controls like firewalls</a:t>
            </a:r>
          </a:p>
        </p:txBody>
      </p:sp>
    </p:spTree>
    <p:extLst>
      <p:ext uri="{BB962C8B-B14F-4D97-AF65-F5344CB8AC3E}">
        <p14:creationId xmlns:p14="http://schemas.microsoft.com/office/powerpoint/2010/main" val="293780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t>It controls the flow of traffic in the network which is mandatory. Without firewalls, the network is completely exposed and can be compromised.</a:t>
            </a:r>
          </a:p>
          <a:p>
            <a:r>
              <a:rPr lang="en-US" dirty="0"/>
              <a:t>Firewalls are handled and configured with procedures and rule sets to control incoming and outgoing traffic.</a:t>
            </a:r>
          </a:p>
        </p:txBody>
      </p:sp>
    </p:spTree>
    <p:extLst>
      <p:ext uri="{BB962C8B-B14F-4D97-AF65-F5344CB8AC3E}">
        <p14:creationId xmlns:p14="http://schemas.microsoft.com/office/powerpoint/2010/main" val="162706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a:t>NAT</a:t>
            </a:r>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r>
              <a:rPr lang="en-US" dirty="0"/>
              <a:t>When malicious activities masquerade legitimate traffic these are used</a:t>
            </a:r>
          </a:p>
          <a:p>
            <a:r>
              <a:rPr lang="en-US" dirty="0"/>
              <a:t>IDS is a passive to analyze traffic to detect unauthorized access, and stressful protocol analysis and if it detects anything IDS generates an email, message or text alert.</a:t>
            </a:r>
          </a:p>
          <a:p>
            <a:endParaRPr lang="en-US" dirty="0"/>
          </a:p>
          <a:p>
            <a:pPr marL="0" indent="0">
              <a:buNone/>
            </a:pPr>
            <a:r>
              <a:rPr lang="en-US" dirty="0"/>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buFont typeface="+mj-lt"/>
              <a:buAutoNum type="arabicPeriod"/>
            </a:pPr>
            <a:r>
              <a:rPr lang="en-US" dirty="0"/>
              <a:t>Network-based: Monitors network traffic for a specific segment, and device and analyze activities.</a:t>
            </a:r>
          </a:p>
          <a:p>
            <a:pPr marL="457200" indent="-457200">
              <a:buFont typeface="+mj-lt"/>
              <a:buAutoNum type="arabicPeriod"/>
            </a:pPr>
            <a:r>
              <a:rPr lang="en-US" dirty="0"/>
              <a:t>Wireless IDS/IPS: Monitors wireless network traffic and analyzes activities and protocols.</a:t>
            </a:r>
          </a:p>
          <a:p>
            <a:pPr marL="457200" indent="-457200">
              <a:buFont typeface="+mj-lt"/>
              <a:buAutoNum type="arabicPeriod"/>
            </a:pPr>
            <a:r>
              <a:rPr lang="en-US" dirty="0"/>
              <a:t>Network </a:t>
            </a:r>
            <a:r>
              <a:rPr lang="en-US" dirty="0" err="1"/>
              <a:t>behavioural</a:t>
            </a:r>
            <a:r>
              <a:rPr lang="en-US" dirty="0"/>
              <a:t> analysis: It examines the traffic to identify threats, information flow, DDOS, malware and policy violations.</a:t>
            </a:r>
          </a:p>
          <a:p>
            <a:pPr marL="457200" indent="-457200">
              <a:buFont typeface="+mj-lt"/>
              <a:buAutoNum type="arabicPeriod"/>
            </a:pPr>
            <a:r>
              <a:rPr lang="en-US" dirty="0"/>
              <a:t>Host-based IDS/IPS: It monitors every single host and its events.</a:t>
            </a:r>
          </a:p>
          <a:p>
            <a:pPr marL="457200" indent="-457200">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buFont typeface="+mj-lt"/>
              <a:buAutoNum type="arabicPeriod"/>
            </a:pPr>
            <a:r>
              <a:rPr lang="en-US" dirty="0"/>
              <a:t>True positive:  It correctly identifies an issue.</a:t>
            </a:r>
          </a:p>
          <a:p>
            <a:pPr marL="457200" indent="-457200">
              <a:buFont typeface="+mj-lt"/>
              <a:buAutoNum type="arabicPeriod"/>
            </a:pPr>
            <a:r>
              <a:rPr lang="en-US" dirty="0"/>
              <a:t>True Negative: It correctly identifies normal traffic.</a:t>
            </a:r>
          </a:p>
          <a:p>
            <a:pPr marL="457200" indent="-457200">
              <a:buFont typeface="+mj-lt"/>
              <a:buAutoNum type="arabicPeriod"/>
            </a:pPr>
            <a:r>
              <a:rPr lang="en-US" dirty="0"/>
              <a:t>False Positive: Incorrectly identifies normal activity as an issue</a:t>
            </a:r>
          </a:p>
          <a:p>
            <a:pPr marL="457200" indent="-457200">
              <a:buFont typeface="+mj-lt"/>
              <a:buAutoNum type="arabicPeriod"/>
            </a:pPr>
            <a:r>
              <a:rPr lang="en-US" dirty="0"/>
              <a:t>False Negative: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t>Network-Based IDS/IPS uses these detection methodologies</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fontScale="92500" lnSpcReduction="20000"/>
          </a:bodyPr>
          <a:lstStyle/>
          <a:p>
            <a:pPr marL="0" indent="0">
              <a:buNone/>
            </a:pPr>
            <a:r>
              <a:rPr lang="en-US" dirty="0"/>
              <a:t>To prevent insider requests that could lead to the propagation of malware, data exfiltration, participation in peer-to-peer (P2P) networks, and viewing of inappropriate or unlawful content, controls must be in place. The insider request could be a reaction to a malicious command or directive, or it could originate from authenticated authorized users. As was previously said, outbound traffic can and should be constrained by source and destination addresses, ports, and protocols using border device egress filters. Self-generated, open-source source, or subscription-based IP whitelists and/or blacklists can be used in addition to the filters.</a:t>
            </a:r>
          </a:p>
          <a:p>
            <a:pPr marL="0" indent="0">
              <a:buNone/>
            </a:pPr>
            <a:r>
              <a:rPr lang="en-US" dirty="0"/>
              <a:t>Whitelist: Specific sites have access</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r>
              <a:rPr lang="en-US" dirty="0"/>
              <a:t>Everything has to be monitored- Logs and alerts must be monitored and analyzed (successful and unsuccessful both)</a:t>
            </a:r>
          </a:p>
          <a:p>
            <a:r>
              <a:rPr lang="en-US" dirty="0"/>
              <a:t>Policies need to be updated as per requirements </a:t>
            </a:r>
          </a:p>
          <a:p>
            <a:r>
              <a:rPr lang="en-US" dirty="0"/>
              <a:t>Detail examination of all changes since the last review</a:t>
            </a:r>
          </a:p>
          <a:p>
            <a:r>
              <a:rPr lang="en-US" dirty="0"/>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r>
              <a:rPr lang="en-US" dirty="0"/>
              <a:t>Blue teams: Defenders of the corporate network which includes SOC, CSIRTS, Infosec teams</a:t>
            </a:r>
          </a:p>
          <a:p>
            <a:r>
              <a:rPr lang="en-US" dirty="0"/>
              <a:t>Red Teams: Ethical hackers, Pen testers who identify vulnerabilities, attack detection and response capability of the device.</a:t>
            </a:r>
          </a:p>
          <a:p>
            <a:r>
              <a:rPr lang="en-US" dirty="0"/>
              <a:t>Purple Team: 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0D9D4-0A6B-4E44-FF32-2335351E6632}"/>
              </a:ext>
            </a:extLst>
          </p:cNvPr>
          <p:cNvSpPr txBox="1"/>
          <p:nvPr/>
        </p:nvSpPr>
        <p:spPr>
          <a:xfrm>
            <a:off x="295455" y="484012"/>
            <a:ext cx="6094562" cy="3323987"/>
          </a:xfrm>
          <a:prstGeom prst="rect">
            <a:avLst/>
          </a:prstGeom>
          <a:noFill/>
        </p:spPr>
        <p:txBody>
          <a:bodyPr wrap="square">
            <a:spAutoFit/>
          </a:bodyPr>
          <a:lstStyle/>
          <a:p>
            <a:r>
              <a:rPr lang="en-CA" sz="2400" b="1" dirty="0">
                <a:effectLst/>
                <a:latin typeface="Times New Roman" panose="02020603050405020304" pitchFamily="18" charset="0"/>
                <a:ea typeface="Times New Roman" panose="02020603050405020304" pitchFamily="18" charset="0"/>
              </a:rPr>
              <a:t>Access control based on The Three (3) A’s (and One I) of Access Control</a:t>
            </a:r>
            <a:endParaRPr lang="en-CA" sz="16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Access control systems are a fundamental part of any organization’s </a:t>
            </a:r>
            <a:r>
              <a:rPr lang="en-CA" dirty="0">
                <a:latin typeface="Times New Roman" panose="02020603050405020304" pitchFamily="18" charset="0"/>
                <a:ea typeface="Times New Roman" panose="02020603050405020304" pitchFamily="18" charset="0"/>
              </a:rPr>
              <a:t>identity-proofing.</a:t>
            </a:r>
            <a:r>
              <a:rPr lang="en-CA" sz="1800" b="0" dirty="0">
                <a:effectLst/>
                <a:latin typeface="Times New Roman" panose="02020603050405020304" pitchFamily="18" charset="0"/>
                <a:ea typeface="Times New Roman" panose="02020603050405020304" pitchFamily="18" charset="0"/>
              </a:rPr>
              <a:t> Depending on the software or</a:t>
            </a:r>
            <a:r>
              <a:rPr lang="en-CA" sz="2000" b="0"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tool, the process is triggered when a person attempts to identify themselves in the system.</a:t>
            </a:r>
          </a:p>
          <a:p>
            <a:endParaRPr lang="en-CA" sz="16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To better understand access control, we can take a deeper look into the four basic elements—identification, authentication, authorization, and accountability—and how they make the framework of this fundamental security feature.</a:t>
            </a:r>
            <a:endParaRPr lang="en-CA"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241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r>
              <a:rPr lang="en-US" dirty="0"/>
              <a:t>It is getting common increasingly that it has become normal now</a:t>
            </a:r>
          </a:p>
          <a:p>
            <a:r>
              <a:rPr lang="en-US" dirty="0"/>
              <a:t>It has controls like authentication that must be chosen carefully based on network-segmented information and classification that is accessible.</a:t>
            </a:r>
          </a:p>
          <a:p>
            <a:pPr marL="0" indent="0">
              <a:buNone/>
            </a:pPr>
            <a:r>
              <a:rPr lang="en-US" dirty="0"/>
              <a:t>It follows CIA triads</a:t>
            </a:r>
          </a:p>
          <a:p>
            <a:r>
              <a:rPr lang="en-US" dirty="0"/>
              <a:t>Restricted information can’t be accessible to unauthorized parties, detecting good and bad modifications and ensuring the user can access required resources</a:t>
            </a:r>
          </a:p>
          <a:p>
            <a:r>
              <a:rPr lang="en-US" dirty="0"/>
              <a:t>It must include physical control of client devices.</a:t>
            </a:r>
          </a:p>
          <a:p>
            <a:endParaRPr lang="en-US" dirty="0"/>
          </a:p>
        </p:txBody>
      </p:sp>
    </p:spTree>
    <p:extLst>
      <p:ext uri="{BB962C8B-B14F-4D97-AF65-F5344CB8AC3E}">
        <p14:creationId xmlns:p14="http://schemas.microsoft.com/office/powerpoint/2010/main" val="3778690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r>
              <a:rPr lang="en-US" dirty="0"/>
              <a:t>VPN: Secure tunnel for transmitting data through the internet.</a:t>
            </a:r>
          </a:p>
          <a:p>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r>
              <a:rPr lang="en-US" dirty="0"/>
              <a:t>Implement mutual authentication so they can verify legitimacy before providing authentication credentials.</a:t>
            </a:r>
          </a:p>
          <a:p>
            <a:r>
              <a:rPr lang="en-US" dirty="0"/>
              <a:t>MFA is required for access</a:t>
            </a:r>
          </a:p>
          <a:p>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p:txBody>
          <a:bodyPr/>
          <a:lstStyle/>
          <a:p>
            <a:r>
              <a:rPr lang="en-US" dirty="0"/>
              <a:t>Network access control</a:t>
            </a:r>
          </a:p>
        </p:txBody>
      </p: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p:txBody>
          <a:bodyPr/>
          <a:lstStyle/>
          <a:p>
            <a:r>
              <a:rPr lang="en-US" dirty="0"/>
              <a:t>Used to check remote access device based on its criteria, if it doesn’t meet a specific criteria access is denied.</a:t>
            </a:r>
          </a:p>
        </p:txBody>
      </p:sp>
    </p:spTree>
    <p:extLst>
      <p:ext uri="{BB962C8B-B14F-4D97-AF65-F5344CB8AC3E}">
        <p14:creationId xmlns:p14="http://schemas.microsoft.com/office/powerpoint/2010/main" val="935807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p:txBody>
          <a:bodyPr/>
          <a:lstStyle/>
          <a:p>
            <a:r>
              <a:rPr lang="en-US" dirty="0"/>
              <a:t>Teleworking access control</a:t>
            </a:r>
          </a:p>
        </p:txBody>
      </p: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p:txBody>
          <a:bodyPr/>
          <a:lstStyle/>
          <a:p>
            <a:r>
              <a:rPr lang="en-US" dirty="0"/>
              <a:t>Work flexibility arrangement under which employee performs his duties and responsibilities such as positions and other authorized activities from work site to location to work.</a:t>
            </a:r>
          </a:p>
          <a:p>
            <a:endParaRPr lang="en-US" dirty="0"/>
          </a:p>
        </p:txBody>
      </p:sp>
    </p:spTree>
    <p:extLst>
      <p:ext uri="{BB962C8B-B14F-4D97-AF65-F5344CB8AC3E}">
        <p14:creationId xmlns:p14="http://schemas.microsoft.com/office/powerpoint/2010/main" val="2106614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6AD5E21-B889-6346-9EEE-147EC3A16C29}"/>
              </a:ext>
            </a:extLst>
          </p:cNvPr>
          <p:cNvSpPr>
            <a:spLocks noGrp="1"/>
          </p:cNvSpPr>
          <p:nvPr>
            <p:ph idx="1"/>
          </p:nvPr>
        </p:nvSpPr>
        <p:spPr/>
        <p:txBody>
          <a:bodyPr/>
          <a:lstStyle/>
          <a:p>
            <a:r>
              <a:rPr lang="en-US" dirty="0"/>
              <a:t>Increased motivation and productivity</a:t>
            </a:r>
          </a:p>
          <a:p>
            <a:r>
              <a:rPr lang="en-US" dirty="0"/>
              <a:t>Reduction in vehicle pollution </a:t>
            </a:r>
          </a:p>
          <a:p>
            <a:r>
              <a:rPr lang="en-US" dirty="0"/>
              <a:t>Improved work-life balance</a:t>
            </a:r>
          </a:p>
          <a:p>
            <a:r>
              <a:rPr lang="en-US" dirty="0"/>
              <a:t>Reduced dependency on imported oils</a:t>
            </a:r>
          </a:p>
          <a:p>
            <a:r>
              <a:rPr lang="en-US" dirty="0"/>
              <a:t>New opportunities </a:t>
            </a:r>
          </a:p>
          <a:p>
            <a:r>
              <a:rPr lang="en-US" dirty="0"/>
              <a:t>Establishment of distributed workflows</a:t>
            </a:r>
          </a:p>
        </p:txBody>
      </p:sp>
    </p:spTree>
    <p:extLst>
      <p:ext uri="{BB962C8B-B14F-4D97-AF65-F5344CB8AC3E}">
        <p14:creationId xmlns:p14="http://schemas.microsoft.com/office/powerpoint/2010/main" val="676721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p:txBody>
          <a:bodyPr/>
          <a:lstStyle/>
          <a:p>
            <a:r>
              <a:rPr lang="en-US" dirty="0"/>
              <a:t>User Access Control</a:t>
            </a:r>
          </a:p>
        </p:txBody>
      </p: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p:txBody>
          <a:bodyPr/>
          <a:lstStyle/>
          <a:p>
            <a:pPr>
              <a:buFont typeface="Arial" panose="020B0604020202020204" pitchFamily="34" charset="0"/>
              <a:buChar char="•"/>
            </a:pPr>
            <a:r>
              <a:rPr lang="en-US" dirty="0"/>
              <a:t> Our business can’t run without users</a:t>
            </a:r>
          </a:p>
          <a:p>
            <a:pPr lvl="1">
              <a:buFont typeface="Arial" panose="020B0604020202020204" pitchFamily="34" charset="0"/>
              <a:buChar char="•"/>
            </a:pPr>
            <a:r>
              <a:rPr lang="en-US" dirty="0"/>
              <a:t>Clients or Customers</a:t>
            </a:r>
          </a:p>
          <a:p>
            <a:pPr lvl="1">
              <a:buFont typeface="Arial" panose="020B0604020202020204" pitchFamily="34" charset="0"/>
              <a:buChar char="•"/>
            </a:pPr>
            <a:r>
              <a:rPr lang="en-US" dirty="0"/>
              <a:t>Employees</a:t>
            </a:r>
          </a:p>
          <a:p>
            <a:pPr lvl="2">
              <a:buFont typeface="Arial" panose="020B0604020202020204" pitchFamily="34" charset="0"/>
              <a:buChar char="•"/>
            </a:pPr>
            <a:r>
              <a:rPr lang="en-US" dirty="0"/>
              <a:t>HR</a:t>
            </a:r>
          </a:p>
          <a:p>
            <a:pPr lvl="2">
              <a:buFont typeface="Arial" panose="020B0604020202020204" pitchFamily="34" charset="0"/>
              <a:buChar char="•"/>
            </a:pPr>
            <a:r>
              <a:rPr lang="en-US" dirty="0"/>
              <a:t>IT</a:t>
            </a:r>
          </a:p>
          <a:p>
            <a:pPr lvl="2">
              <a:buFont typeface="Arial" panose="020B0604020202020204" pitchFamily="34" charset="0"/>
              <a:buChar char="•"/>
            </a:pPr>
            <a:r>
              <a:rPr lang="en-US" dirty="0"/>
              <a:t>Marketing</a:t>
            </a:r>
          </a:p>
          <a:p>
            <a:pPr lvl="2">
              <a:buFont typeface="Arial" panose="020B0604020202020204" pitchFamily="34" charset="0"/>
              <a:buChar char="•"/>
            </a:pPr>
            <a:r>
              <a:rPr lang="en-US" dirty="0"/>
              <a:t>Managers</a:t>
            </a:r>
          </a:p>
          <a:p>
            <a:pPr lvl="1">
              <a:buFont typeface="Arial" panose="020B0604020202020204" pitchFamily="34" charset="0"/>
              <a:buChar char="•"/>
            </a:pPr>
            <a:r>
              <a:rPr lang="en-US" dirty="0"/>
              <a:t>Owners</a:t>
            </a:r>
          </a:p>
          <a:p>
            <a:pPr lvl="1">
              <a:buFont typeface="Arial" panose="020B0604020202020204" pitchFamily="34" charset="0"/>
              <a:buChar char="•"/>
            </a:pPr>
            <a:r>
              <a:rPr lang="en-US" dirty="0"/>
              <a:t>Board Members</a:t>
            </a:r>
          </a:p>
        </p:txBody>
      </p:sp>
    </p:spTree>
    <p:extLst>
      <p:ext uri="{BB962C8B-B14F-4D97-AF65-F5344CB8AC3E}">
        <p14:creationId xmlns:p14="http://schemas.microsoft.com/office/powerpoint/2010/main" val="923027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dirty="0"/>
              <a:t>Ensure that a user can </a:t>
            </a:r>
            <a:r>
              <a:rPr lang="en-US" b="1" dirty="0"/>
              <a:t>ACCESS</a:t>
            </a:r>
            <a:r>
              <a:rPr lang="en-US" dirty="0"/>
              <a:t> only </a:t>
            </a:r>
            <a:r>
              <a:rPr lang="en-US" b="1" dirty="0"/>
              <a:t>SPECIFIC INFORMATION </a:t>
            </a:r>
            <a:r>
              <a:rPr lang="en-US" dirty="0"/>
              <a:t>or </a:t>
            </a:r>
            <a:r>
              <a:rPr lang="en-US" b="1" dirty="0"/>
              <a:t>SPECIFIC CONTROL</a:t>
            </a:r>
            <a:r>
              <a:rPr lang="en-US" dirty="0"/>
              <a:t> in an organization or company.</a:t>
            </a:r>
          </a:p>
          <a:p>
            <a:pPr marL="0" indent="0">
              <a:buNone/>
            </a:pPr>
            <a:r>
              <a:rPr lang="en-US" dirty="0"/>
              <a:t> Controls such as –</a:t>
            </a:r>
          </a:p>
          <a:p>
            <a:pPr marL="0" indent="0">
              <a:buNone/>
            </a:pPr>
            <a:r>
              <a:rPr lang="en-US" dirty="0"/>
              <a:t>System administrators can only access to the active directories, CRUD a users etc.</a:t>
            </a:r>
          </a:p>
          <a:p>
            <a:pPr marL="0" indent="0">
              <a:buNone/>
            </a:pPr>
            <a:r>
              <a:rPr lang="en-US" dirty="0"/>
              <a:t>HR Team controls employee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6456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t>To maintain confidentiality and data integrity of information. </a:t>
            </a:r>
          </a:p>
        </p:txBody>
      </p:sp>
    </p:spTree>
    <p:extLst>
      <p:ext uri="{BB962C8B-B14F-4D97-AF65-F5344CB8AC3E}">
        <p14:creationId xmlns:p14="http://schemas.microsoft.com/office/powerpoint/2010/main" val="371424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606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12649200" cy="6461185"/>
          </a:xfrm>
          <a:prstGeom prst="rect">
            <a:avLst/>
          </a:prstGeom>
        </p:spPr>
      </p:pic>
      <p:sp>
        <p:nvSpPr>
          <p:cNvPr id="4" name="TextBox 3">
            <a:extLst>
              <a:ext uri="{FF2B5EF4-FFF2-40B4-BE49-F238E27FC236}">
                <a16:creationId xmlns:a16="http://schemas.microsoft.com/office/drawing/2014/main" id="{23A55B0E-9E08-4222-ABA2-50D44D38432C}"/>
              </a:ext>
            </a:extLst>
          </p:cNvPr>
          <p:cNvSpPr txBox="1"/>
          <p:nvPr/>
        </p:nvSpPr>
        <p:spPr>
          <a:xfrm>
            <a:off x="-439947" y="298261"/>
            <a:ext cx="5089585" cy="5016758"/>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Today’s systems use authentication factors like fingerprint, retinal, or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facial scans</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 which can be used to validate them in the system.</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736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t>Policies for Authorization</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9284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t>Accounts with elevated capabilities beyond regular users.</a:t>
            </a:r>
          </a:p>
          <a:p>
            <a:r>
              <a:rPr lang="en-US" dirty="0"/>
              <a:t>Accounts with Network admins, System admins etc.</a:t>
            </a:r>
          </a:p>
          <a:p>
            <a:endParaRPr lang="en-US" dirty="0"/>
          </a:p>
        </p:txBody>
      </p:sp>
    </p:spTree>
    <p:extLst>
      <p:ext uri="{BB962C8B-B14F-4D97-AF65-F5344CB8AC3E}">
        <p14:creationId xmlns:p14="http://schemas.microsoft.com/office/powerpoint/2010/main" val="1896068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err="1"/>
              <a:t>Segration</a:t>
            </a:r>
            <a:r>
              <a:rPr lang="en-US" dirty="0"/>
              <a:t>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p:txBody>
          <a:bodyPr/>
          <a:lstStyle/>
          <a:p>
            <a:r>
              <a:rPr lang="en-US" dirty="0"/>
              <a:t>Why? It’s dangerous to give too much power to a single person</a:t>
            </a:r>
          </a:p>
          <a:p>
            <a:r>
              <a:rPr lang="en-US" dirty="0"/>
              <a:t>Requires 2 or more person permission to complete a task</a:t>
            </a:r>
          </a:p>
          <a:p>
            <a:endParaRPr lang="en-US" dirty="0"/>
          </a:p>
          <a:p>
            <a:endParaRPr lang="en-US" dirty="0"/>
          </a:p>
          <a:p>
            <a:r>
              <a:rPr lang="en-US" dirty="0"/>
              <a:t>How can it help us?</a:t>
            </a:r>
          </a:p>
          <a:p>
            <a:r>
              <a:rPr lang="en-US" dirty="0"/>
              <a:t>- Protect from insider threats</a:t>
            </a:r>
          </a:p>
        </p:txBody>
      </p:sp>
    </p:spTree>
    <p:extLst>
      <p:ext uri="{BB962C8B-B14F-4D97-AF65-F5344CB8AC3E}">
        <p14:creationId xmlns:p14="http://schemas.microsoft.com/office/powerpoint/2010/main" val="1961223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r>
              <a:rPr lang="en-US" dirty="0"/>
              <a:t>2 keys to open a door</a:t>
            </a:r>
          </a:p>
          <a:p>
            <a:pPr marL="0" indent="0">
              <a:buNone/>
            </a:pPr>
            <a:endParaRPr lang="en-US" dirty="0"/>
          </a:p>
        </p:txBody>
      </p:sp>
    </p:spTree>
    <p:extLst>
      <p:ext uri="{BB962C8B-B14F-4D97-AF65-F5344CB8AC3E}">
        <p14:creationId xmlns:p14="http://schemas.microsoft.com/office/powerpoint/2010/main" val="204877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B9F9C-6F18-0684-6FF8-FA7EDA931074}"/>
              </a:ext>
            </a:extLst>
          </p:cNvPr>
          <p:cNvSpPr txBox="1"/>
          <p:nvPr/>
        </p:nvSpPr>
        <p:spPr>
          <a:xfrm>
            <a:off x="103517" y="735955"/>
            <a:ext cx="9038326" cy="5201424"/>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How Is Identity Verified?</a:t>
            </a:r>
          </a:p>
          <a:p>
            <a:endParaRPr lang="en-CA" sz="24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sz="2800" b="1" dirty="0">
                <a:effectLst/>
                <a:latin typeface="Times New Roman" panose="02020603050405020304" pitchFamily="18" charset="0"/>
                <a:ea typeface="Times New Roman" panose="02020603050405020304" pitchFamily="18" charset="0"/>
              </a:rPr>
              <a:t>.</a:t>
            </a:r>
            <a:endParaRPr lang="en-CA" sz="18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The list that follows highlights the key concepts of identity. </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Identities should be unique. Two users with the same identity should not be allowed.</a:t>
            </a:r>
          </a:p>
          <a:p>
            <a:pPr lvl="0"/>
            <a:endParaRPr lang="en-CA" b="1" dirty="0">
              <a:latin typeface="Times New Roman" panose="02020603050405020304" pitchFamily="18" charset="0"/>
              <a:ea typeface="Times New Roman" panose="02020603050405020304" pitchFamily="18" charset="0"/>
            </a:endParaRPr>
          </a:p>
          <a:p>
            <a:pPr lvl="0"/>
            <a:r>
              <a:rPr lang="en-CA" sz="1800" b="1" dirty="0">
                <a:effectLst/>
                <a:latin typeface="Times New Roman" panose="02020603050405020304" pitchFamily="18" charset="0"/>
                <a:ea typeface="Times New Roman" panose="02020603050405020304" pitchFamily="18" charset="0"/>
              </a:rPr>
              <a:t>2. </a:t>
            </a:r>
            <a:r>
              <a:rPr lang="en-CA" sz="1800" b="0" dirty="0">
                <a:effectLst/>
                <a:latin typeface="Times New Roman" panose="02020603050405020304" pitchFamily="18" charset="0"/>
                <a:ea typeface="Times New Roman" panose="02020603050405020304" pitchFamily="18" charset="0"/>
              </a:rPr>
              <a:t> Identities should be nondescriptive. It should not be possible to infer the role or function of the user. For example, a user called “Admin” represents a descriptive identity, whereas a user called “o1337ms1” represents a nondescriptive identity. </a:t>
            </a:r>
          </a:p>
          <a:p>
            <a:pPr lvl="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3. Identities should be securely issued. A secure process for issuing an identity to a user needs to be established.</a:t>
            </a:r>
          </a:p>
          <a:p>
            <a:pPr lvl="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Identities can be location-based. A process for authenticating someone based on his or her location.</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628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2462213"/>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Authentication –</a:t>
            </a:r>
            <a:r>
              <a:rPr lang="en-CA" sz="1400" b="1" dirty="0">
                <a:effectLst/>
                <a:latin typeface="Times New Roman" panose="02020603050405020304" pitchFamily="18" charset="0"/>
                <a:ea typeface="Times New Roman" panose="02020603050405020304" pitchFamily="18" charset="0"/>
              </a:rPr>
              <a:t> </a:t>
            </a:r>
            <a:r>
              <a:rPr lang="en-CA" sz="1800" u="sng" dirty="0">
                <a:effectLst/>
                <a:latin typeface="Times New Roman" panose="02020603050405020304" pitchFamily="18" charset="0"/>
                <a:ea typeface="Times New Roman" panose="02020603050405020304" pitchFamily="18" charset="0"/>
              </a:rPr>
              <a:t>Authentication focuses on users providing proof of identity before being granted access to the system. Verification, which ideally is a </a:t>
            </a:r>
            <a:r>
              <a:rPr lang="en-CA" sz="18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multi-factor authentication</a:t>
            </a:r>
            <a:r>
              <a:rPr lang="en-CA" sz="1800" u="sng" dirty="0">
                <a:effectLst/>
                <a:latin typeface="Times New Roman" panose="02020603050405020304" pitchFamily="18" charset="0"/>
                <a:ea typeface="Times New Roman" panose="02020603050405020304" pitchFamily="18" charset="0"/>
              </a:rPr>
              <a:t> process, proves that they are whom they claim to be. Entering a password, using a digital or physical key, and providing a </a:t>
            </a:r>
            <a:r>
              <a:rPr lang="en-CA" sz="18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biometric </a:t>
            </a:r>
            <a:r>
              <a:rPr lang="en-CA" sz="1800" u="sng" dirty="0">
                <a:effectLst/>
                <a:latin typeface="Times New Roman" panose="02020603050405020304" pitchFamily="18" charset="0"/>
                <a:ea typeface="Times New Roman" panose="02020603050405020304" pitchFamily="18" charset="0"/>
              </a:rPr>
              <a:t>measure for accuracy are some of the ways to do this effectively.</a:t>
            </a:r>
            <a:endParaRPr lang="en-CA" sz="1400" u="sng" dirty="0">
              <a:effectLst/>
              <a:latin typeface="Times New Roman" panose="02020603050405020304" pitchFamily="18" charset="0"/>
              <a:ea typeface="Times New Roman" panose="02020603050405020304" pitchFamily="18" charset="0"/>
            </a:endParaRPr>
          </a:p>
          <a:p>
            <a:r>
              <a:rPr lang="en-CA" sz="1800" u="sng" dirty="0">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endParaRPr lang="en-CA" sz="14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386090"/>
          </a:xfrm>
          <a:prstGeom prst="rect">
            <a:avLst/>
          </a:prstGeom>
          <a:noFill/>
        </p:spPr>
        <p:txBody>
          <a:bodyPr wrap="square">
            <a:spAutoFit/>
          </a:bodyPr>
          <a:lstStyle/>
          <a:p>
            <a:r>
              <a:rPr lang="en-CA" sz="3200" b="1" dirty="0">
                <a:effectLst/>
                <a:latin typeface="Times New Roman" panose="02020603050405020304" pitchFamily="18" charset="0"/>
                <a:ea typeface="Times New Roman" panose="02020603050405020304" pitchFamily="18" charset="0"/>
              </a:rPr>
              <a:t>Authorization – </a:t>
            </a:r>
            <a:r>
              <a:rPr lang="en-CA" sz="2000" b="1" dirty="0">
                <a:effectLst/>
                <a:latin typeface="Times New Roman" panose="02020603050405020304" pitchFamily="18" charset="0"/>
                <a:ea typeface="Times New Roman" panose="02020603050405020304" pitchFamily="18" charset="0"/>
              </a:rPr>
              <a:t> </a:t>
            </a:r>
            <a:r>
              <a:rPr lang="en-CA" sz="2000" b="0" dirty="0">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The level of clearance that should be provided is determined by the reference monitor or authorization matrix, which also stores and transmits control information.</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effectLst/>
              <a:latin typeface="Times New Roman" panose="02020603050405020304" pitchFamily="18" charset="0"/>
              <a:ea typeface="Times New Roman" panose="02020603050405020304" pitchFamily="18" charset="0"/>
            </a:endParaRPr>
          </a:p>
          <a:p>
            <a:pPr marL="457200"/>
            <a:r>
              <a:rPr lang="en-CA" sz="1800" b="0" dirty="0">
                <a:effectLst/>
                <a:latin typeface="Times New Roman" panose="02020603050405020304" pitchFamily="18" charset="0"/>
                <a:ea typeface="Times New Roman" panose="02020603050405020304" pitchFamily="18" charset="0"/>
              </a:rPr>
              <a:t> job or program function. </a:t>
            </a:r>
          </a:p>
          <a:p>
            <a:pPr marL="45720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effectLst/>
                <a:latin typeface="Times New Roman" panose="02020603050405020304" pitchFamily="18" charset="0"/>
                <a:ea typeface="Times New Roman" panose="02020603050405020304" pitchFamily="18" charset="0"/>
              </a:rPr>
              <a:t> </a:t>
            </a:r>
            <a:endParaRPr lang="en-CA" b="1" dirty="0">
              <a:latin typeface="Times New Roman" panose="02020603050405020304" pitchFamily="18" charset="0"/>
              <a:ea typeface="Times New Roman" panose="02020603050405020304" pitchFamily="18" charset="0"/>
            </a:endParaRPr>
          </a:p>
          <a:p>
            <a:pPr lvl="0"/>
            <a:r>
              <a:rPr lang="en-CA" b="1" dirty="0">
                <a:latin typeface="Times New Roman" panose="02020603050405020304" pitchFamily="18" charset="0"/>
                <a:ea typeface="Times New Roman" panose="02020603050405020304" pitchFamily="18" charset="0"/>
              </a:rPr>
              <a:t>6. </a:t>
            </a:r>
            <a:r>
              <a:rPr lang="en-CA" sz="1800" b="1"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id="{CBB1D20F-4F78-F768-BDD4-609FA9196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0829"/>
            <a:ext cx="11964838" cy="5244861"/>
          </a:xfrm>
          <a:prstGeom prst="rect">
            <a:avLst/>
          </a:prstGeom>
        </p:spPr>
      </p:pic>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1631216"/>
          </a:xfrm>
          <a:prstGeom prst="rect">
            <a:avLst/>
          </a:prstGeom>
          <a:noFill/>
        </p:spPr>
        <p:txBody>
          <a:bodyPr wrap="square">
            <a:spAutoFit/>
          </a:bodyPr>
          <a:lstStyle/>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specific—for example, a system might require an employee to use a badge to access a facility. Another example of authentication by ownership is the use of a token or smart card.</a:t>
            </a:r>
          </a:p>
          <a:p>
            <a:endParaRPr lang="en-CA" sz="2000" b="1" dirty="0">
              <a:solidFill>
                <a:schemeClr val="bg2">
                  <a:lumMod val="10000"/>
                </a:schemeClr>
              </a:solidFill>
              <a:effectLst/>
              <a:latin typeface="Times New Roman" panose="02020603050405020304" pitchFamily="18" charset="0"/>
              <a:ea typeface="Times New Roman" panose="02020603050405020304" pitchFamily="18" charset="0"/>
            </a:endParaRPr>
          </a:p>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747</TotalTime>
  <Words>2335</Words>
  <Application>Microsoft Office PowerPoint</Application>
  <PresentationFormat>Widescreen</PresentationFormat>
  <Paragraphs>201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PowerPoint Presentation</vt:lpstr>
      <vt:lpstr>PowerPoint Presentation</vt:lpstr>
      <vt:lpstr>Infrastructure Access Control</vt:lpstr>
      <vt:lpstr>Why Segment a network</vt:lpstr>
      <vt:lpstr>Segmented Network Types</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Network-Based IDS/IPS uses these detection methodologies</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Benefits</vt:lpstr>
      <vt:lpstr>User Access Control</vt:lpstr>
      <vt:lpstr>What is User Access Control?</vt:lpstr>
      <vt:lpstr>Why User Access Control?</vt:lpstr>
      <vt:lpstr>How to implement User Access Control?</vt:lpstr>
      <vt:lpstr>Least Privilege or Zero Trust</vt:lpstr>
      <vt:lpstr>Policies for Authorization</vt:lpstr>
      <vt:lpstr>Privileged controls</vt:lpstr>
      <vt:lpstr>Segration of Duties</vt:lpstr>
      <vt:lpstr>Dual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4</cp:revision>
  <dcterms:created xsi:type="dcterms:W3CDTF">2022-11-12T20:45:29Z</dcterms:created>
  <dcterms:modified xsi:type="dcterms:W3CDTF">2022-11-17T05:20:13Z</dcterms:modified>
</cp:coreProperties>
</file>