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57" r:id="rId15"/>
    <p:sldId id="314" r:id="rId16"/>
    <p:sldId id="258" r:id="rId17"/>
    <p:sldId id="25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8" r:id="rId32"/>
    <p:sldId id="279" r:id="rId33"/>
    <p:sldId id="280" r:id="rId34"/>
    <p:sldId id="281" r:id="rId35"/>
    <p:sldId id="296" r:id="rId36"/>
    <p:sldId id="297" r:id="rId37"/>
    <p:sldId id="298" r:id="rId38"/>
    <p:sldId id="299" r:id="rId39"/>
    <p:sldId id="300" r:id="rId40"/>
    <p:sldId id="312" r:id="rId41"/>
    <p:sldId id="301" r:id="rId42"/>
    <p:sldId id="302" r:id="rId43"/>
    <p:sldId id="306" r:id="rId44"/>
    <p:sldId id="303" r:id="rId45"/>
    <p:sldId id="304" r:id="rId46"/>
    <p:sldId id="313" r:id="rId47"/>
    <p:sldId id="305" r:id="rId48"/>
    <p:sldId id="307" r:id="rId49"/>
    <p:sldId id="308" r:id="rId50"/>
    <p:sldId id="309" r:id="rId51"/>
    <p:sldId id="31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019AD-AEA8-41DB-9A22-032E40E53CDE}">
          <p14:sldIdLst>
            <p14:sldId id="256"/>
            <p14:sldId id="282"/>
            <p14:sldId id="283"/>
            <p14:sldId id="284"/>
            <p14:sldId id="285"/>
            <p14:sldId id="286"/>
            <p14:sldId id="287"/>
            <p14:sldId id="288"/>
            <p14:sldId id="290"/>
            <p14:sldId id="289"/>
            <p14:sldId id="291"/>
            <p14:sldId id="292"/>
            <p14:sldId id="293"/>
            <p14:sldId id="257"/>
            <p14:sldId id="314"/>
            <p14:sldId id="258"/>
            <p14:sldId id="259"/>
            <p14:sldId id="264"/>
            <p14:sldId id="265"/>
            <p14:sldId id="266"/>
            <p14:sldId id="267"/>
            <p14:sldId id="268"/>
            <p14:sldId id="269"/>
            <p14:sldId id="270"/>
            <p14:sldId id="271"/>
            <p14:sldId id="272"/>
            <p14:sldId id="273"/>
            <p14:sldId id="274"/>
            <p14:sldId id="275"/>
            <p14:sldId id="276"/>
            <p14:sldId id="278"/>
            <p14:sldId id="279"/>
            <p14:sldId id="280"/>
            <p14:sldId id="281"/>
            <p14:sldId id="296"/>
            <p14:sldId id="297"/>
            <p14:sldId id="298"/>
            <p14:sldId id="299"/>
            <p14:sldId id="300"/>
            <p14:sldId id="312"/>
            <p14:sldId id="301"/>
            <p14:sldId id="302"/>
            <p14:sldId id="306"/>
            <p14:sldId id="303"/>
            <p14:sldId id="304"/>
            <p14:sldId id="313"/>
            <p14:sldId id="305"/>
            <p14:sldId id="307"/>
            <p14:sldId id="308"/>
            <p14:sldId id="30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53" autoAdjust="0"/>
  </p:normalViewPr>
  <p:slideViewPr>
    <p:cSldViewPr snapToGrid="0">
      <p:cViewPr varScale="1">
        <p:scale>
          <a:sx n="78" d="100"/>
          <a:sy n="78" d="100"/>
        </p:scale>
        <p:origin x="878" y="58"/>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dirty="0"/>
            <a:t>A secure identity should be distinct in the sense that it should be possible for two users to identify themselves clearly. </a:t>
          </a:r>
          <a:endParaRPr lang="en-US" dirty="0"/>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dirty="0"/>
            <a:t>Identities should be unique. Two users with the same identity should not be allowed.</a:t>
          </a:r>
          <a:endParaRPr lang="en-US" dirty="0"/>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dirty="0"/>
            <a:t>2. </a:t>
          </a:r>
          <a:r>
            <a:rPr lang="en-CA" b="0" dirty="0"/>
            <a:t> Identities should be nondescriptive. It should not be possible to infer the role or function of the user.  </a:t>
          </a:r>
          <a:endParaRPr lang="en-US" dirty="0"/>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pt>
    <dgm:pt modelId="{9AC131FC-919F-49DC-86D3-2B5A9E4664ED}" type="pres">
      <dgm:prSet presAssocID="{4D2E1BBF-A0C6-4639-BDF6-3D2CE8923210}" presName="ThreeNodes_2_text" presStyleLbl="node1" presStyleIdx="2" presStyleCnt="3">
        <dgm:presLayoutVars>
          <dgm:bulletEnabled val="1"/>
        </dgm:presLayoutVars>
      </dgm:prSet>
      <dgm:spPr/>
    </dgm:pt>
    <dgm:pt modelId="{0A22D199-9F1B-4530-BEFE-D0802AF1EA46}" type="pres">
      <dgm:prSet presAssocID="{4D2E1BBF-A0C6-4639-BDF6-3D2CE8923210}" presName="ThreeNodes_3_text" presStyleLbl="node1" presStyleIdx="2" presStyleCnt="3">
        <dgm:presLayoutVars>
          <dgm:bulletEnabled val="1"/>
        </dgm:presLayoutVars>
      </dgm:prSet>
      <dgm:spPr/>
    </dgm:pt>
  </dgm:ptLst>
  <dgm:cxnLst>
    <dgm:cxn modelId="{2993CB33-C4A5-4158-B0BA-CD682120C58F}" type="presOf" srcId="{9390BDE3-56F1-4263-B4A9-29B5D007D26B}" destId="{A8C7FBC2-B312-4E17-A1AF-A76B75FD191D}" srcOrd="0" destOrd="0" presId="urn:microsoft.com/office/officeart/2005/8/layout/vProcess5"/>
    <dgm:cxn modelId="{B2FA6F5D-7AFF-4E31-B66D-4DFA9CE2FD71}" type="presOf" srcId="{17AD8DFC-38EB-4E7F-BA3A-90E5D95F97BC}" destId="{0C3AFCAB-57F0-4E5E-9A33-D0E160C2D23C}"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496ACBA4-A309-45F0-AC98-BF82366FAD88}" type="presOf" srcId="{9390BDE3-56F1-4263-B4A9-29B5D007D26B}" destId="{0A22D199-9F1B-4530-BEFE-D0802AF1EA46}"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B3F34CC1-7725-47B2-9883-92208FF9CABD}" type="presOf" srcId="{0406EC67-8C49-4614-927C-77E6AB446E6B}" destId="{9AC131FC-919F-49DC-86D3-2B5A9E4664ED}" srcOrd="1"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A2D1A0FA-1615-4AFC-97AA-0A555EC02009}" type="presOf" srcId="{0406EC67-8C49-4614-927C-77E6AB446E6B}" destId="{74432A31-4DFA-4163-89D0-23E737EA0FA9}"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a:t>How Is Identity Verified?</a:t>
          </a:r>
          <a:endParaRPr lang="en-US" sz="19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2">
            <a:hueOff val="-291073"/>
            <a:satOff val="-167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dirty="0"/>
            <a:t>A secure identity should be distinct in the sense that it should be possible for two users to identify themselves clearly. </a:t>
          </a:r>
          <a:endParaRPr lang="en-US" sz="1900" kern="1200" dirty="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2">
            <a:hueOff val="-582145"/>
            <a:satOff val="-33571"/>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b="0" kern="1200"/>
            <a:t>The list that follows highlights the key concepts of identity. </a:t>
          </a:r>
          <a:endParaRPr lang="en-US" sz="1900" kern="1200"/>
        </a:p>
        <a:p>
          <a:pPr marL="114300" lvl="1" indent="-114300" algn="l" defTabSz="666750">
            <a:lnSpc>
              <a:spcPct val="90000"/>
            </a:lnSpc>
            <a:spcBef>
              <a:spcPct val="0"/>
            </a:spcBef>
            <a:spcAft>
              <a:spcPct val="15000"/>
            </a:spcAft>
            <a:buChar char="•"/>
          </a:pPr>
          <a:r>
            <a:rPr lang="en-CA" sz="1500" b="0" kern="1200" dirty="0"/>
            <a:t>Identities should be unique. Two users with the same identity should not be allowed.</a:t>
          </a:r>
          <a:endParaRPr lang="en-US" sz="1500" kern="1200" dirty="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2">
            <a:hueOff val="-873218"/>
            <a:satOff val="-50357"/>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2. </a:t>
          </a:r>
          <a:r>
            <a:rPr lang="en-CA" sz="1900" b="0" kern="1200" dirty="0"/>
            <a:t> Identities should be nondescriptive. It should not be possible to infer the role or function of the user.  </a:t>
          </a:r>
          <a:endParaRPr lang="en-US" sz="1900" kern="1200" dirty="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2">
            <a:hueOff val="-1164290"/>
            <a:satOff val="-67142"/>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3. Identities should be securely issued. A secure process for issuing an identity to a user needs to be established.</a:t>
          </a:r>
          <a:endParaRPr lang="en-US" sz="1900" kern="1200"/>
        </a:p>
      </dsp:txBody>
      <dsp:txXfrm>
        <a:off x="3575446" y="2038415"/>
        <a:ext cx="2907506" cy="1744503"/>
      </dsp:txXfrm>
    </dsp:sp>
    <dsp:sp modelId="{15A287F3-1860-4074-AFE6-DC2A10E6A946}">
      <dsp:nvSpPr>
        <dsp:cNvPr id="0" name=""/>
        <dsp:cNvSpPr/>
      </dsp:nvSpPr>
      <dsp:spPr>
        <a:xfrm>
          <a:off x="6773703" y="2038415"/>
          <a:ext cx="2907506" cy="1744503"/>
        </a:xfrm>
        <a:prstGeom prst="rect">
          <a:avLst/>
        </a:prstGeom>
        <a:solidFill>
          <a:schemeClr val="accent2">
            <a:hueOff val="-1455363"/>
            <a:satOff val="-83928"/>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4.  Identities can be location-based. A process for authenticating someone based on his or her location.</a:t>
          </a:r>
          <a:endParaRPr lang="en-US" sz="1900" kern="1200"/>
        </a:p>
      </dsp:txBody>
      <dsp:txXfrm>
        <a:off x="6773703"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q5id.com/blog/biometric-authentication-types-benefits-and-best-practic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8701" y="1846450"/>
            <a:ext cx="10694598" cy="4221284"/>
          </a:xfrm>
          <a:prstGeom prst="rect">
            <a:avLst/>
          </a:prstGeom>
          <a:noFill/>
        </p:spPr>
        <p:txBody>
          <a:bodyPr wrap="square">
            <a:spAutoFit/>
          </a:bodyPr>
          <a:lstStyle/>
          <a:p>
            <a:pPr>
              <a:lnSpc>
                <a:spcPct val="107000"/>
              </a:lnSpc>
              <a:spcAft>
                <a:spcPts val="800"/>
              </a:spcAft>
            </a:pPr>
            <a:r>
              <a:rPr lang="en-CA" sz="2400" dirty="0">
                <a:solidFill>
                  <a:schemeClr val="bg1">
                    <a:lumMod val="95000"/>
                  </a:schemeClr>
                </a:solidFill>
                <a:effectLst/>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behavioural characteristic. The following physical or physiological traits are the most prevalent</a:t>
            </a:r>
            <a:r>
              <a:rPr lang="en-CA" sz="2400" b="1" dirty="0">
                <a:solidFill>
                  <a:schemeClr val="bg1">
                    <a:lumMod val="95000"/>
                  </a:schemeClr>
                </a:solidFill>
                <a:effectLst/>
                <a:ea typeface="Calibri" panose="020F0502020204030204" pitchFamily="34" charset="0"/>
                <a:cs typeface="Times New Roman" panose="02020603050405020304" pitchFamily="18" charset="0"/>
              </a:rPr>
              <a:t>:</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1. Fingerprint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2. Face recognition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3. Retina and iris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4. Palm and hand geometry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2400" dirty="0">
              <a:solidFill>
                <a:schemeClr val="bg1">
                  <a:lumMod val="95000"/>
                </a:schemeClr>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CF68792-DDEF-322B-B17D-7B3C12326B9F}"/>
              </a:ext>
            </a:extLst>
          </p:cNvPr>
          <p:cNvSpPr txBox="1"/>
          <p:nvPr/>
        </p:nvSpPr>
        <p:spPr>
          <a:xfrm>
            <a:off x="748701" y="514179"/>
            <a:ext cx="10694598" cy="712696"/>
          </a:xfrm>
          <a:prstGeom prst="rect">
            <a:avLst/>
          </a:prstGeom>
          <a:noFill/>
        </p:spPr>
        <p:txBody>
          <a:bodyPr wrap="square">
            <a:spAutoFit/>
          </a:bodyPr>
          <a:lstStyle/>
          <a:p>
            <a:pPr>
              <a:lnSpc>
                <a:spcPct val="107000"/>
              </a:lnSpc>
              <a:spcAft>
                <a:spcPts val="800"/>
              </a:spcAft>
            </a:pPr>
            <a:r>
              <a:rPr lang="en-CA" sz="4000" dirty="0">
                <a:solidFill>
                  <a:schemeClr val="bg1">
                    <a:lumMod val="95000"/>
                  </a:schemeClr>
                </a:solidFill>
                <a:effectLst/>
                <a:latin typeface="+mj-lt"/>
                <a:ea typeface="Calibri" panose="020F0502020204030204" pitchFamily="34" charset="0"/>
                <a:cs typeface="Times New Roman" panose="02020603050405020304" pitchFamily="18" charset="0"/>
              </a:rPr>
              <a:t>Authentication By Characteristics -</a:t>
            </a: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2041227" y="86264"/>
            <a:ext cx="8374092" cy="3293209"/>
          </a:xfrm>
          <a:prstGeom prst="rect">
            <a:avLst/>
          </a:prstGeom>
          <a:noFill/>
        </p:spPr>
        <p:txBody>
          <a:bodyPr wrap="square">
            <a:spAutoFit/>
          </a:bodyPr>
          <a:lstStyle/>
          <a:p>
            <a:r>
              <a:rPr lang="en-CA" sz="4000" dirty="0">
                <a:solidFill>
                  <a:schemeClr val="bg2"/>
                </a:solidFill>
                <a:effectLst/>
                <a:latin typeface="+mj-lt"/>
                <a:ea typeface="Calibri" panose="020F0502020204030204" pitchFamily="34" charset="0"/>
                <a:cs typeface="Times New Roman" panose="02020603050405020304" pitchFamily="18" charset="0"/>
              </a:rPr>
              <a:t>Multi-Factor Authentication – </a:t>
            </a:r>
            <a:r>
              <a:rPr lang="en-CA" sz="2400" dirty="0">
                <a:solidFill>
                  <a:schemeClr val="bg2"/>
                </a:solidFill>
                <a:effectLst/>
                <a:ea typeface="Calibri" panose="020F0502020204030204" pitchFamily="34" charset="0"/>
                <a:cs typeface="Times New Roman" panose="02020603050405020304" pitchFamily="18" charset="0"/>
              </a:rPr>
              <a:t>When only one factor is provided, it is known as single-factor authentication. </a:t>
            </a:r>
          </a:p>
          <a:p>
            <a:endParaRPr lang="en-CA" sz="2400" dirty="0">
              <a:solidFill>
                <a:schemeClr val="bg2"/>
              </a:solidFill>
              <a:cs typeface="Times New Roman" panose="02020603050405020304" pitchFamily="18" charset="0"/>
            </a:endParaRPr>
          </a:p>
          <a:p>
            <a:endParaRPr lang="en-CA" sz="2400" dirty="0">
              <a:solidFill>
                <a:schemeClr val="bg2"/>
              </a:solidFill>
              <a:cs typeface="Times New Roman" panose="02020603050405020304" pitchFamily="18" charset="0"/>
            </a:endParaRPr>
          </a:p>
          <a:p>
            <a:r>
              <a:rPr lang="en-CA" sz="2400" dirty="0">
                <a:solidFill>
                  <a:schemeClr val="bg2"/>
                </a:solidFill>
              </a:rPr>
              <a:t>An authentication method that requires the user to provide two or more verification factors to gain access to a resource such as an application, online account, or a VPN</a:t>
            </a:r>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95811" y="2344675"/>
            <a:ext cx="12105736" cy="3050515"/>
          </a:xfrm>
          <a:prstGeom prst="rect">
            <a:avLst/>
          </a:prstGeom>
          <a:noFill/>
        </p:spPr>
        <p:txBody>
          <a:bodyPr wrap="square">
            <a:spAutoFit/>
          </a:bodyPr>
          <a:lstStyle/>
          <a:p>
            <a:pPr>
              <a:lnSpc>
                <a:spcPct val="107000"/>
              </a:lnSpc>
              <a:spcAft>
                <a:spcPts val="800"/>
              </a:spcAft>
            </a:pPr>
            <a:r>
              <a:rPr lang="en-CA"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FF6DB14-A0CC-6177-1E21-836DF146B186}"/>
              </a:ext>
            </a:extLst>
          </p:cNvPr>
          <p:cNvSpPr txBox="1"/>
          <p:nvPr/>
        </p:nvSpPr>
        <p:spPr>
          <a:xfrm>
            <a:off x="338378" y="638778"/>
            <a:ext cx="12105736" cy="712696"/>
          </a:xfrm>
          <a:prstGeom prst="rect">
            <a:avLst/>
          </a:prstGeom>
          <a:noFill/>
        </p:spPr>
        <p:txBody>
          <a:bodyPr wrap="square">
            <a:spAutoFit/>
          </a:bodyPr>
          <a:lstStyle/>
          <a:p>
            <a:pPr>
              <a:lnSpc>
                <a:spcPct val="107000"/>
              </a:lnSpc>
              <a:spcAft>
                <a:spcPts val="800"/>
              </a:spcAft>
            </a:pPr>
            <a:r>
              <a:rPr lang="en-CA" sz="4000" dirty="0">
                <a:solidFill>
                  <a:schemeClr val="bg2"/>
                </a:solidFill>
                <a:effectLst/>
                <a:latin typeface="+mj-lt"/>
                <a:ea typeface="Calibri" panose="020F0502020204030204" pitchFamily="34" charset="0"/>
                <a:cs typeface="Times New Roman" panose="02020603050405020304" pitchFamily="18" charset="0"/>
              </a:rPr>
              <a:t>Accountability Or Auditing</a:t>
            </a:r>
          </a:p>
        </p:txBody>
      </p:sp>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solidFill>
                  <a:schemeClr val="bg1">
                    <a:lumMod val="95000"/>
                  </a:schemeClr>
                </a:solidFill>
              </a:rPr>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pPr algn="just"/>
            <a:r>
              <a:rPr lang="en-US" dirty="0">
                <a:solidFill>
                  <a:schemeClr val="bg1">
                    <a:lumMod val="95000"/>
                  </a:schemeClr>
                </a:solidFill>
              </a:rPr>
              <a:t>What is Network classification?</a:t>
            </a:r>
          </a:p>
          <a:p>
            <a:pPr algn="just"/>
            <a:r>
              <a:rPr lang="en-US" dirty="0">
                <a:solidFill>
                  <a:schemeClr val="bg1">
                    <a:lumMod val="95000"/>
                  </a:schemeClr>
                </a:solidFill>
              </a:rPr>
              <a:t>The ability to implement different services, authentication requirements, and security measures is made possible through segmentation.</a:t>
            </a:r>
          </a:p>
          <a:p>
            <a:pPr algn="just">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322986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solidFill>
                  <a:schemeClr val="bg1">
                    <a:lumMod val="95000"/>
                  </a:schemeClr>
                </a:solidFill>
              </a:rPr>
              <a:t>Types of Segmented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endParaRPr lang="en-US" dirty="0">
              <a:solidFill>
                <a:schemeClr val="bg1">
                  <a:lumMod val="95000"/>
                </a:schemeClr>
              </a:solidFill>
            </a:endParaRPr>
          </a:p>
          <a:p>
            <a:pPr>
              <a:buFont typeface="Arial" panose="020B0604020202020204" pitchFamily="34" charset="0"/>
              <a:buChar char="•"/>
            </a:pPr>
            <a:r>
              <a:rPr lang="en-US" dirty="0">
                <a:solidFill>
                  <a:schemeClr val="bg1">
                    <a:lumMod val="95000"/>
                  </a:schemeClr>
                </a:solidFill>
              </a:rPr>
              <a:t> Enclave network</a:t>
            </a:r>
          </a:p>
          <a:p>
            <a:pPr>
              <a:buFont typeface="Arial" panose="020B0604020202020204" pitchFamily="34" charset="0"/>
              <a:buChar char="•"/>
            </a:pPr>
            <a:r>
              <a:rPr lang="en-US" dirty="0">
                <a:solidFill>
                  <a:schemeClr val="bg1">
                    <a:lumMod val="95000"/>
                  </a:schemeClr>
                </a:solidFill>
              </a:rPr>
              <a:t>Trusted Network (Wired/Wireless)</a:t>
            </a:r>
          </a:p>
          <a:p>
            <a:pPr>
              <a:buFont typeface="Arial" panose="020B0604020202020204" pitchFamily="34" charset="0"/>
              <a:buChar char="•"/>
            </a:pPr>
            <a:r>
              <a:rPr lang="en-US" dirty="0">
                <a:solidFill>
                  <a:schemeClr val="bg1">
                    <a:lumMod val="95000"/>
                  </a:schemeClr>
                </a:solidFill>
              </a:rPr>
              <a:t>Semi Trusted Network</a:t>
            </a:r>
          </a:p>
          <a:p>
            <a:pPr>
              <a:buFont typeface="Arial" panose="020B0604020202020204" pitchFamily="34" charset="0"/>
              <a:buChar char="•"/>
            </a:pPr>
            <a:r>
              <a:rPr lang="en-US" dirty="0">
                <a:solidFill>
                  <a:schemeClr val="bg1">
                    <a:lumMod val="95000"/>
                  </a:schemeClr>
                </a:solidFill>
              </a:rPr>
              <a:t>Guest Network</a:t>
            </a:r>
          </a:p>
          <a:p>
            <a:pPr>
              <a:buFont typeface="Arial" panose="020B0604020202020204" pitchFamily="34" charset="0"/>
              <a:buChar char="•"/>
            </a:pPr>
            <a:r>
              <a:rPr lang="en-US" dirty="0">
                <a:solidFill>
                  <a:schemeClr val="bg1">
                    <a:lumMod val="95000"/>
                  </a:schemeClr>
                </a:solidFill>
              </a:rPr>
              <a:t>Untrusted Network</a:t>
            </a:r>
          </a:p>
        </p:txBody>
      </p:sp>
    </p:spTree>
    <p:extLst>
      <p:ext uri="{BB962C8B-B14F-4D97-AF65-F5344CB8AC3E}">
        <p14:creationId xmlns:p14="http://schemas.microsoft.com/office/powerpoint/2010/main" val="325716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solidFill>
                  <a:schemeClr val="bg1">
                    <a:lumMod val="95000"/>
                  </a:schemeClr>
                </a:solidFill>
              </a:rPr>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solidFill>
                  <a:schemeClr val="bg1">
                    <a:lumMod val="95000"/>
                  </a:schemeClr>
                </a:solidFill>
              </a:rPr>
              <a:t>Virtual LANs (VLANs)</a:t>
            </a:r>
          </a:p>
          <a:p>
            <a:r>
              <a:rPr lang="en-US" dirty="0">
                <a:solidFill>
                  <a:schemeClr val="bg1">
                    <a:lumMod val="95000"/>
                  </a:schemeClr>
                </a:solidFill>
              </a:rPr>
              <a:t>Security Group Tagging (SGT)</a:t>
            </a:r>
          </a:p>
          <a:p>
            <a:r>
              <a:rPr lang="en-US" dirty="0">
                <a:solidFill>
                  <a:schemeClr val="bg1">
                    <a:lumMod val="95000"/>
                  </a:schemeClr>
                </a:solidFill>
              </a:rPr>
              <a:t>VPN Routing and Forwarding (VRF)</a:t>
            </a:r>
          </a:p>
          <a:p>
            <a:r>
              <a:rPr lang="en-US" dirty="0" err="1">
                <a:solidFill>
                  <a:schemeClr val="bg1">
                    <a:lumMod val="95000"/>
                  </a:schemeClr>
                </a:solidFill>
              </a:rPr>
              <a:t>vMicro</a:t>
            </a:r>
            <a:r>
              <a:rPr lang="en-US" dirty="0">
                <a:solidFill>
                  <a:schemeClr val="bg1">
                    <a:lumMod val="95000"/>
                  </a:schemeClr>
                </a:solidFill>
              </a:rPr>
              <a:t>-segmentation at the virtual machine level</a:t>
            </a:r>
          </a:p>
          <a:p>
            <a:r>
              <a:rPr lang="en-US" dirty="0">
                <a:solidFill>
                  <a:schemeClr val="bg1">
                    <a:lumMod val="95000"/>
                  </a:schemeClr>
                </a:solidFill>
              </a:rPr>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solidFill>
                  <a:schemeClr val="bg1">
                    <a:lumMod val="95000"/>
                  </a:schemeClr>
                </a:solidFill>
              </a:rPr>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solidFill>
                  <a:schemeClr val="bg1">
                    <a:lumMod val="95000"/>
                  </a:schemeClr>
                </a:solidFill>
              </a:rPr>
              <a:t>What is layer security?</a:t>
            </a:r>
          </a:p>
          <a:p>
            <a:r>
              <a:rPr lang="en-US" dirty="0">
                <a:solidFill>
                  <a:schemeClr val="bg1">
                    <a:lumMod val="95000"/>
                  </a:schemeClr>
                </a:solidFill>
              </a:rPr>
              <a:t>What is layered border security?</a:t>
            </a:r>
          </a:p>
          <a:p>
            <a:r>
              <a:rPr lang="en-US" dirty="0">
                <a:solidFill>
                  <a:schemeClr val="bg1">
                    <a:lumMod val="95000"/>
                  </a:schemeClr>
                </a:solidFill>
              </a:rPr>
              <a:t>It includes controls like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solidFill>
                  <a:schemeClr val="bg1">
                    <a:lumMod val="95000"/>
                  </a:schemeClr>
                </a:solidFill>
              </a:rPr>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solidFill>
                  <a:schemeClr val="bg1">
                    <a:lumMod val="95000"/>
                  </a:schemeClr>
                </a:solidFill>
              </a:rPr>
              <a:t>What is firewall?</a:t>
            </a:r>
          </a:p>
          <a:p>
            <a:r>
              <a:rPr lang="en-US" dirty="0">
                <a:solidFill>
                  <a:schemeClr val="bg1">
                    <a:lumMod val="95000"/>
                  </a:schemeClr>
                </a:solidFill>
              </a:rPr>
              <a:t>Firewalls are handled and configured with procedures and rule sets to control incoming and outgoing traffic.</a:t>
            </a:r>
          </a:p>
          <a:p>
            <a:r>
              <a:rPr lang="en-US" dirty="0">
                <a:solidFill>
                  <a:schemeClr val="bg1">
                    <a:lumMod val="95000"/>
                  </a:schemeClr>
                </a:solidFill>
              </a:rPr>
              <a:t>Without it, network is completely exposed and can be compromised.</a:t>
            </a:r>
          </a:p>
        </p:txBody>
      </p:sp>
    </p:spTree>
    <p:extLst>
      <p:ext uri="{BB962C8B-B14F-4D97-AF65-F5344CB8AC3E}">
        <p14:creationId xmlns:p14="http://schemas.microsoft.com/office/powerpoint/2010/main" val="162706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solidFill>
                  <a:schemeClr val="bg1">
                    <a:lumMod val="95000"/>
                  </a:schemeClr>
                </a:solidFill>
              </a:rPr>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solidFill>
                  <a:schemeClr val="bg1">
                    <a:lumMod val="95000"/>
                  </a:schemeClr>
                </a:solidFill>
              </a:rPr>
              <a:t>Simple packet filtering techniques</a:t>
            </a:r>
          </a:p>
          <a:p>
            <a:pPr>
              <a:buFont typeface="Arial" panose="020B0604020202020204" pitchFamily="34" charset="0"/>
              <a:buChar char="•"/>
            </a:pPr>
            <a:r>
              <a:rPr lang="en-US" dirty="0">
                <a:solidFill>
                  <a:schemeClr val="bg1">
                    <a:lumMod val="95000"/>
                  </a:schemeClr>
                </a:solidFill>
              </a:rPr>
              <a:t>Application Proxies</a:t>
            </a:r>
          </a:p>
          <a:p>
            <a:pPr>
              <a:buFont typeface="Arial" panose="020B0604020202020204" pitchFamily="34" charset="0"/>
              <a:buChar char="•"/>
            </a:pPr>
            <a:r>
              <a:rPr lang="en-US" dirty="0">
                <a:solidFill>
                  <a:schemeClr val="bg1">
                    <a:lumMod val="95000"/>
                  </a:schemeClr>
                </a:solidFill>
              </a:rPr>
              <a:t>Network Address Protocol</a:t>
            </a:r>
          </a:p>
          <a:p>
            <a:pPr>
              <a:buFont typeface="Arial" panose="020B0604020202020204" pitchFamily="34" charset="0"/>
              <a:buChar char="•"/>
            </a:pPr>
            <a:r>
              <a:rPr lang="en-US" dirty="0">
                <a:solidFill>
                  <a:schemeClr val="bg1">
                    <a:lumMod val="95000"/>
                  </a:schemeClr>
                </a:solidFill>
              </a:rPr>
              <a:t>Stateful inspection firewalls</a:t>
            </a:r>
          </a:p>
          <a:p>
            <a:pPr>
              <a:buFont typeface="Arial" panose="020B0604020202020204" pitchFamily="34" charset="0"/>
              <a:buChar char="•"/>
            </a:pPr>
            <a:r>
              <a:rPr lang="en-US" dirty="0">
                <a:solidFill>
                  <a:schemeClr val="bg1">
                    <a:lumMod val="95000"/>
                  </a:schemeClr>
                </a:solidFill>
              </a:rPr>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solidFill>
                  <a:schemeClr val="bg1">
                    <a:lumMod val="95000"/>
                  </a:schemeClr>
                </a:solidFill>
              </a:rPr>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pPr marL="0" indent="0" algn="just">
              <a:buNone/>
            </a:pPr>
            <a:r>
              <a:rPr lang="en-US" dirty="0">
                <a:solidFill>
                  <a:schemeClr val="bg1">
                    <a:lumMod val="95000"/>
                  </a:schemeClr>
                </a:solidFill>
              </a:rPr>
              <a:t>When malicious activities masquerade legitimate traffic these are used.</a:t>
            </a:r>
          </a:p>
          <a:p>
            <a:pPr algn="just"/>
            <a:endParaRPr lang="en-US" dirty="0">
              <a:solidFill>
                <a:schemeClr val="bg1">
                  <a:lumMod val="95000"/>
                </a:schemeClr>
              </a:solidFill>
            </a:endParaRPr>
          </a:p>
          <a:p>
            <a:pPr marL="0" indent="0" algn="just">
              <a:buNone/>
            </a:pPr>
            <a:r>
              <a:rPr lang="en-US" dirty="0">
                <a:solidFill>
                  <a:schemeClr val="bg1">
                    <a:lumMod val="95000"/>
                  </a:schemeClr>
                </a:solidFill>
              </a:rPr>
              <a:t>IDS is a passive to analyze traffic to detect unauthorized access, and stressful protocol analysis and if it detects anything IDS generates an email, message or text alert.</a:t>
            </a:r>
          </a:p>
          <a:p>
            <a:pPr marL="0" indent="0" algn="just">
              <a:buNone/>
            </a:pPr>
            <a:r>
              <a:rPr lang="en-US" dirty="0">
                <a:solidFill>
                  <a:schemeClr val="bg1">
                    <a:lumMod val="95000"/>
                  </a:schemeClr>
                </a:solidFill>
              </a:rPr>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solidFill>
                  <a:schemeClr val="bg1">
                    <a:lumMod val="95000"/>
                  </a:schemeClr>
                </a:solidFill>
              </a:rPr>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Network-based: </a:t>
            </a:r>
            <a:r>
              <a:rPr lang="en-US" dirty="0">
                <a:solidFill>
                  <a:schemeClr val="bg1">
                    <a:lumMod val="95000"/>
                  </a:schemeClr>
                </a:solidFill>
              </a:rPr>
              <a:t>Monitors network traffic for a specific segment, and device and analyze activities.</a:t>
            </a:r>
          </a:p>
          <a:p>
            <a:pPr marL="457200" indent="-457200" algn="just">
              <a:buFont typeface="+mj-lt"/>
              <a:buAutoNum type="arabicPeriod"/>
            </a:pPr>
            <a:r>
              <a:rPr lang="en-US" b="1" dirty="0">
                <a:solidFill>
                  <a:schemeClr val="bg1">
                    <a:lumMod val="95000"/>
                  </a:schemeClr>
                </a:solidFill>
              </a:rPr>
              <a:t>Wireless IDS/IPS: </a:t>
            </a:r>
            <a:r>
              <a:rPr lang="en-US" dirty="0">
                <a:solidFill>
                  <a:schemeClr val="bg1">
                    <a:lumMod val="95000"/>
                  </a:schemeClr>
                </a:solidFill>
              </a:rPr>
              <a:t>Monitors wireless network traffic and analyzes activities and protocols.</a:t>
            </a:r>
          </a:p>
          <a:p>
            <a:pPr marL="457200" indent="-457200" algn="just">
              <a:buFont typeface="+mj-lt"/>
              <a:buAutoNum type="arabicPeriod"/>
            </a:pPr>
            <a:r>
              <a:rPr lang="en-US" b="1" dirty="0">
                <a:solidFill>
                  <a:schemeClr val="bg1">
                    <a:lumMod val="95000"/>
                  </a:schemeClr>
                </a:solidFill>
              </a:rPr>
              <a:t>Network behavioural analysis: </a:t>
            </a:r>
            <a:r>
              <a:rPr lang="en-US" dirty="0">
                <a:solidFill>
                  <a:schemeClr val="bg1">
                    <a:lumMod val="95000"/>
                  </a:schemeClr>
                </a:solidFill>
              </a:rPr>
              <a:t>It examines the traffic to identify threats, information flow, DDOS, malware and policy violations.</a:t>
            </a:r>
          </a:p>
          <a:p>
            <a:pPr marL="457200" indent="-457200" algn="just">
              <a:buFont typeface="+mj-lt"/>
              <a:buAutoNum type="arabicPeriod"/>
            </a:pPr>
            <a:r>
              <a:rPr lang="en-US" b="1" dirty="0">
                <a:solidFill>
                  <a:schemeClr val="bg1">
                    <a:lumMod val="95000"/>
                  </a:schemeClr>
                </a:solidFill>
              </a:rPr>
              <a:t>Host-based IDS/IPS: </a:t>
            </a:r>
            <a:r>
              <a:rPr lang="en-US" dirty="0">
                <a:solidFill>
                  <a:schemeClr val="bg1">
                    <a:lumMod val="95000"/>
                  </a:schemeClr>
                </a:solidFill>
              </a:rPr>
              <a:t>It monitors every single host and its events.</a:t>
            </a:r>
          </a:p>
          <a:p>
            <a:pPr marL="457200" indent="-457200" algn="just">
              <a:buFont typeface="+mj-lt"/>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21110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solidFill>
                  <a:schemeClr val="bg1">
                    <a:lumMod val="95000"/>
                  </a:schemeClr>
                </a:solidFill>
              </a:rPr>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True positive</a:t>
            </a:r>
            <a:r>
              <a:rPr lang="en-US" dirty="0">
                <a:solidFill>
                  <a:schemeClr val="bg1">
                    <a:lumMod val="95000"/>
                  </a:schemeClr>
                </a:solidFill>
              </a:rPr>
              <a:t>:  It correctly identifies an issue.</a:t>
            </a:r>
          </a:p>
          <a:p>
            <a:pPr marL="457200" indent="-457200" algn="just">
              <a:buFont typeface="+mj-lt"/>
              <a:buAutoNum type="arabicPeriod"/>
            </a:pPr>
            <a:r>
              <a:rPr lang="en-US" b="1" dirty="0">
                <a:solidFill>
                  <a:schemeClr val="bg1">
                    <a:lumMod val="95000"/>
                  </a:schemeClr>
                </a:solidFill>
              </a:rPr>
              <a:t>True Negative</a:t>
            </a:r>
            <a:r>
              <a:rPr lang="en-US" dirty="0">
                <a:solidFill>
                  <a:schemeClr val="bg1">
                    <a:lumMod val="95000"/>
                  </a:schemeClr>
                </a:solidFill>
              </a:rPr>
              <a:t>: It correctly identifies normal traffic.</a:t>
            </a:r>
          </a:p>
          <a:p>
            <a:pPr marL="457200" indent="-457200" algn="just">
              <a:buFont typeface="+mj-lt"/>
              <a:buAutoNum type="arabicPeriod"/>
            </a:pPr>
            <a:r>
              <a:rPr lang="en-US" b="1" dirty="0">
                <a:solidFill>
                  <a:schemeClr val="bg1">
                    <a:lumMod val="95000"/>
                  </a:schemeClr>
                </a:solidFill>
              </a:rPr>
              <a:t>False Positive:</a:t>
            </a:r>
            <a:r>
              <a:rPr lang="en-US" dirty="0">
                <a:solidFill>
                  <a:schemeClr val="bg1">
                    <a:lumMod val="95000"/>
                  </a:schemeClr>
                </a:solidFill>
              </a:rPr>
              <a:t> Incorrectly identifies normal activity as an issue</a:t>
            </a:r>
          </a:p>
          <a:p>
            <a:pPr marL="457200" indent="-457200" algn="just">
              <a:buFont typeface="+mj-lt"/>
              <a:buAutoNum type="arabicPeriod"/>
            </a:pPr>
            <a:r>
              <a:rPr lang="en-US" b="1" dirty="0">
                <a:solidFill>
                  <a:schemeClr val="bg1">
                    <a:lumMod val="95000"/>
                  </a:schemeClr>
                </a:solidFill>
              </a:rPr>
              <a:t>False Negative</a:t>
            </a:r>
            <a:r>
              <a:rPr lang="en-US" dirty="0">
                <a:solidFill>
                  <a:schemeClr val="bg1">
                    <a:lumMod val="95000"/>
                  </a:schemeClr>
                </a:solidFill>
              </a:rPr>
              <a:t>: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solidFill>
                  <a:schemeClr val="bg1">
                    <a:lumMod val="95000"/>
                  </a:schemeClr>
                </a:solidFill>
              </a:rPr>
              <a:t>Methodologies used by IDS/IPS for detection:</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Pattern matching and stateful pattern matching recognition</a:t>
            </a:r>
          </a:p>
          <a:p>
            <a:pPr>
              <a:buFont typeface="Arial" panose="020B0604020202020204" pitchFamily="34" charset="0"/>
              <a:buChar char="•"/>
            </a:pPr>
            <a:r>
              <a:rPr lang="en-US" dirty="0">
                <a:solidFill>
                  <a:schemeClr val="bg1">
                    <a:lumMod val="95000"/>
                  </a:schemeClr>
                </a:solidFill>
              </a:rPr>
              <a:t>Protocol analysis</a:t>
            </a:r>
          </a:p>
          <a:p>
            <a:pPr>
              <a:buFont typeface="Arial" panose="020B0604020202020204" pitchFamily="34" charset="0"/>
              <a:buChar char="•"/>
            </a:pPr>
            <a:r>
              <a:rPr lang="en-US" dirty="0">
                <a:solidFill>
                  <a:schemeClr val="bg1">
                    <a:lumMod val="95000"/>
                  </a:schemeClr>
                </a:solidFill>
              </a:rPr>
              <a:t>Heuristic-based analysis</a:t>
            </a:r>
          </a:p>
          <a:p>
            <a:pPr>
              <a:buFont typeface="Arial" panose="020B0604020202020204" pitchFamily="34" charset="0"/>
              <a:buChar char="•"/>
            </a:pPr>
            <a:r>
              <a:rPr lang="en-US" dirty="0">
                <a:solidFill>
                  <a:schemeClr val="bg1">
                    <a:lumMod val="95000"/>
                  </a:schemeClr>
                </a:solidFill>
              </a:rPr>
              <a:t>Anomaly-based analysis</a:t>
            </a:r>
          </a:p>
          <a:p>
            <a:pPr>
              <a:buFont typeface="Arial" panose="020B0604020202020204" pitchFamily="34" charset="0"/>
              <a:buChar char="•"/>
            </a:pPr>
            <a:r>
              <a:rPr lang="en-US" dirty="0">
                <a:solidFill>
                  <a:schemeClr val="bg1">
                    <a:lumMod val="95000"/>
                  </a:schemeClr>
                </a:solidFill>
              </a:rPr>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solidFill>
                  <a:schemeClr val="bg1">
                    <a:lumMod val="95000"/>
                  </a:schemeClr>
                </a:solidFill>
              </a:rPr>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dirty="0">
                <a:solidFill>
                  <a:schemeClr val="bg1">
                    <a:lumMod val="95000"/>
                  </a:schemeClr>
                </a:solidFill>
              </a:rPr>
              <a:t>Content Filtering: Allow or restrict access based on its content.</a:t>
            </a:r>
          </a:p>
          <a:p>
            <a:pPr marL="0" indent="0">
              <a:buNone/>
            </a:pPr>
            <a:r>
              <a:rPr lang="en-US" dirty="0">
                <a:solidFill>
                  <a:schemeClr val="bg1">
                    <a:lumMod val="95000"/>
                  </a:schemeClr>
                </a:solidFill>
              </a:rPr>
              <a:t>Whitelist: Specific sites have access </a:t>
            </a:r>
          </a:p>
          <a:p>
            <a:pPr marL="0" indent="0">
              <a:buNone/>
            </a:pPr>
            <a:r>
              <a:rPr lang="en-US" dirty="0">
                <a:solidFill>
                  <a:schemeClr val="bg1">
                    <a:lumMod val="95000"/>
                  </a:schemeClr>
                </a:solidFill>
              </a:rPr>
              <a:t>Blacklist: Where access is denied</a:t>
            </a:r>
          </a:p>
          <a:p>
            <a:pPr marL="0" indent="0">
              <a:buNone/>
            </a:pPr>
            <a:r>
              <a:rPr lang="en-US" dirty="0">
                <a:solidFill>
                  <a:schemeClr val="bg1">
                    <a:lumMod val="95000"/>
                  </a:schemeClr>
                </a:solidFill>
              </a:rPr>
              <a:t>It commonly blocks the entire range of IPS specific to geographic locations</a:t>
            </a:r>
          </a:p>
          <a:p>
            <a:pPr marL="0" indent="0">
              <a:buNone/>
            </a:pPr>
            <a:r>
              <a:rPr lang="en-US" dirty="0">
                <a:solidFill>
                  <a:schemeClr val="bg1">
                    <a:lumMod val="95000"/>
                  </a:schemeClr>
                </a:solidFill>
              </a:rPr>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solidFill>
                  <a:schemeClr val="bg1">
                    <a:lumMod val="95000"/>
                  </a:schemeClr>
                </a:solidFill>
              </a:rPr>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pPr algn="just"/>
            <a:r>
              <a:rPr lang="en-US" b="1" dirty="0">
                <a:solidFill>
                  <a:schemeClr val="bg1">
                    <a:lumMod val="95000"/>
                  </a:schemeClr>
                </a:solidFill>
              </a:rPr>
              <a:t>Everything has to be monitored- </a:t>
            </a:r>
            <a:r>
              <a:rPr lang="en-US" dirty="0">
                <a:solidFill>
                  <a:schemeClr val="bg1">
                    <a:lumMod val="95000"/>
                  </a:schemeClr>
                </a:solidFill>
              </a:rPr>
              <a:t>Logs and alerts must be monitored and analyzed (successful and unsuccessful both)</a:t>
            </a:r>
          </a:p>
          <a:p>
            <a:pPr algn="just"/>
            <a:r>
              <a:rPr lang="en-US" dirty="0">
                <a:solidFill>
                  <a:schemeClr val="bg1">
                    <a:lumMod val="95000"/>
                  </a:schemeClr>
                </a:solidFill>
              </a:rPr>
              <a:t>Policies need to be updated as per requirements.</a:t>
            </a:r>
          </a:p>
          <a:p>
            <a:pPr algn="just"/>
            <a:r>
              <a:rPr lang="en-US" dirty="0">
                <a:solidFill>
                  <a:schemeClr val="bg1">
                    <a:lumMod val="95000"/>
                  </a:schemeClr>
                </a:solidFill>
              </a:rPr>
              <a:t>Detail examination of all changes since the last review.</a:t>
            </a:r>
          </a:p>
          <a:p>
            <a:pPr algn="just"/>
            <a:r>
              <a:rPr lang="en-US" dirty="0">
                <a:solidFill>
                  <a:schemeClr val="bg1">
                    <a:lumMod val="95000"/>
                  </a:schemeClr>
                </a:solidFill>
              </a:rPr>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solidFill>
                  <a:schemeClr val="bg1">
                    <a:lumMod val="95000"/>
                  </a:schemeClr>
                </a:solidFill>
              </a:rPr>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pPr algn="just"/>
            <a:r>
              <a:rPr lang="en-US" b="1" dirty="0">
                <a:solidFill>
                  <a:schemeClr val="accent1">
                    <a:lumMod val="60000"/>
                    <a:lumOff val="40000"/>
                  </a:schemeClr>
                </a:solidFill>
              </a:rPr>
              <a:t>Blue teams: </a:t>
            </a:r>
            <a:r>
              <a:rPr lang="en-US" dirty="0">
                <a:solidFill>
                  <a:schemeClr val="bg1">
                    <a:lumMod val="95000"/>
                  </a:schemeClr>
                </a:solidFill>
              </a:rPr>
              <a:t>Defenders of the corporate network which includes SOC, CSIRTS, Infosec teams</a:t>
            </a:r>
          </a:p>
          <a:p>
            <a:pPr algn="just"/>
            <a:r>
              <a:rPr lang="en-US" b="1" dirty="0">
                <a:solidFill>
                  <a:srgbClr val="C00000"/>
                </a:solidFill>
              </a:rPr>
              <a:t>Red Teams</a:t>
            </a:r>
            <a:r>
              <a:rPr lang="en-US" b="1" dirty="0">
                <a:solidFill>
                  <a:schemeClr val="bg1">
                    <a:lumMod val="95000"/>
                  </a:schemeClr>
                </a:solidFill>
              </a:rPr>
              <a:t>: </a:t>
            </a:r>
            <a:r>
              <a:rPr lang="en-US" dirty="0">
                <a:solidFill>
                  <a:schemeClr val="bg1">
                    <a:lumMod val="95000"/>
                  </a:schemeClr>
                </a:solidFill>
              </a:rPr>
              <a:t>Ethical hackers, Pen testers who identify vulnerabilities, attack detection and response capability of the device.</a:t>
            </a:r>
          </a:p>
          <a:p>
            <a:pPr algn="just"/>
            <a:r>
              <a:rPr lang="en-US" b="1" dirty="0">
                <a:solidFill>
                  <a:srgbClr val="7030A0"/>
                </a:solidFill>
              </a:rPr>
              <a:t>Purple Team: </a:t>
            </a:r>
            <a:r>
              <a:rPr lang="en-US" dirty="0">
                <a:solidFill>
                  <a:schemeClr val="bg1">
                    <a:lumMod val="95000"/>
                  </a:schemeClr>
                </a:solidFill>
              </a:rPr>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solidFill>
                  <a:schemeClr val="bg1">
                    <a:lumMod val="95000"/>
                  </a:schemeClr>
                </a:solidFill>
              </a:rPr>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pPr algn="just"/>
            <a:r>
              <a:rPr lang="en-US" dirty="0">
                <a:solidFill>
                  <a:schemeClr val="bg1">
                    <a:lumMod val="95000"/>
                  </a:schemeClr>
                </a:solidFill>
              </a:rPr>
              <a:t>It has controls like authentication, that must be chosen carefully based on network-segmented information and classification that is accessible.</a:t>
            </a:r>
          </a:p>
          <a:p>
            <a:pPr marL="0" indent="0" algn="just">
              <a:buNone/>
            </a:pPr>
            <a:r>
              <a:rPr lang="en-US" dirty="0">
                <a:solidFill>
                  <a:schemeClr val="bg1">
                    <a:lumMod val="95000"/>
                  </a:schemeClr>
                </a:solidFill>
              </a:rPr>
              <a:t>It follows CIA triads:</a:t>
            </a:r>
          </a:p>
          <a:p>
            <a:pPr algn="just"/>
            <a:r>
              <a:rPr lang="en-US" dirty="0">
                <a:solidFill>
                  <a:schemeClr val="bg1">
                    <a:lumMod val="95000"/>
                  </a:schemeClr>
                </a:solidFill>
              </a:rPr>
              <a:t>Restricted information can’t be accessible to unauthorized parties, detecting good and bad modifications and ensuring the user can access required resources,</a:t>
            </a:r>
          </a:p>
          <a:p>
            <a:pPr algn="just"/>
            <a:r>
              <a:rPr lang="en-US" dirty="0">
                <a:solidFill>
                  <a:schemeClr val="bg1">
                    <a:lumMod val="95000"/>
                  </a:schemeClr>
                </a:solidFill>
              </a:rPr>
              <a:t>It must include physical control of client devices.</a:t>
            </a:r>
          </a:p>
          <a:p>
            <a:pPr algn="just"/>
            <a:endParaRPr lang="en-US" dirty="0">
              <a:solidFill>
                <a:schemeClr val="bg1">
                  <a:lumMod val="95000"/>
                </a:schemeClr>
              </a:solidFill>
            </a:endParaRPr>
          </a:p>
        </p:txBody>
      </p:sp>
    </p:spTree>
    <p:extLst>
      <p:ext uri="{BB962C8B-B14F-4D97-AF65-F5344CB8AC3E}">
        <p14:creationId xmlns:p14="http://schemas.microsoft.com/office/powerpoint/2010/main" val="37786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solidFill>
                  <a:schemeClr val="bg1">
                    <a:lumMod val="95000"/>
                  </a:schemeClr>
                </a:solidFill>
              </a:rPr>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pPr algn="just"/>
            <a:r>
              <a:rPr lang="en-US" b="1" dirty="0">
                <a:solidFill>
                  <a:schemeClr val="bg1">
                    <a:lumMod val="95000"/>
                  </a:schemeClr>
                </a:solidFill>
              </a:rPr>
              <a:t>VPN: </a:t>
            </a:r>
            <a:r>
              <a:rPr lang="en-US" dirty="0">
                <a:solidFill>
                  <a:schemeClr val="bg1">
                    <a:lumMod val="95000"/>
                  </a:schemeClr>
                </a:solidFill>
              </a:rPr>
              <a:t>Secure tunnel for transmitting data through the internet.</a:t>
            </a:r>
          </a:p>
          <a:p>
            <a:pPr algn="just"/>
            <a:r>
              <a:rPr lang="en-US" dirty="0">
                <a:solidFill>
                  <a:schemeClr val="bg1">
                    <a:lumMod val="95000"/>
                  </a:schemeClr>
                </a:solidFill>
              </a:rPr>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solidFill>
                  <a:schemeClr val="bg1">
                    <a:lumMod val="95000"/>
                  </a:schemeClr>
                </a:solidFill>
              </a:rPr>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pPr algn="just"/>
            <a:r>
              <a:rPr lang="en-US" dirty="0">
                <a:solidFill>
                  <a:schemeClr val="bg1">
                    <a:lumMod val="95000"/>
                  </a:schemeClr>
                </a:solidFill>
              </a:rPr>
              <a:t>Implement mutual authentication so they can verify legitimacy before providing authentication credentials.</a:t>
            </a:r>
          </a:p>
          <a:p>
            <a:pPr algn="just"/>
            <a:r>
              <a:rPr lang="en-US" dirty="0">
                <a:solidFill>
                  <a:schemeClr val="bg1">
                    <a:lumMod val="95000"/>
                  </a:schemeClr>
                </a:solidFill>
              </a:rPr>
              <a:t>MFA is required for access</a:t>
            </a:r>
          </a:p>
          <a:p>
            <a:pPr algn="just"/>
            <a:r>
              <a:rPr lang="en-US" dirty="0">
                <a:solidFill>
                  <a:schemeClr val="bg1">
                    <a:lumMod val="95000"/>
                  </a:schemeClr>
                </a:solidFill>
              </a:rPr>
              <a:t>Additionally users should require authentication periodically in remote access devices, they should ensure that they made the baseline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9047" y="643466"/>
            <a:ext cx="2771273" cy="5470463"/>
          </a:xfrm>
        </p:spPr>
        <p:txBody>
          <a:bodyPr anchor="ctr">
            <a:normAutofit/>
          </a:bodyPr>
          <a:lstStyle/>
          <a:p>
            <a:r>
              <a:rPr lang="en-US" sz="3600"/>
              <a:t>Network access control</a:t>
            </a:r>
          </a:p>
        </p:txBody>
      </p:sp>
      <p:cxnSp>
        <p:nvCxnSpPr>
          <p:cNvPr id="40" name="Straight Connector 3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4428565" y="643466"/>
            <a:ext cx="6818427" cy="5470462"/>
          </a:xfrm>
        </p:spPr>
        <p:txBody>
          <a:bodyPr anchor="ctr">
            <a:normAutofit/>
          </a:bodyPr>
          <a:lstStyle/>
          <a:p>
            <a:r>
              <a:rPr lang="en-US"/>
              <a:t>Used to check remote access device based on its criteria, if it doesn’t meet a specific criteria access is denied.</a:t>
            </a:r>
          </a:p>
        </p:txBody>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solidFill>
                  <a:schemeClr val="bg1">
                    <a:lumMod val="95000"/>
                  </a:schemeClr>
                </a:solidFill>
              </a:rPr>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sz="2400" dirty="0">
                <a:solidFill>
                  <a:schemeClr val="bg1">
                    <a:lumMod val="95000"/>
                  </a:schemeClr>
                </a:solidFill>
              </a:rPr>
              <a:t>Ensure that a user can </a:t>
            </a:r>
            <a:r>
              <a:rPr lang="en-US" sz="2400" b="1" dirty="0">
                <a:solidFill>
                  <a:schemeClr val="bg1">
                    <a:lumMod val="95000"/>
                  </a:schemeClr>
                </a:solidFill>
              </a:rPr>
              <a:t>ACCESS</a:t>
            </a:r>
            <a:r>
              <a:rPr lang="en-US" sz="2400" dirty="0">
                <a:solidFill>
                  <a:schemeClr val="bg1">
                    <a:lumMod val="95000"/>
                  </a:schemeClr>
                </a:solidFill>
              </a:rPr>
              <a:t> only </a:t>
            </a:r>
            <a:r>
              <a:rPr lang="en-US" sz="2400" b="1" dirty="0">
                <a:solidFill>
                  <a:schemeClr val="bg1">
                    <a:lumMod val="95000"/>
                  </a:schemeClr>
                </a:solidFill>
              </a:rPr>
              <a:t>SPECIFIC INFORMATION </a:t>
            </a:r>
            <a:r>
              <a:rPr lang="en-US" sz="2400" dirty="0">
                <a:solidFill>
                  <a:schemeClr val="bg1">
                    <a:lumMod val="95000"/>
                  </a:schemeClr>
                </a:solidFill>
              </a:rPr>
              <a:t>or </a:t>
            </a:r>
            <a:r>
              <a:rPr lang="en-US" sz="2400" b="1" dirty="0">
                <a:solidFill>
                  <a:schemeClr val="bg1">
                    <a:lumMod val="95000"/>
                  </a:schemeClr>
                </a:solidFill>
              </a:rPr>
              <a:t>SPECIFIC CONTROL</a:t>
            </a:r>
            <a:r>
              <a:rPr lang="en-US" sz="2400" dirty="0">
                <a:solidFill>
                  <a:schemeClr val="bg1">
                    <a:lumMod val="95000"/>
                  </a:schemeClr>
                </a:solidFill>
              </a:rPr>
              <a:t> in an organization or company.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Controls such as –</a:t>
            </a:r>
          </a:p>
          <a:p>
            <a:pPr marL="0" indent="0">
              <a:buNone/>
            </a:pPr>
            <a:r>
              <a:rPr lang="en-US" dirty="0">
                <a:solidFill>
                  <a:schemeClr val="bg1">
                    <a:lumMod val="95000"/>
                  </a:schemeClr>
                </a:solidFill>
              </a:rPr>
              <a:t>System administrators can only access to the active directories, CRUD a users etc.</a:t>
            </a:r>
          </a:p>
          <a:p>
            <a:pPr marL="0" indent="0">
              <a:buNone/>
            </a:pPr>
            <a:r>
              <a:rPr lang="en-US" dirty="0">
                <a:solidFill>
                  <a:schemeClr val="bg1">
                    <a:lumMod val="95000"/>
                  </a:schemeClr>
                </a:solidFill>
              </a:rPr>
              <a:t>HR Team controls employee information</a:t>
            </a:r>
          </a:p>
          <a:p>
            <a:pPr marL="0" indent="0">
              <a:buNone/>
            </a:pPr>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706456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p:txBody>
          <a:bodyPr/>
          <a:lstStyle/>
          <a:p>
            <a:r>
              <a:rPr lang="en-US" dirty="0">
                <a:solidFill>
                  <a:schemeClr val="bg1">
                    <a:lumMod val="95000"/>
                  </a:schemeClr>
                </a:solidFill>
              </a:rPr>
              <a:t>Why User Access Control?</a:t>
            </a:r>
          </a:p>
        </p:txBody>
      </p: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p:txBody>
          <a:bodyPr/>
          <a:lstStyle/>
          <a:p>
            <a:r>
              <a:rPr lang="en-US" dirty="0">
                <a:solidFill>
                  <a:schemeClr val="bg1">
                    <a:lumMod val="95000"/>
                  </a:schemeClr>
                </a:solidFill>
              </a:rPr>
              <a:t>Humans are naturally curious</a:t>
            </a:r>
          </a:p>
          <a:p>
            <a:r>
              <a:rPr lang="en-US" dirty="0">
                <a:solidFill>
                  <a:schemeClr val="bg1">
                    <a:lumMod val="95000"/>
                  </a:schemeClr>
                </a:solidFill>
              </a:rPr>
              <a:t>If we don’t set user controls, Information confidentiality and Integrity will be in danger.</a:t>
            </a:r>
          </a:p>
          <a:p>
            <a:r>
              <a:rPr lang="en-US" dirty="0">
                <a:solidFill>
                  <a:schemeClr val="bg1">
                    <a:lumMod val="95000"/>
                  </a:schemeClr>
                </a:solidFill>
              </a:rPr>
              <a:t>To protect data and information User Access controls are used</a:t>
            </a:r>
          </a:p>
        </p:txBody>
      </p:sp>
    </p:spTree>
    <p:extLst>
      <p:ext uri="{BB962C8B-B14F-4D97-AF65-F5344CB8AC3E}">
        <p14:creationId xmlns:p14="http://schemas.microsoft.com/office/powerpoint/2010/main" val="3714240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solidFill>
                  <a:schemeClr val="bg1">
                    <a:lumMod val="95000"/>
                  </a:schemeClr>
                </a:solidFill>
              </a:rPr>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bg1">
                    <a:lumMod val="95000"/>
                  </a:schemeClr>
                </a:solidFill>
              </a:rPr>
              <a:t> Identifying account types (individual, group, system, application, guest, and temporary) </a:t>
            </a:r>
          </a:p>
          <a:p>
            <a:pPr>
              <a:buFont typeface="Arial" panose="020B0604020202020204" pitchFamily="34" charset="0"/>
              <a:buChar char="•"/>
            </a:pPr>
            <a:r>
              <a:rPr lang="en-US" dirty="0">
                <a:solidFill>
                  <a:schemeClr val="bg1">
                    <a:lumMod val="95000"/>
                  </a:schemeClr>
                </a:solidFill>
              </a:rPr>
              <a:t> Establishing conditions for group membership Identifying authorized users of the information  system and specifying access privileges </a:t>
            </a:r>
          </a:p>
          <a:p>
            <a:pPr>
              <a:buFont typeface="Arial" panose="020B0604020202020204" pitchFamily="34" charset="0"/>
              <a:buChar char="•"/>
            </a:pPr>
            <a:r>
              <a:rPr lang="en-US" dirty="0">
                <a:solidFill>
                  <a:schemeClr val="bg1">
                    <a:lumMod val="95000"/>
                  </a:schemeClr>
                </a:solidFill>
              </a:rPr>
              <a:t> Requiring appropriate approvals for requests to establish accounts </a:t>
            </a:r>
          </a:p>
          <a:p>
            <a:pPr>
              <a:buFont typeface="Arial" panose="020B0604020202020204" pitchFamily="34" charset="0"/>
              <a:buChar char="•"/>
            </a:pPr>
            <a:r>
              <a:rPr lang="en-US" dirty="0">
                <a:solidFill>
                  <a:schemeClr val="bg1">
                    <a:lumMod val="95000"/>
                  </a:schemeClr>
                </a:solidFill>
              </a:rPr>
              <a:t> Establishing, activating, modifying, disabling, and removing accounts </a:t>
            </a:r>
          </a:p>
          <a:p>
            <a:pPr>
              <a:buFont typeface="Arial" panose="020B0604020202020204" pitchFamily="34" charset="0"/>
              <a:buChar char="•"/>
            </a:pPr>
            <a:r>
              <a:rPr lang="en-US" dirty="0">
                <a:solidFill>
                  <a:schemeClr val="bg1">
                    <a:lumMod val="95000"/>
                  </a:schemeClr>
                </a:solidFill>
              </a:rPr>
              <a:t> Specifically authorizing and monitoring the use of guest/anonymous and temporary accounts</a:t>
            </a:r>
          </a:p>
          <a:p>
            <a:pPr>
              <a:buFont typeface="Arial" panose="020B0604020202020204" pitchFamily="34" charset="0"/>
              <a:buChar char="•"/>
            </a:pPr>
            <a:r>
              <a:rPr lang="en-US" dirty="0">
                <a:solidFill>
                  <a:schemeClr val="bg1">
                    <a:lumMod val="95000"/>
                  </a:schemeClr>
                </a:solidFill>
              </a:rPr>
              <a:t> Granting access to the system based on A valid access authorization</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726068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p:txBody>
          <a:bodyPr/>
          <a:lstStyle/>
          <a:p>
            <a:r>
              <a:rPr lang="en-US" dirty="0">
                <a:solidFill>
                  <a:schemeClr val="bg1">
                    <a:lumMod val="95000"/>
                  </a:schemeClr>
                </a:solidFill>
              </a:rPr>
              <a:t>Least Privilege or Zero Trust</a:t>
            </a:r>
          </a:p>
        </p:txBody>
      </p: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p:txBody>
          <a:bodyPr/>
          <a:lstStyle/>
          <a:p>
            <a:r>
              <a:rPr lang="en-US" dirty="0">
                <a:solidFill>
                  <a:schemeClr val="bg1">
                    <a:lumMod val="95000"/>
                  </a:schemeClr>
                </a:solidFill>
              </a:rPr>
              <a:t>Trust no one. Both inside and outside of the network.</a:t>
            </a:r>
          </a:p>
          <a:p>
            <a:pPr marL="0" indent="0">
              <a:buNone/>
            </a:pPr>
            <a:r>
              <a:rPr lang="en-US" dirty="0">
                <a:solidFill>
                  <a:schemeClr val="bg1">
                    <a:lumMod val="95000"/>
                  </a:schemeClr>
                </a:solidFill>
              </a:rPr>
              <a:t>  Grant minimum access to data, tools and information</a:t>
            </a:r>
          </a:p>
          <a:p>
            <a:pPr marL="0" indent="0">
              <a:buNone/>
            </a:pPr>
            <a:r>
              <a:rPr lang="en-US" dirty="0">
                <a:solidFill>
                  <a:schemeClr val="bg1">
                    <a:lumMod val="95000"/>
                  </a:schemeClr>
                </a:solidFill>
              </a:rPr>
              <a:t>  Follows the rule Default deny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  </a:t>
            </a:r>
          </a:p>
          <a:p>
            <a:endParaRPr lang="en-US" dirty="0">
              <a:solidFill>
                <a:schemeClr val="bg1">
                  <a:lumMod val="95000"/>
                </a:schemeClr>
              </a:solidFill>
            </a:endParaRPr>
          </a:p>
        </p:txBody>
      </p:sp>
    </p:spTree>
    <p:extLst>
      <p:ext uri="{BB962C8B-B14F-4D97-AF65-F5344CB8AC3E}">
        <p14:creationId xmlns:p14="http://schemas.microsoft.com/office/powerpoint/2010/main" val="418736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55B0E-9E08-4222-ABA2-50D44D38432C}"/>
              </a:ext>
            </a:extLst>
          </p:cNvPr>
          <p:cNvSpPr txBox="1"/>
          <p:nvPr/>
        </p:nvSpPr>
        <p:spPr>
          <a:xfrm>
            <a:off x="931653" y="618301"/>
            <a:ext cx="10379475" cy="3046988"/>
          </a:xfrm>
          <a:prstGeom prst="rect">
            <a:avLst/>
          </a:prstGeom>
          <a:noFill/>
        </p:spPr>
        <p:txBody>
          <a:bodyPr wrap="square">
            <a:spAutoFit/>
          </a:bodyPr>
          <a:lstStyle/>
          <a:p>
            <a:r>
              <a:rPr lang="en-CA" sz="3200" dirty="0">
                <a:solidFill>
                  <a:schemeClr val="bg1"/>
                </a:solidFill>
                <a:effectLst/>
                <a:latin typeface="+mj-lt"/>
                <a:ea typeface="Times New Roman" panose="02020603050405020304" pitchFamily="18" charset="0"/>
              </a:rPr>
              <a:t>Identification – </a:t>
            </a:r>
          </a:p>
          <a:p>
            <a:endParaRPr lang="en-CA" sz="3200" b="1" u="sng" dirty="0">
              <a:solidFill>
                <a:schemeClr val="bg1"/>
              </a:solidFill>
              <a:ea typeface="Times New Roman" panose="02020603050405020304" pitchFamily="18" charset="0"/>
            </a:endParaRPr>
          </a:p>
          <a:p>
            <a:endParaRPr lang="en-CA" sz="3200" b="1" u="sng" dirty="0">
              <a:solidFill>
                <a:schemeClr val="bg1"/>
              </a:solidFill>
              <a:effectLst/>
              <a:ea typeface="Times New Roman" panose="02020603050405020304" pitchFamily="18" charset="0"/>
            </a:endParaRPr>
          </a:p>
          <a:p>
            <a:endParaRPr lang="en-CA" sz="3200" b="1" u="sng" dirty="0">
              <a:solidFill>
                <a:schemeClr val="bg1"/>
              </a:solidFill>
              <a:ea typeface="Times New Roman" panose="02020603050405020304" pitchFamily="18" charset="0"/>
            </a:endParaRPr>
          </a:p>
          <a:p>
            <a:r>
              <a:rPr lang="en-CA" sz="3200" b="0" dirty="0">
                <a:solidFill>
                  <a:schemeClr val="bg1"/>
                </a:solidFill>
                <a:effectLst/>
                <a:ea typeface="Times New Roman" panose="02020603050405020304" pitchFamily="18" charset="0"/>
              </a:rPr>
              <a:t>Identification is the starting point, where the users provide </a:t>
            </a:r>
          </a:p>
          <a:p>
            <a:r>
              <a:rPr lang="en-CA" sz="3200" b="0" dirty="0">
                <a:solidFill>
                  <a:schemeClr val="bg1"/>
                </a:solidFill>
                <a:effectLst/>
                <a:ea typeface="Times New Roman" panose="02020603050405020304" pitchFamily="18" charset="0"/>
              </a:rPr>
              <a:t>information about their identity. </a:t>
            </a:r>
            <a:endParaRPr lang="en-CA" sz="32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solidFill>
                  <a:schemeClr val="bg1">
                    <a:lumMod val="95000"/>
                  </a:schemeClr>
                </a:solidFill>
              </a:rPr>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r>
              <a:rPr lang="en-US" dirty="0">
                <a:solidFill>
                  <a:schemeClr val="bg1">
                    <a:lumMod val="95000"/>
                  </a:schemeClr>
                </a:solidFill>
              </a:rPr>
              <a:t>AWS uses Identity management</a:t>
            </a:r>
          </a:p>
          <a:p>
            <a:r>
              <a:rPr lang="en-US" dirty="0">
                <a:solidFill>
                  <a:schemeClr val="bg1">
                    <a:lumMod val="95000"/>
                  </a:schemeClr>
                </a:solidFill>
              </a:rPr>
              <a:t>Azure uses RBAC (Role-based access control)</a:t>
            </a:r>
          </a:p>
          <a:p>
            <a:pPr marL="0" indent="0">
              <a:buNone/>
            </a:pPr>
            <a:r>
              <a:rPr lang="en-US" dirty="0">
                <a:solidFill>
                  <a:schemeClr val="bg1">
                    <a:lumMod val="95000"/>
                  </a:schemeClr>
                </a:solidFill>
              </a:rPr>
              <a:t> Operating systems such as Linux use Users and Groups and give specific permissions (Read, Write, Execute) for managing access control.</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19747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solidFill>
                  <a:schemeClr val="bg1">
                    <a:lumMod val="95000"/>
                  </a:schemeClr>
                </a:solidFill>
              </a:rPr>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Default user access permissions will be set to default deny</a:t>
            </a:r>
          </a:p>
          <a:p>
            <a:pPr>
              <a:buFont typeface="Arial" panose="020B0604020202020204" pitchFamily="34" charset="0"/>
              <a:buChar char="•"/>
            </a:pPr>
            <a:r>
              <a:rPr lang="en-US" sz="2400" dirty="0">
                <a:solidFill>
                  <a:schemeClr val="bg1">
                    <a:lumMod val="95000"/>
                  </a:schemeClr>
                </a:solidFill>
              </a:rPr>
              <a:t>Access to company information and systems will be authorized only for workforce personnel </a:t>
            </a:r>
          </a:p>
          <a:p>
            <a:pPr>
              <a:buFont typeface="Arial" panose="020B0604020202020204" pitchFamily="34" charset="0"/>
              <a:buChar char="•"/>
            </a:pPr>
            <a:r>
              <a:rPr lang="en-US" sz="2400" dirty="0">
                <a:solidFill>
                  <a:schemeClr val="bg1">
                    <a:lumMod val="95000"/>
                  </a:schemeClr>
                </a:solidFill>
              </a:rPr>
              <a:t>Access will be restricted to the minimal amount required to carry out the business requirement of the access. </a:t>
            </a:r>
          </a:p>
          <a:p>
            <a:pPr>
              <a:buFont typeface="Arial" panose="020B0604020202020204" pitchFamily="34" charset="0"/>
              <a:buChar char="•"/>
            </a:pPr>
            <a:r>
              <a:rPr lang="en-US" sz="2400" dirty="0">
                <a:solidFill>
                  <a:schemeClr val="bg1">
                    <a:lumMod val="95000"/>
                  </a:schemeClr>
                </a:solidFill>
              </a:rPr>
              <a:t>An authorization process must be maintained.</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359284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solidFill>
                  <a:schemeClr val="bg1">
                    <a:lumMod val="95000"/>
                  </a:schemeClr>
                </a:solidFill>
              </a:rPr>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lstStyle/>
          <a:p>
            <a:r>
              <a:rPr lang="en-US" dirty="0">
                <a:solidFill>
                  <a:schemeClr val="bg1">
                    <a:lumMod val="95000"/>
                  </a:schemeClr>
                </a:solidFill>
              </a:rPr>
              <a:t>Accounts with elevated capabilities beyond regular users.</a:t>
            </a:r>
          </a:p>
          <a:p>
            <a:r>
              <a:rPr lang="en-US" dirty="0">
                <a:solidFill>
                  <a:schemeClr val="bg1">
                    <a:lumMod val="95000"/>
                  </a:schemeClr>
                </a:solidFill>
              </a:rPr>
              <a:t>Network Administrators, </a:t>
            </a:r>
          </a:p>
          <a:p>
            <a:r>
              <a:rPr lang="en-US" dirty="0">
                <a:solidFill>
                  <a:schemeClr val="bg1">
                    <a:lumMod val="95000"/>
                  </a:schemeClr>
                </a:solidFill>
              </a:rPr>
              <a:t>System Administrators, </a:t>
            </a:r>
          </a:p>
          <a:p>
            <a:r>
              <a:rPr lang="en-US" dirty="0">
                <a:solidFill>
                  <a:schemeClr val="bg1">
                    <a:lumMod val="95000"/>
                  </a:schemeClr>
                </a:solidFill>
              </a:rPr>
              <a:t>Database Administrators, </a:t>
            </a:r>
          </a:p>
          <a:p>
            <a:r>
              <a:rPr lang="en-US" dirty="0">
                <a:solidFill>
                  <a:schemeClr val="bg1">
                    <a:lumMod val="95000"/>
                  </a:schemeClr>
                </a:solidFill>
              </a:rPr>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solidFill>
                  <a:schemeClr val="bg1">
                    <a:lumMod val="95000"/>
                  </a:schemeClr>
                </a:solidFill>
              </a:rPr>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solidFill>
                  <a:schemeClr val="bg1">
                    <a:lumMod val="95000"/>
                  </a:schemeClr>
                </a:solidFill>
              </a:rPr>
              <a:t>Administrative accounts should be accessed only when the activity being performed requires elevated rights and permissions. </a:t>
            </a:r>
          </a:p>
          <a:p>
            <a:r>
              <a:rPr lang="en-US" dirty="0">
                <a:solidFill>
                  <a:schemeClr val="bg1">
                    <a:lumMod val="95000"/>
                  </a:schemeClr>
                </a:solidFill>
              </a:rPr>
              <a:t>No need to use for basic routine activities such as –</a:t>
            </a:r>
          </a:p>
          <a:p>
            <a:r>
              <a:rPr lang="en-US" dirty="0">
                <a:solidFill>
                  <a:schemeClr val="bg1">
                    <a:lumMod val="95000"/>
                  </a:schemeClr>
                </a:solidFill>
              </a:rPr>
              <a:t>Checking email</a:t>
            </a:r>
          </a:p>
          <a:p>
            <a:r>
              <a:rPr lang="en-US" dirty="0">
                <a:solidFill>
                  <a:schemeClr val="bg1">
                    <a:lumMod val="95000"/>
                  </a:schemeClr>
                </a:solidFill>
              </a:rPr>
              <a:t>Surfing internet</a:t>
            </a:r>
          </a:p>
          <a:p>
            <a:r>
              <a:rPr lang="en-US" dirty="0">
                <a:solidFill>
                  <a:schemeClr val="bg1">
                    <a:lumMod val="95000"/>
                  </a:schemeClr>
                </a:solidFill>
              </a:rPr>
              <a:t>If someone logs in as a administrator and the computer is infected with malicious code, then the master of the malware can have root access.</a:t>
            </a:r>
          </a:p>
          <a:p>
            <a:r>
              <a:rPr lang="en-US" dirty="0">
                <a:solidFill>
                  <a:schemeClr val="bg1">
                    <a:lumMod val="95000"/>
                  </a:schemeClr>
                </a:solidFill>
              </a:rPr>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p:txBody>
          <a:bodyPr/>
          <a:lstStyle/>
          <a:p>
            <a:r>
              <a:rPr lang="en-US" dirty="0">
                <a:solidFill>
                  <a:schemeClr val="bg1">
                    <a:lumMod val="95000"/>
                  </a:schemeClr>
                </a:solidFill>
              </a:rPr>
              <a:t>Separation of Duties</a:t>
            </a:r>
          </a:p>
        </p:txBody>
      </p: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1097280" y="2108201"/>
            <a:ext cx="10058400" cy="3820651"/>
          </a:xfrm>
        </p:spPr>
        <p:txBody>
          <a:bodyPr>
            <a:normAutofit/>
          </a:bodyPr>
          <a:lstStyle/>
          <a:p>
            <a:r>
              <a:rPr lang="en-US" dirty="0">
                <a:solidFill>
                  <a:schemeClr val="bg1">
                    <a:lumMod val="95000"/>
                  </a:schemeClr>
                </a:solidFill>
              </a:rPr>
              <a:t>Concentration of Power on one hand can be dangerous</a:t>
            </a:r>
          </a:p>
          <a:p>
            <a:pPr marL="0" indent="0">
              <a:buNone/>
            </a:pPr>
            <a:r>
              <a:rPr lang="en-US" dirty="0">
                <a:solidFill>
                  <a:schemeClr val="bg1">
                    <a:lumMod val="95000"/>
                  </a:schemeClr>
                </a:solidFill>
              </a:rPr>
              <a:t>  Tasks are assigned to individuals in such a manner that no one individual can control a process from start to finish.</a:t>
            </a:r>
          </a:p>
          <a:p>
            <a:r>
              <a:rPr lang="en-US" dirty="0">
                <a:solidFill>
                  <a:schemeClr val="bg1">
                    <a:lumMod val="95000"/>
                  </a:schemeClr>
                </a:solidFill>
              </a:rPr>
              <a:t>Requires 2 or more-person permission to complete a task</a:t>
            </a:r>
          </a:p>
        </p:txBody>
      </p:sp>
    </p:spTree>
    <p:extLst>
      <p:ext uri="{BB962C8B-B14F-4D97-AF65-F5344CB8AC3E}">
        <p14:creationId xmlns:p14="http://schemas.microsoft.com/office/powerpoint/2010/main" val="1961223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solidFill>
                  <a:schemeClr val="bg1">
                    <a:lumMod val="95000"/>
                  </a:schemeClr>
                </a:solidFill>
              </a:rPr>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dirty="0">
                <a:solidFill>
                  <a:schemeClr val="bg1">
                    <a:lumMod val="95000"/>
                  </a:schemeClr>
                </a:solidFill>
              </a:rPr>
              <a:t>Requires that two individuals must both complete their half of a specific task.</a:t>
            </a:r>
          </a:p>
          <a:p>
            <a:pPr marL="0" indent="0">
              <a:buNone/>
            </a:pPr>
            <a:r>
              <a:rPr lang="en-US" dirty="0">
                <a:solidFill>
                  <a:schemeClr val="bg1">
                    <a:lumMod val="95000"/>
                  </a:schemeClr>
                </a:solidFill>
              </a:rPr>
              <a:t>2 separate keys to unlock a door. Each user will be provided a separate key.</a:t>
            </a:r>
          </a:p>
          <a:p>
            <a:pPr marL="0" indent="0">
              <a:buNone/>
            </a:pPr>
            <a:r>
              <a:rPr lang="en-US" dirty="0">
                <a:solidFill>
                  <a:schemeClr val="bg1">
                    <a:lumMod val="95000"/>
                  </a:schemeClr>
                </a:solidFill>
              </a:rPr>
              <a:t>1 person can modify the firewall configuration file and the other person can push it to production</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048770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solidFill>
                  <a:schemeClr val="bg1">
                    <a:lumMod val="95000"/>
                  </a:schemeClr>
                </a:solidFill>
              </a:rPr>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dirty="0">
                <a:solidFill>
                  <a:schemeClr val="bg1">
                    <a:lumMod val="95000"/>
                  </a:schemeClr>
                </a:solidFill>
              </a:rPr>
              <a:t>How can it help us?</a:t>
            </a:r>
          </a:p>
          <a:p>
            <a:pPr>
              <a:buFont typeface="Arial" panose="020B0604020202020204" pitchFamily="34" charset="0"/>
              <a:buChar char="•"/>
            </a:pPr>
            <a:r>
              <a:rPr lang="en-US" dirty="0">
                <a:solidFill>
                  <a:schemeClr val="bg1">
                    <a:lumMod val="95000"/>
                  </a:schemeClr>
                </a:solidFill>
              </a:rPr>
              <a:t> An insider threat can’t execute a malicious activity alone</a:t>
            </a:r>
          </a:p>
          <a:p>
            <a:pPr>
              <a:buFont typeface="Arial" panose="020B0604020202020204" pitchFamily="34" charset="0"/>
              <a:buChar char="•"/>
            </a:pPr>
            <a:r>
              <a:rPr lang="en-US" dirty="0">
                <a:solidFill>
                  <a:schemeClr val="bg1">
                    <a:lumMod val="95000"/>
                  </a:schemeClr>
                </a:solidFill>
              </a:rPr>
              <a:t> Reducing and preventing irregularities</a:t>
            </a:r>
          </a:p>
          <a:p>
            <a:pPr>
              <a:buFont typeface="Arial" panose="020B0604020202020204" pitchFamily="34" charset="0"/>
              <a:buChar char="•"/>
            </a:pPr>
            <a:r>
              <a:rPr lang="en-US" dirty="0">
                <a:solidFill>
                  <a:schemeClr val="bg1">
                    <a:lumMod val="95000"/>
                  </a:schemeClr>
                </a:solidFill>
              </a:rPr>
              <a:t> one person is not responsible for everything</a:t>
            </a:r>
          </a:p>
          <a:p>
            <a:endParaRPr lang="en-US" dirty="0">
              <a:solidFill>
                <a:schemeClr val="bg1">
                  <a:lumMod val="95000"/>
                </a:schemeClr>
              </a:solidFill>
            </a:endParaRPr>
          </a:p>
        </p:txBody>
      </p:sp>
    </p:spTree>
    <p:extLst>
      <p:ext uri="{BB962C8B-B14F-4D97-AF65-F5344CB8AC3E}">
        <p14:creationId xmlns:p14="http://schemas.microsoft.com/office/powerpoint/2010/main" val="3082074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solidFill>
                  <a:schemeClr val="bg1">
                    <a:lumMod val="95000"/>
                  </a:schemeClr>
                </a:solidFill>
              </a:rPr>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solidFill>
                  <a:schemeClr val="bg1">
                    <a:lumMod val="95000"/>
                  </a:schemeClr>
                </a:solidFill>
              </a:rPr>
              <a:t>Company gathers data from– </a:t>
            </a:r>
          </a:p>
          <a:p>
            <a:pPr>
              <a:buFont typeface="Arial" panose="020B0604020202020204" pitchFamily="34" charset="0"/>
              <a:buChar char="•"/>
            </a:pPr>
            <a:r>
              <a:rPr lang="en-US" dirty="0">
                <a:solidFill>
                  <a:schemeClr val="bg1">
                    <a:lumMod val="95000"/>
                  </a:schemeClr>
                </a:solidFill>
              </a:rPr>
              <a:t>Network traffic</a:t>
            </a:r>
          </a:p>
          <a:p>
            <a:pPr>
              <a:buFont typeface="Arial" panose="020B0604020202020204" pitchFamily="34" charset="0"/>
              <a:buChar char="•"/>
            </a:pPr>
            <a:r>
              <a:rPr lang="en-US" dirty="0">
                <a:solidFill>
                  <a:schemeClr val="bg1">
                    <a:lumMod val="95000"/>
                  </a:schemeClr>
                </a:solidFill>
              </a:rPr>
              <a:t>DLP</a:t>
            </a:r>
          </a:p>
          <a:p>
            <a:pPr>
              <a:buFont typeface="Arial" panose="020B0604020202020204" pitchFamily="34" charset="0"/>
              <a:buChar char="•"/>
            </a:pPr>
            <a:r>
              <a:rPr lang="en-US" dirty="0">
                <a:solidFill>
                  <a:schemeClr val="bg1">
                    <a:lumMod val="95000"/>
                  </a:schemeClr>
                </a:solidFill>
              </a:rPr>
              <a:t>Firewalls</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MONITORING </a:t>
            </a:r>
          </a:p>
          <a:p>
            <a:pPr marL="0" indent="0">
              <a:buNone/>
            </a:pPr>
            <a:r>
              <a:rPr lang="en-US" dirty="0">
                <a:solidFill>
                  <a:schemeClr val="bg1">
                    <a:lumMod val="95000"/>
                  </a:schemeClr>
                </a:solidFill>
              </a:rPr>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solidFill>
                  <a:schemeClr val="bg1">
                    <a:lumMod val="95000"/>
                  </a:schemeClr>
                </a:solidFill>
              </a:rPr>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Detect unauthorized access, malware and data leakage</a:t>
            </a:r>
          </a:p>
          <a:p>
            <a:pPr>
              <a:buFont typeface="Arial" panose="020B0604020202020204" pitchFamily="34" charset="0"/>
              <a:buChar char="•"/>
            </a:pPr>
            <a:r>
              <a:rPr lang="en-US" dirty="0">
                <a:solidFill>
                  <a:schemeClr val="bg1">
                    <a:lumMod val="95000"/>
                  </a:schemeClr>
                </a:solidFill>
              </a:rPr>
              <a:t> Detect activity with privileged access, user management, policy changes, remote desktop sessions, configuration changes, and unexpected access </a:t>
            </a:r>
          </a:p>
          <a:p>
            <a:pPr>
              <a:buFont typeface="Arial" panose="020B0604020202020204" pitchFamily="34" charset="0"/>
              <a:buChar char="•"/>
            </a:pPr>
            <a:r>
              <a:rPr lang="en-US" dirty="0">
                <a:solidFill>
                  <a:schemeClr val="bg1">
                    <a:lumMod val="95000"/>
                  </a:schemeClr>
                </a:solidFill>
              </a:rPr>
              <a:t> Detect patch installation, software installation, service management, system reboots, bandwidth utilization, and DNS/DHCP traffic</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23609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solidFill>
                  <a:schemeClr val="bg1">
                    <a:lumMod val="95000"/>
                  </a:schemeClr>
                </a:solidFill>
              </a:rPr>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Successful Access</a:t>
            </a:r>
          </a:p>
          <a:p>
            <a:pPr>
              <a:buFont typeface="Arial" panose="020B0604020202020204" pitchFamily="34" charset="0"/>
              <a:buChar char="•"/>
            </a:pPr>
            <a:r>
              <a:rPr lang="en-US" dirty="0">
                <a:solidFill>
                  <a:schemeClr val="bg1">
                    <a:lumMod val="95000"/>
                  </a:schemeClr>
                </a:solidFill>
              </a:rPr>
              <a:t> Failed Access</a:t>
            </a:r>
          </a:p>
          <a:p>
            <a:pPr>
              <a:buFont typeface="Arial" panose="020B0604020202020204" pitchFamily="34" charset="0"/>
              <a:buChar char="•"/>
            </a:pPr>
            <a:r>
              <a:rPr lang="en-US" dirty="0">
                <a:solidFill>
                  <a:schemeClr val="bg1">
                    <a:lumMod val="95000"/>
                  </a:schemeClr>
                </a:solidFill>
              </a:rPr>
              <a:t> Privileged Operations</a:t>
            </a:r>
          </a:p>
          <a:p>
            <a:pPr>
              <a:buFont typeface="Arial" panose="020B0604020202020204" pitchFamily="34" charset="0"/>
              <a:buChar char="•"/>
            </a:pPr>
            <a:endParaRPr lang="en-US" dirty="0">
              <a:solidFill>
                <a:schemeClr val="bg1">
                  <a:lumMod val="95000"/>
                </a:schemeClr>
              </a:solidFill>
            </a:endParaRPr>
          </a:p>
          <a:p>
            <a:pPr marL="0" indent="0">
              <a:buNone/>
            </a:pPr>
            <a:r>
              <a:rPr lang="en-US" dirty="0">
                <a:solidFill>
                  <a:schemeClr val="bg1">
                    <a:lumMod val="95000"/>
                  </a:schemeClr>
                </a:solidFill>
              </a:rPr>
              <a:t>Exceptions can be addressed by the COO</a:t>
            </a:r>
          </a:p>
        </p:txBody>
      </p:sp>
    </p:spTree>
    <p:extLst>
      <p:ext uri="{BB962C8B-B14F-4D97-AF65-F5344CB8AC3E}">
        <p14:creationId xmlns:p14="http://schemas.microsoft.com/office/powerpoint/2010/main" val="168461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152009357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solidFill>
                  <a:schemeClr val="bg1">
                    <a:lumMod val="95000"/>
                  </a:schemeClr>
                </a:solidFill>
              </a:rPr>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lstStyle/>
          <a:p>
            <a:r>
              <a:rPr lang="en-US" dirty="0">
                <a:solidFill>
                  <a:schemeClr val="bg1">
                    <a:lumMod val="95000"/>
                  </a:schemeClr>
                </a:solidFill>
              </a:rPr>
              <a:t>An employee can be monitored by the company</a:t>
            </a:r>
          </a:p>
          <a:p>
            <a:pPr lvl="1">
              <a:buFont typeface="Arial" panose="020B0604020202020204" pitchFamily="34" charset="0"/>
              <a:buChar char="•"/>
            </a:pPr>
            <a:r>
              <a:rPr lang="en-US" dirty="0">
                <a:solidFill>
                  <a:schemeClr val="bg1">
                    <a:lumMod val="95000"/>
                  </a:schemeClr>
                </a:solidFill>
              </a:rPr>
              <a:t>The work is done at the employer’s place of business. </a:t>
            </a:r>
          </a:p>
          <a:p>
            <a:pPr lvl="1">
              <a:buFont typeface="Arial" panose="020B0604020202020204" pitchFamily="34" charset="0"/>
              <a:buChar char="•"/>
            </a:pPr>
            <a:r>
              <a:rPr lang="en-US" dirty="0">
                <a:solidFill>
                  <a:schemeClr val="bg1">
                    <a:lumMod val="95000"/>
                  </a:schemeClr>
                </a:solidFill>
              </a:rPr>
              <a:t>The employer owns the equipment. </a:t>
            </a:r>
          </a:p>
          <a:p>
            <a:pPr lvl="1">
              <a:buFont typeface="Arial" panose="020B0604020202020204" pitchFamily="34" charset="0"/>
              <a:buChar char="•"/>
            </a:pPr>
            <a:r>
              <a:rPr lang="en-US" dirty="0">
                <a:solidFill>
                  <a:schemeClr val="bg1">
                    <a:lumMod val="95000"/>
                  </a:schemeClr>
                </a:solidFill>
              </a:rPr>
              <a:t>The employer has an interest in monitoring employee activity to ensure the quality of work.</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The employer has the right to protect property from theft and fraud.</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solidFill>
                  <a:schemeClr val="bg1">
                    <a:lumMod val="95000"/>
                  </a:schemeClr>
                </a:solidFill>
              </a:rPr>
              <a:t>Questions?</a:t>
            </a:r>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3600986"/>
          </a:xfrm>
          <a:prstGeom prst="rect">
            <a:avLst/>
          </a:prstGeom>
          <a:noFill/>
        </p:spPr>
        <p:txBody>
          <a:bodyPr wrap="square">
            <a:spAutoFit/>
          </a:bodyPr>
          <a:lstStyle/>
          <a:p>
            <a:r>
              <a:rPr lang="en-CA" sz="2800" dirty="0">
                <a:solidFill>
                  <a:schemeClr val="bg1">
                    <a:lumMod val="95000"/>
                  </a:schemeClr>
                </a:solidFill>
                <a:effectLst/>
                <a:latin typeface="+mj-lt"/>
                <a:ea typeface="Times New Roman" panose="02020603050405020304" pitchFamily="18" charset="0"/>
              </a:rPr>
              <a:t>Authentication </a:t>
            </a:r>
            <a:r>
              <a:rPr lang="en-CA" sz="2000" dirty="0">
                <a:solidFill>
                  <a:schemeClr val="bg1">
                    <a:lumMod val="95000"/>
                  </a:schemeClr>
                </a:solidFill>
                <a:effectLst/>
                <a:latin typeface="+mj-lt"/>
                <a:ea typeface="Times New Roman" panose="02020603050405020304" pitchFamily="18" charset="0"/>
              </a:rPr>
              <a:t>– </a:t>
            </a:r>
            <a:r>
              <a:rPr lang="en-US" sz="2000" dirty="0">
                <a:solidFill>
                  <a:schemeClr val="bg2"/>
                </a:solidFill>
              </a:rPr>
              <a:t>Authentication is any process by which a system verifies the identity of a user who wishes to access the system. </a:t>
            </a:r>
          </a:p>
          <a:p>
            <a:endParaRPr lang="en-US" sz="2000" dirty="0">
              <a:solidFill>
                <a:schemeClr val="bg2"/>
              </a:solidFill>
            </a:endParaRPr>
          </a:p>
          <a:p>
            <a:endParaRPr lang="en-CA" sz="2000" u="sng" dirty="0">
              <a:solidFill>
                <a:schemeClr val="bg2"/>
              </a:solidFill>
              <a:ea typeface="Times New Roman" panose="02020603050405020304" pitchFamily="18" charset="0"/>
            </a:endParaRPr>
          </a:p>
          <a:p>
            <a:r>
              <a:rPr lang="en-CA" sz="2000" dirty="0">
                <a:solidFill>
                  <a:schemeClr val="bg1">
                    <a:lumMod val="95000"/>
                  </a:schemeClr>
                </a:solidFill>
                <a:effectLst/>
                <a:ea typeface="Times New Roman" panose="02020603050405020304" pitchFamily="18" charset="0"/>
              </a:rPr>
              <a:t>Entering a password, using a digital or physical key, and providing a </a:t>
            </a:r>
            <a:r>
              <a:rPr lang="en-CA" sz="2000" strike="noStrike" dirty="0">
                <a:solidFill>
                  <a:schemeClr val="bg1">
                    <a:lumMod val="9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biometric </a:t>
            </a:r>
            <a:r>
              <a:rPr lang="en-CA" sz="2000" dirty="0">
                <a:solidFill>
                  <a:schemeClr val="bg1">
                    <a:lumMod val="95000"/>
                  </a:schemeClr>
                </a:solidFill>
                <a:effectLst/>
                <a:ea typeface="Times New Roman" panose="02020603050405020304" pitchFamily="18" charset="0"/>
              </a:rPr>
              <a:t>measure for accuracy are some of the ways to do this effectively.</a:t>
            </a:r>
          </a:p>
          <a:p>
            <a:endParaRPr lang="en-CA" sz="2000" dirty="0">
              <a:solidFill>
                <a:schemeClr val="bg1">
                  <a:lumMod val="95000"/>
                </a:schemeClr>
              </a:solidFill>
              <a:ea typeface="Times New Roman" panose="02020603050405020304" pitchFamily="18" charset="0"/>
            </a:endParaRPr>
          </a:p>
          <a:p>
            <a:endParaRPr lang="en-CA" sz="2000" dirty="0">
              <a:solidFill>
                <a:schemeClr val="bg1">
                  <a:lumMod val="95000"/>
                </a:schemeClr>
              </a:solidFill>
              <a:effectLst/>
              <a:ea typeface="Times New Roman" panose="02020603050405020304" pitchFamily="18" charset="0"/>
            </a:endParaRPr>
          </a:p>
          <a:p>
            <a:r>
              <a:rPr lang="en-CA" sz="2000" dirty="0">
                <a:solidFill>
                  <a:schemeClr val="bg1">
                    <a:lumMod val="95000"/>
                  </a:schemeClr>
                </a:solidFill>
                <a:effectLst/>
                <a:ea typeface="Times New Roman" panose="02020603050405020304" pitchFamily="18" charset="0"/>
              </a:rPr>
              <a:t>The disadvantage of using this method is that once the information is lost or stolen (for example, if a user’s password is stolen), an attacker would be able to successfully authenticate.</a:t>
            </a: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dirty="0">
                <a:solidFill>
                  <a:schemeClr val="bg1"/>
                </a:solidFill>
                <a:effectLst/>
                <a:ea typeface="Times New Roman" panose="02020603050405020304" pitchFamily="18" charset="0"/>
              </a:rPr>
              <a:t>Authentication by Knowledge – </a:t>
            </a:r>
            <a:br>
              <a:rPr lang="en-CA" sz="1800" dirty="0">
                <a:solidFill>
                  <a:schemeClr val="bg1"/>
                </a:solidFill>
                <a:effectLst/>
                <a:ea typeface="Times New Roman" panose="02020603050405020304" pitchFamily="18" charset="0"/>
              </a:rPr>
            </a:br>
            <a:endParaRPr lang="en-CA" dirty="0">
              <a:solidFill>
                <a:schemeClr val="bg1"/>
              </a:solidFill>
            </a:endParaRPr>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normAutofit/>
          </a:bodyPr>
          <a:lstStyle/>
          <a:p>
            <a:r>
              <a:rPr lang="en-CA" sz="2400" dirty="0">
                <a:solidFill>
                  <a:schemeClr val="bg2"/>
                </a:solidFill>
                <a:effectLst/>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r>
              <a:rPr lang="en-CA" sz="2400" dirty="0">
                <a:effectLst/>
                <a:ea typeface="Times New Roman" panose="02020603050405020304" pitchFamily="18" charset="0"/>
              </a:rPr>
              <a:t>.</a:t>
            </a:r>
          </a:p>
          <a:p>
            <a:endParaRPr lang="en-CA" sz="2400" dirty="0"/>
          </a:p>
        </p:txBody>
      </p:sp>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416868"/>
          </a:xfrm>
          <a:prstGeom prst="rect">
            <a:avLst/>
          </a:prstGeom>
          <a:noFill/>
        </p:spPr>
        <p:txBody>
          <a:bodyPr wrap="square">
            <a:spAutoFit/>
          </a:bodyPr>
          <a:lstStyle/>
          <a:p>
            <a:r>
              <a:rPr lang="en-CA" sz="3200" b="1" dirty="0">
                <a:solidFill>
                  <a:schemeClr val="bg1">
                    <a:lumMod val="95000"/>
                  </a:schemeClr>
                </a:solidFill>
                <a:effectLst/>
                <a:ea typeface="Times New Roman" panose="02020603050405020304" pitchFamily="18" charset="0"/>
              </a:rPr>
              <a:t>Authorization – </a:t>
            </a:r>
            <a:r>
              <a:rPr lang="en-CA" sz="2000" b="1" dirty="0">
                <a:solidFill>
                  <a:schemeClr val="bg1">
                    <a:lumMod val="95000"/>
                  </a:schemeClr>
                </a:solidFill>
                <a:effectLst/>
                <a:ea typeface="Times New Roman" panose="02020603050405020304" pitchFamily="18" charset="0"/>
              </a:rPr>
              <a:t> </a:t>
            </a:r>
            <a:r>
              <a:rPr lang="en-CA" sz="2000" b="0" dirty="0">
                <a:solidFill>
                  <a:schemeClr val="bg1">
                    <a:lumMod val="95000"/>
                  </a:schemeClr>
                </a:solidFill>
                <a:effectLst/>
                <a:ea typeface="Times New Roman" panose="02020603050405020304" pitchFamily="18" charset="0"/>
              </a:rPr>
              <a:t>When a user has successfully established their identity, pre-determined permissions are granted to them during the authorization stage. </a:t>
            </a:r>
          </a:p>
          <a:p>
            <a:endParaRPr lang="en-CA" sz="2000" dirty="0">
              <a:solidFill>
                <a:schemeClr val="bg1">
                  <a:lumMod val="95000"/>
                </a:schemeClr>
              </a:solidFill>
              <a:ea typeface="Times New Roman" panose="02020603050405020304" pitchFamily="18" charset="0"/>
            </a:endParaRPr>
          </a:p>
          <a:p>
            <a:r>
              <a:rPr lang="en-CA" sz="2000" dirty="0">
                <a:solidFill>
                  <a:schemeClr val="bg1">
                    <a:lumMod val="95000"/>
                  </a:schemeClr>
                </a:solidFill>
                <a:ea typeface="Times New Roman" panose="02020603050405020304" pitchFamily="18" charset="0"/>
              </a:rPr>
              <a:t>How to prevent access  – </a:t>
            </a:r>
          </a:p>
          <a:p>
            <a:endParaRPr lang="en-CA" sz="1800"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ea typeface="Times New Roman" panose="02020603050405020304" pitchFamily="18" charset="0"/>
              </a:rPr>
              <a:t>Access permissions must be based on the minimum required to perform the</a:t>
            </a:r>
            <a:endParaRPr lang="en-CA" sz="1800" b="1" dirty="0">
              <a:solidFill>
                <a:schemeClr val="bg1">
                  <a:lumMod val="95000"/>
                </a:schemeClr>
              </a:solidFill>
              <a:effectLst/>
              <a:ea typeface="Times New Roman" panose="02020603050405020304" pitchFamily="18" charset="0"/>
            </a:endParaRPr>
          </a:p>
          <a:p>
            <a:pPr marL="457200"/>
            <a:r>
              <a:rPr lang="en-CA" sz="1800" b="0" dirty="0">
                <a:solidFill>
                  <a:schemeClr val="bg1">
                    <a:lumMod val="95000"/>
                  </a:schemeClr>
                </a:solidFill>
                <a:effectLst/>
                <a:ea typeface="Times New Roman" panose="02020603050405020304" pitchFamily="18" charset="0"/>
              </a:rPr>
              <a:t> job or program function. </a:t>
            </a:r>
          </a:p>
          <a:p>
            <a:pPr marL="457200"/>
            <a:endParaRPr lang="en-CA" sz="1800" b="1" dirty="0">
              <a:solidFill>
                <a:schemeClr val="bg1">
                  <a:lumMod val="95000"/>
                </a:schemeClr>
              </a:solidFill>
              <a:effectLst/>
              <a:ea typeface="Times New Roman" panose="02020603050405020304" pitchFamily="18" charset="0"/>
            </a:endParaRPr>
          </a:p>
          <a:p>
            <a:pPr lvl="0"/>
            <a:r>
              <a:rPr lang="en-CA" sz="1800" b="0" dirty="0">
                <a:solidFill>
                  <a:schemeClr val="bg1">
                    <a:lumMod val="95000"/>
                  </a:schemeClr>
                </a:solidFill>
                <a:effectLst/>
                <a:ea typeface="Times New Roman" panose="02020603050405020304" pitchFamily="18" charset="0"/>
              </a:rPr>
              <a:t>4.    Information and information system owners are responsible for determining access rights and permissions.</a:t>
            </a:r>
          </a:p>
          <a:p>
            <a:pPr lvl="0"/>
            <a:r>
              <a:rPr lang="en-CA" sz="1800" b="0" dirty="0">
                <a:solidFill>
                  <a:schemeClr val="bg1">
                    <a:lumMod val="95000"/>
                  </a:schemeClr>
                </a:solidFill>
                <a:effectLst/>
                <a:ea typeface="Times New Roman" panose="02020603050405020304" pitchFamily="18" charset="0"/>
              </a:rPr>
              <a:t> </a:t>
            </a:r>
            <a:endParaRPr lang="en-CA" b="1" dirty="0">
              <a:solidFill>
                <a:schemeClr val="bg1">
                  <a:lumMod val="95000"/>
                </a:schemeClr>
              </a:solidFill>
              <a:ea typeface="Times New Roman" panose="02020603050405020304" pitchFamily="18" charset="0"/>
            </a:endParaRPr>
          </a:p>
          <a:p>
            <a:pPr lvl="0"/>
            <a:r>
              <a:rPr lang="en-CA" b="1" dirty="0">
                <a:solidFill>
                  <a:schemeClr val="bg1">
                    <a:lumMod val="95000"/>
                  </a:schemeClr>
                </a:solidFill>
                <a:ea typeface="Times New Roman" panose="02020603050405020304" pitchFamily="18" charset="0"/>
              </a:rPr>
              <a:t>5. </a:t>
            </a:r>
            <a:r>
              <a:rPr lang="en-CA" sz="1800" b="1" dirty="0">
                <a:solidFill>
                  <a:schemeClr val="bg1">
                    <a:lumMod val="95000"/>
                  </a:schemeClr>
                </a:solidFill>
                <a:effectLst/>
                <a:ea typeface="Times New Roman" panose="02020603050405020304" pitchFamily="18" charset="0"/>
              </a:rPr>
              <a:t> </a:t>
            </a:r>
            <a:r>
              <a:rPr lang="en-CA" sz="1800" b="0" dirty="0">
                <a:solidFill>
                  <a:schemeClr val="bg1">
                    <a:lumMod val="95000"/>
                  </a:schemeClr>
                </a:solidFill>
                <a:effectLst/>
                <a:ea typeface="Times New Roman" panose="02020603050405020304" pitchFamily="18" charset="0"/>
              </a:rPr>
              <a:t>Permissions must not be granted until the authorization process is complete.</a:t>
            </a:r>
            <a:endParaRPr lang="en-CA" sz="1800" b="1" dirty="0">
              <a:solidFill>
                <a:schemeClr val="bg1">
                  <a:lumMod val="95000"/>
                </a:schemeClr>
              </a:solidFill>
              <a:effectLst/>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normAutofit fontScale="90000"/>
          </a:bodyPr>
          <a:lstStyle/>
          <a:p>
            <a:r>
              <a:rPr lang="en-CA" sz="4000" dirty="0">
                <a:solidFill>
                  <a:schemeClr val="bg1"/>
                </a:solidFill>
                <a:effectLst/>
                <a:ea typeface="Times New Roman" panose="02020603050405020304" pitchFamily="18" charset="0"/>
              </a:rPr>
              <a:t>Authentication by Ownership or Possession –</a:t>
            </a:r>
            <a:br>
              <a:rPr lang="en-CA" sz="1800" dirty="0">
                <a:solidFill>
                  <a:schemeClr val="bg1"/>
                </a:solidFill>
                <a:effectLst/>
                <a:ea typeface="Times New Roman" panose="02020603050405020304" pitchFamily="18" charset="0"/>
              </a:rPr>
            </a:br>
            <a:endParaRPr lang="en-CA" dirty="0">
              <a:solidFill>
                <a:schemeClr val="bg1"/>
              </a:solidFill>
            </a:endParaRPr>
          </a:p>
        </p:txBody>
      </p:sp>
      <p:sp>
        <p:nvSpPr>
          <p:cNvPr id="6" name="TextBox 5">
            <a:extLst>
              <a:ext uri="{FF2B5EF4-FFF2-40B4-BE49-F238E27FC236}">
                <a16:creationId xmlns:a16="http://schemas.microsoft.com/office/drawing/2014/main" id="{EED8C35E-6BCB-DF97-5254-F38C360AF21B}"/>
              </a:ext>
            </a:extLst>
          </p:cNvPr>
          <p:cNvSpPr txBox="1"/>
          <p:nvPr/>
        </p:nvSpPr>
        <p:spPr>
          <a:xfrm>
            <a:off x="433640" y="2172489"/>
            <a:ext cx="11964838" cy="3046988"/>
          </a:xfrm>
          <a:prstGeom prst="rect">
            <a:avLst/>
          </a:prstGeom>
          <a:noFill/>
        </p:spPr>
        <p:txBody>
          <a:bodyPr wrap="square">
            <a:spAutoFit/>
          </a:bodyPr>
          <a:lstStyle/>
          <a:p>
            <a:r>
              <a:rPr lang="en-CA" sz="2400" dirty="0">
                <a:solidFill>
                  <a:schemeClr val="bg2"/>
                </a:solidFill>
                <a:effectLst/>
                <a:ea typeface="Times New Roman" panose="02020603050405020304" pitchFamily="18" charset="0"/>
              </a:rPr>
              <a:t>With this type of authentication, the user is asked to provide proof that he owns something specific.</a:t>
            </a:r>
          </a:p>
          <a:p>
            <a:endParaRPr lang="en-CA" sz="2400" dirty="0">
              <a:solidFill>
                <a:schemeClr val="bg2"/>
              </a:solidFill>
              <a:effectLst/>
              <a:ea typeface="Times New Roman" panose="02020603050405020304" pitchFamily="18" charset="0"/>
            </a:endParaRPr>
          </a:p>
          <a:p>
            <a:r>
              <a:rPr lang="en-CA" sz="2400" dirty="0">
                <a:solidFill>
                  <a:schemeClr val="bg2"/>
                </a:solidFill>
                <a:effectLst/>
                <a:ea typeface="Times New Roman" panose="02020603050405020304" pitchFamily="18" charset="0"/>
              </a:rPr>
              <a:t>—for example, a system might require an employee to use a badge to access a facility. Another example of authentication by ownership is the use of a token or smart card.</a:t>
            </a:r>
          </a:p>
          <a:p>
            <a:endParaRPr lang="en-CA" sz="2400" dirty="0">
              <a:solidFill>
                <a:schemeClr val="bg2"/>
              </a:solidFill>
              <a:effectLst/>
              <a:ea typeface="Times New Roman" panose="02020603050405020304" pitchFamily="18" charset="0"/>
            </a:endParaRPr>
          </a:p>
          <a:p>
            <a:r>
              <a:rPr lang="en-CA" sz="2400" dirty="0">
                <a:solidFill>
                  <a:schemeClr val="bg2"/>
                </a:solidFill>
                <a:effectLst/>
                <a:ea typeface="Times New Roman" panose="02020603050405020304" pitchFamily="18" charset="0"/>
              </a:rPr>
              <a:t>Possession – The most common of the four is the one-time passcode sent to a device in the user’s possession</a:t>
            </a:r>
            <a:r>
              <a:rPr lang="en-CA" sz="2400" dirty="0">
                <a:solidFill>
                  <a:schemeClr val="bg2">
                    <a:lumMod val="10000"/>
                  </a:schemeClr>
                </a:solidFill>
                <a:effectLst/>
                <a:ea typeface="Times New Roman" panose="02020603050405020304" pitchFamily="18" charset="0"/>
              </a:rPr>
              <a:t>.</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1289</TotalTime>
  <Words>2352</Words>
  <Application>Microsoft Office PowerPoint</Application>
  <PresentationFormat>Widescreen</PresentationFormat>
  <Paragraphs>266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Bookman Old Style</vt:lpstr>
      <vt:lpstr>Calibri</vt:lpstr>
      <vt:lpstr>Franklin Gothic Book</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IDS/IPS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17</cp:revision>
  <dcterms:created xsi:type="dcterms:W3CDTF">2022-11-12T20:45:29Z</dcterms:created>
  <dcterms:modified xsi:type="dcterms:W3CDTF">2022-11-17T18:52:38Z</dcterms:modified>
</cp:coreProperties>
</file>